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A273415-6705-47E3-982F-1D8F2ACDF45F}"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B27D398-ED97-4DCB-8566-349311DD0D9D}" type="slidenum">
              <a:rPr lang="tr-TR" smtClean="0"/>
              <a:t>‹#›</a:t>
            </a:fld>
            <a:endParaRPr lang="tr-TR"/>
          </a:p>
        </p:txBody>
      </p:sp>
    </p:spTree>
    <p:extLst>
      <p:ext uri="{BB962C8B-B14F-4D97-AF65-F5344CB8AC3E}">
        <p14:creationId xmlns:p14="http://schemas.microsoft.com/office/powerpoint/2010/main" val="2682071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A273415-6705-47E3-982F-1D8F2ACDF45F}"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B27D398-ED97-4DCB-8566-349311DD0D9D}" type="slidenum">
              <a:rPr lang="tr-TR" smtClean="0"/>
              <a:t>‹#›</a:t>
            </a:fld>
            <a:endParaRPr lang="tr-TR"/>
          </a:p>
        </p:txBody>
      </p:sp>
    </p:spTree>
    <p:extLst>
      <p:ext uri="{BB962C8B-B14F-4D97-AF65-F5344CB8AC3E}">
        <p14:creationId xmlns:p14="http://schemas.microsoft.com/office/powerpoint/2010/main" val="49248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A273415-6705-47E3-982F-1D8F2ACDF45F}"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B27D398-ED97-4DCB-8566-349311DD0D9D}" type="slidenum">
              <a:rPr lang="tr-TR" smtClean="0"/>
              <a:t>‹#›</a:t>
            </a:fld>
            <a:endParaRPr lang="tr-TR"/>
          </a:p>
        </p:txBody>
      </p:sp>
    </p:spTree>
    <p:extLst>
      <p:ext uri="{BB962C8B-B14F-4D97-AF65-F5344CB8AC3E}">
        <p14:creationId xmlns:p14="http://schemas.microsoft.com/office/powerpoint/2010/main" val="1171181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A273415-6705-47E3-982F-1D8F2ACDF45F}"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B27D398-ED97-4DCB-8566-349311DD0D9D}" type="slidenum">
              <a:rPr lang="tr-TR" smtClean="0"/>
              <a:t>‹#›</a:t>
            </a:fld>
            <a:endParaRPr lang="tr-TR"/>
          </a:p>
        </p:txBody>
      </p:sp>
    </p:spTree>
    <p:extLst>
      <p:ext uri="{BB962C8B-B14F-4D97-AF65-F5344CB8AC3E}">
        <p14:creationId xmlns:p14="http://schemas.microsoft.com/office/powerpoint/2010/main" val="3130429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A273415-6705-47E3-982F-1D8F2ACDF45F}"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B27D398-ED97-4DCB-8566-349311DD0D9D}" type="slidenum">
              <a:rPr lang="tr-TR" smtClean="0"/>
              <a:t>‹#›</a:t>
            </a:fld>
            <a:endParaRPr lang="tr-TR"/>
          </a:p>
        </p:txBody>
      </p:sp>
    </p:spTree>
    <p:extLst>
      <p:ext uri="{BB962C8B-B14F-4D97-AF65-F5344CB8AC3E}">
        <p14:creationId xmlns:p14="http://schemas.microsoft.com/office/powerpoint/2010/main" val="3455044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A273415-6705-47E3-982F-1D8F2ACDF45F}"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B27D398-ED97-4DCB-8566-349311DD0D9D}" type="slidenum">
              <a:rPr lang="tr-TR" smtClean="0"/>
              <a:t>‹#›</a:t>
            </a:fld>
            <a:endParaRPr lang="tr-TR"/>
          </a:p>
        </p:txBody>
      </p:sp>
    </p:spTree>
    <p:extLst>
      <p:ext uri="{BB962C8B-B14F-4D97-AF65-F5344CB8AC3E}">
        <p14:creationId xmlns:p14="http://schemas.microsoft.com/office/powerpoint/2010/main" val="2545099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A273415-6705-47E3-982F-1D8F2ACDF45F}"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B27D398-ED97-4DCB-8566-349311DD0D9D}" type="slidenum">
              <a:rPr lang="tr-TR" smtClean="0"/>
              <a:t>‹#›</a:t>
            </a:fld>
            <a:endParaRPr lang="tr-TR"/>
          </a:p>
        </p:txBody>
      </p:sp>
    </p:spTree>
    <p:extLst>
      <p:ext uri="{BB962C8B-B14F-4D97-AF65-F5344CB8AC3E}">
        <p14:creationId xmlns:p14="http://schemas.microsoft.com/office/powerpoint/2010/main" val="2712915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A273415-6705-47E3-982F-1D8F2ACDF45F}"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B27D398-ED97-4DCB-8566-349311DD0D9D}" type="slidenum">
              <a:rPr lang="tr-TR" smtClean="0"/>
              <a:t>‹#›</a:t>
            </a:fld>
            <a:endParaRPr lang="tr-TR"/>
          </a:p>
        </p:txBody>
      </p:sp>
    </p:spTree>
    <p:extLst>
      <p:ext uri="{BB962C8B-B14F-4D97-AF65-F5344CB8AC3E}">
        <p14:creationId xmlns:p14="http://schemas.microsoft.com/office/powerpoint/2010/main" val="3234924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A273415-6705-47E3-982F-1D8F2ACDF45F}"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B27D398-ED97-4DCB-8566-349311DD0D9D}" type="slidenum">
              <a:rPr lang="tr-TR" smtClean="0"/>
              <a:t>‹#›</a:t>
            </a:fld>
            <a:endParaRPr lang="tr-TR"/>
          </a:p>
        </p:txBody>
      </p:sp>
    </p:spTree>
    <p:extLst>
      <p:ext uri="{BB962C8B-B14F-4D97-AF65-F5344CB8AC3E}">
        <p14:creationId xmlns:p14="http://schemas.microsoft.com/office/powerpoint/2010/main" val="3851734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A273415-6705-47E3-982F-1D8F2ACDF45F}"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B27D398-ED97-4DCB-8566-349311DD0D9D}" type="slidenum">
              <a:rPr lang="tr-TR" smtClean="0"/>
              <a:t>‹#›</a:t>
            </a:fld>
            <a:endParaRPr lang="tr-TR"/>
          </a:p>
        </p:txBody>
      </p:sp>
    </p:spTree>
    <p:extLst>
      <p:ext uri="{BB962C8B-B14F-4D97-AF65-F5344CB8AC3E}">
        <p14:creationId xmlns:p14="http://schemas.microsoft.com/office/powerpoint/2010/main" val="2067899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A273415-6705-47E3-982F-1D8F2ACDF45F}"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B27D398-ED97-4DCB-8566-349311DD0D9D}" type="slidenum">
              <a:rPr lang="tr-TR" smtClean="0"/>
              <a:t>‹#›</a:t>
            </a:fld>
            <a:endParaRPr lang="tr-TR"/>
          </a:p>
        </p:txBody>
      </p:sp>
    </p:spTree>
    <p:extLst>
      <p:ext uri="{BB962C8B-B14F-4D97-AF65-F5344CB8AC3E}">
        <p14:creationId xmlns:p14="http://schemas.microsoft.com/office/powerpoint/2010/main" val="3343358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273415-6705-47E3-982F-1D8F2ACDF45F}"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27D398-ED97-4DCB-8566-349311DD0D9D}" type="slidenum">
              <a:rPr lang="tr-TR" smtClean="0"/>
              <a:t>‹#›</a:t>
            </a:fld>
            <a:endParaRPr lang="tr-TR"/>
          </a:p>
        </p:txBody>
      </p:sp>
    </p:spTree>
    <p:extLst>
      <p:ext uri="{BB962C8B-B14F-4D97-AF65-F5344CB8AC3E}">
        <p14:creationId xmlns:p14="http://schemas.microsoft.com/office/powerpoint/2010/main" val="3629831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t>MACAR DİLİNİN TARİHSEL DÖNEMLERİ</a:t>
            </a:r>
            <a:endParaRPr lang="tr-TR" b="1" dirty="0"/>
          </a:p>
        </p:txBody>
      </p:sp>
    </p:spTree>
    <p:extLst>
      <p:ext uri="{BB962C8B-B14F-4D97-AF65-F5344CB8AC3E}">
        <p14:creationId xmlns:p14="http://schemas.microsoft.com/office/powerpoint/2010/main" val="1391535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568036"/>
            <a:ext cx="10515600" cy="5608927"/>
          </a:xfrm>
        </p:spPr>
        <p:txBody>
          <a:bodyPr/>
          <a:lstStyle/>
          <a:p>
            <a:pPr marL="514350" indent="-514350">
              <a:buAutoNum type="alphaUcPeriod"/>
            </a:pPr>
            <a:r>
              <a:rPr lang="tr-TR" b="1" dirty="0" smtClean="0"/>
              <a:t>Az </a:t>
            </a:r>
            <a:r>
              <a:rPr lang="hu-HU" b="1" dirty="0" smtClean="0"/>
              <a:t>előmagyar kor</a:t>
            </a:r>
          </a:p>
          <a:p>
            <a:pPr marL="0" indent="0">
              <a:buNone/>
            </a:pPr>
            <a:r>
              <a:rPr lang="hu-HU" dirty="0" smtClean="0"/>
              <a:t>a. Az uráli egység korszaka (M</a:t>
            </a:r>
            <a:r>
              <a:rPr lang="tr-TR" dirty="0" smtClean="0"/>
              <a:t>Ö 4000)</a:t>
            </a:r>
            <a:endParaRPr lang="hu-HU" dirty="0" smtClean="0"/>
          </a:p>
          <a:p>
            <a:pPr marL="0" indent="0">
              <a:buNone/>
            </a:pPr>
            <a:r>
              <a:rPr lang="hu-HU" dirty="0" smtClean="0"/>
              <a:t>b. A finnugor egység korszaka</a:t>
            </a:r>
            <a:r>
              <a:rPr lang="tr-TR" dirty="0" smtClean="0"/>
              <a:t> (MÖ 2000)</a:t>
            </a:r>
            <a:endParaRPr lang="hu-HU" dirty="0" smtClean="0"/>
          </a:p>
          <a:p>
            <a:pPr marL="0" indent="0">
              <a:buNone/>
            </a:pPr>
            <a:r>
              <a:rPr lang="hu-HU" dirty="0" smtClean="0"/>
              <a:t>c. Az ugor egység korszaka </a:t>
            </a:r>
            <a:r>
              <a:rPr lang="tr-TR" dirty="0" smtClean="0"/>
              <a:t>(MÖ 1000-500)</a:t>
            </a:r>
            <a:endParaRPr lang="hu-HU" dirty="0" smtClean="0"/>
          </a:p>
          <a:p>
            <a:pPr marL="0" indent="0">
              <a:buNone/>
            </a:pPr>
            <a:r>
              <a:rPr lang="hu-HU" b="1" dirty="0" smtClean="0"/>
              <a:t>B. A nyelvemléktelen magyar kor-Ősmagyar kor</a:t>
            </a:r>
          </a:p>
          <a:p>
            <a:pPr marL="514350" indent="-514350">
              <a:buAutoNum type="alphaLcPeriod"/>
            </a:pPr>
            <a:r>
              <a:rPr lang="hu-HU" dirty="0" smtClean="0"/>
              <a:t>Az urál vidéki őshaza korszaka</a:t>
            </a:r>
            <a:r>
              <a:rPr lang="tr-TR" dirty="0" smtClean="0"/>
              <a:t> (MS 5. yüzyıl)</a:t>
            </a:r>
            <a:endParaRPr lang="hu-HU" dirty="0" smtClean="0"/>
          </a:p>
          <a:p>
            <a:pPr marL="514350" indent="-514350">
              <a:buAutoNum type="alphaLcPeriod"/>
            </a:pPr>
            <a:r>
              <a:rPr lang="hu-HU" dirty="0" smtClean="0"/>
              <a:t>A vándorlások kora </a:t>
            </a:r>
            <a:r>
              <a:rPr lang="hu-HU" u="sng" dirty="0" smtClean="0"/>
              <a:t>(FONTOS)</a:t>
            </a:r>
            <a:r>
              <a:rPr lang="tr-TR" u="sng" dirty="0" smtClean="0"/>
              <a:t> </a:t>
            </a:r>
            <a:r>
              <a:rPr lang="tr-TR" dirty="0" smtClean="0"/>
              <a:t>(896)</a:t>
            </a:r>
            <a:endParaRPr lang="hu-HU" dirty="0" smtClean="0"/>
          </a:p>
          <a:p>
            <a:pPr marL="0" indent="0">
              <a:buNone/>
            </a:pPr>
            <a:r>
              <a:rPr lang="hu-HU" b="1" dirty="0" smtClean="0"/>
              <a:t>C. A nyelvemlékes kor</a:t>
            </a:r>
          </a:p>
          <a:p>
            <a:pPr marL="514350" indent="-514350">
              <a:buAutoNum type="alphaLcPeriod"/>
            </a:pPr>
            <a:r>
              <a:rPr lang="hu-HU" dirty="0" smtClean="0"/>
              <a:t>Az ómagyar kor</a:t>
            </a:r>
            <a:r>
              <a:rPr lang="tr-TR" dirty="0" err="1" smtClean="0"/>
              <a:t>szak</a:t>
            </a:r>
            <a:r>
              <a:rPr lang="tr-TR" dirty="0" smtClean="0"/>
              <a:t> (896-1526)</a:t>
            </a:r>
            <a:endParaRPr lang="hu-HU" dirty="0" smtClean="0"/>
          </a:p>
          <a:p>
            <a:pPr marL="514350" indent="-514350">
              <a:buAutoNum type="alphaLcPeriod"/>
            </a:pPr>
            <a:r>
              <a:rPr lang="hu-HU" dirty="0" smtClean="0"/>
              <a:t>A középmag</a:t>
            </a:r>
            <a:r>
              <a:rPr lang="tr-TR" dirty="0"/>
              <a:t>y</a:t>
            </a:r>
            <a:r>
              <a:rPr lang="hu-HU" dirty="0" smtClean="0"/>
              <a:t>ar kor</a:t>
            </a:r>
            <a:r>
              <a:rPr lang="tr-TR" dirty="0" err="1" smtClean="0"/>
              <a:t>szak</a:t>
            </a:r>
            <a:r>
              <a:rPr lang="tr-TR" dirty="0" smtClean="0"/>
              <a:t> (1526-1772)</a:t>
            </a:r>
            <a:endParaRPr lang="hu-HU" dirty="0" smtClean="0"/>
          </a:p>
          <a:p>
            <a:pPr marL="514350" indent="-514350">
              <a:buAutoNum type="alphaLcPeriod"/>
            </a:pPr>
            <a:r>
              <a:rPr lang="hu-HU" dirty="0" smtClean="0"/>
              <a:t>Az újmagyar kor</a:t>
            </a:r>
            <a:r>
              <a:rPr lang="tr-TR" dirty="0" err="1" smtClean="0"/>
              <a:t>szak</a:t>
            </a:r>
            <a:r>
              <a:rPr lang="tr-TR" dirty="0" smtClean="0"/>
              <a:t> (1772-)</a:t>
            </a:r>
            <a:endParaRPr lang="hu-HU" dirty="0" smtClean="0"/>
          </a:p>
          <a:p>
            <a:pPr marL="0" indent="0">
              <a:buNone/>
            </a:pPr>
            <a:endParaRPr lang="tr-TR" dirty="0"/>
          </a:p>
        </p:txBody>
      </p:sp>
    </p:spTree>
    <p:extLst>
      <p:ext uri="{BB962C8B-B14F-4D97-AF65-F5344CB8AC3E}">
        <p14:creationId xmlns:p14="http://schemas.microsoft.com/office/powerpoint/2010/main" val="1191639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039091"/>
            <a:ext cx="10515600" cy="5137872"/>
          </a:xfrm>
        </p:spPr>
        <p:txBody>
          <a:bodyPr>
            <a:normAutofit/>
          </a:bodyPr>
          <a:lstStyle/>
          <a:p>
            <a:pPr marL="0" indent="0" algn="just">
              <a:buNone/>
            </a:pPr>
            <a:r>
              <a:rPr lang="tr-TR" sz="3600" dirty="0" smtClean="0"/>
              <a:t>Dil tarihi çalışmalarında dili etkileyen önemli esaslar dikkate alınarak dönemler belirlenir. Bu dönemler içinde toplumsal, siyasal ve benzeri olaylar nedeniyle dillerde oluşan yenilikler veya değişimlere göre de devirler belirlenir. Dil tarihi dönemleri o dili konuşan toplumun tarihi dönemlerinden farklılık göstermektedir. Macar dilinin üç ana dönemi vardır:</a:t>
            </a:r>
          </a:p>
          <a:p>
            <a:pPr marL="0" indent="0" algn="just">
              <a:buNone/>
            </a:pPr>
            <a:r>
              <a:rPr lang="tr-TR" dirty="0" smtClean="0"/>
              <a:t> </a:t>
            </a:r>
            <a:endParaRPr lang="hu-HU" sz="2400" dirty="0"/>
          </a:p>
        </p:txBody>
      </p:sp>
    </p:spTree>
    <p:extLst>
      <p:ext uri="{BB962C8B-B14F-4D97-AF65-F5344CB8AC3E}">
        <p14:creationId xmlns:p14="http://schemas.microsoft.com/office/powerpoint/2010/main" val="1479140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36073"/>
            <a:ext cx="10515600" cy="5040890"/>
          </a:xfrm>
        </p:spPr>
        <p:txBody>
          <a:bodyPr>
            <a:normAutofit/>
          </a:bodyPr>
          <a:lstStyle/>
          <a:p>
            <a:pPr marL="0" indent="0" algn="just">
              <a:buNone/>
            </a:pPr>
            <a:r>
              <a:rPr lang="tr-TR" dirty="0"/>
              <a:t>İlk ana dönem olan «</a:t>
            </a:r>
            <a:r>
              <a:rPr lang="tr-TR" b="1" dirty="0"/>
              <a:t>az </a:t>
            </a:r>
            <a:r>
              <a:rPr lang="hu-HU" b="1" dirty="0"/>
              <a:t>előmagyar kor</a:t>
            </a:r>
            <a:r>
              <a:rPr lang="tr-TR" dirty="0"/>
              <a:t>» döneminde Macar dili akraba dillerle bir birlik içinde olup henüz oluşum aşamasındadır. Dildeki değişimler doğrultusunda dönemin üç ana devri vardır:</a:t>
            </a:r>
          </a:p>
          <a:p>
            <a:pPr marL="0" indent="0" algn="just">
              <a:buNone/>
            </a:pPr>
            <a:r>
              <a:rPr lang="tr-TR" sz="2400" dirty="0"/>
              <a:t>Birinci devir «</a:t>
            </a:r>
            <a:r>
              <a:rPr lang="hu-HU" sz="2400" dirty="0"/>
              <a:t>Az uráli egység korszaka</a:t>
            </a:r>
            <a:r>
              <a:rPr lang="tr-TR" sz="2400" dirty="0"/>
              <a:t>» adı altında incelenir ve bu devirde Macarlar Fin-Ugor ve </a:t>
            </a:r>
            <a:r>
              <a:rPr lang="tr-TR" sz="2400" dirty="0" err="1"/>
              <a:t>Samoyed</a:t>
            </a:r>
            <a:r>
              <a:rPr lang="tr-TR" sz="2400" dirty="0"/>
              <a:t> kavimleriyle birlikte Urallar civarında yaşamaktadır. </a:t>
            </a:r>
          </a:p>
          <a:p>
            <a:pPr marL="0" indent="0" algn="just">
              <a:buNone/>
            </a:pPr>
            <a:r>
              <a:rPr lang="tr-TR" sz="2400" dirty="0"/>
              <a:t>İkinci devir «a</a:t>
            </a:r>
            <a:r>
              <a:rPr lang="hu-HU" sz="2400" dirty="0"/>
              <a:t> finnugor egység korszaka</a:t>
            </a:r>
            <a:r>
              <a:rPr lang="tr-TR" sz="2400" dirty="0"/>
              <a:t>»  ise yine Urallardaki ana yurtta geçirdikleri süreyi kapsamaktadır. </a:t>
            </a:r>
          </a:p>
          <a:p>
            <a:pPr marL="0" indent="0" algn="just">
              <a:buNone/>
            </a:pPr>
            <a:r>
              <a:rPr lang="tr-TR" sz="2400" dirty="0"/>
              <a:t>Fin-Ugor topluluğunun zamanla belirgin bir şekilde gruplaşması sonucunda «a</a:t>
            </a:r>
            <a:r>
              <a:rPr lang="hu-HU" sz="2400" dirty="0"/>
              <a:t>z ugor egység korszaka</a:t>
            </a:r>
            <a:r>
              <a:rPr lang="tr-TR" sz="2400" dirty="0"/>
              <a:t>»</a:t>
            </a:r>
            <a:r>
              <a:rPr lang="hu-HU" sz="2400" dirty="0"/>
              <a:t> </a:t>
            </a:r>
            <a:r>
              <a:rPr lang="tr-TR" sz="2400" dirty="0"/>
              <a:t>adı altında incelenen devirde ise Macarlar yavaş yavaş kendi dil özelliklerini oluşturmuştur. </a:t>
            </a:r>
            <a:endParaRPr lang="hu-HU" sz="2400" dirty="0"/>
          </a:p>
          <a:p>
            <a:pPr marL="0" indent="0">
              <a:buNone/>
            </a:pPr>
            <a:endParaRPr lang="tr-TR" dirty="0"/>
          </a:p>
        </p:txBody>
      </p:sp>
    </p:spTree>
    <p:extLst>
      <p:ext uri="{BB962C8B-B14F-4D97-AF65-F5344CB8AC3E}">
        <p14:creationId xmlns:p14="http://schemas.microsoft.com/office/powerpoint/2010/main" val="4068599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06582"/>
            <a:ext cx="10515600" cy="5470381"/>
          </a:xfrm>
        </p:spPr>
        <p:txBody>
          <a:bodyPr/>
          <a:lstStyle/>
          <a:p>
            <a:pPr marL="0" indent="0" algn="just">
              <a:buNone/>
            </a:pPr>
            <a:r>
              <a:rPr lang="tr-TR" dirty="0" smtClean="0"/>
              <a:t>İkinci ana dönem «a </a:t>
            </a:r>
            <a:r>
              <a:rPr lang="hu-HU" b="1" dirty="0" smtClean="0"/>
              <a:t>nyelvemléktelen </a:t>
            </a:r>
            <a:r>
              <a:rPr lang="hu-HU" b="1" dirty="0"/>
              <a:t>magyar </a:t>
            </a:r>
            <a:r>
              <a:rPr lang="hu-HU" b="1" dirty="0" smtClean="0"/>
              <a:t>kor</a:t>
            </a:r>
            <a:r>
              <a:rPr lang="tr-TR" b="1" dirty="0" smtClean="0"/>
              <a:t> ya da </a:t>
            </a:r>
            <a:r>
              <a:rPr lang="hu-HU" b="1" dirty="0" smtClean="0"/>
              <a:t>ősmagyar kor</a:t>
            </a:r>
            <a:r>
              <a:rPr lang="tr-TR" b="1" dirty="0" smtClean="0"/>
              <a:t>» </a:t>
            </a:r>
            <a:r>
              <a:rPr lang="hu-HU" dirty="0" smtClean="0"/>
              <a:t>olarak nitelenmektedir.</a:t>
            </a:r>
            <a:r>
              <a:rPr lang="tr-TR" dirty="0" smtClean="0"/>
              <a:t> Macarların bağımsızlaşmasından yurt tutuşa kadar sürmektedir. </a:t>
            </a:r>
            <a:endParaRPr lang="hu-HU" dirty="0"/>
          </a:p>
          <a:p>
            <a:pPr marL="0" indent="0" algn="just">
              <a:buNone/>
            </a:pPr>
            <a:r>
              <a:rPr lang="tr-TR" sz="2400" dirty="0" smtClean="0"/>
              <a:t>İlk devir olan «a</a:t>
            </a:r>
            <a:r>
              <a:rPr lang="hu-HU" sz="2400" dirty="0" smtClean="0"/>
              <a:t>z </a:t>
            </a:r>
            <a:r>
              <a:rPr lang="hu-HU" sz="2400" dirty="0"/>
              <a:t>urál vidéki őshaza </a:t>
            </a:r>
            <a:r>
              <a:rPr lang="hu-HU" sz="2400" dirty="0" smtClean="0"/>
              <a:t>korszaka</a:t>
            </a:r>
            <a:r>
              <a:rPr lang="tr-TR" sz="2400" dirty="0" smtClean="0"/>
              <a:t>» devrinde Macarlar, dil akrabalarından ayrılarak Uralların güney batısına göç edip bağımsız bir toplum olarak yaşamaya başlarlar. </a:t>
            </a:r>
          </a:p>
          <a:p>
            <a:pPr marL="0" indent="0" algn="just">
              <a:buNone/>
            </a:pPr>
            <a:r>
              <a:rPr lang="tr-TR" sz="2400" dirty="0" smtClean="0"/>
              <a:t>!!!«</a:t>
            </a:r>
            <a:r>
              <a:rPr lang="hu-HU" sz="2400" dirty="0" smtClean="0"/>
              <a:t>A </a:t>
            </a:r>
            <a:r>
              <a:rPr lang="hu-HU" sz="2400" dirty="0"/>
              <a:t>vándorlások </a:t>
            </a:r>
            <a:r>
              <a:rPr lang="hu-HU" sz="2400" dirty="0" smtClean="0"/>
              <a:t>kora</a:t>
            </a:r>
            <a:r>
              <a:rPr lang="tr-TR" sz="2400" dirty="0" smtClean="0"/>
              <a:t>», Macarların anayurtlarından ayrılarak bugünkü yurtlarına kadar geçirdikleri süreyi kapsar. Bu dönemde Macarlar belirgin bir şekilde hem tarih sahnesinde rol oynarlar hem de çeşitli dillerle etkileşerek kendi özelliklerini oluştururlar. </a:t>
            </a:r>
          </a:p>
          <a:p>
            <a:pPr marL="0" indent="0" algn="just">
              <a:buNone/>
            </a:pPr>
            <a:endParaRPr lang="tr-TR" dirty="0" smtClean="0"/>
          </a:p>
          <a:p>
            <a:pPr marL="0" indent="0" algn="just">
              <a:buNone/>
            </a:pPr>
            <a:endParaRPr lang="tr-TR" dirty="0"/>
          </a:p>
        </p:txBody>
      </p:sp>
    </p:spTree>
    <p:extLst>
      <p:ext uri="{BB962C8B-B14F-4D97-AF65-F5344CB8AC3E}">
        <p14:creationId xmlns:p14="http://schemas.microsoft.com/office/powerpoint/2010/main" val="1642762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066800"/>
            <a:ext cx="10515600" cy="5110163"/>
          </a:xfrm>
        </p:spPr>
        <p:txBody>
          <a:bodyPr/>
          <a:lstStyle/>
          <a:p>
            <a:pPr marL="0" indent="0" algn="just">
              <a:buNone/>
            </a:pPr>
            <a:r>
              <a:rPr lang="tr-TR" dirty="0" smtClean="0"/>
              <a:t>Üçüncü ana dönem «</a:t>
            </a:r>
            <a:r>
              <a:rPr lang="tr-TR" b="1" dirty="0" smtClean="0"/>
              <a:t>a</a:t>
            </a:r>
            <a:r>
              <a:rPr lang="hu-HU" b="1" dirty="0" smtClean="0"/>
              <a:t> </a:t>
            </a:r>
            <a:r>
              <a:rPr lang="hu-HU" b="1" dirty="0"/>
              <a:t>nyelvemlékes </a:t>
            </a:r>
            <a:r>
              <a:rPr lang="hu-HU" b="1" dirty="0" smtClean="0"/>
              <a:t>kor</a:t>
            </a:r>
            <a:r>
              <a:rPr lang="tr-TR" b="1" dirty="0" smtClean="0"/>
              <a:t>» </a:t>
            </a:r>
            <a:r>
              <a:rPr lang="tr-TR" dirty="0" smtClean="0"/>
              <a:t>adı altında geçer. Bu dönemde Macar dilinin hem yerli hem de yabancı kaynakları mevcuttur. </a:t>
            </a:r>
            <a:endParaRPr lang="hu-HU" dirty="0"/>
          </a:p>
          <a:p>
            <a:pPr marL="0" indent="0" algn="just">
              <a:buNone/>
            </a:pPr>
            <a:r>
              <a:rPr lang="tr-TR" sz="2400" dirty="0" smtClean="0"/>
              <a:t>İlk devir «a</a:t>
            </a:r>
            <a:r>
              <a:rPr lang="hu-HU" sz="2400" dirty="0" smtClean="0"/>
              <a:t>z </a:t>
            </a:r>
            <a:r>
              <a:rPr lang="hu-HU" sz="2400" dirty="0"/>
              <a:t>ómagyar </a:t>
            </a:r>
            <a:r>
              <a:rPr lang="hu-HU" sz="2400" dirty="0" smtClean="0"/>
              <a:t>kor</a:t>
            </a:r>
            <a:r>
              <a:rPr lang="tr-TR" sz="2400" dirty="0" err="1" smtClean="0"/>
              <a:t>szak»tır</a:t>
            </a:r>
            <a:r>
              <a:rPr lang="tr-TR" sz="2400" dirty="0" smtClean="0"/>
              <a:t>. 896’da başlar ve Orta Çağ’ın sonuna kadar devam eder. </a:t>
            </a:r>
          </a:p>
          <a:p>
            <a:pPr marL="0" indent="0" algn="just">
              <a:buNone/>
            </a:pPr>
            <a:r>
              <a:rPr lang="tr-TR" sz="2400" dirty="0" smtClean="0"/>
              <a:t>İkinci devir a </a:t>
            </a:r>
            <a:r>
              <a:rPr lang="tr-TR" sz="2400" dirty="0" err="1" smtClean="0"/>
              <a:t>középmagyar</a:t>
            </a:r>
            <a:r>
              <a:rPr lang="tr-TR" sz="2400" dirty="0" smtClean="0"/>
              <a:t> </a:t>
            </a:r>
            <a:r>
              <a:rPr lang="tr-TR" sz="2400" dirty="0" err="1" smtClean="0"/>
              <a:t>korszak</a:t>
            </a:r>
            <a:r>
              <a:rPr lang="tr-TR" sz="2400" dirty="0" smtClean="0"/>
              <a:t>, 1526’da başlayıp 1772 Aydınlanma tarihine kadar sürer. </a:t>
            </a:r>
          </a:p>
          <a:p>
            <a:pPr marL="0" indent="0" algn="just">
              <a:buNone/>
            </a:pPr>
            <a:r>
              <a:rPr lang="tr-TR" sz="2400" dirty="0" smtClean="0"/>
              <a:t>Son devir ise 1772’den sonraki dönemi kapsar. </a:t>
            </a:r>
            <a:endParaRPr lang="tr-TR" sz="2400" dirty="0"/>
          </a:p>
        </p:txBody>
      </p:sp>
    </p:spTree>
    <p:extLst>
      <p:ext uri="{BB962C8B-B14F-4D97-AF65-F5344CB8AC3E}">
        <p14:creationId xmlns:p14="http://schemas.microsoft.com/office/powerpoint/2010/main" val="3298652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77636"/>
            <a:ext cx="10515600" cy="4999327"/>
          </a:xfrm>
        </p:spPr>
        <p:txBody>
          <a:bodyPr/>
          <a:lstStyle/>
          <a:p>
            <a:pPr marL="0" indent="0" algn="just">
              <a:buNone/>
            </a:pPr>
            <a:r>
              <a:rPr lang="tr-TR" b="1" dirty="0" smtClean="0"/>
              <a:t>Kaynak: </a:t>
            </a:r>
            <a:r>
              <a:rPr lang="hu-HU" dirty="0" smtClean="0"/>
              <a:t>Bárczi G., Benkő L., Berrár J., (1967), </a:t>
            </a:r>
            <a:r>
              <a:rPr lang="hu-HU" b="1" dirty="0" smtClean="0"/>
              <a:t>A magyar nyelvtörténete</a:t>
            </a:r>
            <a:r>
              <a:rPr lang="hu-HU" dirty="0" smtClean="0"/>
              <a:t>, Budapest: Nemzeti </a:t>
            </a:r>
            <a:r>
              <a:rPr lang="hu-HU" dirty="0" smtClean="0"/>
              <a:t>Tankön</a:t>
            </a:r>
            <a:r>
              <a:rPr lang="tr-TR" smtClean="0"/>
              <a:t>y</a:t>
            </a:r>
            <a:r>
              <a:rPr lang="hu-HU" smtClean="0"/>
              <a:t>vkiadó</a:t>
            </a:r>
            <a:r>
              <a:rPr lang="hu-HU" dirty="0" smtClean="0"/>
              <a:t>. </a:t>
            </a:r>
            <a:endParaRPr lang="tr-TR" dirty="0" smtClean="0"/>
          </a:p>
          <a:p>
            <a:pPr marL="0" indent="0">
              <a:buNone/>
            </a:pPr>
            <a:endParaRPr lang="tr-TR" dirty="0"/>
          </a:p>
        </p:txBody>
      </p:sp>
    </p:spTree>
    <p:extLst>
      <p:ext uri="{BB962C8B-B14F-4D97-AF65-F5344CB8AC3E}">
        <p14:creationId xmlns:p14="http://schemas.microsoft.com/office/powerpoint/2010/main" val="250028354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TotalTime>
  <Words>422</Words>
  <Application>Microsoft Office PowerPoint</Application>
  <PresentationFormat>Geniş ekran</PresentationFormat>
  <Paragraphs>26</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MACAR DİLİNİN TARİHSEL DÖNEMLERİ</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MACAR DİLİNİN TARİHSEL DÖNEMLERİ</dc:title>
  <dc:creator>Windows Kullanıcısı</dc:creator>
  <cp:lastModifiedBy>Windows Kullanıcısı</cp:lastModifiedBy>
  <cp:revision>31</cp:revision>
  <dcterms:created xsi:type="dcterms:W3CDTF">2020-05-01T06:36:49Z</dcterms:created>
  <dcterms:modified xsi:type="dcterms:W3CDTF">2020-05-03T21:39:41Z</dcterms:modified>
</cp:coreProperties>
</file>