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5" autoAdjust="0"/>
    <p:restoredTop sz="94660"/>
  </p:normalViewPr>
  <p:slideViewPr>
    <p:cSldViewPr snapToGrid="0">
      <p:cViewPr varScale="1">
        <p:scale>
          <a:sx n="86" d="100"/>
          <a:sy n="86" d="100"/>
        </p:scale>
        <p:origin x="6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216" y="1447801"/>
            <a:ext cx="6619244" cy="3329581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216" y="4777380"/>
            <a:ext cx="6619244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dirty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3.5.2018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5440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7" y="4800587"/>
            <a:ext cx="6619243" cy="566738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216" y="685800"/>
            <a:ext cx="6619244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7" y="5367325"/>
            <a:ext cx="6619242" cy="493712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3.5.2018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5804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1447800"/>
            <a:ext cx="6619244" cy="1981200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3657600"/>
            <a:ext cx="6619244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3.5.2018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8115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101" y="1447800"/>
            <a:ext cx="5999486" cy="232337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7800" y="3771174"/>
            <a:ext cx="5459737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05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marL="0" lvl="0" indent="0">
              <a:buNone/>
            </a:pPr>
            <a:r>
              <a:rPr lang="tr-TR" dirty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4350657"/>
            <a:ext cx="6619244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3.5.2018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673721" y="971253"/>
            <a:ext cx="601434" cy="1500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915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7868" y="2613787"/>
            <a:ext cx="601434" cy="1500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915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99424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3124201"/>
            <a:ext cx="6619245" cy="165318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216" y="4777381"/>
            <a:ext cx="6619244" cy="860400"/>
          </a:xfrm>
        </p:spPr>
        <p:txBody>
          <a:bodyPr anchor="t"/>
          <a:lstStyle>
            <a:lvl1pPr marL="0" indent="0" algn="l">
              <a:buNone/>
              <a:defRPr sz="15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3.5.2018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47102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15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710" y="198120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347" y="266700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2745" y="1981200"/>
            <a:ext cx="2202181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4829" y="266700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3525" y="1981200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3525" y="266700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4607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167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3.5.2018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75254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15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347" y="4250949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347" y="2209800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347" y="4827212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032" y="4250949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031" y="2209800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016" y="4827211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3525" y="4250949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3525" y="2209800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3432" y="4827209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4607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167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3.5.2018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22272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3.5.2018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371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8159" y="430214"/>
            <a:ext cx="1314451" cy="5826125"/>
          </a:xfrm>
        </p:spPr>
        <p:txBody>
          <a:bodyPr vert="eaVert" anchor="b" anchorCtr="0"/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348" y="887414"/>
            <a:ext cx="5567362" cy="5368924"/>
          </a:xfrm>
        </p:spPr>
        <p:txBody>
          <a:bodyPr vert="eaVert"/>
          <a:lstStyle/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3.5.2018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1560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3.5.2018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7100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7" y="2861734"/>
            <a:ext cx="6619243" cy="1915647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216" y="4777381"/>
            <a:ext cx="6619244" cy="860400"/>
          </a:xfrm>
        </p:spPr>
        <p:txBody>
          <a:bodyPr anchor="t"/>
          <a:lstStyle>
            <a:lvl1pPr marL="0" indent="0" algn="l">
              <a:buNone/>
              <a:defRPr sz="15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3.5.2018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3570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485" y="2060576"/>
            <a:ext cx="3297254" cy="4195763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0870" y="2056093"/>
            <a:ext cx="3297256" cy="4200245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3.5.2018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6466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485" y="1905000"/>
            <a:ext cx="329725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485" y="2514600"/>
            <a:ext cx="3297254" cy="3741738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0872" y="1905000"/>
            <a:ext cx="329725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0872" y="2514600"/>
            <a:ext cx="3297254" cy="3741738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3.5.2018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5035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3.5.2018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058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3.5.2018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0119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5" y="1447800"/>
            <a:ext cx="2550798" cy="1447800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8462" y="1447800"/>
            <a:ext cx="3896998" cy="4572000"/>
          </a:xfrm>
        </p:spPr>
        <p:txBody>
          <a:bodyPr anchor="ctr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5" y="3129281"/>
            <a:ext cx="2550797" cy="2895599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3.5.2018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0424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430" y="1854192"/>
            <a:ext cx="3819680" cy="1574808"/>
          </a:xfrm>
        </p:spPr>
        <p:txBody>
          <a:bodyPr anchor="b">
            <a:normAutofit/>
          </a:bodyPr>
          <a:lstStyle>
            <a:lvl1pPr algn="l">
              <a:defRPr sz="2700" b="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2160" y="1143000"/>
            <a:ext cx="24003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3657600"/>
            <a:ext cx="3813734" cy="1371600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3.5.2018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448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6"/>
            <a:ext cx="302775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8"/>
            <a:ext cx="1141809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6456759" y="1676400"/>
            <a:ext cx="211455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5999560" y="1"/>
            <a:ext cx="1202540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6454408" y="6096000"/>
            <a:ext cx="745301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584" y="452718"/>
            <a:ext cx="7053542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484" y="2052919"/>
            <a:ext cx="6709906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2905" y="1828801"/>
            <a:ext cx="990599" cy="2285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825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2072480-10DA-4FB4-BEAE-2A1DEA90F248}" type="datetimeFigureOut">
              <a:rPr lang="tr-TR" smtClean="0"/>
              <a:t>3.5.2018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1206" y="3263398"/>
            <a:ext cx="3859795" cy="2286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25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4406" y="295730"/>
            <a:ext cx="62864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1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60179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28442" y="1060801"/>
            <a:ext cx="9104968" cy="2087581"/>
          </a:xfrm>
        </p:spPr>
        <p:txBody>
          <a:bodyPr/>
          <a:lstStyle/>
          <a:p>
            <a:r>
              <a:rPr lang="tr-TR" sz="5400" b="1" u="sng" dirty="0">
                <a:latin typeface="Constantia"/>
                <a:cs typeface="Calibri"/>
              </a:rPr>
              <a:t>A.Ü. GAMA MYO.  Elektrik ve Enerji Bölümü</a:t>
            </a:r>
            <a:r>
              <a:rPr lang="tr-TR" sz="5400" b="1" dirty="0">
                <a:latin typeface="Constantia"/>
                <a:cs typeface="Calibri"/>
              </a:rPr>
              <a:t> </a:t>
            </a:r>
            <a:endParaRPr lang="tr-TR" sz="5400">
              <a:latin typeface="Constantia"/>
              <a:cs typeface="Calibri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551442" y="3517379"/>
            <a:ext cx="6620968" cy="86142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z="4000" b="1" dirty="0"/>
              <a:t>Enerji kaynakları ve dönüştürme sistemleri </a:t>
            </a:r>
          </a:p>
          <a:p>
            <a:r>
              <a:rPr lang="tr-TR" sz="4000" b="1" dirty="0"/>
              <a:t>5. hafta </a:t>
            </a:r>
          </a:p>
        </p:txBody>
      </p:sp>
      <p:pic>
        <p:nvPicPr>
          <p:cNvPr id="4" name="Resim 4">
            <a:extLst>
              <a:ext uri="{FF2B5EF4-FFF2-40B4-BE49-F238E27FC236}">
                <a16:creationId xmlns:a16="http://schemas.microsoft.com/office/drawing/2014/main" id="{EC12C194-2704-4948-8A3C-041E817AE5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2" y="4012"/>
            <a:ext cx="970774" cy="970774"/>
          </a:xfrm>
          <a:prstGeom prst="rect">
            <a:avLst/>
          </a:prstGeom>
        </p:spPr>
      </p:pic>
      <p:pic>
        <p:nvPicPr>
          <p:cNvPr id="6" name="Resim 6">
            <a:extLst>
              <a:ext uri="{FF2B5EF4-FFF2-40B4-BE49-F238E27FC236}">
                <a16:creationId xmlns:a16="http://schemas.microsoft.com/office/drawing/2014/main" id="{92C851BB-007E-4DAC-8FE5-F51CA7D412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0535" y="4012"/>
            <a:ext cx="1039452" cy="1059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7319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ECFED48-FECF-4866-96BF-C848D52C1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1438" y="2302066"/>
            <a:ext cx="7592935" cy="1400530"/>
          </a:xfrm>
        </p:spPr>
        <p:txBody>
          <a:bodyPr/>
          <a:lstStyle/>
          <a:p>
            <a:pPr algn="ctr"/>
            <a:r>
              <a:rPr lang="tr-TR" b="1" dirty="0"/>
              <a:t>KAYNAKÇA </a:t>
            </a:r>
            <a:br>
              <a:rPr lang="tr-TR" b="1" dirty="0"/>
            </a:br>
            <a:r>
              <a:rPr lang="tr-TR" sz="2500" b="1" dirty="0"/>
              <a:t>ÖZTÜRK,HÜSEYİN.YENİLENEBİLİR ENERJİ KAYNAKLARI . İSTANBUL/BİRSEN YAYINEVİ - 2013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51707233-1B80-4C19-B65A-8C8120CB76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2" y="4012"/>
            <a:ext cx="990396" cy="990396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18D6233D-3769-4932-AB9C-C9E9E90A7A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9590" y="4012"/>
            <a:ext cx="990396" cy="990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763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F6BE525-9B8A-4917-8E91-DE09C36A9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0584" y="803718"/>
            <a:ext cx="7053542" cy="1400530"/>
          </a:xfrm>
        </p:spPr>
        <p:txBody>
          <a:bodyPr/>
          <a:lstStyle/>
          <a:p>
            <a:r>
              <a:rPr lang="tr-TR" sz="5400" b="1" u="sng" dirty="0"/>
              <a:t>İÇİNDEKİLER</a:t>
            </a:r>
            <a:r>
              <a:rPr lang="tr-TR" sz="5400" b="1" dirty="0"/>
              <a:t> </a:t>
            </a:r>
            <a:endParaRPr lang="tr-TR" sz="5400" b="1" u="sng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9C3AAD9-16C4-4F65-AD18-497463E20D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4734" y="2911672"/>
            <a:ext cx="8212618" cy="140627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z="4000" b="1" dirty="0"/>
              <a:t>HİDRO ENERJİ </a:t>
            </a:r>
            <a:endParaRPr lang="tr-TR" sz="4000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2F78D471-441C-446D-9B91-F3B38BA7A0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2" y="4012"/>
            <a:ext cx="990396" cy="990396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7D6B9EA4-79EB-4BAF-BC2F-221A13DDDE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9591" y="4012"/>
            <a:ext cx="990396" cy="990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336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27A1C11-3F42-4452-A7CD-1F0C1E057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HİDRO ENERJİ</a:t>
            </a: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D1A57A3-A3F5-41F0-A149-2B023FC2A0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409" y="1391560"/>
            <a:ext cx="8564585" cy="517314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b="1" dirty="0" err="1"/>
              <a:t>Hidro</a:t>
            </a:r>
            <a:r>
              <a:rPr lang="tr-TR" b="1" dirty="0"/>
              <a:t> Enerji Genel </a:t>
            </a:r>
          </a:p>
          <a:p>
            <a:pPr>
              <a:buClr>
                <a:srgbClr val="8AD0D6"/>
              </a:buClr>
            </a:pPr>
            <a:r>
              <a:rPr lang="tr-TR" dirty="0"/>
              <a:t>Hidrolik enerji , genel anlamıyla sudan üretilen enerjidir. Yeryüzünde akan suların içinde bulunan enerjiye , akarsu enerjisi adı verilir. Doğal kuvvetler , suya oldukça düzensiz , ancak sürekli bir dolanım yaptırır. </a:t>
            </a:r>
          </a:p>
          <a:p>
            <a:pPr>
              <a:buClr>
                <a:srgbClr val="8AD0D6"/>
              </a:buClr>
            </a:pPr>
            <a:r>
              <a:rPr lang="tr-TR" dirty="0"/>
              <a:t>Böylece , akış olayının sürekliliği sağlanır. Sular , sürekli ve pratik olarak sonsuz süreli bir çevrimi gerçekleştirir. Bu nedenle hidrolik enerji , insanlık tarihinin belirli bir süresi için sabit, ancak sınırlı bir enerji kaynağıdır. </a:t>
            </a:r>
          </a:p>
          <a:p>
            <a:pPr>
              <a:buClr>
                <a:srgbClr val="8AD0D6"/>
              </a:buClr>
            </a:pPr>
            <a:r>
              <a:rPr lang="tr-TR" dirty="0"/>
              <a:t>Yeryüzüne ulaşan güneş enerjisi , her yıl denizlerden , göllerden , nehirlerden  ve derelerden çok fazla miktarda su buharlaştırır. Yer kürenin bütün alanına ortalama olarak saniyede 16 milyon ton su düşer . Hava içindeki nemin çoğu okyanuslara yağar . Nemin ancak üçte biri karalara yağmur , kar , dolu veya çiğ şeklinde iner.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543E657D-B10A-4229-9758-718451E69F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2" y="4012"/>
            <a:ext cx="990396" cy="990396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3A54E8F2-7F06-4DF0-9534-B1E94E705A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9590" y="4012"/>
            <a:ext cx="990396" cy="990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032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0EF66E5-F57C-4F36-9434-04741F07B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HİDRO ENERJİ</a:t>
            </a: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6ED1973-9A7E-413F-887B-F2AC6CFE10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899" y="1405938"/>
            <a:ext cx="8708358" cy="523065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dirty="0"/>
              <a:t>Hidrolik güç , yeniden kazanılabilir bir enerji kaynağıdır. Suyun hareketi , </a:t>
            </a:r>
            <a:r>
              <a:rPr lang="tr-TR" err="1"/>
              <a:t>b,r</a:t>
            </a:r>
            <a:r>
              <a:rPr lang="tr-TR" dirty="0"/>
              <a:t> çevrim içinde devamlıdır. Hidrolik güçten enerji üretmek temiz , verimli ve etkili bir yöntemdir. </a:t>
            </a:r>
            <a:endParaRPr lang="tr-TR"/>
          </a:p>
          <a:p>
            <a:pPr>
              <a:buClr>
                <a:srgbClr val="8AD0D6"/>
              </a:buClr>
            </a:pPr>
            <a:endParaRPr lang="tr-TR"/>
          </a:p>
          <a:p>
            <a:pPr>
              <a:buClr>
                <a:srgbClr val="8AD0D6"/>
              </a:buClr>
            </a:pPr>
            <a:r>
              <a:rPr lang="tr-TR" dirty="0"/>
              <a:t>Hidrolik santrallerin sisteminden geçen suların , kalite ve miktarında değişiklik olmaz Hidrolik enerji , fosil </a:t>
            </a:r>
            <a:r>
              <a:rPr lang="tr-TR" dirty="0" err="1"/>
              <a:t>yakıtllardan</a:t>
            </a:r>
            <a:r>
              <a:rPr lang="tr-TR" dirty="0"/>
              <a:t> elde edilen termik enerjiye kıyasla , daha temiz bir enerjidir. Termik enerjinin atık maddeleri vardır. Hidrolik enerji atık madde üretmez. </a:t>
            </a:r>
          </a:p>
          <a:p>
            <a:pPr>
              <a:buClr>
                <a:srgbClr val="8AD0D6"/>
              </a:buClr>
            </a:pPr>
            <a:endParaRPr lang="tr-TR" dirty="0"/>
          </a:p>
          <a:p>
            <a:pPr>
              <a:buClr>
                <a:srgbClr val="8AD0D6"/>
              </a:buClr>
            </a:pPr>
            <a:r>
              <a:rPr lang="tr-TR" dirty="0"/>
              <a:t>Diğer bir deyişle , suyu ve havayı kirletmez . Ancak , doğal çevreyi etkilediği konusunda eleştiriler vardır. Bununla birlikte , baraj gölleri çevreyi olumlu olarak da etkilerler. Eskiden göl alanı çöl olan bölgelerde , baraj sayesinde yağmur yağmaya başlamakta , bitki ve hayvan çeşitliliği artmaktadır. </a:t>
            </a:r>
            <a:endParaRPr lang="tr-TR"/>
          </a:p>
          <a:p>
            <a:pPr>
              <a:buClr>
                <a:srgbClr val="8AD0D6"/>
              </a:buClr>
            </a:pPr>
            <a:endParaRPr lang="tr-TR" dirty="0"/>
          </a:p>
          <a:p>
            <a:pPr>
              <a:buClr>
                <a:srgbClr val="8AD0D6"/>
              </a:buClr>
            </a:pPr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B0FB0260-9CBB-4109-89D1-BE37D03103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2" y="4012"/>
            <a:ext cx="990396" cy="990396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1AD9EFE8-C6F8-494D-B8AD-7BAF007618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9590" y="4012"/>
            <a:ext cx="990396" cy="990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28785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A4812E9-571E-4ECF-91C7-35C07C74B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HİDRO ENERJİ </a:t>
            </a: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4A8D37A-9374-4D02-AFBB-B55F17682C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748" y="1247787"/>
            <a:ext cx="8880887" cy="543193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tr-TR" dirty="0"/>
              <a:t>Hidrolik Enerji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dirty="0"/>
              <a:t>Su , bir su makinasına dört şekilde etki ederek bu makinayı çalıştırır. :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dirty="0"/>
              <a:t>1) Suyun ağırlığıyla etki etmesi : Bazı su çarkları bu etkiyle çalışırlar.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dirty="0"/>
              <a:t>2) Suyun basıncıyla etki etmesi ; </a:t>
            </a:r>
            <a:r>
              <a:rPr lang="tr-TR" dirty="0" err="1"/>
              <a:t>Servo</a:t>
            </a:r>
            <a:r>
              <a:rPr lang="tr-TR" dirty="0"/>
              <a:t>-motorlar bu etkiyle çalışırlar.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dirty="0"/>
              <a:t>3) Suyun kinetik enerjisiyle etki etmesi : Su türbinleri bu etkiyle çalışırlar.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dirty="0"/>
              <a:t>4) Suyun ağırlığı ve kinetik enerjisiyle etki etmesi : Su çarklarının çoğu bu etkiyle çalışırlar . </a:t>
            </a:r>
          </a:p>
          <a:p>
            <a:pPr marL="0" indent="0">
              <a:buNone/>
            </a:pPr>
            <a:r>
              <a:rPr lang="tr-TR" dirty="0"/>
              <a:t>Hidroelektrik Santraller </a:t>
            </a:r>
          </a:p>
          <a:p>
            <a:pPr marL="0" indent="0">
              <a:buNone/>
            </a:pPr>
            <a:r>
              <a:rPr lang="tr-TR" dirty="0"/>
              <a:t>Hidroelektrik santraller , suyun enerjisinden faydalanarak elektrik üreten yapılardır. Hidroelektrik santrallerde, akış halindeki suyun kinetik enerjisi veya durgun haldeki suyun konum (potansiyel ) enerjisi , elektriğe dönüştürülebilir. Bir barajla oluşturulan doğal veya yapay bir gölden gönderilen su , elektrik üreten alternatöre bağlı bir türbinin çarklarını döndürür. 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C1A6F36E-17A6-4BDF-9075-97D4CB5755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2" y="4012"/>
            <a:ext cx="990396" cy="990396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5E58538B-0578-480A-BADE-D74A0B13D5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9590" y="4012"/>
            <a:ext cx="990396" cy="990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7392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1FE580D-F995-416F-AD1D-6C3068DC4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HİDRO ENERJİ </a:t>
            </a: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A3F1F51-B55E-47EC-900C-31B8D85664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880" y="1463447"/>
            <a:ext cx="8794622" cy="523065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dirty="0"/>
              <a:t>Hidroelektrik Santraller </a:t>
            </a:r>
          </a:p>
          <a:p>
            <a:pPr marL="0" indent="0">
              <a:buNone/>
            </a:pPr>
            <a:r>
              <a:rPr lang="tr-TR" dirty="0"/>
              <a:t>Hidroelektrik santrallerindeki türbinler , birkaç dakika içinde çalışmaya başlayabilir. Diğer bir deyişle, çok kısa bir gecikmeyle, tüketici talebindeki bazen çok büyük olabilen farklılıklar giderilebilir.</a:t>
            </a:r>
            <a:endParaRPr lang="en-US" dirty="0"/>
          </a:p>
          <a:p>
            <a:pPr marL="0" indent="0">
              <a:buNone/>
            </a:pPr>
            <a:r>
              <a:rPr lang="tr-TR" dirty="0"/>
              <a:t> Hidroelektrik santrallerinin , diğer santrallere kıyasla önemli yararları olmakla birlikte , bazı sakıncaları da vardır. Hidroelektrik santral , suyun potansiyel enerjisinin , mekanik enerjiye ve mekanik enerjinin de elektriğe dönüştürüldüğü yapılardır. </a:t>
            </a:r>
            <a:endParaRPr lang="en-US"/>
          </a:p>
          <a:p>
            <a:pPr marL="0" indent="0">
              <a:buNone/>
            </a:pPr>
            <a:r>
              <a:rPr lang="tr-TR" dirty="0"/>
              <a:t>Türbin konulacak yerde her zaman mekanik enerji kullanmak mümkün olmaz . Mekanik enerji alternatör aracılığı ile elektriğe dönüştürülür. </a:t>
            </a:r>
            <a:endParaRPr lang="en-US" dirty="0"/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713FC10B-FC46-402C-9755-71F372C78C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2" y="4012"/>
            <a:ext cx="990396" cy="990396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DA09675F-B87B-4C9E-8636-8FF3EECB97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9590" y="4012"/>
            <a:ext cx="990396" cy="990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4829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CBF10EF-1298-4312-94A6-E85CA9418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HİDRO ENERJİ 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D03F3A-E7AE-4C1F-87E9-86C0F94518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616" y="1334051"/>
            <a:ext cx="8780245" cy="513000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dirty="0"/>
              <a:t>Yararları ve zararları </a:t>
            </a:r>
          </a:p>
          <a:p>
            <a:pPr marL="0" indent="0">
              <a:buClr>
                <a:srgbClr val="8AD0D6"/>
              </a:buClr>
              <a:buNone/>
            </a:pPr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2ECFFF92-07BE-484A-B447-DBDBA0CBAD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2" y="4012"/>
            <a:ext cx="990396" cy="990396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A1E2DF60-D8DE-48F3-B706-F37C3C5158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9590" y="4012"/>
            <a:ext cx="990396" cy="990396"/>
          </a:xfrm>
          <a:prstGeom prst="rect">
            <a:avLst/>
          </a:prstGeom>
        </p:spPr>
      </p:pic>
      <p:pic>
        <p:nvPicPr>
          <p:cNvPr id="8" name="Resim 8" descr="ekran görüntüsü, şişe içeren bir resim&#10;&#10;Yüksek güvenilirlikle oluşturulmuş açıklama">
            <a:extLst>
              <a:ext uri="{FF2B5EF4-FFF2-40B4-BE49-F238E27FC236}">
                <a16:creationId xmlns:a16="http://schemas.microsoft.com/office/drawing/2014/main" id="{70781387-D6BE-4941-88F9-A450740905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36" y="2195796"/>
            <a:ext cx="9040482" cy="3645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6858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FF9F10B-8977-4D20-9798-15B45A42C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HİDRO ENERJİ </a:t>
            </a: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510A50A-3467-491D-808B-1D67B99077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126" y="1492202"/>
            <a:ext cx="8880887" cy="518751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tr-TR" b="1" dirty="0" err="1"/>
              <a:t>Hidro</a:t>
            </a:r>
            <a:r>
              <a:rPr lang="tr-TR" b="1" dirty="0"/>
              <a:t> Elektrik Santrallerinin Çalışma Prensibi </a:t>
            </a:r>
          </a:p>
          <a:p>
            <a:pPr marL="0" indent="0">
              <a:buNone/>
            </a:pPr>
            <a:r>
              <a:rPr lang="tr-TR" dirty="0"/>
              <a:t>Hidrolik enerji , yenilenebilir enerji kaynakları arasında en çok kullanılan enerjidir. En eski enerji kaynaklarından birisidir. İlk olarak , binlerce yıl öne insanlar akan sudan faydalanarak , tahta bir </a:t>
            </a:r>
            <a:r>
              <a:rPr lang="tr-TR" dirty="0" err="1"/>
              <a:t>tekeerleği</a:t>
            </a:r>
            <a:r>
              <a:rPr lang="tr-TR" dirty="0"/>
              <a:t> çevirip tahıl üretmişlerdir. Hidrolik enerjinin kaynağı sudur. Bu nedenle , hidroelektrik santraller bir su kaynağı üzerinde olmak zorundadırlar . Elektriği uzun mesafelere ileten teknoloji bulunduktan sonra , hidrolik enerji daha da yaygın olarak kullanılmaya başlamıştır.</a:t>
            </a:r>
            <a:endParaRPr lang="tr-TR" b="1" dirty="0"/>
          </a:p>
          <a:p>
            <a:pPr marL="0" indent="0">
              <a:buNone/>
            </a:pPr>
            <a:r>
              <a:rPr lang="tr-TR" dirty="0"/>
              <a:t>Baraj gölünde toplanan su , potansiyel enerji deposu demektir. Elde edilen bu enerji , tünel ve borularla , santrallerdeki türbin çarkına gönderildiğinde , kinetik enerjiye dönüşür. Türbinin dönmesi ile yapılan </a:t>
            </a:r>
            <a:r>
              <a:rPr lang="tr-TR" dirty="0" err="1"/>
              <a:t>işede</a:t>
            </a:r>
            <a:r>
              <a:rPr lang="tr-TR" dirty="0"/>
              <a:t> mekanik enerji denir. Bu mekanik enerji , türbin miline bağlı olarak dönen jeneratör ve stator yardımı ile elektriğe dönüşür. Üretilen elektrik ise , enerji iletim hatları vasıtası ile uzak yerlere iletilerek alıcılara dağıtılır. </a:t>
            </a:r>
          </a:p>
          <a:p>
            <a:pPr marL="0" indent="0">
              <a:buNone/>
            </a:pPr>
            <a:endParaRPr lang="tr-TR" b="1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5524F854-F27C-42F7-8F09-B446E8F39C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2" y="4012"/>
            <a:ext cx="990396" cy="990396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FD81A9C3-1DCD-494F-B6E9-1D9836331D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9590" y="4012"/>
            <a:ext cx="990396" cy="990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42906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994E54E-48E3-4314-9330-119B1B034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HİDRO ENERJİ </a:t>
            </a: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E4AA739-3214-414C-8AFC-525D05027F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390" y="1405938"/>
            <a:ext cx="8693981" cy="527378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dirty="0"/>
              <a:t>Hidroelektrik santrallerinde türbinleri çalıştıran suyun gücü , suyun debisi ve düşü yüksekliği olmak üzere iki etkene bağlıdır.</a:t>
            </a:r>
          </a:p>
          <a:p>
            <a:pPr marL="0" indent="0">
              <a:buClr>
                <a:srgbClr val="8AD0D6"/>
              </a:buClr>
              <a:buNone/>
            </a:pPr>
            <a:r>
              <a:rPr lang="tr-TR" dirty="0"/>
              <a:t>1) Suyun debisi : Debi, su iletici bir borudan veya nehirlerin belirli bir yerinden , birim sürede (genellikle saniyede ) hacimsel veya kütlesel olarak akan su miktarıdır. </a:t>
            </a:r>
          </a:p>
          <a:p>
            <a:pPr marL="0" indent="0">
              <a:buNone/>
            </a:pPr>
            <a:r>
              <a:rPr lang="tr-TR" dirty="0"/>
              <a:t>2) Suyun düşü yüksekliği : Bir su türbininden , su kuvveti yardımı ile enerji üretebilmek amacıyla gerekli olan su hızını elde etmek için , mutlaka bir düşme yüksekliğine uygun bir basınç farkının bulunmasına gerek vardır. Su düşüşü veya hidrolik düşü : birbiri ile ilişkisi bulunan iki su seviyesi arasındaki kot farkına denir . Bir hidroelektrik santralde ise düşü, üst su seviyesi ile çıkış su seviyesi arasındaki yükseklik farkıdır. Cebri borular ve diğer yerlerdeki kayıplar göz önüne alınmazsa , bu mesafeye net hidrolik düşü denir. Net düşü yüksekliği , türbin giriş ve çıkış noktaları arasındaki yük farkıdır. Diğer bir deyişle , net düşü yüksekliği , birim kütledeki su tarafından türbine verilen enerjidir. 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F1ECD576-49B4-4416-BC02-C010219132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2" y="4012"/>
            <a:ext cx="990396" cy="990396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6AF7BB62-3AC3-44B4-B536-01E524EA16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9590" y="4012"/>
            <a:ext cx="990396" cy="990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03173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0</Words>
  <Application>Microsoft Office PowerPoint</Application>
  <PresentationFormat>Ekran Gösterisi 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İyon</vt:lpstr>
      <vt:lpstr>A.Ü. GAMA MYO.  Elektrik ve Enerji Bölümü </vt:lpstr>
      <vt:lpstr>İÇİNDEKİLER </vt:lpstr>
      <vt:lpstr>HİDRO ENERJİ</vt:lpstr>
      <vt:lpstr>HİDRO ENERJİ</vt:lpstr>
      <vt:lpstr>HİDRO ENERJİ </vt:lpstr>
      <vt:lpstr>HİDRO ENERJİ </vt:lpstr>
      <vt:lpstr>HİDRO ENERJİ </vt:lpstr>
      <vt:lpstr>HİDRO ENERJİ </vt:lpstr>
      <vt:lpstr>HİDRO ENERJİ </vt:lpstr>
      <vt:lpstr>KAYNAKÇA  ÖZTÜRK,HÜSEYİN.YENİLENEBİLİR ENERJİ KAYNAKLARI . İSTANBUL/BİRSEN YAYINEVİ - 2013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A.Ü. GAMA MYO.  Elektrik ve Enerji Bölümü </dc:title>
  <dc:creator/>
  <cp:lastModifiedBy/>
  <cp:revision>3</cp:revision>
  <dcterms:created xsi:type="dcterms:W3CDTF">2012-08-15T22:53:30Z</dcterms:created>
  <dcterms:modified xsi:type="dcterms:W3CDTF">2018-05-03T22:39:17Z</dcterms:modified>
</cp:coreProperties>
</file>