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44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80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11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tr-TR" dirty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942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4710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525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227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7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56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10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5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46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03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11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42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4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3.5.2018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017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8442" y="1060801"/>
            <a:ext cx="9104968" cy="2087581"/>
          </a:xfrm>
        </p:spPr>
        <p:txBody>
          <a:bodyPr/>
          <a:lstStyle/>
          <a:p>
            <a:r>
              <a:rPr lang="tr-TR" sz="5400" b="1" u="sng" dirty="0">
                <a:latin typeface="Constantia"/>
                <a:cs typeface="Calibri"/>
              </a:rPr>
              <a:t>A.Ü. GAMA MYO.  Elektrik ve Enerji Bölümü</a:t>
            </a:r>
            <a:r>
              <a:rPr lang="tr-TR" sz="5400" b="1" dirty="0">
                <a:latin typeface="Constantia"/>
                <a:cs typeface="Calibri"/>
              </a:rPr>
              <a:t> </a:t>
            </a:r>
            <a:endParaRPr lang="tr-TR" sz="5400">
              <a:latin typeface="Constantia"/>
              <a:cs typeface="Calibri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1442" y="3517379"/>
            <a:ext cx="6620968" cy="8614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z="4000" b="1" dirty="0"/>
              <a:t>Enerji kaynakları ve dönüştürme sistemleri </a:t>
            </a:r>
          </a:p>
          <a:p>
            <a:r>
              <a:rPr lang="tr-TR" sz="4000" b="1" dirty="0"/>
              <a:t>5. hafta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EC12C194-2704-4948-8A3C-041E817A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70774" cy="970774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92C851BB-007E-4DAC-8FE5-F51CA7D41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535" y="4012"/>
            <a:ext cx="1039452" cy="105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3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CFED48-FECF-4866-96BF-C848D52C1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438" y="2302066"/>
            <a:ext cx="7592935" cy="1400530"/>
          </a:xfrm>
        </p:spPr>
        <p:txBody>
          <a:bodyPr/>
          <a:lstStyle/>
          <a:p>
            <a:pPr algn="ctr"/>
            <a:r>
              <a:rPr lang="tr-TR" b="1" dirty="0"/>
              <a:t>KAYNAKÇA </a:t>
            </a:r>
            <a:br>
              <a:rPr lang="tr-TR" b="1" dirty="0"/>
            </a:br>
            <a:r>
              <a:rPr lang="tr-TR" sz="2500" b="1" dirty="0"/>
              <a:t>ÖZTÜRK,HÜSEYİN.YENİLENEBİLİR ENERJİ KAYNAKLARI . İSTANBUL/BİRSEN YAYINEVİ - 2013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1707233-1B80-4C19-B65A-8C8120CB7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18D6233D-3769-4932-AB9C-C9E9E90A7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6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6BE525-9B8A-4917-8E91-DE09C36A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84" y="803718"/>
            <a:ext cx="7053542" cy="1400530"/>
          </a:xfrm>
        </p:spPr>
        <p:txBody>
          <a:bodyPr/>
          <a:lstStyle/>
          <a:p>
            <a:r>
              <a:rPr lang="tr-TR" sz="5400" b="1" u="sng" dirty="0"/>
              <a:t>İÇİNDEKİLER</a:t>
            </a:r>
            <a:r>
              <a:rPr lang="tr-TR" sz="5400" b="1" dirty="0"/>
              <a:t> </a:t>
            </a:r>
            <a:endParaRPr lang="tr-TR" sz="5400" b="1" u="sng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C3AAD9-16C4-4F65-AD18-497463E20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34" y="2911672"/>
            <a:ext cx="8212618" cy="14062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4000" b="1" dirty="0"/>
              <a:t>HİDRO ENERJİ </a:t>
            </a:r>
            <a:endParaRPr lang="tr-TR" sz="40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F78D471-441C-446D-9B91-F3B38BA7A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7D6B9EA4-79EB-4BAF-BC2F-221A13DDD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1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3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7A1C11-3F42-4452-A7CD-1F0C1E05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HİDRO ENERJİ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A57A3-A3F5-41F0-A149-2B023FC2A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409" y="1391560"/>
            <a:ext cx="8564585" cy="51731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 err="1"/>
              <a:t>Hidro</a:t>
            </a:r>
            <a:r>
              <a:rPr lang="tr-TR" b="1" dirty="0"/>
              <a:t> Enerji Genel </a:t>
            </a:r>
          </a:p>
          <a:p>
            <a:pPr>
              <a:buClr>
                <a:srgbClr val="8AD0D6"/>
              </a:buClr>
            </a:pPr>
            <a:r>
              <a:rPr lang="tr-TR" dirty="0"/>
              <a:t>Hidrolik enerji , genel anlamıyla sudan üretilen enerjidir. Yeryüzünde akan suların içinde bulunan enerjiye , akarsu enerjisi adı verilir. Doğal kuvvetler , suya oldukça düzensiz , ancak sürekli bir dolanım yaptırır. </a:t>
            </a:r>
          </a:p>
          <a:p>
            <a:pPr>
              <a:buClr>
                <a:srgbClr val="8AD0D6"/>
              </a:buClr>
            </a:pPr>
            <a:r>
              <a:rPr lang="tr-TR" dirty="0"/>
              <a:t>Böylece , akış olayının sürekliliği sağlanır. Sular , sürekli ve pratik olarak sonsuz süreli bir çevrimi gerçekleştirir. Bu nedenle hidrolik enerji , insanlık tarihinin belirli bir süresi için sabit, ancak sınırlı bir enerji kaynağıdır. </a:t>
            </a:r>
          </a:p>
          <a:p>
            <a:pPr>
              <a:buClr>
                <a:srgbClr val="8AD0D6"/>
              </a:buClr>
            </a:pPr>
            <a:r>
              <a:rPr lang="tr-TR" dirty="0"/>
              <a:t>Yeryüzüne ulaşan güneş enerjisi , her yıl denizlerden , göllerden , nehirlerden  ve derelerden çok fazla miktarda su buharlaştırır. Yer kürenin bütün alanına ortalama olarak saniyede 16 milyon ton su düşer . Hava içindeki nemin çoğu okyanuslara yağar . Nemin ancak üçte biri karalara yağmur , kar , dolu veya çiğ şeklinde iner.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43E657D-B10A-4229-9758-718451E69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A54E8F2-7F06-4DF0-9534-B1E94E705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3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EF66E5-F57C-4F36-9434-04741F07B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HİDRO ENERJİ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ED1973-9A7E-413F-887B-F2AC6CFE1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899" y="1405938"/>
            <a:ext cx="8708358" cy="52306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Hidrolik güç , yeniden kazanılabilir bir enerji kaynağıdır. Suyun hareketi , </a:t>
            </a:r>
            <a:r>
              <a:rPr lang="tr-TR" err="1"/>
              <a:t>b,r</a:t>
            </a:r>
            <a:r>
              <a:rPr lang="tr-TR" dirty="0"/>
              <a:t> çevrim içinde devamlıdır. Hidrolik güçten enerji üretmek temiz , verimli ve etkili bir yöntemdir. </a:t>
            </a:r>
            <a:endParaRPr lang="tr-TR"/>
          </a:p>
          <a:p>
            <a:pPr>
              <a:buClr>
                <a:srgbClr val="8AD0D6"/>
              </a:buClr>
            </a:pPr>
            <a:endParaRPr lang="tr-TR"/>
          </a:p>
          <a:p>
            <a:pPr>
              <a:buClr>
                <a:srgbClr val="8AD0D6"/>
              </a:buClr>
            </a:pPr>
            <a:r>
              <a:rPr lang="tr-TR" dirty="0"/>
              <a:t>Hidrolik santrallerin sisteminden geçen suların , kalite ve miktarında değişiklik olmaz Hidrolik enerji , fosil </a:t>
            </a:r>
            <a:r>
              <a:rPr lang="tr-TR" dirty="0" err="1"/>
              <a:t>yakıtllardan</a:t>
            </a:r>
            <a:r>
              <a:rPr lang="tr-TR" dirty="0"/>
              <a:t> elde edilen termik enerjiye kıyasla , daha temiz bir enerjidir. Termik enerjinin atık maddeleri vardır. Hidrolik enerji atık madde üretmez. </a:t>
            </a:r>
          </a:p>
          <a:p>
            <a:pPr>
              <a:buClr>
                <a:srgbClr val="8AD0D6"/>
              </a:buClr>
            </a:pPr>
            <a:endParaRPr lang="tr-TR" dirty="0"/>
          </a:p>
          <a:p>
            <a:pPr>
              <a:buClr>
                <a:srgbClr val="8AD0D6"/>
              </a:buClr>
            </a:pPr>
            <a:r>
              <a:rPr lang="tr-TR" dirty="0"/>
              <a:t>Diğer bir deyişle , suyu ve havayı kirletmez . Ancak , doğal çevreyi etkilediği konusunda eleştiriler vardır. Bununla birlikte , baraj gölleri çevreyi olumlu olarak da etkilerler. Eskiden göl alanı çöl olan bölgelerde , baraj sayesinde yağmur yağmaya başlamakta , bitki ve hayvan çeşitliliği artmaktadır. </a:t>
            </a:r>
            <a:endParaRPr lang="tr-TR"/>
          </a:p>
          <a:p>
            <a:pPr>
              <a:buClr>
                <a:srgbClr val="8AD0D6"/>
              </a:buClr>
            </a:pPr>
            <a:endParaRPr lang="tr-TR" dirty="0"/>
          </a:p>
          <a:p>
            <a:pPr>
              <a:buClr>
                <a:srgbClr val="8AD0D6"/>
              </a:buClr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0FB0260-9CBB-4109-89D1-BE37D0310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1AD9EFE8-C6F8-494D-B8AD-7BAF00761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7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4812E9-571E-4ECF-91C7-35C07C74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HİDRO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A8D37A-9374-4D02-AFBB-B55F1768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48" y="1247787"/>
            <a:ext cx="8880887" cy="54319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dirty="0"/>
              <a:t>Hidrolik Enerji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Su , bir su makinasına dört şekilde etki ederek bu makinayı çalıştırır.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1) Suyun ağırlığıyla etki etmesi : Bazı su çarkları bu etkiyle çalışırlar.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2) Suyun basıncıyla etki etmesi ; </a:t>
            </a:r>
            <a:r>
              <a:rPr lang="tr-TR" dirty="0" err="1"/>
              <a:t>Servo</a:t>
            </a:r>
            <a:r>
              <a:rPr lang="tr-TR" dirty="0"/>
              <a:t>-motorlar bu etkiyle çalışırlar.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3) Suyun kinetik enerjisiyle etki etmesi : Su türbinleri bu etkiyle çalışırlar.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dirty="0"/>
              <a:t>4) Suyun ağırlığı ve kinetik enerjisiyle etki etmesi : Su çarklarının çoğu bu etkiyle çalışırlar . </a:t>
            </a:r>
          </a:p>
          <a:p>
            <a:pPr marL="0" indent="0">
              <a:buNone/>
            </a:pPr>
            <a:r>
              <a:rPr lang="tr-TR" dirty="0"/>
              <a:t>Hidroelektrik Santraller </a:t>
            </a:r>
          </a:p>
          <a:p>
            <a:pPr marL="0" indent="0">
              <a:buNone/>
            </a:pPr>
            <a:r>
              <a:rPr lang="tr-TR" dirty="0"/>
              <a:t>Hidroelektrik santraller , suyun enerjisinden faydalanarak elektrik üreten yapılardır. Hidroelektrik santrallerde, akış halindeki suyun kinetik enerjisi veya durgun haldeki suyun konum (potansiyel ) enerjisi , elektriğe dönüştürülebilir. Bir barajla oluşturulan doğal veya yapay bir gölden gönderilen su , elektrik üreten alternatöre bağlı bir türbinin çarklarını döndürür.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1A6F36E-17A6-4BDF-9075-97D4CB575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5E58538B-0578-480A-BADE-D74A0B13D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9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FE580D-F995-416F-AD1D-6C3068DC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HİDRO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3F1F51-B55E-47EC-900C-31B8D8566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80" y="1463447"/>
            <a:ext cx="8794622" cy="52306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Hidroelektrik Santraller </a:t>
            </a:r>
          </a:p>
          <a:p>
            <a:pPr marL="0" indent="0">
              <a:buNone/>
            </a:pPr>
            <a:r>
              <a:rPr lang="tr-TR" dirty="0"/>
              <a:t>Hidroelektrik santrallerindeki türbinler , birkaç dakika içinde çalışmaya başlayabilir. Diğer bir deyişle, çok kısa bir gecikmeyle, tüketici talebindeki bazen çok büyük olabilen farklılıklar giderilebilir.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 Hidroelektrik santrallerinin , diğer santrallere kıyasla önemli yararları olmakla birlikte , bazı sakıncaları da vardır. Hidroelektrik santral , suyun potansiyel enerjisinin , mekanik enerjiye ve mekanik enerjinin de elektriğe dönüştürüldüğü yapılardır. </a:t>
            </a:r>
            <a:endParaRPr lang="en-US"/>
          </a:p>
          <a:p>
            <a:pPr marL="0" indent="0">
              <a:buNone/>
            </a:pPr>
            <a:r>
              <a:rPr lang="tr-TR" dirty="0"/>
              <a:t>Türbin konulacak yerde her zaman mekanik enerji kullanmak mümkün olmaz . Mekanik enerji alternatör aracılığı ile elektriğe dönüştürülür. 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13FC10B-FC46-402C-9755-71F372C78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DA09675F-B87B-4C9E-8636-8FF3EECB9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BF10EF-1298-4312-94A6-E85CA9418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HİDRO ENERJİ 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03F3A-E7AE-4C1F-87E9-86C0F9451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16" y="1334051"/>
            <a:ext cx="8780245" cy="51300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Yararları ve zararları </a:t>
            </a:r>
          </a:p>
          <a:p>
            <a:pPr marL="0" indent="0">
              <a:buClr>
                <a:srgbClr val="8AD0D6"/>
              </a:buClr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ECFFF92-07BE-484A-B447-DBDBA0CBA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A1E2DF60-D8DE-48F3-B706-F37C3C515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  <p:pic>
        <p:nvPicPr>
          <p:cNvPr id="8" name="Resim 8" descr="ekran görüntüsü, şişe içeren bir resim&#10;&#10;Yüksek güvenilirlikle oluşturulmuş açıklama">
            <a:extLst>
              <a:ext uri="{FF2B5EF4-FFF2-40B4-BE49-F238E27FC236}">
                <a16:creationId xmlns:a16="http://schemas.microsoft.com/office/drawing/2014/main" id="{70781387-D6BE-4941-88F9-A45074090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6" y="2195796"/>
            <a:ext cx="9040482" cy="364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FF9F10B-8977-4D20-9798-15B45A42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HİDRO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10A50A-3467-491D-808B-1D67B9907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6" y="1492202"/>
            <a:ext cx="8880887" cy="51875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b="1" dirty="0" err="1"/>
              <a:t>Hidro</a:t>
            </a:r>
            <a:r>
              <a:rPr lang="tr-TR" b="1" dirty="0"/>
              <a:t> Elektrik Santrallerinin Çalışma Prensibi </a:t>
            </a:r>
          </a:p>
          <a:p>
            <a:pPr marL="0" indent="0">
              <a:buNone/>
            </a:pPr>
            <a:r>
              <a:rPr lang="tr-TR" dirty="0"/>
              <a:t>Hidrolik enerji , yenilenebilir enerji kaynakları arasında en çok kullanılan enerjidir. En eski enerji kaynaklarından birisidir. İlk olarak , binlerce yıl öne insanlar akan sudan faydalanarak , tahta bir </a:t>
            </a:r>
            <a:r>
              <a:rPr lang="tr-TR" dirty="0" err="1"/>
              <a:t>tekeerleği</a:t>
            </a:r>
            <a:r>
              <a:rPr lang="tr-TR" dirty="0"/>
              <a:t> çevirip tahıl üretmişlerdir. Hidrolik enerjinin kaynağı sudur. Bu nedenle , hidroelektrik santraller bir su kaynağı üzerinde olmak zorundadırlar . Elektriği uzun mesafelere ileten teknoloji bulunduktan sonra , hidrolik enerji daha da yaygın olarak kullanılmaya başlamıştır.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Baraj gölünde toplanan su , potansiyel enerji deposu demektir. Elde edilen bu enerji , tünel ve borularla , santrallerdeki türbin çarkına gönderildiğinde , kinetik enerjiye dönüşür. Türbinin dönmesi ile yapılan </a:t>
            </a:r>
            <a:r>
              <a:rPr lang="tr-TR" dirty="0" err="1"/>
              <a:t>işede</a:t>
            </a:r>
            <a:r>
              <a:rPr lang="tr-TR" dirty="0"/>
              <a:t> mekanik enerji denir. Bu mekanik enerji , türbin miline bağlı olarak dönen jeneratör ve stator yardımı ile elektriğe dönüşür. Üretilen elektrik ise , enerji iletim hatları vasıtası ile uzak yerlere iletilerek alıcılara dağıtılır. </a:t>
            </a:r>
          </a:p>
          <a:p>
            <a:pPr marL="0" indent="0">
              <a:buNone/>
            </a:pPr>
            <a:endParaRPr lang="tr-TR" b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524F854-F27C-42F7-8F09-B446E8F39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FD81A9C3-1DCD-494F-B6E9-1D9836331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9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94E54E-48E3-4314-9330-119B1B034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HİDRO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4AA739-3214-414C-8AFC-525D05027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390" y="1405938"/>
            <a:ext cx="8693981" cy="52737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Hidroelektrik santrallerinde türbinleri çalıştıran suyun gücü , suyun debisi ve düşü yüksekliği olmak üzere iki etkene bağlıdır.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1) Suyun debisi : Debi, su iletici bir borudan veya nehirlerin belirli bir yerinden , birim sürede (genellikle saniyede ) hacimsel veya kütlesel olarak akan su miktarıdır. </a:t>
            </a:r>
          </a:p>
          <a:p>
            <a:pPr marL="0" indent="0">
              <a:buNone/>
            </a:pPr>
            <a:r>
              <a:rPr lang="tr-TR" dirty="0"/>
              <a:t>2) Suyun düşü yüksekliği : Bir su türbininden , su kuvveti yardımı ile enerji üretebilmek amacıyla gerekli olan su hızını elde etmek için , mutlaka bir düşme yüksekliğine uygun bir basınç farkının bulunmasına gerek vardır. Su düşüşü veya hidrolik düşü : birbiri ile ilişkisi bulunan iki su seviyesi arasındaki kot farkına denir . Bir hidroelektrik santralde ise düşü, üst su seviyesi ile çıkış su seviyesi arasındaki yükseklik farkıdır. Cebri borular ve diğer yerlerdeki kayıplar göz önüne alınmazsa , bu mesafeye net hidrolik düşü denir. Net düşü yüksekliği , türbin giriş ve çıkış noktaları arasındaki yük farkıdır. Diğer bir deyişle , net düşü yüksekliği , birim kütledeki su tarafından türbine verilen enerjidir.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1ECD576-49B4-4416-BC02-C01021913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6AF7BB62-3AC3-44B4-B536-01E524EA1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17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Ekran Gösterisi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İyon</vt:lpstr>
      <vt:lpstr>A.Ü. GAMA MYO.  Elektrik ve Enerji Bölümü </vt:lpstr>
      <vt:lpstr>İÇİNDEKİLER </vt:lpstr>
      <vt:lpstr>HİDRO ENERJİ</vt:lpstr>
      <vt:lpstr>HİDRO ENERJİ</vt:lpstr>
      <vt:lpstr>HİDRO ENERJİ </vt:lpstr>
      <vt:lpstr>HİDRO ENERJİ </vt:lpstr>
      <vt:lpstr>HİDRO ENERJİ </vt:lpstr>
      <vt:lpstr>HİDRO ENERJİ </vt:lpstr>
      <vt:lpstr>HİDRO ENERJİ </vt:lpstr>
      <vt:lpstr>KAYNAKÇA  ÖZTÜRK,HÜSEYİN.YENİLENEBİLİR ENERJİ KAYNAKLARI . İSTANBUL/BİRSEN YAYINEVİ - 2013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  Elektrik ve Enerji Bölümü </dc:title>
  <dc:creator/>
  <cp:lastModifiedBy/>
  <cp:revision>3</cp:revision>
  <dcterms:created xsi:type="dcterms:W3CDTF">2012-08-15T22:53:30Z</dcterms:created>
  <dcterms:modified xsi:type="dcterms:W3CDTF">2018-05-03T22:39:17Z</dcterms:modified>
</cp:coreProperties>
</file>