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2F498AB-424E-4C81-AB18-565C0303C19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2814662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F498AB-424E-4C81-AB18-565C0303C19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193543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F498AB-424E-4C81-AB18-565C0303C19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31538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F498AB-424E-4C81-AB18-565C0303C19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3457460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2F498AB-424E-4C81-AB18-565C0303C191}"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3571341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F498AB-424E-4C81-AB18-565C0303C19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1048902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F498AB-424E-4C81-AB18-565C0303C191}"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256497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F498AB-424E-4C81-AB18-565C0303C191}"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3103187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F498AB-424E-4C81-AB18-565C0303C191}"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3120492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F498AB-424E-4C81-AB18-565C0303C19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640524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F498AB-424E-4C81-AB18-565C0303C191}"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E6FF86-F261-4503-B14D-097D6973A3D2}" type="slidenum">
              <a:rPr lang="tr-TR" smtClean="0"/>
              <a:t>‹#›</a:t>
            </a:fld>
            <a:endParaRPr lang="tr-TR"/>
          </a:p>
        </p:txBody>
      </p:sp>
    </p:spTree>
    <p:extLst>
      <p:ext uri="{BB962C8B-B14F-4D97-AF65-F5344CB8AC3E}">
        <p14:creationId xmlns:p14="http://schemas.microsoft.com/office/powerpoint/2010/main" val="245355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498AB-424E-4C81-AB18-565C0303C191}"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6FF86-F261-4503-B14D-097D6973A3D2}" type="slidenum">
              <a:rPr lang="tr-TR" smtClean="0"/>
              <a:t>‹#›</a:t>
            </a:fld>
            <a:endParaRPr lang="tr-TR"/>
          </a:p>
        </p:txBody>
      </p:sp>
    </p:spTree>
    <p:extLst>
      <p:ext uri="{BB962C8B-B14F-4D97-AF65-F5344CB8AC3E}">
        <p14:creationId xmlns:p14="http://schemas.microsoft.com/office/powerpoint/2010/main" val="2548449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92727" y="-884567"/>
            <a:ext cx="9144000" cy="2387600"/>
          </a:xfrm>
        </p:spPr>
        <p:txBody>
          <a:bodyPr>
            <a:normAutofit/>
          </a:bodyPr>
          <a:lstStyle/>
          <a:p>
            <a:pPr algn="l"/>
            <a:r>
              <a:rPr lang="tr-TR" sz="3000" dirty="0" smtClean="0"/>
              <a:t>İlim - Bilim</a:t>
            </a:r>
            <a:endParaRPr lang="tr-TR" sz="3000" dirty="0"/>
          </a:p>
        </p:txBody>
      </p:sp>
      <p:sp>
        <p:nvSpPr>
          <p:cNvPr id="3" name="Alt Başlık 2"/>
          <p:cNvSpPr>
            <a:spLocks noGrp="1"/>
          </p:cNvSpPr>
          <p:nvPr>
            <p:ph type="subTitle" idx="1"/>
          </p:nvPr>
        </p:nvSpPr>
        <p:spPr>
          <a:xfrm>
            <a:off x="799606" y="1915742"/>
            <a:ext cx="9144000" cy="1655762"/>
          </a:xfrm>
        </p:spPr>
        <p:txBody>
          <a:bodyPr>
            <a:noAutofit/>
          </a:bodyPr>
          <a:lstStyle/>
          <a:p>
            <a:pPr algn="just">
              <a:lnSpc>
                <a:spcPct val="150000"/>
              </a:lnSpc>
            </a:pPr>
            <a:r>
              <a:rPr lang="tr-TR" sz="2500" dirty="0"/>
              <a:t>Sözlükte “bilmek” anlamına gelen ilim (</a:t>
            </a:r>
            <a:r>
              <a:rPr lang="tr-TR" sz="2500" dirty="0" err="1"/>
              <a:t>ilm</a:t>
            </a:r>
            <a:r>
              <a:rPr lang="tr-TR" sz="2500" dirty="0"/>
              <a:t>) genellikle “bilgi” ve “bilim” karşılığında kullanılır. Klasik sözlüklerde “bir şeyi gerçek yönüyle kavramak, gerçekle örtüşen kesin inanç (</a:t>
            </a:r>
            <a:r>
              <a:rPr lang="tr-TR" sz="2500" dirty="0" err="1"/>
              <a:t>itikad</a:t>
            </a:r>
            <a:r>
              <a:rPr lang="tr-TR" sz="2500" dirty="0"/>
              <a:t>), bir nesnenin şeklinin zihinde oluşması, nesneyi olduğu gibi bilmek, nesnedeki gizliliğin ortadan kalkması, tümel ve tikellerin kavranmasını sağlayan bir sıfat” gibi değişik şekillerde tarif edilmiştir.</a:t>
            </a:r>
          </a:p>
        </p:txBody>
      </p:sp>
    </p:spTree>
    <p:extLst>
      <p:ext uri="{BB962C8B-B14F-4D97-AF65-F5344CB8AC3E}">
        <p14:creationId xmlns:p14="http://schemas.microsoft.com/office/powerpoint/2010/main" val="224142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4444" y="1540617"/>
            <a:ext cx="10515600" cy="4351338"/>
          </a:xfrm>
        </p:spPr>
        <p:txBody>
          <a:bodyPr/>
          <a:lstStyle/>
          <a:p>
            <a:r>
              <a:rPr lang="tr-TR" dirty="0"/>
              <a:t>Fen teriminin </a:t>
            </a:r>
            <a:r>
              <a:rPr lang="tr-TR" dirty="0" smtClean="0"/>
              <a:t>İslâm’ın </a:t>
            </a:r>
            <a:r>
              <a:rPr lang="tr-TR" dirty="0"/>
              <a:t>klasik çağında herhangi bir ilmî disiplini yahut bir ilme ait alt disiplinlerin her birini karşıladığı bilinmektedir. </a:t>
            </a:r>
            <a:endParaRPr lang="tr-TR" dirty="0" smtClean="0"/>
          </a:p>
          <a:p>
            <a:r>
              <a:rPr lang="tr-TR" dirty="0" smtClean="0"/>
              <a:t>Modern </a:t>
            </a:r>
            <a:r>
              <a:rPr lang="tr-TR" dirty="0"/>
              <a:t>dönemde fen din ilimlerini kapsayacak şekilde de kullanılmış, ancak çok defa din ilimleri için ilim, modern bilim için fen kelimesi tercih edilmiştir. </a:t>
            </a:r>
          </a:p>
        </p:txBody>
      </p:sp>
    </p:spTree>
    <p:extLst>
      <p:ext uri="{BB962C8B-B14F-4D97-AF65-F5344CB8AC3E}">
        <p14:creationId xmlns:p14="http://schemas.microsoft.com/office/powerpoint/2010/main" val="798320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0" y="483714"/>
            <a:ext cx="10515600" cy="4351338"/>
          </a:xfrm>
        </p:spPr>
        <p:txBody>
          <a:bodyPr>
            <a:normAutofit fontScale="62500" lnSpcReduction="20000"/>
          </a:bodyPr>
          <a:lstStyle/>
          <a:p>
            <a:pPr algn="just">
              <a:lnSpc>
                <a:spcPct val="170000"/>
              </a:lnSpc>
            </a:pPr>
            <a:r>
              <a:rPr lang="tr-TR" b="0" i="0" dirty="0" smtClean="0">
                <a:solidFill>
                  <a:srgbClr val="494D55"/>
                </a:solidFill>
                <a:effectLst/>
                <a:latin typeface="Calibri" panose="020F0502020204030204" pitchFamily="34" charset="0"/>
              </a:rPr>
              <a:t> İslâm ilimlerinin genel şeması:</a:t>
            </a:r>
          </a:p>
          <a:p>
            <a:pPr marL="0" indent="0" algn="just">
              <a:lnSpc>
                <a:spcPct val="170000"/>
              </a:lnSpc>
              <a:buNone/>
            </a:pPr>
            <a:r>
              <a:rPr lang="tr-TR" b="0" i="0" dirty="0" smtClean="0">
                <a:solidFill>
                  <a:srgbClr val="494D55"/>
                </a:solidFill>
                <a:effectLst/>
                <a:latin typeface="Calibri" panose="020F0502020204030204" pitchFamily="34" charset="0"/>
              </a:rPr>
              <a:t>1-Naklî (</a:t>
            </a:r>
            <a:r>
              <a:rPr lang="tr-TR" b="0" i="0" dirty="0" err="1" smtClean="0">
                <a:solidFill>
                  <a:srgbClr val="494D55"/>
                </a:solidFill>
                <a:effectLst/>
                <a:latin typeface="Calibri" panose="020F0502020204030204" pitchFamily="34" charset="0"/>
              </a:rPr>
              <a:t>şer‘î</a:t>
            </a:r>
            <a:r>
              <a:rPr lang="tr-TR" b="0" i="0" dirty="0" smtClean="0">
                <a:solidFill>
                  <a:srgbClr val="494D55"/>
                </a:solidFill>
                <a:effectLst/>
                <a:latin typeface="Calibri" panose="020F0502020204030204" pitchFamily="34" charset="0"/>
              </a:rPr>
              <a:t>/dinî) </a:t>
            </a:r>
            <a:r>
              <a:rPr lang="tr-TR" b="0" i="0" dirty="0" err="1" smtClean="0">
                <a:solidFill>
                  <a:srgbClr val="494D55"/>
                </a:solidFill>
                <a:effectLst/>
                <a:latin typeface="Calibri" panose="020F0502020204030204" pitchFamily="34" charset="0"/>
              </a:rPr>
              <a:t>limler</a:t>
            </a:r>
            <a:endParaRPr lang="tr-TR" b="0" i="0" dirty="0" smtClean="0">
              <a:solidFill>
                <a:srgbClr val="494D55"/>
              </a:solidFill>
              <a:effectLst/>
              <a:latin typeface="Calibri" panose="020F0502020204030204" pitchFamily="34" charset="0"/>
            </a:endParaRPr>
          </a:p>
          <a:p>
            <a:pPr marL="0" indent="0" algn="just">
              <a:lnSpc>
                <a:spcPct val="170000"/>
              </a:lnSpc>
              <a:buNone/>
            </a:pPr>
            <a:r>
              <a:rPr lang="tr-TR" dirty="0" smtClean="0">
                <a:solidFill>
                  <a:srgbClr val="494D55"/>
                </a:solidFill>
                <a:latin typeface="Calibri" panose="020F0502020204030204" pitchFamily="34" charset="0"/>
              </a:rPr>
              <a:t>2-</a:t>
            </a:r>
            <a:r>
              <a:rPr lang="tr-TR" b="0" i="0" dirty="0" smtClean="0">
                <a:solidFill>
                  <a:srgbClr val="494D55"/>
                </a:solidFill>
                <a:effectLst/>
                <a:latin typeface="Calibri" panose="020F0502020204030204" pitchFamily="34" charset="0"/>
              </a:rPr>
              <a:t> Aklî (felsefî/hikemî) İlimler</a:t>
            </a:r>
          </a:p>
          <a:p>
            <a:pPr marL="0" indent="0" algn="just">
              <a:lnSpc>
                <a:spcPct val="170000"/>
              </a:lnSpc>
              <a:buNone/>
            </a:pPr>
            <a:r>
              <a:rPr lang="tr-TR" b="0" i="0" dirty="0" smtClean="0">
                <a:solidFill>
                  <a:srgbClr val="494D55"/>
                </a:solidFill>
                <a:effectLst/>
                <a:latin typeface="Calibri" panose="020F0502020204030204" pitchFamily="34" charset="0"/>
              </a:rPr>
              <a:t>Naklî ilimler tefsir, hadis, fıkıh, kelâm ve tasavvuftan oluşmaktadır. Bunlardan tefsir, hadis ve özellikle fıkıh için ayrıca usul ilmi (ilmî ilkeler ve metodolojiyi inceleyen bir disiplin) söz konusudur. </a:t>
            </a:r>
          </a:p>
          <a:p>
            <a:pPr marL="0" indent="0" algn="just">
              <a:lnSpc>
                <a:spcPct val="170000"/>
              </a:lnSpc>
              <a:buNone/>
            </a:pPr>
            <a:r>
              <a:rPr lang="tr-TR" b="0" i="0" dirty="0" smtClean="0">
                <a:solidFill>
                  <a:srgbClr val="494D55"/>
                </a:solidFill>
                <a:effectLst/>
                <a:latin typeface="Calibri" panose="020F0502020204030204" pitchFamily="34" charset="0"/>
              </a:rPr>
              <a:t>Aklî ilimler ise önce nazarî ve amelî olarak bölümlenir. Nazarî ilimler </a:t>
            </a:r>
            <a:r>
              <a:rPr lang="tr-TR" b="0" i="0" dirty="0" err="1" smtClean="0">
                <a:solidFill>
                  <a:srgbClr val="494D55"/>
                </a:solidFill>
                <a:effectLst/>
                <a:latin typeface="Calibri" panose="020F0502020204030204" pitchFamily="34" charset="0"/>
              </a:rPr>
              <a:t>ilâhiyyât</a:t>
            </a:r>
            <a:r>
              <a:rPr lang="tr-TR" b="0" i="0" dirty="0" smtClean="0">
                <a:solidFill>
                  <a:srgbClr val="494D55"/>
                </a:solidFill>
                <a:effectLst/>
                <a:latin typeface="Calibri" panose="020F0502020204030204" pitchFamily="34" charset="0"/>
              </a:rPr>
              <a:t> (metafizik disiplinler), </a:t>
            </a:r>
            <a:r>
              <a:rPr lang="tr-TR" b="0" i="0" dirty="0" err="1" smtClean="0">
                <a:solidFill>
                  <a:srgbClr val="494D55"/>
                </a:solidFill>
                <a:effectLst/>
                <a:latin typeface="Calibri" panose="020F0502020204030204" pitchFamily="34" charset="0"/>
              </a:rPr>
              <a:t>riyâziyyât</a:t>
            </a:r>
            <a:r>
              <a:rPr lang="tr-TR" b="0" i="0" dirty="0" smtClean="0">
                <a:solidFill>
                  <a:srgbClr val="494D55"/>
                </a:solidFill>
                <a:effectLst/>
                <a:latin typeface="Calibri" panose="020F0502020204030204" pitchFamily="34" charset="0"/>
              </a:rPr>
              <a:t> (matematik ilimler), </a:t>
            </a:r>
            <a:r>
              <a:rPr lang="tr-TR" b="0" i="0" dirty="0" err="1" smtClean="0">
                <a:solidFill>
                  <a:srgbClr val="494D55"/>
                </a:solidFill>
                <a:effectLst/>
                <a:latin typeface="Calibri" panose="020F0502020204030204" pitchFamily="34" charset="0"/>
              </a:rPr>
              <a:t>tabîiyyât</a:t>
            </a:r>
            <a:r>
              <a:rPr lang="tr-TR" b="0" i="0" dirty="0" smtClean="0">
                <a:solidFill>
                  <a:srgbClr val="494D55"/>
                </a:solidFill>
                <a:effectLst/>
                <a:latin typeface="Calibri" panose="020F0502020204030204" pitchFamily="34" charset="0"/>
              </a:rPr>
              <a:t> (fizik ilimler) şeklinde tasnif edilmiştir. </a:t>
            </a:r>
          </a:p>
          <a:p>
            <a:pPr marL="0" indent="0" algn="just">
              <a:lnSpc>
                <a:spcPct val="170000"/>
              </a:lnSpc>
              <a:buNone/>
            </a:pPr>
            <a:r>
              <a:rPr lang="tr-TR" b="0" i="0" dirty="0" smtClean="0">
                <a:solidFill>
                  <a:srgbClr val="494D55"/>
                </a:solidFill>
                <a:effectLst/>
                <a:latin typeface="Calibri" panose="020F0502020204030204" pitchFamily="34" charset="0"/>
              </a:rPr>
              <a:t>Amelî ilimlerse ahlâk ilmi, </a:t>
            </a:r>
            <a:r>
              <a:rPr lang="tr-TR" b="0" i="0" dirty="0" err="1" smtClean="0">
                <a:solidFill>
                  <a:srgbClr val="494D55"/>
                </a:solidFill>
                <a:effectLst/>
                <a:latin typeface="Calibri" panose="020F0502020204030204" pitchFamily="34" charset="0"/>
              </a:rPr>
              <a:t>tedbîrü’l</a:t>
            </a:r>
            <a:r>
              <a:rPr lang="tr-TR" b="0" i="0" dirty="0" smtClean="0">
                <a:solidFill>
                  <a:srgbClr val="494D55"/>
                </a:solidFill>
                <a:effectLst/>
                <a:latin typeface="Calibri" panose="020F0502020204030204" pitchFamily="34" charset="0"/>
              </a:rPr>
              <a:t>-menzil (ev idaresi) ve siyasetten teşekkül etmektedir. </a:t>
            </a:r>
            <a:endParaRPr lang="tr-TR" dirty="0"/>
          </a:p>
        </p:txBody>
      </p:sp>
    </p:spTree>
    <p:extLst>
      <p:ext uri="{BB962C8B-B14F-4D97-AF65-F5344CB8AC3E}">
        <p14:creationId xmlns:p14="http://schemas.microsoft.com/office/powerpoint/2010/main" val="3410752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38151" y="1341912"/>
            <a:ext cx="10272156" cy="3476208"/>
          </a:xfrm>
          <a:prstGeom prst="rect">
            <a:avLst/>
          </a:prstGeom>
        </p:spPr>
        <p:txBody>
          <a:bodyPr wrap="square">
            <a:spAutoFit/>
          </a:bodyPr>
          <a:lstStyle/>
          <a:p>
            <a:pPr algn="just">
              <a:lnSpc>
                <a:spcPct val="170000"/>
              </a:lnSpc>
            </a:pPr>
            <a:r>
              <a:rPr lang="tr-TR" sz="2200" b="0" i="0" dirty="0" smtClean="0">
                <a:solidFill>
                  <a:srgbClr val="494D55"/>
                </a:solidFill>
                <a:effectLst/>
                <a:latin typeface="Calibri" panose="020F0502020204030204" pitchFamily="34" charset="0"/>
              </a:rPr>
              <a:t>“Medenî ilim” (sosyal-siyasal bilim) olarak da anılan ve erdem fikrini esas alan amelî ilimlere paralel biçimde tarih yöntemine dayalı olan ve iktisadî konuları da içeren sosyoloji, </a:t>
            </a:r>
            <a:r>
              <a:rPr lang="tr-TR" sz="2200" b="0" i="0" dirty="0" err="1" smtClean="0">
                <a:solidFill>
                  <a:srgbClr val="494D55"/>
                </a:solidFill>
                <a:effectLst/>
                <a:latin typeface="Calibri" panose="020F0502020204030204" pitchFamily="34" charset="0"/>
              </a:rPr>
              <a:t>İbn</a:t>
            </a:r>
            <a:r>
              <a:rPr lang="tr-TR" sz="2200" b="0" i="0" dirty="0" smtClean="0">
                <a:solidFill>
                  <a:srgbClr val="494D55"/>
                </a:solidFill>
                <a:effectLst/>
                <a:latin typeface="Calibri" panose="020F0502020204030204" pitchFamily="34" charset="0"/>
              </a:rPr>
              <a:t> </a:t>
            </a:r>
            <a:r>
              <a:rPr lang="tr-TR" sz="2200" b="0" i="0" dirty="0" err="1" smtClean="0">
                <a:solidFill>
                  <a:srgbClr val="494D55"/>
                </a:solidFill>
                <a:effectLst/>
                <a:latin typeface="Calibri" panose="020F0502020204030204" pitchFamily="34" charset="0"/>
              </a:rPr>
              <a:t>Haldûn’un</a:t>
            </a:r>
            <a:r>
              <a:rPr lang="tr-TR" sz="2200" b="0" i="0" dirty="0" smtClean="0">
                <a:solidFill>
                  <a:srgbClr val="494D55"/>
                </a:solidFill>
                <a:effectLst/>
                <a:latin typeface="Calibri" panose="020F0502020204030204" pitchFamily="34" charset="0"/>
              </a:rPr>
              <a:t> verdiği “</a:t>
            </a:r>
            <a:r>
              <a:rPr lang="tr-TR" sz="2200" b="0" i="0" dirty="0" err="1" smtClean="0">
                <a:solidFill>
                  <a:srgbClr val="494D55"/>
                </a:solidFill>
                <a:effectLst/>
                <a:latin typeface="Calibri" panose="020F0502020204030204" pitchFamily="34" charset="0"/>
              </a:rPr>
              <a:t>umran</a:t>
            </a:r>
            <a:r>
              <a:rPr lang="tr-TR" sz="2200" b="0" i="0" dirty="0" smtClean="0">
                <a:solidFill>
                  <a:srgbClr val="494D55"/>
                </a:solidFill>
                <a:effectLst/>
                <a:latin typeface="Calibri" panose="020F0502020204030204" pitchFamily="34" charset="0"/>
              </a:rPr>
              <a:t> ilmi” adıyla klasik şemaya dahil edilmelidir. Bu genel şema içinde dil ve mantık ilimleri “âlet ilimleri” olarak iş görmektedir. Ancak din dilinin Arapça olması sebebiyle dil ilimlerinin naklî ilimler için, mantık disiplinlerinin ise aklî ilimler için daha merkezî önem taşıdığı bilinmektedir. </a:t>
            </a:r>
            <a:endParaRPr lang="tr-TR" sz="2200" dirty="0"/>
          </a:p>
        </p:txBody>
      </p:sp>
    </p:spTree>
    <p:extLst>
      <p:ext uri="{BB962C8B-B14F-4D97-AF65-F5344CB8AC3E}">
        <p14:creationId xmlns:p14="http://schemas.microsoft.com/office/powerpoint/2010/main" val="115559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90649" y="1769422"/>
            <a:ext cx="10105901" cy="2325124"/>
          </a:xfrm>
          <a:prstGeom prst="rect">
            <a:avLst/>
          </a:prstGeom>
        </p:spPr>
        <p:txBody>
          <a:bodyPr wrap="square">
            <a:spAutoFit/>
          </a:bodyPr>
          <a:lstStyle/>
          <a:p>
            <a:pPr algn="just">
              <a:lnSpc>
                <a:spcPct val="170000"/>
              </a:lnSpc>
            </a:pPr>
            <a:r>
              <a:rPr lang="tr-TR" sz="2200" b="0" i="0" dirty="0" smtClean="0">
                <a:solidFill>
                  <a:srgbClr val="494D55"/>
                </a:solidFill>
                <a:effectLst/>
                <a:latin typeface="Calibri" panose="020F0502020204030204" pitchFamily="34" charset="0"/>
              </a:rPr>
              <a:t>Felsefedeki </a:t>
            </a:r>
            <a:r>
              <a:rPr lang="tr-TR" sz="2200" b="0" i="0" dirty="0" err="1" smtClean="0">
                <a:solidFill>
                  <a:srgbClr val="494D55"/>
                </a:solidFill>
                <a:effectLst/>
                <a:latin typeface="Calibri" panose="020F0502020204030204" pitchFamily="34" charset="0"/>
              </a:rPr>
              <a:t>ilâhiyyât</a:t>
            </a:r>
            <a:r>
              <a:rPr lang="tr-TR" sz="2200" b="0" i="0" dirty="0" smtClean="0">
                <a:solidFill>
                  <a:srgbClr val="494D55"/>
                </a:solidFill>
                <a:effectLst/>
                <a:latin typeface="Calibri" panose="020F0502020204030204" pitchFamily="34" charset="0"/>
              </a:rPr>
              <a:t> gibi kelâm ve tasavvuf da zaman içinde cüzi ilimlere ilkelerini veren birer küllî ilim olarak tanımlanmıştır. Nitekim bu üç ilim esas itibariyle İslâm fikir geleneğinde varlık, bilgi ve değer konularını kendi yöntemlerine dayalı olarak inceleyen üç temel entelektüel perspektif olarak işlev görmüştür. </a:t>
            </a:r>
            <a:endParaRPr lang="tr-TR" sz="2200" dirty="0"/>
          </a:p>
        </p:txBody>
      </p:sp>
    </p:spTree>
    <p:extLst>
      <p:ext uri="{BB962C8B-B14F-4D97-AF65-F5344CB8AC3E}">
        <p14:creationId xmlns:p14="http://schemas.microsoft.com/office/powerpoint/2010/main" val="5578389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247</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İlim - Bilim</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İlim - Bilim</dc:title>
  <dc:creator>ferda</dc:creator>
  <cp:lastModifiedBy>ferda</cp:lastModifiedBy>
  <cp:revision>3</cp:revision>
  <dcterms:created xsi:type="dcterms:W3CDTF">2019-05-24T11:52:21Z</dcterms:created>
  <dcterms:modified xsi:type="dcterms:W3CDTF">2019-05-24T13:45:04Z</dcterms:modified>
</cp:coreProperties>
</file>