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33" r:id="rId2"/>
  </p:sldMasterIdLst>
  <p:notesMasterIdLst>
    <p:notesMasterId r:id="rId103"/>
  </p:notesMasterIdLst>
  <p:handoutMasterIdLst>
    <p:handoutMasterId r:id="rId104"/>
  </p:handoutMasterIdLst>
  <p:sldIdLst>
    <p:sldId id="520" r:id="rId3"/>
    <p:sldId id="574" r:id="rId4"/>
    <p:sldId id="575" r:id="rId5"/>
    <p:sldId id="577" r:id="rId6"/>
    <p:sldId id="578" r:id="rId7"/>
    <p:sldId id="576" r:id="rId8"/>
    <p:sldId id="565" r:id="rId9"/>
    <p:sldId id="566" r:id="rId10"/>
    <p:sldId id="567" r:id="rId11"/>
    <p:sldId id="568" r:id="rId12"/>
    <p:sldId id="569" r:id="rId13"/>
    <p:sldId id="570" r:id="rId14"/>
    <p:sldId id="571" r:id="rId15"/>
    <p:sldId id="257" r:id="rId16"/>
    <p:sldId id="542" r:id="rId17"/>
    <p:sldId id="573" r:id="rId18"/>
    <p:sldId id="543" r:id="rId19"/>
    <p:sldId id="544" r:id="rId20"/>
    <p:sldId id="535" r:id="rId21"/>
    <p:sldId id="339" r:id="rId22"/>
    <p:sldId id="340" r:id="rId23"/>
    <p:sldId id="403" r:id="rId24"/>
    <p:sldId id="524" r:id="rId25"/>
    <p:sldId id="525" r:id="rId26"/>
    <p:sldId id="404" r:id="rId27"/>
    <p:sldId id="405" r:id="rId28"/>
    <p:sldId id="406" r:id="rId29"/>
    <p:sldId id="407" r:id="rId30"/>
    <p:sldId id="412" r:id="rId31"/>
    <p:sldId id="413" r:id="rId32"/>
    <p:sldId id="414" r:id="rId33"/>
    <p:sldId id="484" r:id="rId34"/>
    <p:sldId id="545" r:id="rId35"/>
    <p:sldId id="546" r:id="rId36"/>
    <p:sldId id="547" r:id="rId37"/>
    <p:sldId id="548" r:id="rId38"/>
    <p:sldId id="549" r:id="rId39"/>
    <p:sldId id="550" r:id="rId40"/>
    <p:sldId id="553" r:id="rId41"/>
    <p:sldId id="554" r:id="rId42"/>
    <p:sldId id="558" r:id="rId43"/>
    <p:sldId id="560" r:id="rId44"/>
    <p:sldId id="561" r:id="rId45"/>
    <p:sldId id="416" r:id="rId46"/>
    <p:sldId id="417" r:id="rId47"/>
    <p:sldId id="418" r:id="rId48"/>
    <p:sldId id="419" r:id="rId49"/>
    <p:sldId id="572" r:id="rId50"/>
    <p:sldId id="532" r:id="rId51"/>
    <p:sldId id="420" r:id="rId52"/>
    <p:sldId id="562" r:id="rId53"/>
    <p:sldId id="563" r:id="rId54"/>
    <p:sldId id="564" r:id="rId55"/>
    <p:sldId id="559" r:id="rId56"/>
    <p:sldId id="421" r:id="rId57"/>
    <p:sldId id="422" r:id="rId58"/>
    <p:sldId id="341" r:id="rId59"/>
    <p:sldId id="485" r:id="rId60"/>
    <p:sldId id="258" r:id="rId61"/>
    <p:sldId id="523" r:id="rId62"/>
    <p:sldId id="486" r:id="rId63"/>
    <p:sldId id="261" r:id="rId64"/>
    <p:sldId id="487" r:id="rId65"/>
    <p:sldId id="408" r:id="rId66"/>
    <p:sldId id="410" r:id="rId67"/>
    <p:sldId id="411" r:id="rId68"/>
    <p:sldId id="488" r:id="rId69"/>
    <p:sldId id="494" r:id="rId70"/>
    <p:sldId id="537" r:id="rId71"/>
    <p:sldId id="538" r:id="rId72"/>
    <p:sldId id="539" r:id="rId73"/>
    <p:sldId id="540" r:id="rId74"/>
    <p:sldId id="541" r:id="rId75"/>
    <p:sldId id="489" r:id="rId76"/>
    <p:sldId id="490" r:id="rId77"/>
    <p:sldId id="491" r:id="rId78"/>
    <p:sldId id="492" r:id="rId79"/>
    <p:sldId id="493" r:id="rId80"/>
    <p:sldId id="496" r:id="rId81"/>
    <p:sldId id="497" r:id="rId82"/>
    <p:sldId id="500" r:id="rId83"/>
    <p:sldId id="346" r:id="rId84"/>
    <p:sldId id="347" r:id="rId85"/>
    <p:sldId id="348" r:id="rId86"/>
    <p:sldId id="349" r:id="rId87"/>
    <p:sldId id="350" r:id="rId88"/>
    <p:sldId id="351" r:id="rId89"/>
    <p:sldId id="352" r:id="rId90"/>
    <p:sldId id="353" r:id="rId91"/>
    <p:sldId id="354" r:id="rId92"/>
    <p:sldId id="355" r:id="rId93"/>
    <p:sldId id="356" r:id="rId94"/>
    <p:sldId id="357" r:id="rId95"/>
    <p:sldId id="358" r:id="rId96"/>
    <p:sldId id="359" r:id="rId97"/>
    <p:sldId id="360" r:id="rId98"/>
    <p:sldId id="361" r:id="rId99"/>
    <p:sldId id="362" r:id="rId100"/>
    <p:sldId id="363" r:id="rId101"/>
    <p:sldId id="267" r:id="rId102"/>
  </p:sldIdLst>
  <p:sldSz cx="9144000" cy="6858000" type="screen4x3"/>
  <p:notesSz cx="6858000" cy="9144000"/>
  <p:defaultTextStyle>
    <a:defPPr>
      <a:defRPr lang="tr-TR"/>
    </a:defPPr>
    <a:lvl1pPr algn="l" rtl="0" fontAlgn="base">
      <a:spcBef>
        <a:spcPct val="0"/>
      </a:spcBef>
      <a:spcAft>
        <a:spcPct val="0"/>
      </a:spcAft>
      <a:defRPr sz="2400" kern="1200">
        <a:solidFill>
          <a:schemeClr val="tx1"/>
        </a:solidFill>
        <a:latin typeface="Perpetua" pitchFamily="18" charset="0"/>
        <a:ea typeface="+mn-ea"/>
        <a:cs typeface="Arial" charset="0"/>
      </a:defRPr>
    </a:lvl1pPr>
    <a:lvl2pPr marL="457200" algn="l" rtl="0" fontAlgn="base">
      <a:spcBef>
        <a:spcPct val="0"/>
      </a:spcBef>
      <a:spcAft>
        <a:spcPct val="0"/>
      </a:spcAft>
      <a:defRPr sz="2400" kern="1200">
        <a:solidFill>
          <a:schemeClr val="tx1"/>
        </a:solidFill>
        <a:latin typeface="Perpetua" pitchFamily="18" charset="0"/>
        <a:ea typeface="+mn-ea"/>
        <a:cs typeface="Arial" charset="0"/>
      </a:defRPr>
    </a:lvl2pPr>
    <a:lvl3pPr marL="914400" algn="l" rtl="0" fontAlgn="base">
      <a:spcBef>
        <a:spcPct val="0"/>
      </a:spcBef>
      <a:spcAft>
        <a:spcPct val="0"/>
      </a:spcAft>
      <a:defRPr sz="2400" kern="1200">
        <a:solidFill>
          <a:schemeClr val="tx1"/>
        </a:solidFill>
        <a:latin typeface="Perpetua" pitchFamily="18" charset="0"/>
        <a:ea typeface="+mn-ea"/>
        <a:cs typeface="Arial" charset="0"/>
      </a:defRPr>
    </a:lvl3pPr>
    <a:lvl4pPr marL="1371600" algn="l" rtl="0" fontAlgn="base">
      <a:spcBef>
        <a:spcPct val="0"/>
      </a:spcBef>
      <a:spcAft>
        <a:spcPct val="0"/>
      </a:spcAft>
      <a:defRPr sz="2400" kern="1200">
        <a:solidFill>
          <a:schemeClr val="tx1"/>
        </a:solidFill>
        <a:latin typeface="Perpetua" pitchFamily="18" charset="0"/>
        <a:ea typeface="+mn-ea"/>
        <a:cs typeface="Arial" charset="0"/>
      </a:defRPr>
    </a:lvl4pPr>
    <a:lvl5pPr marL="1828800" algn="l" rtl="0" fontAlgn="base">
      <a:spcBef>
        <a:spcPct val="0"/>
      </a:spcBef>
      <a:spcAft>
        <a:spcPct val="0"/>
      </a:spcAft>
      <a:defRPr sz="2400" kern="1200">
        <a:solidFill>
          <a:schemeClr val="tx1"/>
        </a:solidFill>
        <a:latin typeface="Perpetua" pitchFamily="18" charset="0"/>
        <a:ea typeface="+mn-ea"/>
        <a:cs typeface="Arial" charset="0"/>
      </a:defRPr>
    </a:lvl5pPr>
    <a:lvl6pPr marL="2286000" algn="l" defTabSz="914400" rtl="0" eaLnBrk="1" latinLnBrk="0" hangingPunct="1">
      <a:defRPr sz="2400" kern="1200">
        <a:solidFill>
          <a:schemeClr val="tx1"/>
        </a:solidFill>
        <a:latin typeface="Perpetua" pitchFamily="18" charset="0"/>
        <a:ea typeface="+mn-ea"/>
        <a:cs typeface="Arial" charset="0"/>
      </a:defRPr>
    </a:lvl6pPr>
    <a:lvl7pPr marL="2743200" algn="l" defTabSz="914400" rtl="0" eaLnBrk="1" latinLnBrk="0" hangingPunct="1">
      <a:defRPr sz="2400" kern="1200">
        <a:solidFill>
          <a:schemeClr val="tx1"/>
        </a:solidFill>
        <a:latin typeface="Perpetua" pitchFamily="18" charset="0"/>
        <a:ea typeface="+mn-ea"/>
        <a:cs typeface="Arial" charset="0"/>
      </a:defRPr>
    </a:lvl7pPr>
    <a:lvl8pPr marL="3200400" algn="l" defTabSz="914400" rtl="0" eaLnBrk="1" latinLnBrk="0" hangingPunct="1">
      <a:defRPr sz="2400" kern="1200">
        <a:solidFill>
          <a:schemeClr val="tx1"/>
        </a:solidFill>
        <a:latin typeface="Perpetua" pitchFamily="18" charset="0"/>
        <a:ea typeface="+mn-ea"/>
        <a:cs typeface="Arial" charset="0"/>
      </a:defRPr>
    </a:lvl8pPr>
    <a:lvl9pPr marL="3657600" algn="l" defTabSz="914400" rtl="0" eaLnBrk="1" latinLnBrk="0" hangingPunct="1">
      <a:defRPr sz="2400" kern="1200">
        <a:solidFill>
          <a:schemeClr val="tx1"/>
        </a:solidFill>
        <a:latin typeface="Perpetua"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0824" autoAdjust="0"/>
  </p:normalViewPr>
  <p:slideViewPr>
    <p:cSldViewPr>
      <p:cViewPr varScale="1">
        <p:scale>
          <a:sx n="58" d="100"/>
          <a:sy n="58" d="100"/>
        </p:scale>
        <p:origin x="-171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heme" Target="theme/theme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4E0446-6FC2-41BD-A917-7263D07C9499}" type="doc">
      <dgm:prSet loTypeId="urn:microsoft.com/office/officeart/2005/8/layout/vList6" loCatId="list" qsTypeId="urn:microsoft.com/office/officeart/2005/8/quickstyle/3d9" qsCatId="3D" csTypeId="urn:microsoft.com/office/officeart/2005/8/colors/accent5_5" csCatId="accent5" phldr="1"/>
      <dgm:spPr/>
      <dgm:t>
        <a:bodyPr/>
        <a:lstStyle/>
        <a:p>
          <a:endParaRPr lang="tr-TR"/>
        </a:p>
      </dgm:t>
    </dgm:pt>
    <dgm:pt modelId="{EEF9FADB-14BD-481E-9A37-AC58E17CE7A1}">
      <dgm:prSet phldrT="[Metin]" custT="1"/>
      <dgm:spPr/>
      <dgm:t>
        <a:bodyPr/>
        <a:lstStyle/>
        <a:p>
          <a:r>
            <a:rPr lang="tr-TR" sz="2800" b="1" dirty="0" smtClean="0">
              <a:solidFill>
                <a:schemeClr val="bg2"/>
              </a:solidFill>
              <a:effectLst>
                <a:outerShdw blurRad="38100" dist="38100" dir="2700000" algn="tl">
                  <a:srgbClr val="000000">
                    <a:alpha val="43137"/>
                  </a:srgbClr>
                </a:outerShdw>
              </a:effectLst>
            </a:rPr>
            <a:t>Dolaylı İhracat</a:t>
          </a:r>
          <a:endParaRPr lang="tr-TR" sz="2800" b="1" dirty="0">
            <a:solidFill>
              <a:schemeClr val="bg2"/>
            </a:solidFill>
            <a:effectLst>
              <a:outerShdw blurRad="38100" dist="38100" dir="2700000" algn="tl">
                <a:srgbClr val="000000">
                  <a:alpha val="43137"/>
                </a:srgbClr>
              </a:outerShdw>
            </a:effectLst>
          </a:endParaRPr>
        </a:p>
      </dgm:t>
    </dgm:pt>
    <dgm:pt modelId="{B819F247-B249-4160-BAF4-BA4F3261BE90}" type="parTrans" cxnId="{061B3596-B694-42DE-A17C-80378266CB0D}">
      <dgm:prSet/>
      <dgm:spPr/>
      <dgm:t>
        <a:bodyPr/>
        <a:lstStyle/>
        <a:p>
          <a:endParaRPr lang="tr-TR" sz="1800" b="1">
            <a:solidFill>
              <a:schemeClr val="bg2"/>
            </a:solidFill>
            <a:effectLst>
              <a:outerShdw blurRad="38100" dist="38100" dir="2700000" algn="tl">
                <a:srgbClr val="000000">
                  <a:alpha val="43137"/>
                </a:srgbClr>
              </a:outerShdw>
            </a:effectLst>
          </a:endParaRPr>
        </a:p>
      </dgm:t>
    </dgm:pt>
    <dgm:pt modelId="{C34502CD-59E1-44B2-A4DB-A248DFCFA671}" type="sibTrans" cxnId="{061B3596-B694-42DE-A17C-80378266CB0D}">
      <dgm:prSet/>
      <dgm:spPr/>
      <dgm:t>
        <a:bodyPr/>
        <a:lstStyle/>
        <a:p>
          <a:endParaRPr lang="tr-TR" sz="1800" b="1">
            <a:solidFill>
              <a:schemeClr val="bg2"/>
            </a:solidFill>
            <a:effectLst>
              <a:outerShdw blurRad="38100" dist="38100" dir="2700000" algn="tl">
                <a:srgbClr val="000000">
                  <a:alpha val="43137"/>
                </a:srgbClr>
              </a:outerShdw>
            </a:effectLst>
          </a:endParaRPr>
        </a:p>
      </dgm:t>
    </dgm:pt>
    <dgm:pt modelId="{46B39C8E-615B-43D4-A36D-3AA85AE9DE1E}">
      <dgm:prSet phldrT="[Metin]" custT="1"/>
      <dgm:spPr/>
      <dgm:t>
        <a:bodyPr anchor="ctr"/>
        <a:lstStyle/>
        <a:p>
          <a:pPr algn="l"/>
          <a:r>
            <a:rPr lang="tr-TR" sz="1800" b="1" dirty="0" smtClean="0">
              <a:solidFill>
                <a:schemeClr val="bg2"/>
              </a:solidFill>
              <a:effectLst>
                <a:outerShdw blurRad="38100" dist="38100" dir="2700000" algn="tl">
                  <a:srgbClr val="000000">
                    <a:alpha val="43137"/>
                  </a:srgbClr>
                </a:outerShdw>
              </a:effectLst>
            </a:rPr>
            <a:t>İhracat Pazarlaması Aracıları</a:t>
          </a:r>
          <a:endParaRPr lang="tr-TR" sz="1800" b="1" dirty="0">
            <a:solidFill>
              <a:schemeClr val="bg2"/>
            </a:solidFill>
            <a:effectLst>
              <a:outerShdw blurRad="38100" dist="38100" dir="2700000" algn="tl">
                <a:srgbClr val="000000">
                  <a:alpha val="43137"/>
                </a:srgbClr>
              </a:outerShdw>
            </a:effectLst>
          </a:endParaRPr>
        </a:p>
      </dgm:t>
    </dgm:pt>
    <dgm:pt modelId="{431ECC2F-F44C-43F5-925E-471CEAF98522}" type="parTrans" cxnId="{CD039B36-416B-4FA5-BCAF-3F5A3105E58D}">
      <dgm:prSet/>
      <dgm:spPr/>
      <dgm:t>
        <a:bodyPr/>
        <a:lstStyle/>
        <a:p>
          <a:endParaRPr lang="tr-TR" sz="1800" b="1">
            <a:solidFill>
              <a:schemeClr val="bg2"/>
            </a:solidFill>
            <a:effectLst>
              <a:outerShdw blurRad="38100" dist="38100" dir="2700000" algn="tl">
                <a:srgbClr val="000000">
                  <a:alpha val="43137"/>
                </a:srgbClr>
              </a:outerShdw>
            </a:effectLst>
          </a:endParaRPr>
        </a:p>
      </dgm:t>
    </dgm:pt>
    <dgm:pt modelId="{AC4065AE-8ED2-4CC4-9FE4-6EBA324DE48E}" type="sibTrans" cxnId="{CD039B36-416B-4FA5-BCAF-3F5A3105E58D}">
      <dgm:prSet/>
      <dgm:spPr/>
      <dgm:t>
        <a:bodyPr/>
        <a:lstStyle/>
        <a:p>
          <a:endParaRPr lang="tr-TR" sz="1800" b="1">
            <a:solidFill>
              <a:schemeClr val="bg2"/>
            </a:solidFill>
            <a:effectLst>
              <a:outerShdw blurRad="38100" dist="38100" dir="2700000" algn="tl">
                <a:srgbClr val="000000">
                  <a:alpha val="43137"/>
                </a:srgbClr>
              </a:outerShdw>
            </a:effectLst>
          </a:endParaRPr>
        </a:p>
      </dgm:t>
    </dgm:pt>
    <dgm:pt modelId="{1671F5B5-282B-426F-BA3C-D403EBB5CF26}">
      <dgm:prSet phldrT="[Metin]" custT="1"/>
      <dgm:spPr/>
      <dgm:t>
        <a:bodyPr anchor="ctr"/>
        <a:lstStyle/>
        <a:p>
          <a:pPr algn="l"/>
          <a:r>
            <a:rPr lang="tr-TR" sz="1800" b="1" dirty="0" smtClean="0">
              <a:solidFill>
                <a:schemeClr val="bg2"/>
              </a:solidFill>
              <a:effectLst>
                <a:outerShdw blurRad="38100" dist="38100" dir="2700000" algn="tl">
                  <a:srgbClr val="000000">
                    <a:alpha val="43137"/>
                  </a:srgbClr>
                </a:outerShdw>
              </a:effectLst>
            </a:rPr>
            <a:t>Birlikler</a:t>
          </a:r>
          <a:endParaRPr lang="tr-TR" sz="1800" b="1" dirty="0">
            <a:solidFill>
              <a:schemeClr val="bg2"/>
            </a:solidFill>
            <a:effectLst>
              <a:outerShdw blurRad="38100" dist="38100" dir="2700000" algn="tl">
                <a:srgbClr val="000000">
                  <a:alpha val="43137"/>
                </a:srgbClr>
              </a:outerShdw>
            </a:effectLst>
          </a:endParaRPr>
        </a:p>
      </dgm:t>
    </dgm:pt>
    <dgm:pt modelId="{B3EEA997-8CF0-4AA7-A653-382DB48135EF}" type="parTrans" cxnId="{718DDE80-5576-4F7E-AAB5-0B3B7CCE256A}">
      <dgm:prSet/>
      <dgm:spPr/>
      <dgm:t>
        <a:bodyPr/>
        <a:lstStyle/>
        <a:p>
          <a:endParaRPr lang="tr-TR" sz="1800" b="1">
            <a:solidFill>
              <a:schemeClr val="bg2"/>
            </a:solidFill>
            <a:effectLst>
              <a:outerShdw blurRad="38100" dist="38100" dir="2700000" algn="tl">
                <a:srgbClr val="000000">
                  <a:alpha val="43137"/>
                </a:srgbClr>
              </a:outerShdw>
            </a:effectLst>
          </a:endParaRPr>
        </a:p>
      </dgm:t>
    </dgm:pt>
    <dgm:pt modelId="{7EDF675E-EAE0-4B26-BFDE-17B84F7A9C7E}" type="sibTrans" cxnId="{718DDE80-5576-4F7E-AAB5-0B3B7CCE256A}">
      <dgm:prSet/>
      <dgm:spPr/>
      <dgm:t>
        <a:bodyPr/>
        <a:lstStyle/>
        <a:p>
          <a:endParaRPr lang="tr-TR" sz="1800" b="1">
            <a:solidFill>
              <a:schemeClr val="bg2"/>
            </a:solidFill>
            <a:effectLst>
              <a:outerShdw blurRad="38100" dist="38100" dir="2700000" algn="tl">
                <a:srgbClr val="000000">
                  <a:alpha val="43137"/>
                </a:srgbClr>
              </a:outerShdw>
            </a:effectLst>
          </a:endParaRPr>
        </a:p>
      </dgm:t>
    </dgm:pt>
    <dgm:pt modelId="{FDA6CB08-4556-4E62-9007-44CA792DC7EF}">
      <dgm:prSet phldrT="[Metin]" custT="1"/>
      <dgm:spPr/>
      <dgm:t>
        <a:bodyPr/>
        <a:lstStyle/>
        <a:p>
          <a:r>
            <a:rPr lang="tr-TR" sz="2800" b="1" dirty="0" smtClean="0">
              <a:solidFill>
                <a:schemeClr val="bg2"/>
              </a:solidFill>
              <a:effectLst>
                <a:outerShdw blurRad="38100" dist="38100" dir="2700000" algn="tl">
                  <a:srgbClr val="000000">
                    <a:alpha val="43137"/>
                  </a:srgbClr>
                </a:outerShdw>
              </a:effectLst>
            </a:rPr>
            <a:t>Dolaysız İhracat</a:t>
          </a:r>
          <a:endParaRPr lang="tr-TR" sz="2800" b="1" dirty="0">
            <a:solidFill>
              <a:schemeClr val="bg2"/>
            </a:solidFill>
            <a:effectLst>
              <a:outerShdw blurRad="38100" dist="38100" dir="2700000" algn="tl">
                <a:srgbClr val="000000">
                  <a:alpha val="43137"/>
                </a:srgbClr>
              </a:outerShdw>
            </a:effectLst>
          </a:endParaRPr>
        </a:p>
      </dgm:t>
    </dgm:pt>
    <dgm:pt modelId="{FCFCDAF8-9DB7-4001-B9A2-A504FB20F991}" type="parTrans" cxnId="{1D279455-515D-480E-80D6-671DC7DFF55A}">
      <dgm:prSet/>
      <dgm:spPr/>
      <dgm:t>
        <a:bodyPr/>
        <a:lstStyle/>
        <a:p>
          <a:endParaRPr lang="tr-TR" sz="1800" b="1">
            <a:solidFill>
              <a:schemeClr val="bg2"/>
            </a:solidFill>
            <a:effectLst>
              <a:outerShdw blurRad="38100" dist="38100" dir="2700000" algn="tl">
                <a:srgbClr val="000000">
                  <a:alpha val="43137"/>
                </a:srgbClr>
              </a:outerShdw>
            </a:effectLst>
          </a:endParaRPr>
        </a:p>
      </dgm:t>
    </dgm:pt>
    <dgm:pt modelId="{9027764C-8375-4138-8E09-4BB10037C27B}" type="sibTrans" cxnId="{1D279455-515D-480E-80D6-671DC7DFF55A}">
      <dgm:prSet/>
      <dgm:spPr/>
      <dgm:t>
        <a:bodyPr/>
        <a:lstStyle/>
        <a:p>
          <a:endParaRPr lang="tr-TR" sz="1800" b="1">
            <a:solidFill>
              <a:schemeClr val="bg2"/>
            </a:solidFill>
            <a:effectLst>
              <a:outerShdw blurRad="38100" dist="38100" dir="2700000" algn="tl">
                <a:srgbClr val="000000">
                  <a:alpha val="43137"/>
                </a:srgbClr>
              </a:outerShdw>
            </a:effectLst>
          </a:endParaRPr>
        </a:p>
      </dgm:t>
    </dgm:pt>
    <dgm:pt modelId="{1CCCD9B7-3DF2-4AE6-A7CB-EC11B07A458A}">
      <dgm:prSet phldrT="[Metin]" custT="1"/>
      <dgm:spPr/>
      <dgm:t>
        <a:bodyPr anchor="ctr"/>
        <a:lstStyle/>
        <a:p>
          <a:r>
            <a:rPr lang="tr-TR" sz="1800" b="1" dirty="0" smtClean="0">
              <a:solidFill>
                <a:schemeClr val="bg2"/>
              </a:solidFill>
              <a:effectLst>
                <a:outerShdw blurRad="38100" dist="38100" dir="2700000" algn="tl">
                  <a:srgbClr val="000000">
                    <a:alpha val="43137"/>
                  </a:srgbClr>
                </a:outerShdw>
              </a:effectLst>
            </a:rPr>
            <a:t>Ülke İçi İhracat Bölümleri</a:t>
          </a:r>
          <a:endParaRPr lang="tr-TR" sz="1800" b="1" dirty="0">
            <a:solidFill>
              <a:schemeClr val="bg2"/>
            </a:solidFill>
            <a:effectLst>
              <a:outerShdw blurRad="38100" dist="38100" dir="2700000" algn="tl">
                <a:srgbClr val="000000">
                  <a:alpha val="43137"/>
                </a:srgbClr>
              </a:outerShdw>
            </a:effectLst>
          </a:endParaRPr>
        </a:p>
      </dgm:t>
    </dgm:pt>
    <dgm:pt modelId="{F5A9D74E-9268-4EB4-B4B8-63BDAE7D7F2E}" type="parTrans" cxnId="{3E487D58-5903-480C-BC78-4A10D23DC60E}">
      <dgm:prSet/>
      <dgm:spPr/>
      <dgm:t>
        <a:bodyPr/>
        <a:lstStyle/>
        <a:p>
          <a:endParaRPr lang="tr-TR" sz="1800" b="1">
            <a:solidFill>
              <a:schemeClr val="bg2"/>
            </a:solidFill>
            <a:effectLst>
              <a:outerShdw blurRad="38100" dist="38100" dir="2700000" algn="tl">
                <a:srgbClr val="000000">
                  <a:alpha val="43137"/>
                </a:srgbClr>
              </a:outerShdw>
            </a:effectLst>
          </a:endParaRPr>
        </a:p>
      </dgm:t>
    </dgm:pt>
    <dgm:pt modelId="{F28C9865-F28E-4810-B958-3E5C93A1BE10}" type="sibTrans" cxnId="{3E487D58-5903-480C-BC78-4A10D23DC60E}">
      <dgm:prSet/>
      <dgm:spPr/>
      <dgm:t>
        <a:bodyPr/>
        <a:lstStyle/>
        <a:p>
          <a:endParaRPr lang="tr-TR" sz="1800" b="1">
            <a:solidFill>
              <a:schemeClr val="bg2"/>
            </a:solidFill>
            <a:effectLst>
              <a:outerShdw blurRad="38100" dist="38100" dir="2700000" algn="tl">
                <a:srgbClr val="000000">
                  <a:alpha val="43137"/>
                </a:srgbClr>
              </a:outerShdw>
            </a:effectLst>
          </a:endParaRPr>
        </a:p>
      </dgm:t>
    </dgm:pt>
    <dgm:pt modelId="{EF570433-BDF4-4D11-959B-3CA63415244E}">
      <dgm:prSet phldrT="[Metin]" custT="1"/>
      <dgm:spPr/>
      <dgm:t>
        <a:bodyPr anchor="ctr"/>
        <a:lstStyle/>
        <a:p>
          <a:r>
            <a:rPr lang="tr-TR" sz="1800" b="1" dirty="0" smtClean="0">
              <a:solidFill>
                <a:schemeClr val="bg2"/>
              </a:solidFill>
              <a:effectLst>
                <a:outerShdw blurRad="38100" dist="38100" dir="2700000" algn="tl">
                  <a:srgbClr val="000000">
                    <a:alpha val="43137"/>
                  </a:srgbClr>
                </a:outerShdw>
              </a:effectLst>
            </a:rPr>
            <a:t>Yurt Dışı Satış Büroları</a:t>
          </a:r>
          <a:endParaRPr lang="tr-TR" sz="1800" b="1" dirty="0">
            <a:solidFill>
              <a:schemeClr val="bg2"/>
            </a:solidFill>
            <a:effectLst>
              <a:outerShdw blurRad="38100" dist="38100" dir="2700000" algn="tl">
                <a:srgbClr val="000000">
                  <a:alpha val="43137"/>
                </a:srgbClr>
              </a:outerShdw>
            </a:effectLst>
          </a:endParaRPr>
        </a:p>
      </dgm:t>
    </dgm:pt>
    <dgm:pt modelId="{7DB8E350-8197-44A1-867E-D6E04ABA83A4}" type="parTrans" cxnId="{3475AEB0-B1B4-482F-A821-AC3B9196A3EC}">
      <dgm:prSet/>
      <dgm:spPr/>
      <dgm:t>
        <a:bodyPr/>
        <a:lstStyle/>
        <a:p>
          <a:endParaRPr lang="tr-TR" sz="1800" b="1">
            <a:solidFill>
              <a:schemeClr val="bg2"/>
            </a:solidFill>
            <a:effectLst>
              <a:outerShdw blurRad="38100" dist="38100" dir="2700000" algn="tl">
                <a:srgbClr val="000000">
                  <a:alpha val="43137"/>
                </a:srgbClr>
              </a:outerShdw>
            </a:effectLst>
          </a:endParaRPr>
        </a:p>
      </dgm:t>
    </dgm:pt>
    <dgm:pt modelId="{359866F6-DA66-4804-B9F3-BFCF838FC28D}" type="sibTrans" cxnId="{3475AEB0-B1B4-482F-A821-AC3B9196A3EC}">
      <dgm:prSet/>
      <dgm:spPr/>
      <dgm:t>
        <a:bodyPr/>
        <a:lstStyle/>
        <a:p>
          <a:endParaRPr lang="tr-TR" sz="1800" b="1">
            <a:solidFill>
              <a:schemeClr val="bg2"/>
            </a:solidFill>
            <a:effectLst>
              <a:outerShdw blurRad="38100" dist="38100" dir="2700000" algn="tl">
                <a:srgbClr val="000000">
                  <a:alpha val="43137"/>
                </a:srgbClr>
              </a:outerShdw>
            </a:effectLst>
          </a:endParaRPr>
        </a:p>
      </dgm:t>
    </dgm:pt>
    <dgm:pt modelId="{68948B8F-10A9-4F8C-AC53-0B0C79A6C56B}">
      <dgm:prSet phldrT="[Metin]" custT="1"/>
      <dgm:spPr/>
      <dgm:t>
        <a:bodyPr anchor="ctr"/>
        <a:lstStyle/>
        <a:p>
          <a:r>
            <a:rPr lang="tr-TR" sz="1800" b="1" dirty="0" smtClean="0">
              <a:solidFill>
                <a:schemeClr val="bg2"/>
              </a:solidFill>
              <a:effectLst>
                <a:outerShdw blurRad="38100" dist="38100" dir="2700000" algn="tl">
                  <a:srgbClr val="000000">
                    <a:alpha val="43137"/>
                  </a:srgbClr>
                </a:outerShdw>
              </a:effectLst>
            </a:rPr>
            <a:t>Yurt Dışında Depolama Kolaylığı Sağlayan Kuruluşlar</a:t>
          </a:r>
          <a:endParaRPr lang="tr-TR" sz="1800" b="1" dirty="0">
            <a:solidFill>
              <a:schemeClr val="bg2"/>
            </a:solidFill>
            <a:effectLst>
              <a:outerShdw blurRad="38100" dist="38100" dir="2700000" algn="tl">
                <a:srgbClr val="000000">
                  <a:alpha val="43137"/>
                </a:srgbClr>
              </a:outerShdw>
            </a:effectLst>
          </a:endParaRPr>
        </a:p>
      </dgm:t>
    </dgm:pt>
    <dgm:pt modelId="{C4187FB3-3BD7-4226-A3F5-DC8FB2E59D32}" type="parTrans" cxnId="{DB5A3E0E-C2B9-45BA-929A-C16CF2382C7E}">
      <dgm:prSet/>
      <dgm:spPr/>
      <dgm:t>
        <a:bodyPr/>
        <a:lstStyle/>
        <a:p>
          <a:endParaRPr lang="tr-TR" sz="1800" b="1">
            <a:solidFill>
              <a:schemeClr val="bg2"/>
            </a:solidFill>
            <a:effectLst>
              <a:outerShdw blurRad="38100" dist="38100" dir="2700000" algn="tl">
                <a:srgbClr val="000000">
                  <a:alpha val="43137"/>
                </a:srgbClr>
              </a:outerShdw>
            </a:effectLst>
          </a:endParaRPr>
        </a:p>
      </dgm:t>
    </dgm:pt>
    <dgm:pt modelId="{A1B32AD9-423E-4DB5-9FD9-99FFCD3BF85B}" type="sibTrans" cxnId="{DB5A3E0E-C2B9-45BA-929A-C16CF2382C7E}">
      <dgm:prSet/>
      <dgm:spPr/>
      <dgm:t>
        <a:bodyPr/>
        <a:lstStyle/>
        <a:p>
          <a:endParaRPr lang="tr-TR" sz="1800" b="1">
            <a:solidFill>
              <a:schemeClr val="bg2"/>
            </a:solidFill>
            <a:effectLst>
              <a:outerShdw blurRad="38100" dist="38100" dir="2700000" algn="tl">
                <a:srgbClr val="000000">
                  <a:alpha val="43137"/>
                </a:srgbClr>
              </a:outerShdw>
            </a:effectLst>
          </a:endParaRPr>
        </a:p>
      </dgm:t>
    </dgm:pt>
    <dgm:pt modelId="{19BDC13A-8C35-4169-A69E-F0199475C43C}">
      <dgm:prSet phldrT="[Metin]" custT="1"/>
      <dgm:spPr/>
      <dgm:t>
        <a:bodyPr anchor="ctr"/>
        <a:lstStyle/>
        <a:p>
          <a:r>
            <a:rPr lang="tr-TR" sz="1800" b="1" dirty="0" smtClean="0">
              <a:solidFill>
                <a:schemeClr val="bg2"/>
              </a:solidFill>
              <a:effectLst>
                <a:outerShdw blurRad="38100" dist="38100" dir="2700000" algn="tl">
                  <a:srgbClr val="000000">
                    <a:alpha val="43137"/>
                  </a:srgbClr>
                </a:outerShdw>
              </a:effectLst>
            </a:rPr>
            <a:t>Gezici Satıcı</a:t>
          </a:r>
          <a:endParaRPr lang="tr-TR" sz="1800" b="1" dirty="0">
            <a:solidFill>
              <a:schemeClr val="bg2"/>
            </a:solidFill>
            <a:effectLst>
              <a:outerShdw blurRad="38100" dist="38100" dir="2700000" algn="tl">
                <a:srgbClr val="000000">
                  <a:alpha val="43137"/>
                </a:srgbClr>
              </a:outerShdw>
            </a:effectLst>
          </a:endParaRPr>
        </a:p>
      </dgm:t>
    </dgm:pt>
    <dgm:pt modelId="{C167EDA6-795B-4E7B-A153-65214917C2FF}" type="parTrans" cxnId="{0B538100-E6C8-4C7D-8051-2F2756F5C217}">
      <dgm:prSet/>
      <dgm:spPr/>
      <dgm:t>
        <a:bodyPr/>
        <a:lstStyle/>
        <a:p>
          <a:endParaRPr lang="tr-TR" sz="1800" b="1">
            <a:solidFill>
              <a:schemeClr val="bg2"/>
            </a:solidFill>
            <a:effectLst>
              <a:outerShdw blurRad="38100" dist="38100" dir="2700000" algn="tl">
                <a:srgbClr val="000000">
                  <a:alpha val="43137"/>
                </a:srgbClr>
              </a:outerShdw>
            </a:effectLst>
          </a:endParaRPr>
        </a:p>
      </dgm:t>
    </dgm:pt>
    <dgm:pt modelId="{B791C13A-0221-4415-8CFE-E13C54D7D9B1}" type="sibTrans" cxnId="{0B538100-E6C8-4C7D-8051-2F2756F5C217}">
      <dgm:prSet/>
      <dgm:spPr/>
      <dgm:t>
        <a:bodyPr/>
        <a:lstStyle/>
        <a:p>
          <a:endParaRPr lang="tr-TR" sz="1800" b="1">
            <a:solidFill>
              <a:schemeClr val="bg2"/>
            </a:solidFill>
            <a:effectLst>
              <a:outerShdw blurRad="38100" dist="38100" dir="2700000" algn="tl">
                <a:srgbClr val="000000">
                  <a:alpha val="43137"/>
                </a:srgbClr>
              </a:outerShdw>
            </a:effectLst>
          </a:endParaRPr>
        </a:p>
      </dgm:t>
    </dgm:pt>
    <dgm:pt modelId="{59C5D942-B57D-4D9D-9013-1727E162CB09}">
      <dgm:prSet phldrT="[Metin]" custT="1"/>
      <dgm:spPr/>
      <dgm:t>
        <a:bodyPr anchor="ctr"/>
        <a:lstStyle/>
        <a:p>
          <a:r>
            <a:rPr lang="tr-TR" sz="1800" b="1" dirty="0" smtClean="0">
              <a:solidFill>
                <a:schemeClr val="bg2"/>
              </a:solidFill>
              <a:effectLst>
                <a:outerShdw blurRad="38100" dist="38100" dir="2700000" algn="tl">
                  <a:srgbClr val="000000">
                    <a:alpha val="43137"/>
                  </a:srgbClr>
                </a:outerShdw>
              </a:effectLst>
            </a:rPr>
            <a:t>Yurt Dışı Dağıtıcılar ve </a:t>
          </a:r>
          <a:r>
            <a:rPr lang="tr-TR" sz="1800" b="1" dirty="0" err="1" smtClean="0">
              <a:solidFill>
                <a:schemeClr val="bg2"/>
              </a:solidFill>
              <a:effectLst>
                <a:outerShdw blurRad="38100" dist="38100" dir="2700000" algn="tl">
                  <a:srgbClr val="000000">
                    <a:alpha val="43137"/>
                  </a:srgbClr>
                </a:outerShdw>
              </a:effectLst>
            </a:rPr>
            <a:t>Acentalar</a:t>
          </a:r>
          <a:endParaRPr lang="tr-TR" sz="1800" b="1" dirty="0">
            <a:solidFill>
              <a:schemeClr val="bg2"/>
            </a:solidFill>
            <a:effectLst>
              <a:outerShdw blurRad="38100" dist="38100" dir="2700000" algn="tl">
                <a:srgbClr val="000000">
                  <a:alpha val="43137"/>
                </a:srgbClr>
              </a:outerShdw>
            </a:effectLst>
          </a:endParaRPr>
        </a:p>
      </dgm:t>
    </dgm:pt>
    <dgm:pt modelId="{E2AEB0BD-3ECC-45A7-90C8-B03FA82A8D48}" type="parTrans" cxnId="{7B069A45-932B-4218-9CE2-AB5E9EAD1942}">
      <dgm:prSet/>
      <dgm:spPr/>
      <dgm:t>
        <a:bodyPr/>
        <a:lstStyle/>
        <a:p>
          <a:endParaRPr lang="tr-TR" sz="1800" b="1">
            <a:solidFill>
              <a:schemeClr val="bg2"/>
            </a:solidFill>
            <a:effectLst>
              <a:outerShdw blurRad="38100" dist="38100" dir="2700000" algn="tl">
                <a:srgbClr val="000000">
                  <a:alpha val="43137"/>
                </a:srgbClr>
              </a:outerShdw>
            </a:effectLst>
          </a:endParaRPr>
        </a:p>
      </dgm:t>
    </dgm:pt>
    <dgm:pt modelId="{0A30A530-4D66-4519-A37F-353D5401BF56}" type="sibTrans" cxnId="{7B069A45-932B-4218-9CE2-AB5E9EAD1942}">
      <dgm:prSet/>
      <dgm:spPr/>
      <dgm:t>
        <a:bodyPr/>
        <a:lstStyle/>
        <a:p>
          <a:endParaRPr lang="tr-TR" sz="1800" b="1">
            <a:solidFill>
              <a:schemeClr val="bg2"/>
            </a:solidFill>
            <a:effectLst>
              <a:outerShdw blurRad="38100" dist="38100" dir="2700000" algn="tl">
                <a:srgbClr val="000000">
                  <a:alpha val="43137"/>
                </a:srgbClr>
              </a:outerShdw>
            </a:effectLst>
          </a:endParaRPr>
        </a:p>
      </dgm:t>
    </dgm:pt>
    <dgm:pt modelId="{088475C1-35B1-475B-BCC2-2759A7D78555}" type="pres">
      <dgm:prSet presAssocID="{E24E0446-6FC2-41BD-A917-7263D07C9499}" presName="Name0" presStyleCnt="0">
        <dgm:presLayoutVars>
          <dgm:dir/>
          <dgm:animLvl val="lvl"/>
          <dgm:resizeHandles/>
        </dgm:presLayoutVars>
      </dgm:prSet>
      <dgm:spPr/>
      <dgm:t>
        <a:bodyPr/>
        <a:lstStyle/>
        <a:p>
          <a:endParaRPr lang="tr-TR"/>
        </a:p>
      </dgm:t>
    </dgm:pt>
    <dgm:pt modelId="{17E30803-629E-4713-960F-6A7478A17946}" type="pres">
      <dgm:prSet presAssocID="{EEF9FADB-14BD-481E-9A37-AC58E17CE7A1}" presName="linNode" presStyleCnt="0"/>
      <dgm:spPr/>
    </dgm:pt>
    <dgm:pt modelId="{D0AF7F78-6312-47A0-AE18-D5208F952338}" type="pres">
      <dgm:prSet presAssocID="{EEF9FADB-14BD-481E-9A37-AC58E17CE7A1}" presName="parentShp" presStyleLbl="node1" presStyleIdx="0" presStyleCnt="2">
        <dgm:presLayoutVars>
          <dgm:bulletEnabled val="1"/>
        </dgm:presLayoutVars>
      </dgm:prSet>
      <dgm:spPr/>
      <dgm:t>
        <a:bodyPr/>
        <a:lstStyle/>
        <a:p>
          <a:endParaRPr lang="tr-TR"/>
        </a:p>
      </dgm:t>
    </dgm:pt>
    <dgm:pt modelId="{09CBD63D-51C4-4141-86B1-8BA79346D3C4}" type="pres">
      <dgm:prSet presAssocID="{EEF9FADB-14BD-481E-9A37-AC58E17CE7A1}" presName="childShp" presStyleLbl="bgAccFollowNode1" presStyleIdx="0" presStyleCnt="2">
        <dgm:presLayoutVars>
          <dgm:bulletEnabled val="1"/>
        </dgm:presLayoutVars>
      </dgm:prSet>
      <dgm:spPr/>
      <dgm:t>
        <a:bodyPr/>
        <a:lstStyle/>
        <a:p>
          <a:endParaRPr lang="tr-TR"/>
        </a:p>
      </dgm:t>
    </dgm:pt>
    <dgm:pt modelId="{259AEEB4-5947-4FA9-B4B8-24B7574F7EAA}" type="pres">
      <dgm:prSet presAssocID="{C34502CD-59E1-44B2-A4DB-A248DFCFA671}" presName="spacing" presStyleCnt="0"/>
      <dgm:spPr/>
    </dgm:pt>
    <dgm:pt modelId="{A06CED35-9897-4044-AFE5-2C97CA22B821}" type="pres">
      <dgm:prSet presAssocID="{FDA6CB08-4556-4E62-9007-44CA792DC7EF}" presName="linNode" presStyleCnt="0"/>
      <dgm:spPr/>
    </dgm:pt>
    <dgm:pt modelId="{E22BEA67-B730-4F51-8CDB-354A7E78195E}" type="pres">
      <dgm:prSet presAssocID="{FDA6CB08-4556-4E62-9007-44CA792DC7EF}" presName="parentShp" presStyleLbl="node1" presStyleIdx="1" presStyleCnt="2">
        <dgm:presLayoutVars>
          <dgm:bulletEnabled val="1"/>
        </dgm:presLayoutVars>
      </dgm:prSet>
      <dgm:spPr/>
      <dgm:t>
        <a:bodyPr/>
        <a:lstStyle/>
        <a:p>
          <a:endParaRPr lang="tr-TR"/>
        </a:p>
      </dgm:t>
    </dgm:pt>
    <dgm:pt modelId="{44D62FAE-1B9A-4748-84D0-725DADAA8967}" type="pres">
      <dgm:prSet presAssocID="{FDA6CB08-4556-4E62-9007-44CA792DC7EF}" presName="childShp" presStyleLbl="bgAccFollowNode1" presStyleIdx="1" presStyleCnt="2">
        <dgm:presLayoutVars>
          <dgm:bulletEnabled val="1"/>
        </dgm:presLayoutVars>
      </dgm:prSet>
      <dgm:spPr/>
      <dgm:t>
        <a:bodyPr/>
        <a:lstStyle/>
        <a:p>
          <a:endParaRPr lang="tr-TR"/>
        </a:p>
      </dgm:t>
    </dgm:pt>
  </dgm:ptLst>
  <dgm:cxnLst>
    <dgm:cxn modelId="{DB5A3E0E-C2B9-45BA-929A-C16CF2382C7E}" srcId="{FDA6CB08-4556-4E62-9007-44CA792DC7EF}" destId="{68948B8F-10A9-4F8C-AC53-0B0C79A6C56B}" srcOrd="2" destOrd="0" parTransId="{C4187FB3-3BD7-4226-A3F5-DC8FB2E59D32}" sibTransId="{A1B32AD9-423E-4DB5-9FD9-99FFCD3BF85B}"/>
    <dgm:cxn modelId="{061B3596-B694-42DE-A17C-80378266CB0D}" srcId="{E24E0446-6FC2-41BD-A917-7263D07C9499}" destId="{EEF9FADB-14BD-481E-9A37-AC58E17CE7A1}" srcOrd="0" destOrd="0" parTransId="{B819F247-B249-4160-BAF4-BA4F3261BE90}" sibTransId="{C34502CD-59E1-44B2-A4DB-A248DFCFA671}"/>
    <dgm:cxn modelId="{FD3017EC-D707-4A00-B757-4E7698270061}" type="presOf" srcId="{68948B8F-10A9-4F8C-AC53-0B0C79A6C56B}" destId="{44D62FAE-1B9A-4748-84D0-725DADAA8967}" srcOrd="0" destOrd="2" presId="urn:microsoft.com/office/officeart/2005/8/layout/vList6"/>
    <dgm:cxn modelId="{1CFF5DD5-BACF-42E1-BDD7-3F451FE08FCF}" type="presOf" srcId="{1CCCD9B7-3DF2-4AE6-A7CB-EC11B07A458A}" destId="{44D62FAE-1B9A-4748-84D0-725DADAA8967}" srcOrd="0" destOrd="0" presId="urn:microsoft.com/office/officeart/2005/8/layout/vList6"/>
    <dgm:cxn modelId="{3E487D58-5903-480C-BC78-4A10D23DC60E}" srcId="{FDA6CB08-4556-4E62-9007-44CA792DC7EF}" destId="{1CCCD9B7-3DF2-4AE6-A7CB-EC11B07A458A}" srcOrd="0" destOrd="0" parTransId="{F5A9D74E-9268-4EB4-B4B8-63BDAE7D7F2E}" sibTransId="{F28C9865-F28E-4810-B958-3E5C93A1BE10}"/>
    <dgm:cxn modelId="{E3DBA7A4-24AC-43FC-BC1D-9803D25EB482}" type="presOf" srcId="{19BDC13A-8C35-4169-A69E-F0199475C43C}" destId="{44D62FAE-1B9A-4748-84D0-725DADAA8967}" srcOrd="0" destOrd="3" presId="urn:microsoft.com/office/officeart/2005/8/layout/vList6"/>
    <dgm:cxn modelId="{80DBCB99-C854-45F9-9BA8-D18A4B7AAC55}" type="presOf" srcId="{FDA6CB08-4556-4E62-9007-44CA792DC7EF}" destId="{E22BEA67-B730-4F51-8CDB-354A7E78195E}" srcOrd="0" destOrd="0" presId="urn:microsoft.com/office/officeart/2005/8/layout/vList6"/>
    <dgm:cxn modelId="{3475AEB0-B1B4-482F-A821-AC3B9196A3EC}" srcId="{FDA6CB08-4556-4E62-9007-44CA792DC7EF}" destId="{EF570433-BDF4-4D11-959B-3CA63415244E}" srcOrd="1" destOrd="0" parTransId="{7DB8E350-8197-44A1-867E-D6E04ABA83A4}" sibTransId="{359866F6-DA66-4804-B9F3-BFCF838FC28D}"/>
    <dgm:cxn modelId="{0B538100-E6C8-4C7D-8051-2F2756F5C217}" srcId="{FDA6CB08-4556-4E62-9007-44CA792DC7EF}" destId="{19BDC13A-8C35-4169-A69E-F0199475C43C}" srcOrd="3" destOrd="0" parTransId="{C167EDA6-795B-4E7B-A153-65214917C2FF}" sibTransId="{B791C13A-0221-4415-8CFE-E13C54D7D9B1}"/>
    <dgm:cxn modelId="{848CDDDF-F2D3-4280-AE8F-2449F2C32826}" type="presOf" srcId="{1671F5B5-282B-426F-BA3C-D403EBB5CF26}" destId="{09CBD63D-51C4-4141-86B1-8BA79346D3C4}" srcOrd="0" destOrd="1" presId="urn:microsoft.com/office/officeart/2005/8/layout/vList6"/>
    <dgm:cxn modelId="{1D279455-515D-480E-80D6-671DC7DFF55A}" srcId="{E24E0446-6FC2-41BD-A917-7263D07C9499}" destId="{FDA6CB08-4556-4E62-9007-44CA792DC7EF}" srcOrd="1" destOrd="0" parTransId="{FCFCDAF8-9DB7-4001-B9A2-A504FB20F991}" sibTransId="{9027764C-8375-4138-8E09-4BB10037C27B}"/>
    <dgm:cxn modelId="{718DDE80-5576-4F7E-AAB5-0B3B7CCE256A}" srcId="{EEF9FADB-14BD-481E-9A37-AC58E17CE7A1}" destId="{1671F5B5-282B-426F-BA3C-D403EBB5CF26}" srcOrd="1" destOrd="0" parTransId="{B3EEA997-8CF0-4AA7-A653-382DB48135EF}" sibTransId="{7EDF675E-EAE0-4B26-BFDE-17B84F7A9C7E}"/>
    <dgm:cxn modelId="{CD039B36-416B-4FA5-BCAF-3F5A3105E58D}" srcId="{EEF9FADB-14BD-481E-9A37-AC58E17CE7A1}" destId="{46B39C8E-615B-43D4-A36D-3AA85AE9DE1E}" srcOrd="0" destOrd="0" parTransId="{431ECC2F-F44C-43F5-925E-471CEAF98522}" sibTransId="{AC4065AE-8ED2-4CC4-9FE4-6EBA324DE48E}"/>
    <dgm:cxn modelId="{08D70D93-7E7F-4AEE-9CA4-A927006D2C14}" type="presOf" srcId="{E24E0446-6FC2-41BD-A917-7263D07C9499}" destId="{088475C1-35B1-475B-BCC2-2759A7D78555}" srcOrd="0" destOrd="0" presId="urn:microsoft.com/office/officeart/2005/8/layout/vList6"/>
    <dgm:cxn modelId="{D435E6D2-1A54-4BE8-AEFC-7E3DC4C453F4}" type="presOf" srcId="{46B39C8E-615B-43D4-A36D-3AA85AE9DE1E}" destId="{09CBD63D-51C4-4141-86B1-8BA79346D3C4}" srcOrd="0" destOrd="0" presId="urn:microsoft.com/office/officeart/2005/8/layout/vList6"/>
    <dgm:cxn modelId="{A05034FA-F04B-4A65-9554-93F4E6235E76}" type="presOf" srcId="{EEF9FADB-14BD-481E-9A37-AC58E17CE7A1}" destId="{D0AF7F78-6312-47A0-AE18-D5208F952338}" srcOrd="0" destOrd="0" presId="urn:microsoft.com/office/officeart/2005/8/layout/vList6"/>
    <dgm:cxn modelId="{7B069A45-932B-4218-9CE2-AB5E9EAD1942}" srcId="{FDA6CB08-4556-4E62-9007-44CA792DC7EF}" destId="{59C5D942-B57D-4D9D-9013-1727E162CB09}" srcOrd="4" destOrd="0" parTransId="{E2AEB0BD-3ECC-45A7-90C8-B03FA82A8D48}" sibTransId="{0A30A530-4D66-4519-A37F-353D5401BF56}"/>
    <dgm:cxn modelId="{90173823-4700-4678-B483-E1653E009EC0}" type="presOf" srcId="{EF570433-BDF4-4D11-959B-3CA63415244E}" destId="{44D62FAE-1B9A-4748-84D0-725DADAA8967}" srcOrd="0" destOrd="1" presId="urn:microsoft.com/office/officeart/2005/8/layout/vList6"/>
    <dgm:cxn modelId="{50179F1D-919E-4F1A-B301-2AE22CDABEC9}" type="presOf" srcId="{59C5D942-B57D-4D9D-9013-1727E162CB09}" destId="{44D62FAE-1B9A-4748-84D0-725DADAA8967}" srcOrd="0" destOrd="4" presId="urn:microsoft.com/office/officeart/2005/8/layout/vList6"/>
    <dgm:cxn modelId="{F0DA9D27-FA95-4018-93F3-4044BACDAC97}" type="presParOf" srcId="{088475C1-35B1-475B-BCC2-2759A7D78555}" destId="{17E30803-629E-4713-960F-6A7478A17946}" srcOrd="0" destOrd="0" presId="urn:microsoft.com/office/officeart/2005/8/layout/vList6"/>
    <dgm:cxn modelId="{1112A6D1-FBD4-4B99-AB71-CC9B598F5772}" type="presParOf" srcId="{17E30803-629E-4713-960F-6A7478A17946}" destId="{D0AF7F78-6312-47A0-AE18-D5208F952338}" srcOrd="0" destOrd="0" presId="urn:microsoft.com/office/officeart/2005/8/layout/vList6"/>
    <dgm:cxn modelId="{C277028E-CFA7-4337-8FC6-24D48B2814C1}" type="presParOf" srcId="{17E30803-629E-4713-960F-6A7478A17946}" destId="{09CBD63D-51C4-4141-86B1-8BA79346D3C4}" srcOrd="1" destOrd="0" presId="urn:microsoft.com/office/officeart/2005/8/layout/vList6"/>
    <dgm:cxn modelId="{D89DE6E5-BB03-42BB-8E83-E23C452506E5}" type="presParOf" srcId="{088475C1-35B1-475B-BCC2-2759A7D78555}" destId="{259AEEB4-5947-4FA9-B4B8-24B7574F7EAA}" srcOrd="1" destOrd="0" presId="urn:microsoft.com/office/officeart/2005/8/layout/vList6"/>
    <dgm:cxn modelId="{5B99E244-F85D-483F-9C0A-AA0E5A46AEDC}" type="presParOf" srcId="{088475C1-35B1-475B-BCC2-2759A7D78555}" destId="{A06CED35-9897-4044-AFE5-2C97CA22B821}" srcOrd="2" destOrd="0" presId="urn:microsoft.com/office/officeart/2005/8/layout/vList6"/>
    <dgm:cxn modelId="{B72C06B5-8372-45FC-B67F-2AE3041E6272}" type="presParOf" srcId="{A06CED35-9897-4044-AFE5-2C97CA22B821}" destId="{E22BEA67-B730-4F51-8CDB-354A7E78195E}" srcOrd="0" destOrd="0" presId="urn:microsoft.com/office/officeart/2005/8/layout/vList6"/>
    <dgm:cxn modelId="{82FB32FB-FEBE-406B-8D14-7A0397B44B83}" type="presParOf" srcId="{A06CED35-9897-4044-AFE5-2C97CA22B821}" destId="{44D62FAE-1B9A-4748-84D0-725DADAA8967}" srcOrd="1" destOrd="0" presId="urn:microsoft.com/office/officeart/2005/8/layout/vList6"/>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E0D82F-A704-4A74-BFC0-738AE5FC9812}" type="doc">
      <dgm:prSet loTypeId="urn:microsoft.com/office/officeart/2005/8/layout/cycle2" loCatId="cycle" qsTypeId="urn:microsoft.com/office/officeart/2005/8/quickstyle/3d1" qsCatId="3D" csTypeId="urn:microsoft.com/office/officeart/2005/8/colors/accent1_4" csCatId="accent1" phldr="1"/>
      <dgm:spPr/>
      <dgm:t>
        <a:bodyPr/>
        <a:lstStyle/>
        <a:p>
          <a:endParaRPr lang="tr-TR"/>
        </a:p>
      </dgm:t>
    </dgm:pt>
    <dgm:pt modelId="{4D1BE92B-BD30-43EE-9221-C32AFD8AC35B}">
      <dgm:prSet phldrT="[Metin]" custT="1"/>
      <dgm:spPr/>
      <dgm:t>
        <a:bodyPr/>
        <a:lstStyle/>
        <a:p>
          <a:r>
            <a:rPr lang="tr-TR" sz="1800" b="1" i="1" dirty="0" smtClean="0">
              <a:effectLst>
                <a:outerShdw blurRad="38100" dist="38100" dir="2700000" algn="tl">
                  <a:srgbClr val="000000">
                    <a:alpha val="43137"/>
                  </a:srgbClr>
                </a:outerShdw>
              </a:effectLst>
            </a:rPr>
            <a:t>Hedef Pazar Seçimi</a:t>
          </a:r>
          <a:endParaRPr lang="tr-TR" sz="1800" b="1" i="1" dirty="0">
            <a:effectLst>
              <a:outerShdw blurRad="38100" dist="38100" dir="2700000" algn="tl">
                <a:srgbClr val="000000">
                  <a:alpha val="43137"/>
                </a:srgbClr>
              </a:outerShdw>
            </a:effectLst>
          </a:endParaRPr>
        </a:p>
      </dgm:t>
    </dgm:pt>
    <dgm:pt modelId="{E2590A34-5169-4DA9-8439-690EFE2F216E}" type="parTrans" cxnId="{E96B9FBA-38E3-4CE2-B692-0CB98CDB2E0C}">
      <dgm:prSet/>
      <dgm:spPr/>
      <dgm:t>
        <a:bodyPr/>
        <a:lstStyle/>
        <a:p>
          <a:endParaRPr lang="tr-TR" sz="1800" b="1" i="1">
            <a:solidFill>
              <a:schemeClr val="bg2"/>
            </a:solidFill>
            <a:effectLst>
              <a:outerShdw blurRad="38100" dist="38100" dir="2700000" algn="tl">
                <a:srgbClr val="000000">
                  <a:alpha val="43137"/>
                </a:srgbClr>
              </a:outerShdw>
            </a:effectLst>
          </a:endParaRPr>
        </a:p>
      </dgm:t>
    </dgm:pt>
    <dgm:pt modelId="{96F21DE8-8515-4FF4-AC27-0938431087E2}" type="sibTrans" cxnId="{E96B9FBA-38E3-4CE2-B692-0CB98CDB2E0C}">
      <dgm:prSet custT="1"/>
      <dgm:spPr/>
      <dgm:t>
        <a:bodyPr/>
        <a:lstStyle/>
        <a:p>
          <a:endParaRPr lang="tr-TR" sz="1800" b="1" i="1">
            <a:solidFill>
              <a:schemeClr val="bg2"/>
            </a:solidFill>
            <a:effectLst>
              <a:outerShdw blurRad="38100" dist="38100" dir="2700000" algn="tl">
                <a:srgbClr val="000000">
                  <a:alpha val="43137"/>
                </a:srgbClr>
              </a:outerShdw>
            </a:effectLst>
          </a:endParaRPr>
        </a:p>
      </dgm:t>
    </dgm:pt>
    <dgm:pt modelId="{F6E9DB3A-C63C-4DF1-AACD-282075F78A9F}">
      <dgm:prSet phldrT="[Metin]" custT="1"/>
      <dgm:spPr/>
      <dgm:t>
        <a:bodyPr/>
        <a:lstStyle/>
        <a:p>
          <a:r>
            <a:rPr lang="tr-TR" sz="1800" b="1" i="1" dirty="0" smtClean="0">
              <a:effectLst>
                <a:outerShdw blurRad="38100" dist="38100" dir="2700000" algn="tl">
                  <a:srgbClr val="000000">
                    <a:alpha val="43137"/>
                  </a:srgbClr>
                </a:outerShdw>
              </a:effectLst>
            </a:rPr>
            <a:t>İhraç Ürününün Geliştirilmesi</a:t>
          </a:r>
          <a:endParaRPr lang="tr-TR" sz="1800" b="1" i="1" dirty="0">
            <a:effectLst>
              <a:outerShdw blurRad="38100" dist="38100" dir="2700000" algn="tl">
                <a:srgbClr val="000000">
                  <a:alpha val="43137"/>
                </a:srgbClr>
              </a:outerShdw>
            </a:effectLst>
          </a:endParaRPr>
        </a:p>
      </dgm:t>
    </dgm:pt>
    <dgm:pt modelId="{AEC2B48D-7154-40F8-9DBC-6D87ECEFB76F}" type="parTrans" cxnId="{71C59208-04EE-45C7-8F7E-713930D106DE}">
      <dgm:prSet/>
      <dgm:spPr/>
      <dgm:t>
        <a:bodyPr/>
        <a:lstStyle/>
        <a:p>
          <a:endParaRPr lang="tr-TR" sz="1800" b="1" i="1">
            <a:solidFill>
              <a:schemeClr val="bg2"/>
            </a:solidFill>
            <a:effectLst>
              <a:outerShdw blurRad="38100" dist="38100" dir="2700000" algn="tl">
                <a:srgbClr val="000000">
                  <a:alpha val="43137"/>
                </a:srgbClr>
              </a:outerShdw>
            </a:effectLst>
          </a:endParaRPr>
        </a:p>
      </dgm:t>
    </dgm:pt>
    <dgm:pt modelId="{84D76A91-20F0-4255-AF0F-E5E6666624A3}" type="sibTrans" cxnId="{71C59208-04EE-45C7-8F7E-713930D106DE}">
      <dgm:prSet custT="1"/>
      <dgm:spPr/>
      <dgm:t>
        <a:bodyPr/>
        <a:lstStyle/>
        <a:p>
          <a:endParaRPr lang="tr-TR" sz="1800" b="1" i="1">
            <a:solidFill>
              <a:schemeClr val="bg2"/>
            </a:solidFill>
            <a:effectLst>
              <a:outerShdw blurRad="38100" dist="38100" dir="2700000" algn="tl">
                <a:srgbClr val="000000">
                  <a:alpha val="43137"/>
                </a:srgbClr>
              </a:outerShdw>
            </a:effectLst>
          </a:endParaRPr>
        </a:p>
      </dgm:t>
    </dgm:pt>
    <dgm:pt modelId="{7A3D0276-CD57-4B8B-B6B2-94ADA9FE0737}">
      <dgm:prSet phldrT="[Metin]" custT="1"/>
      <dgm:spPr/>
      <dgm:t>
        <a:bodyPr/>
        <a:lstStyle/>
        <a:p>
          <a:r>
            <a:rPr lang="tr-TR" sz="1800" b="1" i="1" dirty="0" smtClean="0">
              <a:effectLst>
                <a:outerShdw blurRad="38100" dist="38100" dir="2700000" algn="tl">
                  <a:srgbClr val="000000">
                    <a:alpha val="43137"/>
                  </a:srgbClr>
                </a:outerShdw>
              </a:effectLst>
            </a:rPr>
            <a:t>Uluslar arası Kalite Standartları</a:t>
          </a:r>
          <a:endParaRPr lang="tr-TR" sz="1800" b="1" i="1" dirty="0">
            <a:effectLst>
              <a:outerShdw blurRad="38100" dist="38100" dir="2700000" algn="tl">
                <a:srgbClr val="000000">
                  <a:alpha val="43137"/>
                </a:srgbClr>
              </a:outerShdw>
            </a:effectLst>
          </a:endParaRPr>
        </a:p>
      </dgm:t>
    </dgm:pt>
    <dgm:pt modelId="{BF0003C9-A290-4CE9-9362-C29AB255218C}" type="parTrans" cxnId="{920AF653-1318-4B5F-93FD-37D0DF7BAB48}">
      <dgm:prSet/>
      <dgm:spPr/>
      <dgm:t>
        <a:bodyPr/>
        <a:lstStyle/>
        <a:p>
          <a:endParaRPr lang="tr-TR" sz="1800" b="1" i="1">
            <a:solidFill>
              <a:schemeClr val="bg2"/>
            </a:solidFill>
            <a:effectLst>
              <a:outerShdw blurRad="38100" dist="38100" dir="2700000" algn="tl">
                <a:srgbClr val="000000">
                  <a:alpha val="43137"/>
                </a:srgbClr>
              </a:outerShdw>
            </a:effectLst>
          </a:endParaRPr>
        </a:p>
      </dgm:t>
    </dgm:pt>
    <dgm:pt modelId="{0EBA0566-D37C-4654-9BDB-C9A9641A96DB}" type="sibTrans" cxnId="{920AF653-1318-4B5F-93FD-37D0DF7BAB48}">
      <dgm:prSet custT="1"/>
      <dgm:spPr/>
      <dgm:t>
        <a:bodyPr/>
        <a:lstStyle/>
        <a:p>
          <a:endParaRPr lang="tr-TR" sz="1800" b="1" i="1">
            <a:solidFill>
              <a:schemeClr val="bg2"/>
            </a:solidFill>
            <a:effectLst>
              <a:outerShdw blurRad="38100" dist="38100" dir="2700000" algn="tl">
                <a:srgbClr val="000000">
                  <a:alpha val="43137"/>
                </a:srgbClr>
              </a:outerShdw>
            </a:effectLst>
          </a:endParaRPr>
        </a:p>
      </dgm:t>
    </dgm:pt>
    <dgm:pt modelId="{D04203B6-DF87-4F6B-AA47-A4BF16B72A65}">
      <dgm:prSet phldrT="[Metin]" custT="1"/>
      <dgm:spPr/>
      <dgm:t>
        <a:bodyPr/>
        <a:lstStyle/>
        <a:p>
          <a:r>
            <a:rPr lang="tr-TR" sz="1800" b="1" i="1" dirty="0" smtClean="0">
              <a:effectLst>
                <a:outerShdw blurRad="38100" dist="38100" dir="2700000" algn="tl">
                  <a:srgbClr val="000000">
                    <a:alpha val="43137"/>
                  </a:srgbClr>
                </a:outerShdw>
              </a:effectLst>
            </a:rPr>
            <a:t>Dağıtım Kanallarının Seçimi</a:t>
          </a:r>
          <a:endParaRPr lang="tr-TR" sz="1800" b="1" i="1" dirty="0">
            <a:effectLst>
              <a:outerShdw blurRad="38100" dist="38100" dir="2700000" algn="tl">
                <a:srgbClr val="000000">
                  <a:alpha val="43137"/>
                </a:srgbClr>
              </a:outerShdw>
            </a:effectLst>
          </a:endParaRPr>
        </a:p>
      </dgm:t>
    </dgm:pt>
    <dgm:pt modelId="{654836C7-D683-47D1-AC8E-583D85BD07D8}" type="parTrans" cxnId="{6972EEDD-D6B8-4D8E-BA17-666BD5286727}">
      <dgm:prSet/>
      <dgm:spPr/>
      <dgm:t>
        <a:bodyPr/>
        <a:lstStyle/>
        <a:p>
          <a:endParaRPr lang="tr-TR" sz="1800" b="1" i="1">
            <a:solidFill>
              <a:schemeClr val="bg2"/>
            </a:solidFill>
            <a:effectLst>
              <a:outerShdw blurRad="38100" dist="38100" dir="2700000" algn="tl">
                <a:srgbClr val="000000">
                  <a:alpha val="43137"/>
                </a:srgbClr>
              </a:outerShdw>
            </a:effectLst>
          </a:endParaRPr>
        </a:p>
      </dgm:t>
    </dgm:pt>
    <dgm:pt modelId="{7EA188CD-1871-47D5-BAD7-53D35D91CEBB}" type="sibTrans" cxnId="{6972EEDD-D6B8-4D8E-BA17-666BD5286727}">
      <dgm:prSet custT="1"/>
      <dgm:spPr/>
      <dgm:t>
        <a:bodyPr/>
        <a:lstStyle/>
        <a:p>
          <a:endParaRPr lang="tr-TR" sz="1800" b="1" i="1">
            <a:solidFill>
              <a:schemeClr val="bg2"/>
            </a:solidFill>
            <a:effectLst>
              <a:outerShdw blurRad="38100" dist="38100" dir="2700000" algn="tl">
                <a:srgbClr val="000000">
                  <a:alpha val="43137"/>
                </a:srgbClr>
              </a:outerShdw>
            </a:effectLst>
          </a:endParaRPr>
        </a:p>
      </dgm:t>
    </dgm:pt>
    <dgm:pt modelId="{393CEA35-A244-4DF3-9BBC-2915FD7A5907}">
      <dgm:prSet phldrT="[Metin]" custT="1"/>
      <dgm:spPr/>
      <dgm:t>
        <a:bodyPr/>
        <a:lstStyle/>
        <a:p>
          <a:r>
            <a:rPr lang="tr-TR" sz="1800" b="1" i="1" dirty="0" smtClean="0">
              <a:effectLst>
                <a:outerShdw blurRad="38100" dist="38100" dir="2700000" algn="tl">
                  <a:srgbClr val="000000">
                    <a:alpha val="43137"/>
                  </a:srgbClr>
                </a:outerShdw>
              </a:effectLst>
            </a:rPr>
            <a:t>İhracatın Finansmanı</a:t>
          </a:r>
          <a:endParaRPr lang="tr-TR" sz="1800" b="1" i="1" dirty="0">
            <a:effectLst>
              <a:outerShdw blurRad="38100" dist="38100" dir="2700000" algn="tl">
                <a:srgbClr val="000000">
                  <a:alpha val="43137"/>
                </a:srgbClr>
              </a:outerShdw>
            </a:effectLst>
          </a:endParaRPr>
        </a:p>
      </dgm:t>
    </dgm:pt>
    <dgm:pt modelId="{94DB4776-6C60-47C2-94E2-2DB86E710E25}" type="parTrans" cxnId="{3CAFD033-4DAF-42E9-93F1-E2B195F54D0F}">
      <dgm:prSet/>
      <dgm:spPr/>
      <dgm:t>
        <a:bodyPr/>
        <a:lstStyle/>
        <a:p>
          <a:endParaRPr lang="tr-TR" sz="1800" b="1" i="1">
            <a:solidFill>
              <a:schemeClr val="bg2"/>
            </a:solidFill>
            <a:effectLst>
              <a:outerShdw blurRad="38100" dist="38100" dir="2700000" algn="tl">
                <a:srgbClr val="000000">
                  <a:alpha val="43137"/>
                </a:srgbClr>
              </a:outerShdw>
            </a:effectLst>
          </a:endParaRPr>
        </a:p>
      </dgm:t>
    </dgm:pt>
    <dgm:pt modelId="{CBF4A84C-CC87-40DE-A6AF-D7E90984E5B5}" type="sibTrans" cxnId="{3CAFD033-4DAF-42E9-93F1-E2B195F54D0F}">
      <dgm:prSet custT="1"/>
      <dgm:spPr/>
      <dgm:t>
        <a:bodyPr/>
        <a:lstStyle/>
        <a:p>
          <a:endParaRPr lang="tr-TR" sz="1800" b="1" i="1">
            <a:solidFill>
              <a:schemeClr val="bg2"/>
            </a:solidFill>
            <a:effectLst>
              <a:outerShdw blurRad="38100" dist="38100" dir="2700000" algn="tl">
                <a:srgbClr val="000000">
                  <a:alpha val="43137"/>
                </a:srgbClr>
              </a:outerShdw>
            </a:effectLst>
          </a:endParaRPr>
        </a:p>
      </dgm:t>
    </dgm:pt>
    <dgm:pt modelId="{079877DC-329E-4C48-882A-40F983860135}">
      <dgm:prSet phldrT="[Metin]" custT="1"/>
      <dgm:spPr/>
      <dgm:t>
        <a:bodyPr/>
        <a:lstStyle/>
        <a:p>
          <a:r>
            <a:rPr lang="tr-TR" sz="1800" b="1" i="1" dirty="0" smtClean="0">
              <a:effectLst>
                <a:outerShdw blurRad="38100" dist="38100" dir="2700000" algn="tl">
                  <a:srgbClr val="000000">
                    <a:alpha val="43137"/>
                  </a:srgbClr>
                </a:outerShdw>
              </a:effectLst>
            </a:rPr>
            <a:t>Pazar Araştırması</a:t>
          </a:r>
          <a:endParaRPr lang="tr-TR" sz="1800" b="1" i="1" dirty="0">
            <a:effectLst>
              <a:outerShdw blurRad="38100" dist="38100" dir="2700000" algn="tl">
                <a:srgbClr val="000000">
                  <a:alpha val="43137"/>
                </a:srgbClr>
              </a:outerShdw>
            </a:effectLst>
          </a:endParaRPr>
        </a:p>
      </dgm:t>
    </dgm:pt>
    <dgm:pt modelId="{1BC5592A-200F-423D-BBA6-707C1EA46222}" type="parTrans" cxnId="{4A11B5E7-1664-4022-977E-84CE00DFF1F5}">
      <dgm:prSet/>
      <dgm:spPr/>
      <dgm:t>
        <a:bodyPr/>
        <a:lstStyle/>
        <a:p>
          <a:endParaRPr lang="tr-TR" sz="1800" b="1" i="1">
            <a:solidFill>
              <a:schemeClr val="bg2"/>
            </a:solidFill>
            <a:effectLst>
              <a:outerShdw blurRad="38100" dist="38100" dir="2700000" algn="tl">
                <a:srgbClr val="000000">
                  <a:alpha val="43137"/>
                </a:srgbClr>
              </a:outerShdw>
            </a:effectLst>
          </a:endParaRPr>
        </a:p>
      </dgm:t>
    </dgm:pt>
    <dgm:pt modelId="{8502FF59-B712-4260-B0DE-531EBE165E17}" type="sibTrans" cxnId="{4A11B5E7-1664-4022-977E-84CE00DFF1F5}">
      <dgm:prSet custT="1"/>
      <dgm:spPr/>
      <dgm:t>
        <a:bodyPr/>
        <a:lstStyle/>
        <a:p>
          <a:endParaRPr lang="tr-TR" sz="1800" b="1" i="1">
            <a:solidFill>
              <a:schemeClr val="bg2"/>
            </a:solidFill>
            <a:effectLst>
              <a:outerShdw blurRad="38100" dist="38100" dir="2700000" algn="tl">
                <a:srgbClr val="000000">
                  <a:alpha val="43137"/>
                </a:srgbClr>
              </a:outerShdw>
            </a:effectLst>
          </a:endParaRPr>
        </a:p>
      </dgm:t>
    </dgm:pt>
    <dgm:pt modelId="{2BDAB82F-B24B-4655-A28C-722787763F5E}">
      <dgm:prSet phldrT="[Metin]" custT="1"/>
      <dgm:spPr/>
      <dgm:t>
        <a:bodyPr/>
        <a:lstStyle/>
        <a:p>
          <a:r>
            <a:rPr lang="tr-TR" sz="1800" b="1" i="1" dirty="0" smtClean="0">
              <a:effectLst>
                <a:outerShdw blurRad="38100" dist="38100" dir="2700000" algn="tl">
                  <a:srgbClr val="000000">
                    <a:alpha val="43137"/>
                  </a:srgbClr>
                </a:outerShdw>
              </a:effectLst>
            </a:rPr>
            <a:t>Müşteri Bulma ve İhracat Pazarlaması</a:t>
          </a:r>
          <a:endParaRPr lang="tr-TR" sz="1800" b="1" i="1" dirty="0">
            <a:effectLst>
              <a:outerShdw blurRad="38100" dist="38100" dir="2700000" algn="tl">
                <a:srgbClr val="000000">
                  <a:alpha val="43137"/>
                </a:srgbClr>
              </a:outerShdw>
            </a:effectLst>
          </a:endParaRPr>
        </a:p>
      </dgm:t>
    </dgm:pt>
    <dgm:pt modelId="{AD4D2467-E4AA-4906-83D1-2686E41067C0}" type="parTrans" cxnId="{69E40EE3-FA92-4D85-A752-F1CFADF11750}">
      <dgm:prSet/>
      <dgm:spPr/>
      <dgm:t>
        <a:bodyPr/>
        <a:lstStyle/>
        <a:p>
          <a:endParaRPr lang="tr-TR" sz="1800" b="1" i="1">
            <a:solidFill>
              <a:schemeClr val="bg2"/>
            </a:solidFill>
            <a:effectLst>
              <a:outerShdw blurRad="38100" dist="38100" dir="2700000" algn="tl">
                <a:srgbClr val="000000">
                  <a:alpha val="43137"/>
                </a:srgbClr>
              </a:outerShdw>
            </a:effectLst>
          </a:endParaRPr>
        </a:p>
      </dgm:t>
    </dgm:pt>
    <dgm:pt modelId="{3EF1E134-E574-43AD-A347-37F58B8AAF48}" type="sibTrans" cxnId="{69E40EE3-FA92-4D85-A752-F1CFADF11750}">
      <dgm:prSet custT="1"/>
      <dgm:spPr/>
      <dgm:t>
        <a:bodyPr/>
        <a:lstStyle/>
        <a:p>
          <a:endParaRPr lang="tr-TR" sz="1800" b="1" i="1">
            <a:solidFill>
              <a:schemeClr val="bg2"/>
            </a:solidFill>
            <a:effectLst>
              <a:outerShdw blurRad="38100" dist="38100" dir="2700000" algn="tl">
                <a:srgbClr val="000000">
                  <a:alpha val="43137"/>
                </a:srgbClr>
              </a:outerShdw>
            </a:effectLst>
          </a:endParaRPr>
        </a:p>
      </dgm:t>
    </dgm:pt>
    <dgm:pt modelId="{6D075885-8FD8-4C39-B81E-F3D0FAE2624B}">
      <dgm:prSet phldrT="[Metin]" custT="1"/>
      <dgm:spPr/>
      <dgm:t>
        <a:bodyPr/>
        <a:lstStyle/>
        <a:p>
          <a:r>
            <a:rPr lang="tr-TR" sz="1800" b="1" i="1" dirty="0" smtClean="0">
              <a:effectLst>
                <a:outerShdw blurRad="38100" dist="38100" dir="2700000" algn="tl">
                  <a:srgbClr val="000000">
                    <a:alpha val="43137"/>
                  </a:srgbClr>
                </a:outerShdw>
              </a:effectLst>
            </a:rPr>
            <a:t>İhracat Fiyatlandırması</a:t>
          </a:r>
          <a:endParaRPr lang="tr-TR" sz="1800" b="1" i="1" dirty="0">
            <a:effectLst>
              <a:outerShdw blurRad="38100" dist="38100" dir="2700000" algn="tl">
                <a:srgbClr val="000000">
                  <a:alpha val="43137"/>
                </a:srgbClr>
              </a:outerShdw>
            </a:effectLst>
          </a:endParaRPr>
        </a:p>
      </dgm:t>
    </dgm:pt>
    <dgm:pt modelId="{02E93749-E08B-490E-9C34-57846493A120}" type="parTrans" cxnId="{A431D153-2E39-4348-A98C-20D7642F3C98}">
      <dgm:prSet/>
      <dgm:spPr/>
      <dgm:t>
        <a:bodyPr/>
        <a:lstStyle/>
        <a:p>
          <a:endParaRPr lang="tr-TR" sz="1800" b="1" i="1">
            <a:solidFill>
              <a:schemeClr val="bg2"/>
            </a:solidFill>
            <a:effectLst>
              <a:outerShdw blurRad="38100" dist="38100" dir="2700000" algn="tl">
                <a:srgbClr val="000000">
                  <a:alpha val="43137"/>
                </a:srgbClr>
              </a:outerShdw>
            </a:effectLst>
          </a:endParaRPr>
        </a:p>
      </dgm:t>
    </dgm:pt>
    <dgm:pt modelId="{CAB5BC6E-B238-4D06-BAE4-CAE873C15618}" type="sibTrans" cxnId="{A431D153-2E39-4348-A98C-20D7642F3C98}">
      <dgm:prSet custT="1"/>
      <dgm:spPr/>
      <dgm:t>
        <a:bodyPr/>
        <a:lstStyle/>
        <a:p>
          <a:endParaRPr lang="tr-TR" sz="1800" b="1" i="1">
            <a:solidFill>
              <a:schemeClr val="bg2"/>
            </a:solidFill>
            <a:effectLst>
              <a:outerShdw blurRad="38100" dist="38100" dir="2700000" algn="tl">
                <a:srgbClr val="000000">
                  <a:alpha val="43137"/>
                </a:srgbClr>
              </a:outerShdw>
            </a:effectLst>
          </a:endParaRPr>
        </a:p>
      </dgm:t>
    </dgm:pt>
    <dgm:pt modelId="{9459F5D3-5ED8-468C-9372-EF892BABB674}">
      <dgm:prSet phldrT="[Metin]" custT="1"/>
      <dgm:spPr/>
      <dgm:t>
        <a:bodyPr/>
        <a:lstStyle/>
        <a:p>
          <a:r>
            <a:rPr lang="tr-TR" sz="1800" b="1" i="1" dirty="0" smtClean="0">
              <a:effectLst>
                <a:outerShdw blurRad="38100" dist="38100" dir="2700000" algn="tl">
                  <a:srgbClr val="000000">
                    <a:alpha val="43137"/>
                  </a:srgbClr>
                </a:outerShdw>
              </a:effectLst>
            </a:rPr>
            <a:t>İhracat Sözleşmesi</a:t>
          </a:r>
          <a:endParaRPr lang="tr-TR" sz="1800" b="1" i="1" dirty="0">
            <a:effectLst>
              <a:outerShdw blurRad="38100" dist="38100" dir="2700000" algn="tl">
                <a:srgbClr val="000000">
                  <a:alpha val="43137"/>
                </a:srgbClr>
              </a:outerShdw>
            </a:effectLst>
          </a:endParaRPr>
        </a:p>
      </dgm:t>
    </dgm:pt>
    <dgm:pt modelId="{B10F47B7-D269-4DCA-B2E4-7F4F607CB7AD}" type="parTrans" cxnId="{7E4AC604-F962-4D85-ACC2-A5A16A56D868}">
      <dgm:prSet/>
      <dgm:spPr/>
      <dgm:t>
        <a:bodyPr/>
        <a:lstStyle/>
        <a:p>
          <a:endParaRPr lang="tr-TR" sz="1800" b="1" i="1">
            <a:solidFill>
              <a:schemeClr val="bg2"/>
            </a:solidFill>
            <a:effectLst>
              <a:outerShdw blurRad="38100" dist="38100" dir="2700000" algn="tl">
                <a:srgbClr val="000000">
                  <a:alpha val="43137"/>
                </a:srgbClr>
              </a:outerShdw>
            </a:effectLst>
          </a:endParaRPr>
        </a:p>
      </dgm:t>
    </dgm:pt>
    <dgm:pt modelId="{C64326AF-4418-492C-9AEB-4F2E3F874681}" type="sibTrans" cxnId="{7E4AC604-F962-4D85-ACC2-A5A16A56D868}">
      <dgm:prSet custT="1"/>
      <dgm:spPr/>
      <dgm:t>
        <a:bodyPr/>
        <a:lstStyle/>
        <a:p>
          <a:endParaRPr lang="tr-TR" sz="1800" b="1" i="1">
            <a:solidFill>
              <a:schemeClr val="bg2"/>
            </a:solidFill>
            <a:effectLst>
              <a:outerShdw blurRad="38100" dist="38100" dir="2700000" algn="tl">
                <a:srgbClr val="000000">
                  <a:alpha val="43137"/>
                </a:srgbClr>
              </a:outerShdw>
            </a:effectLst>
          </a:endParaRPr>
        </a:p>
      </dgm:t>
    </dgm:pt>
    <dgm:pt modelId="{FEA237FF-0310-43C6-A787-0FECC8D5E03E}">
      <dgm:prSet phldrT="[Metin]" custT="1"/>
      <dgm:spPr/>
      <dgm:t>
        <a:bodyPr/>
        <a:lstStyle/>
        <a:p>
          <a:r>
            <a:rPr lang="tr-TR" sz="1800" b="1" i="1" dirty="0" smtClean="0">
              <a:effectLst>
                <a:outerShdw blurRad="38100" dist="38100" dir="2700000" algn="tl">
                  <a:srgbClr val="000000">
                    <a:alpha val="43137"/>
                  </a:srgbClr>
                </a:outerShdw>
              </a:effectLst>
            </a:rPr>
            <a:t>İhracat İşlemleri ve Belgeler</a:t>
          </a:r>
          <a:endParaRPr lang="tr-TR" sz="1800" b="1" i="1" dirty="0">
            <a:effectLst>
              <a:outerShdw blurRad="38100" dist="38100" dir="2700000" algn="tl">
                <a:srgbClr val="000000">
                  <a:alpha val="43137"/>
                </a:srgbClr>
              </a:outerShdw>
            </a:effectLst>
          </a:endParaRPr>
        </a:p>
      </dgm:t>
    </dgm:pt>
    <dgm:pt modelId="{9E61585D-95F8-42D6-B110-A38D9E858D81}" type="parTrans" cxnId="{586D036D-87AA-486C-ADA7-7ED0384998AE}">
      <dgm:prSet/>
      <dgm:spPr/>
      <dgm:t>
        <a:bodyPr/>
        <a:lstStyle/>
        <a:p>
          <a:endParaRPr lang="tr-TR" sz="1800" b="1" i="1">
            <a:solidFill>
              <a:schemeClr val="bg2"/>
            </a:solidFill>
            <a:effectLst>
              <a:outerShdw blurRad="38100" dist="38100" dir="2700000" algn="tl">
                <a:srgbClr val="000000">
                  <a:alpha val="43137"/>
                </a:srgbClr>
              </a:outerShdw>
            </a:effectLst>
          </a:endParaRPr>
        </a:p>
      </dgm:t>
    </dgm:pt>
    <dgm:pt modelId="{EC30D1E8-24D4-44A7-926A-6FF893E45E7D}" type="sibTrans" cxnId="{586D036D-87AA-486C-ADA7-7ED0384998AE}">
      <dgm:prSet custT="1"/>
      <dgm:spPr/>
      <dgm:t>
        <a:bodyPr/>
        <a:lstStyle/>
        <a:p>
          <a:endParaRPr lang="tr-TR" sz="1800" b="1" i="1">
            <a:solidFill>
              <a:schemeClr val="bg2"/>
            </a:solidFill>
            <a:effectLst>
              <a:outerShdw blurRad="38100" dist="38100" dir="2700000" algn="tl">
                <a:srgbClr val="000000">
                  <a:alpha val="43137"/>
                </a:srgbClr>
              </a:outerShdw>
            </a:effectLst>
          </a:endParaRPr>
        </a:p>
      </dgm:t>
    </dgm:pt>
    <dgm:pt modelId="{C8A35846-8464-4065-A560-383262DCC23D}" type="pres">
      <dgm:prSet presAssocID="{A0E0D82F-A704-4A74-BFC0-738AE5FC9812}" presName="cycle" presStyleCnt="0">
        <dgm:presLayoutVars>
          <dgm:dir/>
          <dgm:resizeHandles val="exact"/>
        </dgm:presLayoutVars>
      </dgm:prSet>
      <dgm:spPr/>
      <dgm:t>
        <a:bodyPr/>
        <a:lstStyle/>
        <a:p>
          <a:endParaRPr lang="tr-TR"/>
        </a:p>
      </dgm:t>
    </dgm:pt>
    <dgm:pt modelId="{3444C0C7-C4CE-4BAA-9CF5-3079D3380477}" type="pres">
      <dgm:prSet presAssocID="{4D1BE92B-BD30-43EE-9221-C32AFD8AC35B}" presName="node" presStyleLbl="node1" presStyleIdx="0" presStyleCnt="10" custScaleX="211972" custScaleY="96634" custRadScaleRad="98501" custRadScaleInc="-2486">
        <dgm:presLayoutVars>
          <dgm:bulletEnabled val="1"/>
        </dgm:presLayoutVars>
      </dgm:prSet>
      <dgm:spPr/>
      <dgm:t>
        <a:bodyPr/>
        <a:lstStyle/>
        <a:p>
          <a:endParaRPr lang="tr-TR"/>
        </a:p>
      </dgm:t>
    </dgm:pt>
    <dgm:pt modelId="{54636D84-8A2E-45DC-A6C6-29A7A0FF57DE}" type="pres">
      <dgm:prSet presAssocID="{96F21DE8-8515-4FF4-AC27-0938431087E2}" presName="sibTrans" presStyleLbl="sibTrans2D1" presStyleIdx="0" presStyleCnt="10"/>
      <dgm:spPr/>
      <dgm:t>
        <a:bodyPr/>
        <a:lstStyle/>
        <a:p>
          <a:endParaRPr lang="tr-TR"/>
        </a:p>
      </dgm:t>
    </dgm:pt>
    <dgm:pt modelId="{C512CC60-CC74-4E77-99E3-72E91D40BD77}" type="pres">
      <dgm:prSet presAssocID="{96F21DE8-8515-4FF4-AC27-0938431087E2}" presName="connectorText" presStyleLbl="sibTrans2D1" presStyleIdx="0" presStyleCnt="10"/>
      <dgm:spPr/>
      <dgm:t>
        <a:bodyPr/>
        <a:lstStyle/>
        <a:p>
          <a:endParaRPr lang="tr-TR"/>
        </a:p>
      </dgm:t>
    </dgm:pt>
    <dgm:pt modelId="{BC06836E-14DA-4402-93A2-6C2159348CD4}" type="pres">
      <dgm:prSet presAssocID="{079877DC-329E-4C48-882A-40F983860135}" presName="node" presStyleLbl="node1" presStyleIdx="1" presStyleCnt="10" custScaleX="211972" custScaleY="96634" custRadScaleRad="124502" custRadScaleInc="86860">
        <dgm:presLayoutVars>
          <dgm:bulletEnabled val="1"/>
        </dgm:presLayoutVars>
      </dgm:prSet>
      <dgm:spPr/>
      <dgm:t>
        <a:bodyPr/>
        <a:lstStyle/>
        <a:p>
          <a:endParaRPr lang="tr-TR"/>
        </a:p>
      </dgm:t>
    </dgm:pt>
    <dgm:pt modelId="{2333D5BC-EF1F-44EC-A833-81CD5CFAB62A}" type="pres">
      <dgm:prSet presAssocID="{8502FF59-B712-4260-B0DE-531EBE165E17}" presName="sibTrans" presStyleLbl="sibTrans2D1" presStyleIdx="1" presStyleCnt="10"/>
      <dgm:spPr/>
      <dgm:t>
        <a:bodyPr/>
        <a:lstStyle/>
        <a:p>
          <a:endParaRPr lang="tr-TR"/>
        </a:p>
      </dgm:t>
    </dgm:pt>
    <dgm:pt modelId="{CCEB6E06-C603-4035-BC90-ABF97A78B739}" type="pres">
      <dgm:prSet presAssocID="{8502FF59-B712-4260-B0DE-531EBE165E17}" presName="connectorText" presStyleLbl="sibTrans2D1" presStyleIdx="1" presStyleCnt="10"/>
      <dgm:spPr/>
      <dgm:t>
        <a:bodyPr/>
        <a:lstStyle/>
        <a:p>
          <a:endParaRPr lang="tr-TR"/>
        </a:p>
      </dgm:t>
    </dgm:pt>
    <dgm:pt modelId="{9950CBE8-F79E-4210-B2EA-35A5A6F3BF26}" type="pres">
      <dgm:prSet presAssocID="{F6E9DB3A-C63C-4DF1-AACD-282075F78A9F}" presName="node" presStyleLbl="node1" presStyleIdx="2" presStyleCnt="10" custScaleX="211972" custScaleY="96634" custRadScaleRad="123884" custRadScaleInc="37374">
        <dgm:presLayoutVars>
          <dgm:bulletEnabled val="1"/>
        </dgm:presLayoutVars>
      </dgm:prSet>
      <dgm:spPr/>
      <dgm:t>
        <a:bodyPr/>
        <a:lstStyle/>
        <a:p>
          <a:endParaRPr lang="tr-TR"/>
        </a:p>
      </dgm:t>
    </dgm:pt>
    <dgm:pt modelId="{92C6FF63-95D3-4920-B111-28469843DE6F}" type="pres">
      <dgm:prSet presAssocID="{84D76A91-20F0-4255-AF0F-E5E6666624A3}" presName="sibTrans" presStyleLbl="sibTrans2D1" presStyleIdx="2" presStyleCnt="10"/>
      <dgm:spPr/>
      <dgm:t>
        <a:bodyPr/>
        <a:lstStyle/>
        <a:p>
          <a:endParaRPr lang="tr-TR"/>
        </a:p>
      </dgm:t>
    </dgm:pt>
    <dgm:pt modelId="{F2B01FAE-6C58-4117-BF26-B24125E6D1E3}" type="pres">
      <dgm:prSet presAssocID="{84D76A91-20F0-4255-AF0F-E5E6666624A3}" presName="connectorText" presStyleLbl="sibTrans2D1" presStyleIdx="2" presStyleCnt="10"/>
      <dgm:spPr/>
      <dgm:t>
        <a:bodyPr/>
        <a:lstStyle/>
        <a:p>
          <a:endParaRPr lang="tr-TR"/>
        </a:p>
      </dgm:t>
    </dgm:pt>
    <dgm:pt modelId="{E0A4388D-00DE-4D40-B4E5-2E13A83657E6}" type="pres">
      <dgm:prSet presAssocID="{7A3D0276-CD57-4B8B-B6B2-94ADA9FE0737}" presName="node" presStyleLbl="node1" presStyleIdx="3" presStyleCnt="10" custScaleX="211972" custScaleY="96634" custRadScaleRad="124205" custRadScaleInc="-18428">
        <dgm:presLayoutVars>
          <dgm:bulletEnabled val="1"/>
        </dgm:presLayoutVars>
      </dgm:prSet>
      <dgm:spPr/>
      <dgm:t>
        <a:bodyPr/>
        <a:lstStyle/>
        <a:p>
          <a:endParaRPr lang="tr-TR"/>
        </a:p>
      </dgm:t>
    </dgm:pt>
    <dgm:pt modelId="{5CCB7658-06A6-4CC2-9709-7EC8F149C89F}" type="pres">
      <dgm:prSet presAssocID="{0EBA0566-D37C-4654-9BDB-C9A9641A96DB}" presName="sibTrans" presStyleLbl="sibTrans2D1" presStyleIdx="3" presStyleCnt="10"/>
      <dgm:spPr/>
      <dgm:t>
        <a:bodyPr/>
        <a:lstStyle/>
        <a:p>
          <a:endParaRPr lang="tr-TR"/>
        </a:p>
      </dgm:t>
    </dgm:pt>
    <dgm:pt modelId="{788D6229-AEDE-49B1-B900-43A76ED2AB2E}" type="pres">
      <dgm:prSet presAssocID="{0EBA0566-D37C-4654-9BDB-C9A9641A96DB}" presName="connectorText" presStyleLbl="sibTrans2D1" presStyleIdx="3" presStyleCnt="10"/>
      <dgm:spPr/>
      <dgm:t>
        <a:bodyPr/>
        <a:lstStyle/>
        <a:p>
          <a:endParaRPr lang="tr-TR"/>
        </a:p>
      </dgm:t>
    </dgm:pt>
    <dgm:pt modelId="{6BFE2EE2-E2E3-4C24-AF6B-5A26CEBFD3A2}" type="pres">
      <dgm:prSet presAssocID="{2BDAB82F-B24B-4655-A28C-722787763F5E}" presName="node" presStyleLbl="node1" presStyleIdx="4" presStyleCnt="10" custScaleX="211972" custScaleY="96634" custRadScaleRad="135533" custRadScaleInc="-93500">
        <dgm:presLayoutVars>
          <dgm:bulletEnabled val="1"/>
        </dgm:presLayoutVars>
      </dgm:prSet>
      <dgm:spPr/>
      <dgm:t>
        <a:bodyPr/>
        <a:lstStyle/>
        <a:p>
          <a:endParaRPr lang="tr-TR"/>
        </a:p>
      </dgm:t>
    </dgm:pt>
    <dgm:pt modelId="{BD2CA43F-0722-49F0-B9BA-AD3C0D3E7FE9}" type="pres">
      <dgm:prSet presAssocID="{3EF1E134-E574-43AD-A347-37F58B8AAF48}" presName="sibTrans" presStyleLbl="sibTrans2D1" presStyleIdx="4" presStyleCnt="10"/>
      <dgm:spPr/>
      <dgm:t>
        <a:bodyPr/>
        <a:lstStyle/>
        <a:p>
          <a:endParaRPr lang="tr-TR"/>
        </a:p>
      </dgm:t>
    </dgm:pt>
    <dgm:pt modelId="{8A522209-F1AF-4BEA-9C67-D01C2EE047BB}" type="pres">
      <dgm:prSet presAssocID="{3EF1E134-E574-43AD-A347-37F58B8AAF48}" presName="connectorText" presStyleLbl="sibTrans2D1" presStyleIdx="4" presStyleCnt="10"/>
      <dgm:spPr/>
      <dgm:t>
        <a:bodyPr/>
        <a:lstStyle/>
        <a:p>
          <a:endParaRPr lang="tr-TR"/>
        </a:p>
      </dgm:t>
    </dgm:pt>
    <dgm:pt modelId="{9009048F-E60B-44C5-B418-AA15E29CFB78}" type="pres">
      <dgm:prSet presAssocID="{D04203B6-DF87-4F6B-AA47-A4BF16B72A65}" presName="node" presStyleLbl="node1" presStyleIdx="5" presStyleCnt="10" custScaleX="211972" custScaleY="96634" custRadScaleRad="100938" custRadScaleInc="-31087">
        <dgm:presLayoutVars>
          <dgm:bulletEnabled val="1"/>
        </dgm:presLayoutVars>
      </dgm:prSet>
      <dgm:spPr/>
      <dgm:t>
        <a:bodyPr/>
        <a:lstStyle/>
        <a:p>
          <a:endParaRPr lang="tr-TR"/>
        </a:p>
      </dgm:t>
    </dgm:pt>
    <dgm:pt modelId="{9556F69B-161F-485B-9BBD-EED8FC681073}" type="pres">
      <dgm:prSet presAssocID="{7EA188CD-1871-47D5-BAD7-53D35D91CEBB}" presName="sibTrans" presStyleLbl="sibTrans2D1" presStyleIdx="5" presStyleCnt="10"/>
      <dgm:spPr/>
      <dgm:t>
        <a:bodyPr/>
        <a:lstStyle/>
        <a:p>
          <a:endParaRPr lang="tr-TR"/>
        </a:p>
      </dgm:t>
    </dgm:pt>
    <dgm:pt modelId="{C05035A5-19E3-4714-8C14-D3833F9DA0C7}" type="pres">
      <dgm:prSet presAssocID="{7EA188CD-1871-47D5-BAD7-53D35D91CEBB}" presName="connectorText" presStyleLbl="sibTrans2D1" presStyleIdx="5" presStyleCnt="10"/>
      <dgm:spPr/>
      <dgm:t>
        <a:bodyPr/>
        <a:lstStyle/>
        <a:p>
          <a:endParaRPr lang="tr-TR"/>
        </a:p>
      </dgm:t>
    </dgm:pt>
    <dgm:pt modelId="{57CF2F91-46AE-4E54-B4E6-536949D1ACAB}" type="pres">
      <dgm:prSet presAssocID="{6D075885-8FD8-4C39-B81E-F3D0FAE2624B}" presName="node" presStyleLbl="node1" presStyleIdx="6" presStyleCnt="10" custScaleX="211972" custScaleY="96634" custRadScaleRad="122561" custRadScaleInc="67052">
        <dgm:presLayoutVars>
          <dgm:bulletEnabled val="1"/>
        </dgm:presLayoutVars>
      </dgm:prSet>
      <dgm:spPr/>
      <dgm:t>
        <a:bodyPr/>
        <a:lstStyle/>
        <a:p>
          <a:endParaRPr lang="tr-TR"/>
        </a:p>
      </dgm:t>
    </dgm:pt>
    <dgm:pt modelId="{F1089CB1-6A7B-4201-A73F-CF4C539C69F6}" type="pres">
      <dgm:prSet presAssocID="{CAB5BC6E-B238-4D06-BAE4-CAE873C15618}" presName="sibTrans" presStyleLbl="sibTrans2D1" presStyleIdx="6" presStyleCnt="10"/>
      <dgm:spPr/>
      <dgm:t>
        <a:bodyPr/>
        <a:lstStyle/>
        <a:p>
          <a:endParaRPr lang="tr-TR"/>
        </a:p>
      </dgm:t>
    </dgm:pt>
    <dgm:pt modelId="{76C1D616-3629-477F-96DE-63CB739DDFB3}" type="pres">
      <dgm:prSet presAssocID="{CAB5BC6E-B238-4D06-BAE4-CAE873C15618}" presName="connectorText" presStyleLbl="sibTrans2D1" presStyleIdx="6" presStyleCnt="10"/>
      <dgm:spPr/>
      <dgm:t>
        <a:bodyPr/>
        <a:lstStyle/>
        <a:p>
          <a:endParaRPr lang="tr-TR"/>
        </a:p>
      </dgm:t>
    </dgm:pt>
    <dgm:pt modelId="{50912841-A20F-4EFB-8E84-CE64572445A6}" type="pres">
      <dgm:prSet presAssocID="{9459F5D3-5ED8-468C-9372-EF892BABB674}" presName="node" presStyleLbl="node1" presStyleIdx="7" presStyleCnt="10" custScaleX="211972" custScaleY="96634" custRadScaleRad="121386" custRadScaleInc="16458">
        <dgm:presLayoutVars>
          <dgm:bulletEnabled val="1"/>
        </dgm:presLayoutVars>
      </dgm:prSet>
      <dgm:spPr/>
      <dgm:t>
        <a:bodyPr/>
        <a:lstStyle/>
        <a:p>
          <a:endParaRPr lang="tr-TR"/>
        </a:p>
      </dgm:t>
    </dgm:pt>
    <dgm:pt modelId="{80C53517-FBA0-4BFE-A9EC-B37529A6664F}" type="pres">
      <dgm:prSet presAssocID="{C64326AF-4418-492C-9AEB-4F2E3F874681}" presName="sibTrans" presStyleLbl="sibTrans2D1" presStyleIdx="7" presStyleCnt="10"/>
      <dgm:spPr/>
      <dgm:t>
        <a:bodyPr/>
        <a:lstStyle/>
        <a:p>
          <a:endParaRPr lang="tr-TR"/>
        </a:p>
      </dgm:t>
    </dgm:pt>
    <dgm:pt modelId="{8A236A34-B8F0-43B7-93B4-406B9A418331}" type="pres">
      <dgm:prSet presAssocID="{C64326AF-4418-492C-9AEB-4F2E3F874681}" presName="connectorText" presStyleLbl="sibTrans2D1" presStyleIdx="7" presStyleCnt="10"/>
      <dgm:spPr/>
      <dgm:t>
        <a:bodyPr/>
        <a:lstStyle/>
        <a:p>
          <a:endParaRPr lang="tr-TR"/>
        </a:p>
      </dgm:t>
    </dgm:pt>
    <dgm:pt modelId="{45363814-97E8-4C59-BF91-5FF359A7F78E}" type="pres">
      <dgm:prSet presAssocID="{FEA237FF-0310-43C6-A787-0FECC8D5E03E}" presName="node" presStyleLbl="node1" presStyleIdx="8" presStyleCnt="10" custScaleX="211972" custScaleY="96634" custRadScaleRad="122565" custRadScaleInc="-36691">
        <dgm:presLayoutVars>
          <dgm:bulletEnabled val="1"/>
        </dgm:presLayoutVars>
      </dgm:prSet>
      <dgm:spPr/>
      <dgm:t>
        <a:bodyPr/>
        <a:lstStyle/>
        <a:p>
          <a:endParaRPr lang="tr-TR"/>
        </a:p>
      </dgm:t>
    </dgm:pt>
    <dgm:pt modelId="{EF89F551-217E-4DB9-9FCA-A086630D6FC6}" type="pres">
      <dgm:prSet presAssocID="{EC30D1E8-24D4-44A7-926A-6FF893E45E7D}" presName="sibTrans" presStyleLbl="sibTrans2D1" presStyleIdx="8" presStyleCnt="10"/>
      <dgm:spPr/>
      <dgm:t>
        <a:bodyPr/>
        <a:lstStyle/>
        <a:p>
          <a:endParaRPr lang="tr-TR"/>
        </a:p>
      </dgm:t>
    </dgm:pt>
    <dgm:pt modelId="{F2C63A95-A73E-4CA8-91AB-7BFAF0FEDFB4}" type="pres">
      <dgm:prSet presAssocID="{EC30D1E8-24D4-44A7-926A-6FF893E45E7D}" presName="connectorText" presStyleLbl="sibTrans2D1" presStyleIdx="8" presStyleCnt="10"/>
      <dgm:spPr/>
      <dgm:t>
        <a:bodyPr/>
        <a:lstStyle/>
        <a:p>
          <a:endParaRPr lang="tr-TR"/>
        </a:p>
      </dgm:t>
    </dgm:pt>
    <dgm:pt modelId="{E8763CCE-448D-4667-88A8-8B32BA238CF5}" type="pres">
      <dgm:prSet presAssocID="{393CEA35-A244-4DF3-9BBC-2915FD7A5907}" presName="node" presStyleLbl="node1" presStyleIdx="9" presStyleCnt="10" custScaleX="211972" custScaleY="96634" custRadScaleRad="123457" custRadScaleInc="-84685">
        <dgm:presLayoutVars>
          <dgm:bulletEnabled val="1"/>
        </dgm:presLayoutVars>
      </dgm:prSet>
      <dgm:spPr/>
      <dgm:t>
        <a:bodyPr/>
        <a:lstStyle/>
        <a:p>
          <a:endParaRPr lang="tr-TR"/>
        </a:p>
      </dgm:t>
    </dgm:pt>
    <dgm:pt modelId="{009422F0-185E-4F8A-A3AF-CDC6B1B4F832}" type="pres">
      <dgm:prSet presAssocID="{CBF4A84C-CC87-40DE-A6AF-D7E90984E5B5}" presName="sibTrans" presStyleLbl="sibTrans2D1" presStyleIdx="9" presStyleCnt="10"/>
      <dgm:spPr/>
      <dgm:t>
        <a:bodyPr/>
        <a:lstStyle/>
        <a:p>
          <a:endParaRPr lang="tr-TR"/>
        </a:p>
      </dgm:t>
    </dgm:pt>
    <dgm:pt modelId="{5D174EBB-E520-48B0-AA50-6CA7A75129E1}" type="pres">
      <dgm:prSet presAssocID="{CBF4A84C-CC87-40DE-A6AF-D7E90984E5B5}" presName="connectorText" presStyleLbl="sibTrans2D1" presStyleIdx="9" presStyleCnt="10"/>
      <dgm:spPr/>
      <dgm:t>
        <a:bodyPr/>
        <a:lstStyle/>
        <a:p>
          <a:endParaRPr lang="tr-TR"/>
        </a:p>
      </dgm:t>
    </dgm:pt>
  </dgm:ptLst>
  <dgm:cxnLst>
    <dgm:cxn modelId="{4A11B5E7-1664-4022-977E-84CE00DFF1F5}" srcId="{A0E0D82F-A704-4A74-BFC0-738AE5FC9812}" destId="{079877DC-329E-4C48-882A-40F983860135}" srcOrd="1" destOrd="0" parTransId="{1BC5592A-200F-423D-BBA6-707C1EA46222}" sibTransId="{8502FF59-B712-4260-B0DE-531EBE165E17}"/>
    <dgm:cxn modelId="{920AF653-1318-4B5F-93FD-37D0DF7BAB48}" srcId="{A0E0D82F-A704-4A74-BFC0-738AE5FC9812}" destId="{7A3D0276-CD57-4B8B-B6B2-94ADA9FE0737}" srcOrd="3" destOrd="0" parTransId="{BF0003C9-A290-4CE9-9362-C29AB255218C}" sibTransId="{0EBA0566-D37C-4654-9BDB-C9A9641A96DB}"/>
    <dgm:cxn modelId="{516248B7-983F-4536-ABD3-A5D5F2501C22}" type="presOf" srcId="{9459F5D3-5ED8-468C-9372-EF892BABB674}" destId="{50912841-A20F-4EFB-8E84-CE64572445A6}" srcOrd="0" destOrd="0" presId="urn:microsoft.com/office/officeart/2005/8/layout/cycle2"/>
    <dgm:cxn modelId="{42B7F3FA-BED0-4B41-A569-6FF4F386D06D}" type="presOf" srcId="{CAB5BC6E-B238-4D06-BAE4-CAE873C15618}" destId="{76C1D616-3629-477F-96DE-63CB739DDFB3}" srcOrd="1" destOrd="0" presId="urn:microsoft.com/office/officeart/2005/8/layout/cycle2"/>
    <dgm:cxn modelId="{A431D153-2E39-4348-A98C-20D7642F3C98}" srcId="{A0E0D82F-A704-4A74-BFC0-738AE5FC9812}" destId="{6D075885-8FD8-4C39-B81E-F3D0FAE2624B}" srcOrd="6" destOrd="0" parTransId="{02E93749-E08B-490E-9C34-57846493A120}" sibTransId="{CAB5BC6E-B238-4D06-BAE4-CAE873C15618}"/>
    <dgm:cxn modelId="{E64C9CF8-82B8-4E77-8AB0-95B8808B925F}" type="presOf" srcId="{CBF4A84C-CC87-40DE-A6AF-D7E90984E5B5}" destId="{5D174EBB-E520-48B0-AA50-6CA7A75129E1}" srcOrd="1" destOrd="0" presId="urn:microsoft.com/office/officeart/2005/8/layout/cycle2"/>
    <dgm:cxn modelId="{81A2B427-5278-4EF5-9F42-22C23F83D4F9}" type="presOf" srcId="{A0E0D82F-A704-4A74-BFC0-738AE5FC9812}" destId="{C8A35846-8464-4065-A560-383262DCC23D}" srcOrd="0" destOrd="0" presId="urn:microsoft.com/office/officeart/2005/8/layout/cycle2"/>
    <dgm:cxn modelId="{D58998BB-AEC0-4610-8B93-C35DF035BD4A}" type="presOf" srcId="{CAB5BC6E-B238-4D06-BAE4-CAE873C15618}" destId="{F1089CB1-6A7B-4201-A73F-CF4C539C69F6}" srcOrd="0" destOrd="0" presId="urn:microsoft.com/office/officeart/2005/8/layout/cycle2"/>
    <dgm:cxn modelId="{E96B9FBA-38E3-4CE2-B692-0CB98CDB2E0C}" srcId="{A0E0D82F-A704-4A74-BFC0-738AE5FC9812}" destId="{4D1BE92B-BD30-43EE-9221-C32AFD8AC35B}" srcOrd="0" destOrd="0" parTransId="{E2590A34-5169-4DA9-8439-690EFE2F216E}" sibTransId="{96F21DE8-8515-4FF4-AC27-0938431087E2}"/>
    <dgm:cxn modelId="{FC6AA40A-C4D3-448C-B7AD-C6392F7229BB}" type="presOf" srcId="{7EA188CD-1871-47D5-BAD7-53D35D91CEBB}" destId="{C05035A5-19E3-4714-8C14-D3833F9DA0C7}" srcOrd="1" destOrd="0" presId="urn:microsoft.com/office/officeart/2005/8/layout/cycle2"/>
    <dgm:cxn modelId="{9C980822-1023-4A90-AAD5-601DC442A56C}" type="presOf" srcId="{96F21DE8-8515-4FF4-AC27-0938431087E2}" destId="{54636D84-8A2E-45DC-A6C6-29A7A0FF57DE}" srcOrd="0" destOrd="0" presId="urn:microsoft.com/office/officeart/2005/8/layout/cycle2"/>
    <dgm:cxn modelId="{0C3E5623-1C12-416F-83A6-05360DC6CDE3}" type="presOf" srcId="{EC30D1E8-24D4-44A7-926A-6FF893E45E7D}" destId="{EF89F551-217E-4DB9-9FCA-A086630D6FC6}" srcOrd="0" destOrd="0" presId="urn:microsoft.com/office/officeart/2005/8/layout/cycle2"/>
    <dgm:cxn modelId="{1F4C3BB8-96EE-4E94-A578-F5EF977F0746}" type="presOf" srcId="{7EA188CD-1871-47D5-BAD7-53D35D91CEBB}" destId="{9556F69B-161F-485B-9BBD-EED8FC681073}" srcOrd="0" destOrd="0" presId="urn:microsoft.com/office/officeart/2005/8/layout/cycle2"/>
    <dgm:cxn modelId="{2A25262C-9656-4AEE-B914-F9F5D0B2E8E8}" type="presOf" srcId="{2BDAB82F-B24B-4655-A28C-722787763F5E}" destId="{6BFE2EE2-E2E3-4C24-AF6B-5A26CEBFD3A2}" srcOrd="0" destOrd="0" presId="urn:microsoft.com/office/officeart/2005/8/layout/cycle2"/>
    <dgm:cxn modelId="{9506934F-AE04-4E66-9E94-E707B032AF47}" type="presOf" srcId="{D04203B6-DF87-4F6B-AA47-A4BF16B72A65}" destId="{9009048F-E60B-44C5-B418-AA15E29CFB78}" srcOrd="0" destOrd="0" presId="urn:microsoft.com/office/officeart/2005/8/layout/cycle2"/>
    <dgm:cxn modelId="{6972EEDD-D6B8-4D8E-BA17-666BD5286727}" srcId="{A0E0D82F-A704-4A74-BFC0-738AE5FC9812}" destId="{D04203B6-DF87-4F6B-AA47-A4BF16B72A65}" srcOrd="5" destOrd="0" parTransId="{654836C7-D683-47D1-AC8E-583D85BD07D8}" sibTransId="{7EA188CD-1871-47D5-BAD7-53D35D91CEBB}"/>
    <dgm:cxn modelId="{71C59208-04EE-45C7-8F7E-713930D106DE}" srcId="{A0E0D82F-A704-4A74-BFC0-738AE5FC9812}" destId="{F6E9DB3A-C63C-4DF1-AACD-282075F78A9F}" srcOrd="2" destOrd="0" parTransId="{AEC2B48D-7154-40F8-9DBC-6D87ECEFB76F}" sibTransId="{84D76A91-20F0-4255-AF0F-E5E6666624A3}"/>
    <dgm:cxn modelId="{2ADF6FA9-6C7B-4AEF-AEEF-E900D88D495D}" type="presOf" srcId="{96F21DE8-8515-4FF4-AC27-0938431087E2}" destId="{C512CC60-CC74-4E77-99E3-72E91D40BD77}" srcOrd="1" destOrd="0" presId="urn:microsoft.com/office/officeart/2005/8/layout/cycle2"/>
    <dgm:cxn modelId="{7A0BDA6B-418A-4A89-ADDF-083565D609F3}" type="presOf" srcId="{393CEA35-A244-4DF3-9BBC-2915FD7A5907}" destId="{E8763CCE-448D-4667-88A8-8B32BA238CF5}" srcOrd="0" destOrd="0" presId="urn:microsoft.com/office/officeart/2005/8/layout/cycle2"/>
    <dgm:cxn modelId="{F1B8498D-7381-4780-8E0A-4E10DB75A60B}" type="presOf" srcId="{CBF4A84C-CC87-40DE-A6AF-D7E90984E5B5}" destId="{009422F0-185E-4F8A-A3AF-CDC6B1B4F832}" srcOrd="0" destOrd="0" presId="urn:microsoft.com/office/officeart/2005/8/layout/cycle2"/>
    <dgm:cxn modelId="{3930E734-34D3-4495-B8DF-E227886DB4CD}" type="presOf" srcId="{3EF1E134-E574-43AD-A347-37F58B8AAF48}" destId="{BD2CA43F-0722-49F0-B9BA-AD3C0D3E7FE9}" srcOrd="0" destOrd="0" presId="urn:microsoft.com/office/officeart/2005/8/layout/cycle2"/>
    <dgm:cxn modelId="{E2521C56-5492-4BFF-A862-CEF464F46708}" type="presOf" srcId="{C64326AF-4418-492C-9AEB-4F2E3F874681}" destId="{8A236A34-B8F0-43B7-93B4-406B9A418331}" srcOrd="1" destOrd="0" presId="urn:microsoft.com/office/officeart/2005/8/layout/cycle2"/>
    <dgm:cxn modelId="{7E4AC604-F962-4D85-ACC2-A5A16A56D868}" srcId="{A0E0D82F-A704-4A74-BFC0-738AE5FC9812}" destId="{9459F5D3-5ED8-468C-9372-EF892BABB674}" srcOrd="7" destOrd="0" parTransId="{B10F47B7-D269-4DCA-B2E4-7F4F607CB7AD}" sibTransId="{C64326AF-4418-492C-9AEB-4F2E3F874681}"/>
    <dgm:cxn modelId="{9E46A322-3178-4C53-A84F-5ABBA1BCDFD8}" type="presOf" srcId="{079877DC-329E-4C48-882A-40F983860135}" destId="{BC06836E-14DA-4402-93A2-6C2159348CD4}" srcOrd="0" destOrd="0" presId="urn:microsoft.com/office/officeart/2005/8/layout/cycle2"/>
    <dgm:cxn modelId="{69E40EE3-FA92-4D85-A752-F1CFADF11750}" srcId="{A0E0D82F-A704-4A74-BFC0-738AE5FC9812}" destId="{2BDAB82F-B24B-4655-A28C-722787763F5E}" srcOrd="4" destOrd="0" parTransId="{AD4D2467-E4AA-4906-83D1-2686E41067C0}" sibTransId="{3EF1E134-E574-43AD-A347-37F58B8AAF48}"/>
    <dgm:cxn modelId="{29B10940-5250-4E77-95A4-887771C408BF}" type="presOf" srcId="{8502FF59-B712-4260-B0DE-531EBE165E17}" destId="{2333D5BC-EF1F-44EC-A833-81CD5CFAB62A}" srcOrd="0" destOrd="0" presId="urn:microsoft.com/office/officeart/2005/8/layout/cycle2"/>
    <dgm:cxn modelId="{594F1EF6-48D9-479E-85F6-B8E72CE4034A}" type="presOf" srcId="{4D1BE92B-BD30-43EE-9221-C32AFD8AC35B}" destId="{3444C0C7-C4CE-4BAA-9CF5-3079D3380477}" srcOrd="0" destOrd="0" presId="urn:microsoft.com/office/officeart/2005/8/layout/cycle2"/>
    <dgm:cxn modelId="{23DAA36D-2E0E-42D2-A0A8-9DBEB6BB8E23}" type="presOf" srcId="{84D76A91-20F0-4255-AF0F-E5E6666624A3}" destId="{92C6FF63-95D3-4920-B111-28469843DE6F}" srcOrd="0" destOrd="0" presId="urn:microsoft.com/office/officeart/2005/8/layout/cycle2"/>
    <dgm:cxn modelId="{586D036D-87AA-486C-ADA7-7ED0384998AE}" srcId="{A0E0D82F-A704-4A74-BFC0-738AE5FC9812}" destId="{FEA237FF-0310-43C6-A787-0FECC8D5E03E}" srcOrd="8" destOrd="0" parTransId="{9E61585D-95F8-42D6-B110-A38D9E858D81}" sibTransId="{EC30D1E8-24D4-44A7-926A-6FF893E45E7D}"/>
    <dgm:cxn modelId="{1E0BECE4-F03B-4582-A701-6BEFA39EA949}" type="presOf" srcId="{3EF1E134-E574-43AD-A347-37F58B8AAF48}" destId="{8A522209-F1AF-4BEA-9C67-D01C2EE047BB}" srcOrd="1" destOrd="0" presId="urn:microsoft.com/office/officeart/2005/8/layout/cycle2"/>
    <dgm:cxn modelId="{4BD7FA1A-C091-492F-B2AB-82AED1379BC8}" type="presOf" srcId="{7A3D0276-CD57-4B8B-B6B2-94ADA9FE0737}" destId="{E0A4388D-00DE-4D40-B4E5-2E13A83657E6}" srcOrd="0" destOrd="0" presId="urn:microsoft.com/office/officeart/2005/8/layout/cycle2"/>
    <dgm:cxn modelId="{7B5FAF65-2681-4143-B57D-03D981207DD9}" type="presOf" srcId="{0EBA0566-D37C-4654-9BDB-C9A9641A96DB}" destId="{788D6229-AEDE-49B1-B900-43A76ED2AB2E}" srcOrd="1" destOrd="0" presId="urn:microsoft.com/office/officeart/2005/8/layout/cycle2"/>
    <dgm:cxn modelId="{3CAFD033-4DAF-42E9-93F1-E2B195F54D0F}" srcId="{A0E0D82F-A704-4A74-BFC0-738AE5FC9812}" destId="{393CEA35-A244-4DF3-9BBC-2915FD7A5907}" srcOrd="9" destOrd="0" parTransId="{94DB4776-6C60-47C2-94E2-2DB86E710E25}" sibTransId="{CBF4A84C-CC87-40DE-A6AF-D7E90984E5B5}"/>
    <dgm:cxn modelId="{FC17EC79-29DE-4C38-95E6-A00CFF4BDA95}" type="presOf" srcId="{8502FF59-B712-4260-B0DE-531EBE165E17}" destId="{CCEB6E06-C603-4035-BC90-ABF97A78B739}" srcOrd="1" destOrd="0" presId="urn:microsoft.com/office/officeart/2005/8/layout/cycle2"/>
    <dgm:cxn modelId="{34C96424-650C-45BF-8D47-AAEC30351FEF}" type="presOf" srcId="{EC30D1E8-24D4-44A7-926A-6FF893E45E7D}" destId="{F2C63A95-A73E-4CA8-91AB-7BFAF0FEDFB4}" srcOrd="1" destOrd="0" presId="urn:microsoft.com/office/officeart/2005/8/layout/cycle2"/>
    <dgm:cxn modelId="{F9116FC8-E49F-4774-A518-FA1AA1B2856A}" type="presOf" srcId="{C64326AF-4418-492C-9AEB-4F2E3F874681}" destId="{80C53517-FBA0-4BFE-A9EC-B37529A6664F}" srcOrd="0" destOrd="0" presId="urn:microsoft.com/office/officeart/2005/8/layout/cycle2"/>
    <dgm:cxn modelId="{0FC12E23-D143-4CCC-8032-93565892ED0C}" type="presOf" srcId="{6D075885-8FD8-4C39-B81E-F3D0FAE2624B}" destId="{57CF2F91-46AE-4E54-B4E6-536949D1ACAB}" srcOrd="0" destOrd="0" presId="urn:microsoft.com/office/officeart/2005/8/layout/cycle2"/>
    <dgm:cxn modelId="{97BCB325-3378-4513-AE79-E55B3CD5239C}" type="presOf" srcId="{84D76A91-20F0-4255-AF0F-E5E6666624A3}" destId="{F2B01FAE-6C58-4117-BF26-B24125E6D1E3}" srcOrd="1" destOrd="0" presId="urn:microsoft.com/office/officeart/2005/8/layout/cycle2"/>
    <dgm:cxn modelId="{2DA7043B-029C-4EAC-B411-7000CCDAE07B}" type="presOf" srcId="{FEA237FF-0310-43C6-A787-0FECC8D5E03E}" destId="{45363814-97E8-4C59-BF91-5FF359A7F78E}" srcOrd="0" destOrd="0" presId="urn:microsoft.com/office/officeart/2005/8/layout/cycle2"/>
    <dgm:cxn modelId="{25C807E6-19FE-4F97-8C2E-D3598F091549}" type="presOf" srcId="{0EBA0566-D37C-4654-9BDB-C9A9641A96DB}" destId="{5CCB7658-06A6-4CC2-9709-7EC8F149C89F}" srcOrd="0" destOrd="0" presId="urn:microsoft.com/office/officeart/2005/8/layout/cycle2"/>
    <dgm:cxn modelId="{04995CBE-D6DC-4A3D-A8B8-BA11197F3667}" type="presOf" srcId="{F6E9DB3A-C63C-4DF1-AACD-282075F78A9F}" destId="{9950CBE8-F79E-4210-B2EA-35A5A6F3BF26}" srcOrd="0" destOrd="0" presId="urn:microsoft.com/office/officeart/2005/8/layout/cycle2"/>
    <dgm:cxn modelId="{30CAA3EF-22B7-4120-8378-E584F82F9A6B}" type="presParOf" srcId="{C8A35846-8464-4065-A560-383262DCC23D}" destId="{3444C0C7-C4CE-4BAA-9CF5-3079D3380477}" srcOrd="0" destOrd="0" presId="urn:microsoft.com/office/officeart/2005/8/layout/cycle2"/>
    <dgm:cxn modelId="{BB06067B-E8AD-4503-AE42-6DEC12519788}" type="presParOf" srcId="{C8A35846-8464-4065-A560-383262DCC23D}" destId="{54636D84-8A2E-45DC-A6C6-29A7A0FF57DE}" srcOrd="1" destOrd="0" presId="urn:microsoft.com/office/officeart/2005/8/layout/cycle2"/>
    <dgm:cxn modelId="{05EAA63E-3044-4DF2-BAAA-06A613BB5FFB}" type="presParOf" srcId="{54636D84-8A2E-45DC-A6C6-29A7A0FF57DE}" destId="{C512CC60-CC74-4E77-99E3-72E91D40BD77}" srcOrd="0" destOrd="0" presId="urn:microsoft.com/office/officeart/2005/8/layout/cycle2"/>
    <dgm:cxn modelId="{5B90B9AD-AEC6-483C-B4DA-818F4FA67A93}" type="presParOf" srcId="{C8A35846-8464-4065-A560-383262DCC23D}" destId="{BC06836E-14DA-4402-93A2-6C2159348CD4}" srcOrd="2" destOrd="0" presId="urn:microsoft.com/office/officeart/2005/8/layout/cycle2"/>
    <dgm:cxn modelId="{617283BE-45C0-4326-9435-3617E06F3686}" type="presParOf" srcId="{C8A35846-8464-4065-A560-383262DCC23D}" destId="{2333D5BC-EF1F-44EC-A833-81CD5CFAB62A}" srcOrd="3" destOrd="0" presId="urn:microsoft.com/office/officeart/2005/8/layout/cycle2"/>
    <dgm:cxn modelId="{C435B915-19E8-4900-8948-7C20A9389055}" type="presParOf" srcId="{2333D5BC-EF1F-44EC-A833-81CD5CFAB62A}" destId="{CCEB6E06-C603-4035-BC90-ABF97A78B739}" srcOrd="0" destOrd="0" presId="urn:microsoft.com/office/officeart/2005/8/layout/cycle2"/>
    <dgm:cxn modelId="{0A5D655A-5C77-40DC-B2A8-98C889C9AA85}" type="presParOf" srcId="{C8A35846-8464-4065-A560-383262DCC23D}" destId="{9950CBE8-F79E-4210-B2EA-35A5A6F3BF26}" srcOrd="4" destOrd="0" presId="urn:microsoft.com/office/officeart/2005/8/layout/cycle2"/>
    <dgm:cxn modelId="{8E3042EE-DF4D-431E-9C02-E55B16B1E4CB}" type="presParOf" srcId="{C8A35846-8464-4065-A560-383262DCC23D}" destId="{92C6FF63-95D3-4920-B111-28469843DE6F}" srcOrd="5" destOrd="0" presId="urn:microsoft.com/office/officeart/2005/8/layout/cycle2"/>
    <dgm:cxn modelId="{F61CF72A-B07B-4D97-BD1C-A8AD0C338739}" type="presParOf" srcId="{92C6FF63-95D3-4920-B111-28469843DE6F}" destId="{F2B01FAE-6C58-4117-BF26-B24125E6D1E3}" srcOrd="0" destOrd="0" presId="urn:microsoft.com/office/officeart/2005/8/layout/cycle2"/>
    <dgm:cxn modelId="{6093D7A4-0E45-4AB4-8316-CD37B2CE599B}" type="presParOf" srcId="{C8A35846-8464-4065-A560-383262DCC23D}" destId="{E0A4388D-00DE-4D40-B4E5-2E13A83657E6}" srcOrd="6" destOrd="0" presId="urn:microsoft.com/office/officeart/2005/8/layout/cycle2"/>
    <dgm:cxn modelId="{CBC308F9-C065-4E31-93D7-4F496AB21C0A}" type="presParOf" srcId="{C8A35846-8464-4065-A560-383262DCC23D}" destId="{5CCB7658-06A6-4CC2-9709-7EC8F149C89F}" srcOrd="7" destOrd="0" presId="urn:microsoft.com/office/officeart/2005/8/layout/cycle2"/>
    <dgm:cxn modelId="{950D9A2F-2375-4BEA-A22D-8025E1A0348D}" type="presParOf" srcId="{5CCB7658-06A6-4CC2-9709-7EC8F149C89F}" destId="{788D6229-AEDE-49B1-B900-43A76ED2AB2E}" srcOrd="0" destOrd="0" presId="urn:microsoft.com/office/officeart/2005/8/layout/cycle2"/>
    <dgm:cxn modelId="{263C0787-C115-4C44-AEAE-BE08AA19A6C1}" type="presParOf" srcId="{C8A35846-8464-4065-A560-383262DCC23D}" destId="{6BFE2EE2-E2E3-4C24-AF6B-5A26CEBFD3A2}" srcOrd="8" destOrd="0" presId="urn:microsoft.com/office/officeart/2005/8/layout/cycle2"/>
    <dgm:cxn modelId="{62DB5C03-48C4-4952-9A69-56D84AE5E955}" type="presParOf" srcId="{C8A35846-8464-4065-A560-383262DCC23D}" destId="{BD2CA43F-0722-49F0-B9BA-AD3C0D3E7FE9}" srcOrd="9" destOrd="0" presId="urn:microsoft.com/office/officeart/2005/8/layout/cycle2"/>
    <dgm:cxn modelId="{B1A38E92-19FF-46AE-B9B2-673F7F111E96}" type="presParOf" srcId="{BD2CA43F-0722-49F0-B9BA-AD3C0D3E7FE9}" destId="{8A522209-F1AF-4BEA-9C67-D01C2EE047BB}" srcOrd="0" destOrd="0" presId="urn:microsoft.com/office/officeart/2005/8/layout/cycle2"/>
    <dgm:cxn modelId="{19DEAB83-58CD-4285-AA32-214969D23D12}" type="presParOf" srcId="{C8A35846-8464-4065-A560-383262DCC23D}" destId="{9009048F-E60B-44C5-B418-AA15E29CFB78}" srcOrd="10" destOrd="0" presId="urn:microsoft.com/office/officeart/2005/8/layout/cycle2"/>
    <dgm:cxn modelId="{7B274A54-1C9D-437B-BEC7-ED46462C1D54}" type="presParOf" srcId="{C8A35846-8464-4065-A560-383262DCC23D}" destId="{9556F69B-161F-485B-9BBD-EED8FC681073}" srcOrd="11" destOrd="0" presId="urn:microsoft.com/office/officeart/2005/8/layout/cycle2"/>
    <dgm:cxn modelId="{9154C1DF-B2A0-4D2E-B792-D56616765C90}" type="presParOf" srcId="{9556F69B-161F-485B-9BBD-EED8FC681073}" destId="{C05035A5-19E3-4714-8C14-D3833F9DA0C7}" srcOrd="0" destOrd="0" presId="urn:microsoft.com/office/officeart/2005/8/layout/cycle2"/>
    <dgm:cxn modelId="{2257E936-D84A-40CF-90BE-0569F8524CE7}" type="presParOf" srcId="{C8A35846-8464-4065-A560-383262DCC23D}" destId="{57CF2F91-46AE-4E54-B4E6-536949D1ACAB}" srcOrd="12" destOrd="0" presId="urn:microsoft.com/office/officeart/2005/8/layout/cycle2"/>
    <dgm:cxn modelId="{E89C2B9D-CB3B-4BAC-A3F4-A279AA6FFBFA}" type="presParOf" srcId="{C8A35846-8464-4065-A560-383262DCC23D}" destId="{F1089CB1-6A7B-4201-A73F-CF4C539C69F6}" srcOrd="13" destOrd="0" presId="urn:microsoft.com/office/officeart/2005/8/layout/cycle2"/>
    <dgm:cxn modelId="{E6B90F51-92CB-49B5-BA7A-4EA0B99CDACC}" type="presParOf" srcId="{F1089CB1-6A7B-4201-A73F-CF4C539C69F6}" destId="{76C1D616-3629-477F-96DE-63CB739DDFB3}" srcOrd="0" destOrd="0" presId="urn:microsoft.com/office/officeart/2005/8/layout/cycle2"/>
    <dgm:cxn modelId="{760FBC1F-7095-4E2A-B9D7-133C131CBC0F}" type="presParOf" srcId="{C8A35846-8464-4065-A560-383262DCC23D}" destId="{50912841-A20F-4EFB-8E84-CE64572445A6}" srcOrd="14" destOrd="0" presId="urn:microsoft.com/office/officeart/2005/8/layout/cycle2"/>
    <dgm:cxn modelId="{9C201884-A61F-4EA0-B388-8B4DE7525A68}" type="presParOf" srcId="{C8A35846-8464-4065-A560-383262DCC23D}" destId="{80C53517-FBA0-4BFE-A9EC-B37529A6664F}" srcOrd="15" destOrd="0" presId="urn:microsoft.com/office/officeart/2005/8/layout/cycle2"/>
    <dgm:cxn modelId="{1198149D-C4ED-4BFC-860B-3482890C0B73}" type="presParOf" srcId="{80C53517-FBA0-4BFE-A9EC-B37529A6664F}" destId="{8A236A34-B8F0-43B7-93B4-406B9A418331}" srcOrd="0" destOrd="0" presId="urn:microsoft.com/office/officeart/2005/8/layout/cycle2"/>
    <dgm:cxn modelId="{C5FDA881-9B13-4A3B-8E9C-E3CB8893DD4F}" type="presParOf" srcId="{C8A35846-8464-4065-A560-383262DCC23D}" destId="{45363814-97E8-4C59-BF91-5FF359A7F78E}" srcOrd="16" destOrd="0" presId="urn:microsoft.com/office/officeart/2005/8/layout/cycle2"/>
    <dgm:cxn modelId="{B11FCEF1-AD50-4C2A-86A0-A4C177A83FEF}" type="presParOf" srcId="{C8A35846-8464-4065-A560-383262DCC23D}" destId="{EF89F551-217E-4DB9-9FCA-A086630D6FC6}" srcOrd="17" destOrd="0" presId="urn:microsoft.com/office/officeart/2005/8/layout/cycle2"/>
    <dgm:cxn modelId="{B01CE7E8-0C1C-4B16-9680-CDFDD9076F32}" type="presParOf" srcId="{EF89F551-217E-4DB9-9FCA-A086630D6FC6}" destId="{F2C63A95-A73E-4CA8-91AB-7BFAF0FEDFB4}" srcOrd="0" destOrd="0" presId="urn:microsoft.com/office/officeart/2005/8/layout/cycle2"/>
    <dgm:cxn modelId="{F8C96100-36DB-4CB8-8210-F0F411513639}" type="presParOf" srcId="{C8A35846-8464-4065-A560-383262DCC23D}" destId="{E8763CCE-448D-4667-88A8-8B32BA238CF5}" srcOrd="18" destOrd="0" presId="urn:microsoft.com/office/officeart/2005/8/layout/cycle2"/>
    <dgm:cxn modelId="{89430C99-788C-4E1C-A9CD-FFF0EF3CAEE2}" type="presParOf" srcId="{C8A35846-8464-4065-A560-383262DCC23D}" destId="{009422F0-185E-4F8A-A3AF-CDC6B1B4F832}" srcOrd="19" destOrd="0" presId="urn:microsoft.com/office/officeart/2005/8/layout/cycle2"/>
    <dgm:cxn modelId="{9A263C50-6997-499B-B4A8-28E0CAA94DC0}" type="presParOf" srcId="{009422F0-185E-4F8A-A3AF-CDC6B1B4F832}" destId="{5D174EBB-E520-48B0-AA50-6CA7A75129E1}" srcOrd="0" destOrd="0" presId="urn:microsoft.com/office/officeart/2005/8/layout/cycle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CBD63D-51C4-4141-86B1-8BA79346D3C4}">
      <dsp:nvSpPr>
        <dsp:cNvPr id="0" name=""/>
        <dsp:cNvSpPr/>
      </dsp:nvSpPr>
      <dsp:spPr>
        <a:xfrm>
          <a:off x="2779305" y="395"/>
          <a:ext cx="4168958" cy="1542480"/>
        </a:xfrm>
        <a:prstGeom prst="rightArrow">
          <a:avLst>
            <a:gd name="adj1" fmla="val 75000"/>
            <a:gd name="adj2" fmla="val 50000"/>
          </a:avLst>
        </a:prstGeom>
        <a:solidFill>
          <a:schemeClr val="accent5">
            <a:alpha val="90000"/>
            <a:tint val="40000"/>
            <a:hueOff val="0"/>
            <a:satOff val="0"/>
            <a:lumOff val="0"/>
            <a:alphaOff val="0"/>
          </a:schemeClr>
        </a:solidFill>
        <a:ln w="9525" cap="flat" cmpd="sng" algn="ctr">
          <a:solidFill>
            <a:schemeClr val="lt1">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solidFill>
                <a:schemeClr val="bg2"/>
              </a:solidFill>
              <a:effectLst>
                <a:outerShdw blurRad="38100" dist="38100" dir="2700000" algn="tl">
                  <a:srgbClr val="000000">
                    <a:alpha val="43137"/>
                  </a:srgbClr>
                </a:outerShdw>
              </a:effectLst>
            </a:rPr>
            <a:t>İhracat Pazarlaması Aracıları</a:t>
          </a:r>
          <a:endParaRPr lang="tr-TR" sz="1800" b="1" kern="1200" dirty="0">
            <a:solidFill>
              <a:schemeClr val="bg2"/>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tr-TR" sz="1800" b="1" kern="1200" dirty="0" smtClean="0">
              <a:solidFill>
                <a:schemeClr val="bg2"/>
              </a:solidFill>
              <a:effectLst>
                <a:outerShdw blurRad="38100" dist="38100" dir="2700000" algn="tl">
                  <a:srgbClr val="000000">
                    <a:alpha val="43137"/>
                  </a:srgbClr>
                </a:outerShdw>
              </a:effectLst>
            </a:rPr>
            <a:t>Birlikler</a:t>
          </a:r>
          <a:endParaRPr lang="tr-TR" sz="1800" b="1" kern="1200" dirty="0">
            <a:solidFill>
              <a:schemeClr val="bg2"/>
            </a:solidFill>
            <a:effectLst>
              <a:outerShdw blurRad="38100" dist="38100" dir="2700000" algn="tl">
                <a:srgbClr val="000000">
                  <a:alpha val="43137"/>
                </a:srgbClr>
              </a:outerShdw>
            </a:effectLst>
          </a:endParaRPr>
        </a:p>
      </dsp:txBody>
      <dsp:txXfrm>
        <a:off x="2779305" y="395"/>
        <a:ext cx="4168958" cy="1542480"/>
      </dsp:txXfrm>
    </dsp:sp>
    <dsp:sp modelId="{D0AF7F78-6312-47A0-AE18-D5208F952338}">
      <dsp:nvSpPr>
        <dsp:cNvPr id="0" name=""/>
        <dsp:cNvSpPr/>
      </dsp:nvSpPr>
      <dsp:spPr>
        <a:xfrm>
          <a:off x="0" y="395"/>
          <a:ext cx="2779305" cy="1542480"/>
        </a:xfrm>
        <a:prstGeom prst="roundRect">
          <a:avLst/>
        </a:prstGeom>
        <a:solidFill>
          <a:schemeClr val="accent5">
            <a:alpha val="90000"/>
            <a:hueOff val="0"/>
            <a:satOff val="0"/>
            <a:lumOff val="0"/>
            <a:alphaOff val="0"/>
          </a:schemeClr>
        </a:solidFill>
        <a:ln>
          <a:noFill/>
        </a:ln>
        <a:effectLst>
          <a:outerShdw blurRad="65500" dist="38100" dir="5400000" rotWithShape="0">
            <a:srgbClr val="000000">
              <a:alpha val="4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sp3d extrusionH="28000" prstMaterial="matte"/>
        </a:bodyPr>
        <a:lstStyle/>
        <a:p>
          <a:pPr lvl="0" algn="ctr" defTabSz="1244600">
            <a:lnSpc>
              <a:spcPct val="90000"/>
            </a:lnSpc>
            <a:spcBef>
              <a:spcPct val="0"/>
            </a:spcBef>
            <a:spcAft>
              <a:spcPct val="35000"/>
            </a:spcAft>
          </a:pPr>
          <a:r>
            <a:rPr lang="tr-TR" sz="2800" b="1" kern="1200" dirty="0" smtClean="0">
              <a:solidFill>
                <a:schemeClr val="bg2"/>
              </a:solidFill>
              <a:effectLst>
                <a:outerShdw blurRad="38100" dist="38100" dir="2700000" algn="tl">
                  <a:srgbClr val="000000">
                    <a:alpha val="43137"/>
                  </a:srgbClr>
                </a:outerShdw>
              </a:effectLst>
            </a:rPr>
            <a:t>Dolaylı İhracat</a:t>
          </a:r>
          <a:endParaRPr lang="tr-TR" sz="2800" b="1" kern="1200" dirty="0">
            <a:solidFill>
              <a:schemeClr val="bg2"/>
            </a:solidFill>
            <a:effectLst>
              <a:outerShdw blurRad="38100" dist="38100" dir="2700000" algn="tl">
                <a:srgbClr val="000000">
                  <a:alpha val="43137"/>
                </a:srgbClr>
              </a:outerShdw>
            </a:effectLst>
          </a:endParaRPr>
        </a:p>
      </dsp:txBody>
      <dsp:txXfrm>
        <a:off x="0" y="395"/>
        <a:ext cx="2779305" cy="1542480"/>
      </dsp:txXfrm>
    </dsp:sp>
    <dsp:sp modelId="{44D62FAE-1B9A-4748-84D0-725DADAA8967}">
      <dsp:nvSpPr>
        <dsp:cNvPr id="0" name=""/>
        <dsp:cNvSpPr/>
      </dsp:nvSpPr>
      <dsp:spPr>
        <a:xfrm>
          <a:off x="2779305" y="1697124"/>
          <a:ext cx="4168958" cy="1542480"/>
        </a:xfrm>
        <a:prstGeom prst="rightArrow">
          <a:avLst>
            <a:gd name="adj1" fmla="val 75000"/>
            <a:gd name="adj2" fmla="val 50000"/>
          </a:avLst>
        </a:prstGeom>
        <a:solidFill>
          <a:schemeClr val="accent5">
            <a:alpha val="90000"/>
            <a:tint val="40000"/>
            <a:hueOff val="0"/>
            <a:satOff val="0"/>
            <a:lumOff val="0"/>
            <a:alphaOff val="0"/>
          </a:schemeClr>
        </a:solidFill>
        <a:ln w="9525" cap="flat" cmpd="sng" algn="ctr">
          <a:solidFill>
            <a:schemeClr val="lt1">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solidFill>
                <a:schemeClr val="bg2"/>
              </a:solidFill>
              <a:effectLst>
                <a:outerShdw blurRad="38100" dist="38100" dir="2700000" algn="tl">
                  <a:srgbClr val="000000">
                    <a:alpha val="43137"/>
                  </a:srgbClr>
                </a:outerShdw>
              </a:effectLst>
            </a:rPr>
            <a:t>Ülke İçi İhracat Bölümleri</a:t>
          </a:r>
          <a:endParaRPr lang="tr-TR" sz="1800" b="1" kern="1200" dirty="0">
            <a:solidFill>
              <a:schemeClr val="bg2"/>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tr-TR" sz="1800" b="1" kern="1200" dirty="0" smtClean="0">
              <a:solidFill>
                <a:schemeClr val="bg2"/>
              </a:solidFill>
              <a:effectLst>
                <a:outerShdw blurRad="38100" dist="38100" dir="2700000" algn="tl">
                  <a:srgbClr val="000000">
                    <a:alpha val="43137"/>
                  </a:srgbClr>
                </a:outerShdw>
              </a:effectLst>
            </a:rPr>
            <a:t>Yurt Dışı Satış Büroları</a:t>
          </a:r>
          <a:endParaRPr lang="tr-TR" sz="1800" b="1" kern="1200" dirty="0">
            <a:solidFill>
              <a:schemeClr val="bg2"/>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tr-TR" sz="1800" b="1" kern="1200" dirty="0" smtClean="0">
              <a:solidFill>
                <a:schemeClr val="bg2"/>
              </a:solidFill>
              <a:effectLst>
                <a:outerShdw blurRad="38100" dist="38100" dir="2700000" algn="tl">
                  <a:srgbClr val="000000">
                    <a:alpha val="43137"/>
                  </a:srgbClr>
                </a:outerShdw>
              </a:effectLst>
            </a:rPr>
            <a:t>Yurt Dışında Depolama Kolaylığı Sağlayan Kuruluşlar</a:t>
          </a:r>
          <a:endParaRPr lang="tr-TR" sz="1800" b="1" kern="1200" dirty="0">
            <a:solidFill>
              <a:schemeClr val="bg2"/>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tr-TR" sz="1800" b="1" kern="1200" dirty="0" smtClean="0">
              <a:solidFill>
                <a:schemeClr val="bg2"/>
              </a:solidFill>
              <a:effectLst>
                <a:outerShdw blurRad="38100" dist="38100" dir="2700000" algn="tl">
                  <a:srgbClr val="000000">
                    <a:alpha val="43137"/>
                  </a:srgbClr>
                </a:outerShdw>
              </a:effectLst>
            </a:rPr>
            <a:t>Gezici Satıcı</a:t>
          </a:r>
          <a:endParaRPr lang="tr-TR" sz="1800" b="1" kern="1200" dirty="0">
            <a:solidFill>
              <a:schemeClr val="bg2"/>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tr-TR" sz="1800" b="1" kern="1200" dirty="0" smtClean="0">
              <a:solidFill>
                <a:schemeClr val="bg2"/>
              </a:solidFill>
              <a:effectLst>
                <a:outerShdw blurRad="38100" dist="38100" dir="2700000" algn="tl">
                  <a:srgbClr val="000000">
                    <a:alpha val="43137"/>
                  </a:srgbClr>
                </a:outerShdw>
              </a:effectLst>
            </a:rPr>
            <a:t>Yurt Dışı Dağıtıcılar ve </a:t>
          </a:r>
          <a:r>
            <a:rPr lang="tr-TR" sz="1800" b="1" kern="1200" dirty="0" err="1" smtClean="0">
              <a:solidFill>
                <a:schemeClr val="bg2"/>
              </a:solidFill>
              <a:effectLst>
                <a:outerShdw blurRad="38100" dist="38100" dir="2700000" algn="tl">
                  <a:srgbClr val="000000">
                    <a:alpha val="43137"/>
                  </a:srgbClr>
                </a:outerShdw>
              </a:effectLst>
            </a:rPr>
            <a:t>Acentalar</a:t>
          </a:r>
          <a:endParaRPr lang="tr-TR" sz="1800" b="1" kern="1200" dirty="0">
            <a:solidFill>
              <a:schemeClr val="bg2"/>
            </a:solidFill>
            <a:effectLst>
              <a:outerShdw blurRad="38100" dist="38100" dir="2700000" algn="tl">
                <a:srgbClr val="000000">
                  <a:alpha val="43137"/>
                </a:srgbClr>
              </a:outerShdw>
            </a:effectLst>
          </a:endParaRPr>
        </a:p>
      </dsp:txBody>
      <dsp:txXfrm>
        <a:off x="2779305" y="1697124"/>
        <a:ext cx="4168958" cy="1542480"/>
      </dsp:txXfrm>
    </dsp:sp>
    <dsp:sp modelId="{E22BEA67-B730-4F51-8CDB-354A7E78195E}">
      <dsp:nvSpPr>
        <dsp:cNvPr id="0" name=""/>
        <dsp:cNvSpPr/>
      </dsp:nvSpPr>
      <dsp:spPr>
        <a:xfrm>
          <a:off x="0" y="1697124"/>
          <a:ext cx="2779305" cy="1542480"/>
        </a:xfrm>
        <a:prstGeom prst="roundRect">
          <a:avLst/>
        </a:prstGeom>
        <a:solidFill>
          <a:schemeClr val="accent5">
            <a:alpha val="90000"/>
            <a:hueOff val="0"/>
            <a:satOff val="0"/>
            <a:lumOff val="0"/>
            <a:alphaOff val="-40000"/>
          </a:schemeClr>
        </a:solidFill>
        <a:ln>
          <a:noFill/>
        </a:ln>
        <a:effectLst>
          <a:outerShdw blurRad="65500" dist="38100" dir="5400000" rotWithShape="0">
            <a:srgbClr val="000000">
              <a:alpha val="4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sp3d extrusionH="28000" prstMaterial="matte"/>
        </a:bodyPr>
        <a:lstStyle/>
        <a:p>
          <a:pPr lvl="0" algn="ctr" defTabSz="1244600">
            <a:lnSpc>
              <a:spcPct val="90000"/>
            </a:lnSpc>
            <a:spcBef>
              <a:spcPct val="0"/>
            </a:spcBef>
            <a:spcAft>
              <a:spcPct val="35000"/>
            </a:spcAft>
          </a:pPr>
          <a:r>
            <a:rPr lang="tr-TR" sz="2800" b="1" kern="1200" dirty="0" smtClean="0">
              <a:solidFill>
                <a:schemeClr val="bg2"/>
              </a:solidFill>
              <a:effectLst>
                <a:outerShdw blurRad="38100" dist="38100" dir="2700000" algn="tl">
                  <a:srgbClr val="000000">
                    <a:alpha val="43137"/>
                  </a:srgbClr>
                </a:outerShdw>
              </a:effectLst>
            </a:rPr>
            <a:t>Dolaysız İhracat</a:t>
          </a:r>
          <a:endParaRPr lang="tr-TR" sz="2800" b="1" kern="1200" dirty="0">
            <a:solidFill>
              <a:schemeClr val="bg2"/>
            </a:solidFill>
            <a:effectLst>
              <a:outerShdw blurRad="38100" dist="38100" dir="2700000" algn="tl">
                <a:srgbClr val="000000">
                  <a:alpha val="43137"/>
                </a:srgbClr>
              </a:outerShdw>
            </a:effectLst>
          </a:endParaRPr>
        </a:p>
      </dsp:txBody>
      <dsp:txXfrm>
        <a:off x="0" y="1697124"/>
        <a:ext cx="2779305" cy="15424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44C0C7-C4CE-4BAA-9CF5-3079D3380477}">
      <dsp:nvSpPr>
        <dsp:cNvPr id="0" name=""/>
        <dsp:cNvSpPr/>
      </dsp:nvSpPr>
      <dsp:spPr>
        <a:xfrm>
          <a:off x="3240358" y="71993"/>
          <a:ext cx="2370001" cy="1080438"/>
        </a:xfrm>
        <a:prstGeom prst="ellipse">
          <a:avLst/>
        </a:prstGeom>
        <a:gradFill rotWithShape="0">
          <a:gsLst>
            <a:gs pos="0">
              <a:schemeClr val="accent1">
                <a:shade val="50000"/>
                <a:hueOff val="0"/>
                <a:satOff val="0"/>
                <a:lumOff val="0"/>
                <a:alphaOff val="0"/>
                <a:shade val="45000"/>
                <a:satMod val="155000"/>
              </a:schemeClr>
            </a:gs>
            <a:gs pos="60000">
              <a:schemeClr val="accent1">
                <a:shade val="50000"/>
                <a:hueOff val="0"/>
                <a:satOff val="0"/>
                <a:lumOff val="0"/>
                <a:alphaOff val="0"/>
                <a:shade val="95000"/>
                <a:satMod val="150000"/>
              </a:schemeClr>
            </a:gs>
            <a:gs pos="100000">
              <a:schemeClr val="accent1">
                <a:shade val="5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i="1" kern="1200" dirty="0" smtClean="0">
              <a:effectLst>
                <a:outerShdw blurRad="38100" dist="38100" dir="2700000" algn="tl">
                  <a:srgbClr val="000000">
                    <a:alpha val="43137"/>
                  </a:srgbClr>
                </a:outerShdw>
              </a:effectLst>
            </a:rPr>
            <a:t>Hedef Pazar Seçimi</a:t>
          </a:r>
          <a:endParaRPr lang="tr-TR" sz="1800" b="1" i="1" kern="1200" dirty="0">
            <a:effectLst>
              <a:outerShdw blurRad="38100" dist="38100" dir="2700000" algn="tl">
                <a:srgbClr val="000000">
                  <a:alpha val="43137"/>
                </a:srgbClr>
              </a:outerShdw>
            </a:effectLst>
          </a:endParaRPr>
        </a:p>
      </dsp:txBody>
      <dsp:txXfrm>
        <a:off x="3240358" y="71993"/>
        <a:ext cx="2370001" cy="1080438"/>
      </dsp:txXfrm>
    </dsp:sp>
    <dsp:sp modelId="{54636D84-8A2E-45DC-A6C6-29A7A0FF57DE}">
      <dsp:nvSpPr>
        <dsp:cNvPr id="0" name=""/>
        <dsp:cNvSpPr/>
      </dsp:nvSpPr>
      <dsp:spPr>
        <a:xfrm rot="730363">
          <a:off x="5609503" y="709861"/>
          <a:ext cx="286427" cy="377349"/>
        </a:xfrm>
        <a:prstGeom prst="rightArrow">
          <a:avLst>
            <a:gd name="adj1" fmla="val 60000"/>
            <a:gd name="adj2" fmla="val 50000"/>
          </a:avLst>
        </a:prstGeom>
        <a:gradFill rotWithShape="0">
          <a:gsLst>
            <a:gs pos="0">
              <a:schemeClr val="accent1">
                <a:shade val="90000"/>
                <a:hueOff val="0"/>
                <a:satOff val="0"/>
                <a:lumOff val="0"/>
                <a:alphaOff val="0"/>
                <a:shade val="45000"/>
                <a:satMod val="155000"/>
              </a:schemeClr>
            </a:gs>
            <a:gs pos="60000">
              <a:schemeClr val="accent1">
                <a:shade val="90000"/>
                <a:hueOff val="0"/>
                <a:satOff val="0"/>
                <a:lumOff val="0"/>
                <a:alphaOff val="0"/>
                <a:shade val="95000"/>
                <a:satMod val="150000"/>
              </a:schemeClr>
            </a:gs>
            <a:gs pos="100000">
              <a:schemeClr val="accent1">
                <a:shade val="9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b="1" i="1" kern="1200">
            <a:solidFill>
              <a:schemeClr val="bg2"/>
            </a:solidFill>
            <a:effectLst>
              <a:outerShdw blurRad="38100" dist="38100" dir="2700000" algn="tl">
                <a:srgbClr val="000000">
                  <a:alpha val="43137"/>
                </a:srgbClr>
              </a:outerShdw>
            </a:effectLst>
          </a:endParaRPr>
        </a:p>
      </dsp:txBody>
      <dsp:txXfrm rot="730363">
        <a:off x="5609503" y="709861"/>
        <a:ext cx="286427" cy="377349"/>
      </dsp:txXfrm>
    </dsp:sp>
    <dsp:sp modelId="{BC06836E-14DA-4402-93A2-6C2159348CD4}">
      <dsp:nvSpPr>
        <dsp:cNvPr id="0" name=""/>
        <dsp:cNvSpPr/>
      </dsp:nvSpPr>
      <dsp:spPr>
        <a:xfrm>
          <a:off x="5910922" y="648059"/>
          <a:ext cx="2370001" cy="1080438"/>
        </a:xfrm>
        <a:prstGeom prst="ellipse">
          <a:avLst/>
        </a:prstGeom>
        <a:gradFill rotWithShape="0">
          <a:gsLst>
            <a:gs pos="0">
              <a:schemeClr val="accent1">
                <a:shade val="50000"/>
                <a:hueOff val="-161285"/>
                <a:satOff val="-2860"/>
                <a:lumOff val="9617"/>
                <a:alphaOff val="0"/>
                <a:shade val="45000"/>
                <a:satMod val="155000"/>
              </a:schemeClr>
            </a:gs>
            <a:gs pos="60000">
              <a:schemeClr val="accent1">
                <a:shade val="50000"/>
                <a:hueOff val="-161285"/>
                <a:satOff val="-2860"/>
                <a:lumOff val="9617"/>
                <a:alphaOff val="0"/>
                <a:shade val="95000"/>
                <a:satMod val="150000"/>
              </a:schemeClr>
            </a:gs>
            <a:gs pos="100000">
              <a:schemeClr val="accent1">
                <a:shade val="50000"/>
                <a:hueOff val="-161285"/>
                <a:satOff val="-2860"/>
                <a:lumOff val="9617"/>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i="1" kern="1200" dirty="0" smtClean="0">
              <a:effectLst>
                <a:outerShdw blurRad="38100" dist="38100" dir="2700000" algn="tl">
                  <a:srgbClr val="000000">
                    <a:alpha val="43137"/>
                  </a:srgbClr>
                </a:outerShdw>
              </a:effectLst>
            </a:rPr>
            <a:t>Pazar Araştırması</a:t>
          </a:r>
          <a:endParaRPr lang="tr-TR" sz="1800" b="1" i="1" kern="1200" dirty="0">
            <a:effectLst>
              <a:outerShdw blurRad="38100" dist="38100" dir="2700000" algn="tl">
                <a:srgbClr val="000000">
                  <a:alpha val="43137"/>
                </a:srgbClr>
              </a:outerShdw>
            </a:effectLst>
          </a:endParaRPr>
        </a:p>
      </dsp:txBody>
      <dsp:txXfrm>
        <a:off x="5910922" y="648059"/>
        <a:ext cx="2370001" cy="1080438"/>
      </dsp:txXfrm>
    </dsp:sp>
    <dsp:sp modelId="{2333D5BC-EF1F-44EC-A833-81CD5CFAB62A}">
      <dsp:nvSpPr>
        <dsp:cNvPr id="0" name=""/>
        <dsp:cNvSpPr/>
      </dsp:nvSpPr>
      <dsp:spPr>
        <a:xfrm rot="4019518">
          <a:off x="7290045" y="1713999"/>
          <a:ext cx="218476" cy="377349"/>
        </a:xfrm>
        <a:prstGeom prst="rightArrow">
          <a:avLst>
            <a:gd name="adj1" fmla="val 60000"/>
            <a:gd name="adj2" fmla="val 50000"/>
          </a:avLst>
        </a:prstGeom>
        <a:gradFill rotWithShape="0">
          <a:gsLst>
            <a:gs pos="0">
              <a:schemeClr val="accent1">
                <a:shade val="90000"/>
                <a:hueOff val="-168165"/>
                <a:satOff val="-2573"/>
                <a:lumOff val="7773"/>
                <a:alphaOff val="0"/>
                <a:shade val="45000"/>
                <a:satMod val="155000"/>
              </a:schemeClr>
            </a:gs>
            <a:gs pos="60000">
              <a:schemeClr val="accent1">
                <a:shade val="90000"/>
                <a:hueOff val="-168165"/>
                <a:satOff val="-2573"/>
                <a:lumOff val="7773"/>
                <a:alphaOff val="0"/>
                <a:shade val="95000"/>
                <a:satMod val="150000"/>
              </a:schemeClr>
            </a:gs>
            <a:gs pos="100000">
              <a:schemeClr val="accent1">
                <a:shade val="90000"/>
                <a:hueOff val="-168165"/>
                <a:satOff val="-2573"/>
                <a:lumOff val="7773"/>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b="1" i="1" kern="1200">
            <a:solidFill>
              <a:schemeClr val="bg2"/>
            </a:solidFill>
            <a:effectLst>
              <a:outerShdw blurRad="38100" dist="38100" dir="2700000" algn="tl">
                <a:srgbClr val="000000">
                  <a:alpha val="43137"/>
                </a:srgbClr>
              </a:outerShdw>
            </a:effectLst>
          </a:endParaRPr>
        </a:p>
      </dsp:txBody>
      <dsp:txXfrm rot="4019518">
        <a:off x="7290045" y="1713999"/>
        <a:ext cx="218476" cy="377349"/>
      </dsp:txXfrm>
    </dsp:sp>
    <dsp:sp modelId="{9950CBE8-F79E-4210-B2EA-35A5A6F3BF26}">
      <dsp:nvSpPr>
        <dsp:cNvPr id="0" name=""/>
        <dsp:cNvSpPr/>
      </dsp:nvSpPr>
      <dsp:spPr>
        <a:xfrm>
          <a:off x="6522478" y="2088233"/>
          <a:ext cx="2370001" cy="1080438"/>
        </a:xfrm>
        <a:prstGeom prst="ellipse">
          <a:avLst/>
        </a:prstGeom>
        <a:gradFill rotWithShape="0">
          <a:gsLst>
            <a:gs pos="0">
              <a:schemeClr val="accent1">
                <a:shade val="50000"/>
                <a:hueOff val="-322570"/>
                <a:satOff val="-5720"/>
                <a:lumOff val="19234"/>
                <a:alphaOff val="0"/>
                <a:shade val="45000"/>
                <a:satMod val="155000"/>
              </a:schemeClr>
            </a:gs>
            <a:gs pos="60000">
              <a:schemeClr val="accent1">
                <a:shade val="50000"/>
                <a:hueOff val="-322570"/>
                <a:satOff val="-5720"/>
                <a:lumOff val="19234"/>
                <a:alphaOff val="0"/>
                <a:shade val="95000"/>
                <a:satMod val="150000"/>
              </a:schemeClr>
            </a:gs>
            <a:gs pos="100000">
              <a:schemeClr val="accent1">
                <a:shade val="50000"/>
                <a:hueOff val="-322570"/>
                <a:satOff val="-5720"/>
                <a:lumOff val="19234"/>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i="1" kern="1200" dirty="0" smtClean="0">
              <a:effectLst>
                <a:outerShdw blurRad="38100" dist="38100" dir="2700000" algn="tl">
                  <a:srgbClr val="000000">
                    <a:alpha val="43137"/>
                  </a:srgbClr>
                </a:outerShdw>
              </a:effectLst>
            </a:rPr>
            <a:t>İhraç Ürününün Geliştirilmesi</a:t>
          </a:r>
          <a:endParaRPr lang="tr-TR" sz="1800" b="1" i="1" kern="1200" dirty="0">
            <a:effectLst>
              <a:outerShdw blurRad="38100" dist="38100" dir="2700000" algn="tl">
                <a:srgbClr val="000000">
                  <a:alpha val="43137"/>
                </a:srgbClr>
              </a:outerShdw>
            </a:effectLst>
          </a:endParaRPr>
        </a:p>
      </dsp:txBody>
      <dsp:txXfrm>
        <a:off x="6522478" y="2088233"/>
        <a:ext cx="2370001" cy="1080438"/>
      </dsp:txXfrm>
    </dsp:sp>
    <dsp:sp modelId="{92C6FF63-95D3-4920-B111-28469843DE6F}">
      <dsp:nvSpPr>
        <dsp:cNvPr id="0" name=""/>
        <dsp:cNvSpPr/>
      </dsp:nvSpPr>
      <dsp:spPr>
        <a:xfrm rot="5400009">
          <a:off x="7593152" y="3189232"/>
          <a:ext cx="228649" cy="377349"/>
        </a:xfrm>
        <a:prstGeom prst="rightArrow">
          <a:avLst>
            <a:gd name="adj1" fmla="val 60000"/>
            <a:gd name="adj2" fmla="val 50000"/>
          </a:avLst>
        </a:prstGeom>
        <a:gradFill rotWithShape="0">
          <a:gsLst>
            <a:gs pos="0">
              <a:schemeClr val="accent1">
                <a:shade val="90000"/>
                <a:hueOff val="-336330"/>
                <a:satOff val="-5147"/>
                <a:lumOff val="15545"/>
                <a:alphaOff val="0"/>
                <a:shade val="45000"/>
                <a:satMod val="155000"/>
              </a:schemeClr>
            </a:gs>
            <a:gs pos="60000">
              <a:schemeClr val="accent1">
                <a:shade val="90000"/>
                <a:hueOff val="-336330"/>
                <a:satOff val="-5147"/>
                <a:lumOff val="15545"/>
                <a:alphaOff val="0"/>
                <a:shade val="95000"/>
                <a:satMod val="150000"/>
              </a:schemeClr>
            </a:gs>
            <a:gs pos="100000">
              <a:schemeClr val="accent1">
                <a:shade val="90000"/>
                <a:hueOff val="-336330"/>
                <a:satOff val="-5147"/>
                <a:lumOff val="15545"/>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b="1" i="1" kern="1200">
            <a:solidFill>
              <a:schemeClr val="bg2"/>
            </a:solidFill>
            <a:effectLst>
              <a:outerShdw blurRad="38100" dist="38100" dir="2700000" algn="tl">
                <a:srgbClr val="000000">
                  <a:alpha val="43137"/>
                </a:srgbClr>
              </a:outerShdw>
            </a:effectLst>
          </a:endParaRPr>
        </a:p>
      </dsp:txBody>
      <dsp:txXfrm rot="5400009">
        <a:off x="7593152" y="3189232"/>
        <a:ext cx="228649" cy="377349"/>
      </dsp:txXfrm>
    </dsp:sp>
    <dsp:sp modelId="{E0A4388D-00DE-4D40-B4E5-2E13A83657E6}">
      <dsp:nvSpPr>
        <dsp:cNvPr id="0" name=""/>
        <dsp:cNvSpPr/>
      </dsp:nvSpPr>
      <dsp:spPr>
        <a:xfrm>
          <a:off x="6522474" y="3600085"/>
          <a:ext cx="2370001" cy="1080438"/>
        </a:xfrm>
        <a:prstGeom prst="ellipse">
          <a:avLst/>
        </a:prstGeom>
        <a:gradFill rotWithShape="0">
          <a:gsLst>
            <a:gs pos="0">
              <a:schemeClr val="accent1">
                <a:shade val="50000"/>
                <a:hueOff val="-483855"/>
                <a:satOff val="-8581"/>
                <a:lumOff val="28851"/>
                <a:alphaOff val="0"/>
                <a:shade val="45000"/>
                <a:satMod val="155000"/>
              </a:schemeClr>
            </a:gs>
            <a:gs pos="60000">
              <a:schemeClr val="accent1">
                <a:shade val="50000"/>
                <a:hueOff val="-483855"/>
                <a:satOff val="-8581"/>
                <a:lumOff val="28851"/>
                <a:alphaOff val="0"/>
                <a:shade val="95000"/>
                <a:satMod val="150000"/>
              </a:schemeClr>
            </a:gs>
            <a:gs pos="100000">
              <a:schemeClr val="accent1">
                <a:shade val="50000"/>
                <a:hueOff val="-483855"/>
                <a:satOff val="-8581"/>
                <a:lumOff val="28851"/>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i="1" kern="1200" dirty="0" smtClean="0">
              <a:effectLst>
                <a:outerShdw blurRad="38100" dist="38100" dir="2700000" algn="tl">
                  <a:srgbClr val="000000">
                    <a:alpha val="43137"/>
                  </a:srgbClr>
                </a:outerShdw>
              </a:effectLst>
            </a:rPr>
            <a:t>Uluslar arası Kalite Standartları</a:t>
          </a:r>
          <a:endParaRPr lang="tr-TR" sz="1800" b="1" i="1" kern="1200" dirty="0">
            <a:effectLst>
              <a:outerShdw blurRad="38100" dist="38100" dir="2700000" algn="tl">
                <a:srgbClr val="000000">
                  <a:alpha val="43137"/>
                </a:srgbClr>
              </a:outerShdw>
            </a:effectLst>
          </a:endParaRPr>
        </a:p>
      </dsp:txBody>
      <dsp:txXfrm>
        <a:off x="6522474" y="3600085"/>
        <a:ext cx="2370001" cy="1080438"/>
      </dsp:txXfrm>
    </dsp:sp>
    <dsp:sp modelId="{5CCB7658-06A6-4CC2-9709-7EC8F149C89F}">
      <dsp:nvSpPr>
        <dsp:cNvPr id="0" name=""/>
        <dsp:cNvSpPr/>
      </dsp:nvSpPr>
      <dsp:spPr>
        <a:xfrm rot="6213151">
          <a:off x="7463458" y="4631287"/>
          <a:ext cx="160373" cy="377349"/>
        </a:xfrm>
        <a:prstGeom prst="rightArrow">
          <a:avLst>
            <a:gd name="adj1" fmla="val 60000"/>
            <a:gd name="adj2" fmla="val 50000"/>
          </a:avLst>
        </a:prstGeom>
        <a:gradFill rotWithShape="0">
          <a:gsLst>
            <a:gs pos="0">
              <a:schemeClr val="accent1">
                <a:shade val="90000"/>
                <a:hueOff val="-504496"/>
                <a:satOff val="-7720"/>
                <a:lumOff val="23318"/>
                <a:alphaOff val="0"/>
                <a:shade val="45000"/>
                <a:satMod val="155000"/>
              </a:schemeClr>
            </a:gs>
            <a:gs pos="60000">
              <a:schemeClr val="accent1">
                <a:shade val="90000"/>
                <a:hueOff val="-504496"/>
                <a:satOff val="-7720"/>
                <a:lumOff val="23318"/>
                <a:alphaOff val="0"/>
                <a:shade val="95000"/>
                <a:satMod val="150000"/>
              </a:schemeClr>
            </a:gs>
            <a:gs pos="100000">
              <a:schemeClr val="accent1">
                <a:shade val="90000"/>
                <a:hueOff val="-504496"/>
                <a:satOff val="-7720"/>
                <a:lumOff val="23318"/>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b="1" i="1" kern="1200">
            <a:solidFill>
              <a:schemeClr val="bg2"/>
            </a:solidFill>
            <a:effectLst>
              <a:outerShdw blurRad="38100" dist="38100" dir="2700000" algn="tl">
                <a:srgbClr val="000000">
                  <a:alpha val="43137"/>
                </a:srgbClr>
              </a:outerShdw>
            </a:effectLst>
          </a:endParaRPr>
        </a:p>
      </dsp:txBody>
      <dsp:txXfrm rot="6213151">
        <a:off x="7463458" y="4631287"/>
        <a:ext cx="160373" cy="377349"/>
      </dsp:txXfrm>
    </dsp:sp>
    <dsp:sp modelId="{6BFE2EE2-E2E3-4C24-AF6B-5A26CEBFD3A2}">
      <dsp:nvSpPr>
        <dsp:cNvPr id="0" name=""/>
        <dsp:cNvSpPr/>
      </dsp:nvSpPr>
      <dsp:spPr>
        <a:xfrm>
          <a:off x="6192686" y="4968224"/>
          <a:ext cx="2370001" cy="1080438"/>
        </a:xfrm>
        <a:prstGeom prst="ellipse">
          <a:avLst/>
        </a:prstGeom>
        <a:gradFill rotWithShape="0">
          <a:gsLst>
            <a:gs pos="0">
              <a:schemeClr val="accent1">
                <a:shade val="50000"/>
                <a:hueOff val="-645140"/>
                <a:satOff val="-11441"/>
                <a:lumOff val="38468"/>
                <a:alphaOff val="0"/>
                <a:shade val="45000"/>
                <a:satMod val="155000"/>
              </a:schemeClr>
            </a:gs>
            <a:gs pos="60000">
              <a:schemeClr val="accent1">
                <a:shade val="50000"/>
                <a:hueOff val="-645140"/>
                <a:satOff val="-11441"/>
                <a:lumOff val="38468"/>
                <a:alphaOff val="0"/>
                <a:shade val="95000"/>
                <a:satMod val="150000"/>
              </a:schemeClr>
            </a:gs>
            <a:gs pos="100000">
              <a:schemeClr val="accent1">
                <a:shade val="50000"/>
                <a:hueOff val="-645140"/>
                <a:satOff val="-11441"/>
                <a:lumOff val="38468"/>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i="1" kern="1200" dirty="0" smtClean="0">
              <a:effectLst>
                <a:outerShdw blurRad="38100" dist="38100" dir="2700000" algn="tl">
                  <a:srgbClr val="000000">
                    <a:alpha val="43137"/>
                  </a:srgbClr>
                </a:outerShdw>
              </a:effectLst>
            </a:rPr>
            <a:t>Müşteri Bulma ve İhracat Pazarlaması</a:t>
          </a:r>
          <a:endParaRPr lang="tr-TR" sz="1800" b="1" i="1" kern="1200" dirty="0">
            <a:effectLst>
              <a:outerShdw blurRad="38100" dist="38100" dir="2700000" algn="tl">
                <a:srgbClr val="000000">
                  <a:alpha val="43137"/>
                </a:srgbClr>
              </a:outerShdw>
            </a:effectLst>
          </a:endParaRPr>
        </a:p>
      </dsp:txBody>
      <dsp:txXfrm>
        <a:off x="6192686" y="4968224"/>
        <a:ext cx="2370001" cy="1080438"/>
      </dsp:txXfrm>
    </dsp:sp>
    <dsp:sp modelId="{BD2CA43F-0722-49F0-B9BA-AD3C0D3E7FE9}">
      <dsp:nvSpPr>
        <dsp:cNvPr id="0" name=""/>
        <dsp:cNvSpPr/>
      </dsp:nvSpPr>
      <dsp:spPr>
        <a:xfrm rot="10157205">
          <a:off x="5924476" y="5570451"/>
          <a:ext cx="256384" cy="377349"/>
        </a:xfrm>
        <a:prstGeom prst="rightArrow">
          <a:avLst>
            <a:gd name="adj1" fmla="val 60000"/>
            <a:gd name="adj2" fmla="val 50000"/>
          </a:avLst>
        </a:prstGeom>
        <a:gradFill rotWithShape="0">
          <a:gsLst>
            <a:gs pos="0">
              <a:schemeClr val="accent1">
                <a:shade val="90000"/>
                <a:hueOff val="-672661"/>
                <a:satOff val="-10294"/>
                <a:lumOff val="31090"/>
                <a:alphaOff val="0"/>
                <a:shade val="45000"/>
                <a:satMod val="155000"/>
              </a:schemeClr>
            </a:gs>
            <a:gs pos="60000">
              <a:schemeClr val="accent1">
                <a:shade val="90000"/>
                <a:hueOff val="-672661"/>
                <a:satOff val="-10294"/>
                <a:lumOff val="31090"/>
                <a:alphaOff val="0"/>
                <a:shade val="95000"/>
                <a:satMod val="150000"/>
              </a:schemeClr>
            </a:gs>
            <a:gs pos="100000">
              <a:schemeClr val="accent1">
                <a:shade val="90000"/>
                <a:hueOff val="-672661"/>
                <a:satOff val="-10294"/>
                <a:lumOff val="3109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b="1" i="1" kern="1200">
            <a:solidFill>
              <a:schemeClr val="bg2"/>
            </a:solidFill>
            <a:effectLst>
              <a:outerShdw blurRad="38100" dist="38100" dir="2700000" algn="tl">
                <a:srgbClr val="000000">
                  <a:alpha val="43137"/>
                </a:srgbClr>
              </a:outerShdw>
            </a:effectLst>
          </a:endParaRPr>
        </a:p>
      </dsp:txBody>
      <dsp:txXfrm rot="10157205">
        <a:off x="5924476" y="5570451"/>
        <a:ext cx="256384" cy="377349"/>
      </dsp:txXfrm>
    </dsp:sp>
    <dsp:sp modelId="{9009048F-E60B-44C5-B418-AA15E29CFB78}">
      <dsp:nvSpPr>
        <dsp:cNvPr id="0" name=""/>
        <dsp:cNvSpPr/>
      </dsp:nvSpPr>
      <dsp:spPr>
        <a:xfrm>
          <a:off x="3528389" y="5472286"/>
          <a:ext cx="2370001" cy="1080438"/>
        </a:xfrm>
        <a:prstGeom prst="ellipse">
          <a:avLst/>
        </a:prstGeom>
        <a:gradFill rotWithShape="0">
          <a:gsLst>
            <a:gs pos="0">
              <a:schemeClr val="accent1">
                <a:shade val="50000"/>
                <a:hueOff val="-806425"/>
                <a:satOff val="-14301"/>
                <a:lumOff val="48085"/>
                <a:alphaOff val="0"/>
                <a:shade val="45000"/>
                <a:satMod val="155000"/>
              </a:schemeClr>
            </a:gs>
            <a:gs pos="60000">
              <a:schemeClr val="accent1">
                <a:shade val="50000"/>
                <a:hueOff val="-806425"/>
                <a:satOff val="-14301"/>
                <a:lumOff val="48085"/>
                <a:alphaOff val="0"/>
                <a:shade val="95000"/>
                <a:satMod val="150000"/>
              </a:schemeClr>
            </a:gs>
            <a:gs pos="100000">
              <a:schemeClr val="accent1">
                <a:shade val="50000"/>
                <a:hueOff val="-806425"/>
                <a:satOff val="-14301"/>
                <a:lumOff val="48085"/>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i="1" kern="1200" dirty="0" smtClean="0">
              <a:effectLst>
                <a:outerShdw blurRad="38100" dist="38100" dir="2700000" algn="tl">
                  <a:srgbClr val="000000">
                    <a:alpha val="43137"/>
                  </a:srgbClr>
                </a:outerShdw>
              </a:effectLst>
            </a:rPr>
            <a:t>Dağıtım Kanallarının Seçimi</a:t>
          </a:r>
          <a:endParaRPr lang="tr-TR" sz="1800" b="1" i="1" kern="1200" dirty="0">
            <a:effectLst>
              <a:outerShdw blurRad="38100" dist="38100" dir="2700000" algn="tl">
                <a:srgbClr val="000000">
                  <a:alpha val="43137"/>
                </a:srgbClr>
              </a:outerShdw>
            </a:effectLst>
          </a:endParaRPr>
        </a:p>
      </dsp:txBody>
      <dsp:txXfrm>
        <a:off x="3528389" y="5472286"/>
        <a:ext cx="2370001" cy="1080438"/>
      </dsp:txXfrm>
    </dsp:sp>
    <dsp:sp modelId="{9556F69B-161F-485B-9BBD-EED8FC681073}">
      <dsp:nvSpPr>
        <dsp:cNvPr id="0" name=""/>
        <dsp:cNvSpPr/>
      </dsp:nvSpPr>
      <dsp:spPr>
        <a:xfrm rot="11424560">
          <a:off x="3203986" y="5573467"/>
          <a:ext cx="293053" cy="377349"/>
        </a:xfrm>
        <a:prstGeom prst="rightArrow">
          <a:avLst>
            <a:gd name="adj1" fmla="val 60000"/>
            <a:gd name="adj2" fmla="val 50000"/>
          </a:avLst>
        </a:prstGeom>
        <a:gradFill rotWithShape="0">
          <a:gsLst>
            <a:gs pos="0">
              <a:schemeClr val="accent1">
                <a:shade val="90000"/>
                <a:hueOff val="-840826"/>
                <a:satOff val="-12867"/>
                <a:lumOff val="38863"/>
                <a:alphaOff val="0"/>
                <a:shade val="45000"/>
                <a:satMod val="155000"/>
              </a:schemeClr>
            </a:gs>
            <a:gs pos="60000">
              <a:schemeClr val="accent1">
                <a:shade val="90000"/>
                <a:hueOff val="-840826"/>
                <a:satOff val="-12867"/>
                <a:lumOff val="38863"/>
                <a:alphaOff val="0"/>
                <a:shade val="95000"/>
                <a:satMod val="150000"/>
              </a:schemeClr>
            </a:gs>
            <a:gs pos="100000">
              <a:schemeClr val="accent1">
                <a:shade val="90000"/>
                <a:hueOff val="-840826"/>
                <a:satOff val="-12867"/>
                <a:lumOff val="38863"/>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b="1" i="1" kern="1200">
            <a:solidFill>
              <a:schemeClr val="bg2"/>
            </a:solidFill>
            <a:effectLst>
              <a:outerShdw blurRad="38100" dist="38100" dir="2700000" algn="tl">
                <a:srgbClr val="000000">
                  <a:alpha val="43137"/>
                </a:srgbClr>
              </a:outerShdw>
            </a:effectLst>
          </a:endParaRPr>
        </a:p>
      </dsp:txBody>
      <dsp:txXfrm rot="11424560">
        <a:off x="3203986" y="5573467"/>
        <a:ext cx="293053" cy="377349"/>
      </dsp:txXfrm>
    </dsp:sp>
    <dsp:sp modelId="{57CF2F91-46AE-4E54-B4E6-536949D1ACAB}">
      <dsp:nvSpPr>
        <dsp:cNvPr id="0" name=""/>
        <dsp:cNvSpPr/>
      </dsp:nvSpPr>
      <dsp:spPr>
        <a:xfrm>
          <a:off x="786319" y="4968561"/>
          <a:ext cx="2370001" cy="1080438"/>
        </a:xfrm>
        <a:prstGeom prst="ellipse">
          <a:avLst/>
        </a:prstGeom>
        <a:gradFill rotWithShape="0">
          <a:gsLst>
            <a:gs pos="0">
              <a:schemeClr val="accent1">
                <a:shade val="50000"/>
                <a:hueOff val="-645140"/>
                <a:satOff val="-11441"/>
                <a:lumOff val="38468"/>
                <a:alphaOff val="0"/>
                <a:shade val="45000"/>
                <a:satMod val="155000"/>
              </a:schemeClr>
            </a:gs>
            <a:gs pos="60000">
              <a:schemeClr val="accent1">
                <a:shade val="50000"/>
                <a:hueOff val="-645140"/>
                <a:satOff val="-11441"/>
                <a:lumOff val="38468"/>
                <a:alphaOff val="0"/>
                <a:shade val="95000"/>
                <a:satMod val="150000"/>
              </a:schemeClr>
            </a:gs>
            <a:gs pos="100000">
              <a:schemeClr val="accent1">
                <a:shade val="50000"/>
                <a:hueOff val="-645140"/>
                <a:satOff val="-11441"/>
                <a:lumOff val="38468"/>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i="1" kern="1200" dirty="0" smtClean="0">
              <a:effectLst>
                <a:outerShdw blurRad="38100" dist="38100" dir="2700000" algn="tl">
                  <a:srgbClr val="000000">
                    <a:alpha val="43137"/>
                  </a:srgbClr>
                </a:outerShdw>
              </a:effectLst>
            </a:rPr>
            <a:t>İhracat Fiyatlandırması</a:t>
          </a:r>
          <a:endParaRPr lang="tr-TR" sz="1800" b="1" i="1" kern="1200" dirty="0">
            <a:effectLst>
              <a:outerShdw blurRad="38100" dist="38100" dir="2700000" algn="tl">
                <a:srgbClr val="000000">
                  <a:alpha val="43137"/>
                </a:srgbClr>
              </a:outerShdw>
            </a:effectLst>
          </a:endParaRPr>
        </a:p>
      </dsp:txBody>
      <dsp:txXfrm>
        <a:off x="786319" y="4968561"/>
        <a:ext cx="2370001" cy="1080438"/>
      </dsp:txXfrm>
    </dsp:sp>
    <dsp:sp modelId="{F1089CB1-6A7B-4201-A73F-CF4C539C69F6}">
      <dsp:nvSpPr>
        <dsp:cNvPr id="0" name=""/>
        <dsp:cNvSpPr/>
      </dsp:nvSpPr>
      <dsp:spPr>
        <a:xfrm rot="14560200">
          <a:off x="1525824" y="4640773"/>
          <a:ext cx="188831" cy="377349"/>
        </a:xfrm>
        <a:prstGeom prst="rightArrow">
          <a:avLst>
            <a:gd name="adj1" fmla="val 60000"/>
            <a:gd name="adj2" fmla="val 50000"/>
          </a:avLst>
        </a:prstGeom>
        <a:gradFill rotWithShape="0">
          <a:gsLst>
            <a:gs pos="0">
              <a:schemeClr val="accent1">
                <a:shade val="90000"/>
                <a:hueOff val="-672661"/>
                <a:satOff val="-10294"/>
                <a:lumOff val="31090"/>
                <a:alphaOff val="0"/>
                <a:shade val="45000"/>
                <a:satMod val="155000"/>
              </a:schemeClr>
            </a:gs>
            <a:gs pos="60000">
              <a:schemeClr val="accent1">
                <a:shade val="90000"/>
                <a:hueOff val="-672661"/>
                <a:satOff val="-10294"/>
                <a:lumOff val="31090"/>
                <a:alphaOff val="0"/>
                <a:shade val="95000"/>
                <a:satMod val="150000"/>
              </a:schemeClr>
            </a:gs>
            <a:gs pos="100000">
              <a:schemeClr val="accent1">
                <a:shade val="90000"/>
                <a:hueOff val="-672661"/>
                <a:satOff val="-10294"/>
                <a:lumOff val="3109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b="1" i="1" kern="1200">
            <a:solidFill>
              <a:schemeClr val="bg2"/>
            </a:solidFill>
            <a:effectLst>
              <a:outerShdw blurRad="38100" dist="38100" dir="2700000" algn="tl">
                <a:srgbClr val="000000">
                  <a:alpha val="43137"/>
                </a:srgbClr>
              </a:outerShdw>
            </a:effectLst>
          </a:endParaRPr>
        </a:p>
      </dsp:txBody>
      <dsp:txXfrm rot="14560200">
        <a:off x="1525824" y="4640773"/>
        <a:ext cx="188831" cy="377349"/>
      </dsp:txXfrm>
    </dsp:sp>
    <dsp:sp modelId="{50912841-A20F-4EFB-8E84-CE64572445A6}">
      <dsp:nvSpPr>
        <dsp:cNvPr id="0" name=""/>
        <dsp:cNvSpPr/>
      </dsp:nvSpPr>
      <dsp:spPr>
        <a:xfrm>
          <a:off x="79251" y="3600400"/>
          <a:ext cx="2370001" cy="1080438"/>
        </a:xfrm>
        <a:prstGeom prst="ellipse">
          <a:avLst/>
        </a:prstGeom>
        <a:gradFill rotWithShape="0">
          <a:gsLst>
            <a:gs pos="0">
              <a:schemeClr val="accent1">
                <a:shade val="50000"/>
                <a:hueOff val="-483855"/>
                <a:satOff val="-8581"/>
                <a:lumOff val="28851"/>
                <a:alphaOff val="0"/>
                <a:shade val="45000"/>
                <a:satMod val="155000"/>
              </a:schemeClr>
            </a:gs>
            <a:gs pos="60000">
              <a:schemeClr val="accent1">
                <a:shade val="50000"/>
                <a:hueOff val="-483855"/>
                <a:satOff val="-8581"/>
                <a:lumOff val="28851"/>
                <a:alphaOff val="0"/>
                <a:shade val="95000"/>
                <a:satMod val="150000"/>
              </a:schemeClr>
            </a:gs>
            <a:gs pos="100000">
              <a:schemeClr val="accent1">
                <a:shade val="50000"/>
                <a:hueOff val="-483855"/>
                <a:satOff val="-8581"/>
                <a:lumOff val="28851"/>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i="1" kern="1200" dirty="0" smtClean="0">
              <a:effectLst>
                <a:outerShdw blurRad="38100" dist="38100" dir="2700000" algn="tl">
                  <a:srgbClr val="000000">
                    <a:alpha val="43137"/>
                  </a:srgbClr>
                </a:outerShdw>
              </a:effectLst>
            </a:rPr>
            <a:t>İhracat Sözleşmesi</a:t>
          </a:r>
          <a:endParaRPr lang="tr-TR" sz="1800" b="1" i="1" kern="1200" dirty="0">
            <a:effectLst>
              <a:outerShdw blurRad="38100" dist="38100" dir="2700000" algn="tl">
                <a:srgbClr val="000000">
                  <a:alpha val="43137"/>
                </a:srgbClr>
              </a:outerShdw>
            </a:effectLst>
          </a:endParaRPr>
        </a:p>
      </dsp:txBody>
      <dsp:txXfrm>
        <a:off x="79251" y="3600400"/>
        <a:ext cx="2370001" cy="1080438"/>
      </dsp:txXfrm>
    </dsp:sp>
    <dsp:sp modelId="{80C53517-FBA0-4BFE-A9EC-B37529A6664F}">
      <dsp:nvSpPr>
        <dsp:cNvPr id="0" name=""/>
        <dsp:cNvSpPr/>
      </dsp:nvSpPr>
      <dsp:spPr>
        <a:xfrm rot="16020008">
          <a:off x="1110322" y="3202341"/>
          <a:ext cx="229293" cy="377349"/>
        </a:xfrm>
        <a:prstGeom prst="rightArrow">
          <a:avLst>
            <a:gd name="adj1" fmla="val 60000"/>
            <a:gd name="adj2" fmla="val 50000"/>
          </a:avLst>
        </a:prstGeom>
        <a:gradFill rotWithShape="0">
          <a:gsLst>
            <a:gs pos="0">
              <a:schemeClr val="accent1">
                <a:shade val="90000"/>
                <a:hueOff val="-504496"/>
                <a:satOff val="-7720"/>
                <a:lumOff val="23318"/>
                <a:alphaOff val="0"/>
                <a:shade val="45000"/>
                <a:satMod val="155000"/>
              </a:schemeClr>
            </a:gs>
            <a:gs pos="60000">
              <a:schemeClr val="accent1">
                <a:shade val="90000"/>
                <a:hueOff val="-504496"/>
                <a:satOff val="-7720"/>
                <a:lumOff val="23318"/>
                <a:alphaOff val="0"/>
                <a:shade val="95000"/>
                <a:satMod val="150000"/>
              </a:schemeClr>
            </a:gs>
            <a:gs pos="100000">
              <a:schemeClr val="accent1">
                <a:shade val="90000"/>
                <a:hueOff val="-504496"/>
                <a:satOff val="-7720"/>
                <a:lumOff val="23318"/>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b="1" i="1" kern="1200">
            <a:solidFill>
              <a:schemeClr val="bg2"/>
            </a:solidFill>
            <a:effectLst>
              <a:outerShdw blurRad="38100" dist="38100" dir="2700000" algn="tl">
                <a:srgbClr val="000000">
                  <a:alpha val="43137"/>
                </a:srgbClr>
              </a:outerShdw>
            </a:effectLst>
          </a:endParaRPr>
        </a:p>
      </dsp:txBody>
      <dsp:txXfrm rot="16020008">
        <a:off x="1110322" y="3202341"/>
        <a:ext cx="229293" cy="377349"/>
      </dsp:txXfrm>
    </dsp:sp>
    <dsp:sp modelId="{45363814-97E8-4C59-BF91-5FF359A7F78E}">
      <dsp:nvSpPr>
        <dsp:cNvPr id="0" name=""/>
        <dsp:cNvSpPr/>
      </dsp:nvSpPr>
      <dsp:spPr>
        <a:xfrm>
          <a:off x="5" y="2088232"/>
          <a:ext cx="2370001" cy="1080438"/>
        </a:xfrm>
        <a:prstGeom prst="ellipse">
          <a:avLst/>
        </a:prstGeom>
        <a:gradFill rotWithShape="0">
          <a:gsLst>
            <a:gs pos="0">
              <a:schemeClr val="accent1">
                <a:shade val="50000"/>
                <a:hueOff val="-322570"/>
                <a:satOff val="-5720"/>
                <a:lumOff val="19234"/>
                <a:alphaOff val="0"/>
                <a:shade val="45000"/>
                <a:satMod val="155000"/>
              </a:schemeClr>
            </a:gs>
            <a:gs pos="60000">
              <a:schemeClr val="accent1">
                <a:shade val="50000"/>
                <a:hueOff val="-322570"/>
                <a:satOff val="-5720"/>
                <a:lumOff val="19234"/>
                <a:alphaOff val="0"/>
                <a:shade val="95000"/>
                <a:satMod val="150000"/>
              </a:schemeClr>
            </a:gs>
            <a:gs pos="100000">
              <a:schemeClr val="accent1">
                <a:shade val="50000"/>
                <a:hueOff val="-322570"/>
                <a:satOff val="-5720"/>
                <a:lumOff val="19234"/>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i="1" kern="1200" dirty="0" smtClean="0">
              <a:effectLst>
                <a:outerShdw blurRad="38100" dist="38100" dir="2700000" algn="tl">
                  <a:srgbClr val="000000">
                    <a:alpha val="43137"/>
                  </a:srgbClr>
                </a:outerShdw>
              </a:effectLst>
            </a:rPr>
            <a:t>İhracat İşlemleri ve Belgeler</a:t>
          </a:r>
          <a:endParaRPr lang="tr-TR" sz="1800" b="1" i="1" kern="1200" dirty="0">
            <a:effectLst>
              <a:outerShdw blurRad="38100" dist="38100" dir="2700000" algn="tl">
                <a:srgbClr val="000000">
                  <a:alpha val="43137"/>
                </a:srgbClr>
              </a:outerShdw>
            </a:effectLst>
          </a:endParaRPr>
        </a:p>
      </dsp:txBody>
      <dsp:txXfrm>
        <a:off x="5" y="2088232"/>
        <a:ext cx="2370001" cy="1080438"/>
      </dsp:txXfrm>
    </dsp:sp>
    <dsp:sp modelId="{EF89F551-217E-4DB9-9FCA-A086630D6FC6}">
      <dsp:nvSpPr>
        <dsp:cNvPr id="0" name=""/>
        <dsp:cNvSpPr/>
      </dsp:nvSpPr>
      <dsp:spPr>
        <a:xfrm rot="17653368">
          <a:off x="1395437" y="1725271"/>
          <a:ext cx="222044" cy="377349"/>
        </a:xfrm>
        <a:prstGeom prst="rightArrow">
          <a:avLst>
            <a:gd name="adj1" fmla="val 60000"/>
            <a:gd name="adj2" fmla="val 50000"/>
          </a:avLst>
        </a:prstGeom>
        <a:gradFill rotWithShape="0">
          <a:gsLst>
            <a:gs pos="0">
              <a:schemeClr val="accent1">
                <a:shade val="90000"/>
                <a:hueOff val="-336330"/>
                <a:satOff val="-5147"/>
                <a:lumOff val="15545"/>
                <a:alphaOff val="0"/>
                <a:shade val="45000"/>
                <a:satMod val="155000"/>
              </a:schemeClr>
            </a:gs>
            <a:gs pos="60000">
              <a:schemeClr val="accent1">
                <a:shade val="90000"/>
                <a:hueOff val="-336330"/>
                <a:satOff val="-5147"/>
                <a:lumOff val="15545"/>
                <a:alphaOff val="0"/>
                <a:shade val="95000"/>
                <a:satMod val="150000"/>
              </a:schemeClr>
            </a:gs>
            <a:gs pos="100000">
              <a:schemeClr val="accent1">
                <a:shade val="90000"/>
                <a:hueOff val="-336330"/>
                <a:satOff val="-5147"/>
                <a:lumOff val="15545"/>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b="1" i="1" kern="1200">
            <a:solidFill>
              <a:schemeClr val="bg2"/>
            </a:solidFill>
            <a:effectLst>
              <a:outerShdw blurRad="38100" dist="38100" dir="2700000" algn="tl">
                <a:srgbClr val="000000">
                  <a:alpha val="43137"/>
                </a:srgbClr>
              </a:outerShdw>
            </a:effectLst>
          </a:endParaRPr>
        </a:p>
      </dsp:txBody>
      <dsp:txXfrm rot="17653368">
        <a:off x="1395437" y="1725271"/>
        <a:ext cx="222044" cy="377349"/>
      </dsp:txXfrm>
    </dsp:sp>
    <dsp:sp modelId="{E8763CCE-448D-4667-88A8-8B32BA238CF5}">
      <dsp:nvSpPr>
        <dsp:cNvPr id="0" name=""/>
        <dsp:cNvSpPr/>
      </dsp:nvSpPr>
      <dsp:spPr>
        <a:xfrm>
          <a:off x="648068" y="647759"/>
          <a:ext cx="2370001" cy="1080438"/>
        </a:xfrm>
        <a:prstGeom prst="ellipse">
          <a:avLst/>
        </a:prstGeom>
        <a:gradFill rotWithShape="0">
          <a:gsLst>
            <a:gs pos="0">
              <a:schemeClr val="accent1">
                <a:shade val="50000"/>
                <a:hueOff val="-161285"/>
                <a:satOff val="-2860"/>
                <a:lumOff val="9617"/>
                <a:alphaOff val="0"/>
                <a:shade val="45000"/>
                <a:satMod val="155000"/>
              </a:schemeClr>
            </a:gs>
            <a:gs pos="60000">
              <a:schemeClr val="accent1">
                <a:shade val="50000"/>
                <a:hueOff val="-161285"/>
                <a:satOff val="-2860"/>
                <a:lumOff val="9617"/>
                <a:alphaOff val="0"/>
                <a:shade val="95000"/>
                <a:satMod val="150000"/>
              </a:schemeClr>
            </a:gs>
            <a:gs pos="100000">
              <a:schemeClr val="accent1">
                <a:shade val="50000"/>
                <a:hueOff val="-161285"/>
                <a:satOff val="-2860"/>
                <a:lumOff val="9617"/>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i="1" kern="1200" dirty="0" smtClean="0">
              <a:effectLst>
                <a:outerShdw blurRad="38100" dist="38100" dir="2700000" algn="tl">
                  <a:srgbClr val="000000">
                    <a:alpha val="43137"/>
                  </a:srgbClr>
                </a:outerShdw>
              </a:effectLst>
            </a:rPr>
            <a:t>İhracatın Finansmanı</a:t>
          </a:r>
          <a:endParaRPr lang="tr-TR" sz="1800" b="1" i="1" kern="1200" dirty="0">
            <a:effectLst>
              <a:outerShdw blurRad="38100" dist="38100" dir="2700000" algn="tl">
                <a:srgbClr val="000000">
                  <a:alpha val="43137"/>
                </a:srgbClr>
              </a:outerShdw>
            </a:effectLst>
          </a:endParaRPr>
        </a:p>
      </dsp:txBody>
      <dsp:txXfrm>
        <a:off x="648068" y="647759"/>
        <a:ext cx="2370001" cy="1080438"/>
      </dsp:txXfrm>
    </dsp:sp>
    <dsp:sp modelId="{009422F0-185E-4F8A-A3AF-CDC6B1B4F832}">
      <dsp:nvSpPr>
        <dsp:cNvPr id="0" name=""/>
        <dsp:cNvSpPr/>
      </dsp:nvSpPr>
      <dsp:spPr>
        <a:xfrm rot="20848648">
          <a:off x="2996956" y="712959"/>
          <a:ext cx="250665" cy="377349"/>
        </a:xfrm>
        <a:prstGeom prst="rightArrow">
          <a:avLst>
            <a:gd name="adj1" fmla="val 60000"/>
            <a:gd name="adj2" fmla="val 50000"/>
          </a:avLst>
        </a:prstGeom>
        <a:gradFill rotWithShape="0">
          <a:gsLst>
            <a:gs pos="0">
              <a:schemeClr val="accent1">
                <a:shade val="90000"/>
                <a:hueOff val="-168165"/>
                <a:satOff val="-2573"/>
                <a:lumOff val="7773"/>
                <a:alphaOff val="0"/>
                <a:shade val="45000"/>
                <a:satMod val="155000"/>
              </a:schemeClr>
            </a:gs>
            <a:gs pos="60000">
              <a:schemeClr val="accent1">
                <a:shade val="90000"/>
                <a:hueOff val="-168165"/>
                <a:satOff val="-2573"/>
                <a:lumOff val="7773"/>
                <a:alphaOff val="0"/>
                <a:shade val="95000"/>
                <a:satMod val="150000"/>
              </a:schemeClr>
            </a:gs>
            <a:gs pos="100000">
              <a:schemeClr val="accent1">
                <a:shade val="90000"/>
                <a:hueOff val="-168165"/>
                <a:satOff val="-2573"/>
                <a:lumOff val="7773"/>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b="1" i="1" kern="1200">
            <a:solidFill>
              <a:schemeClr val="bg2"/>
            </a:solidFill>
            <a:effectLst>
              <a:outerShdw blurRad="38100" dist="38100" dir="2700000" algn="tl">
                <a:srgbClr val="000000">
                  <a:alpha val="43137"/>
                </a:srgbClr>
              </a:outerShdw>
            </a:effectLst>
          </a:endParaRPr>
        </a:p>
      </dsp:txBody>
      <dsp:txXfrm rot="20848648">
        <a:off x="2996956" y="712959"/>
        <a:ext cx="250665" cy="37734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186EFFD0-A0EE-4662-8215-6CAB6904ABBA}" type="datetimeFigureOut">
              <a:rPr lang="tr-TR"/>
              <a:pPr>
                <a:defRPr/>
              </a:pPr>
              <a:t>27.10.2017</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B52A0417-9494-4ADE-AE93-65D0D5E35F4A}" type="slidenum">
              <a:rPr lang="tr-TR"/>
              <a:pPr>
                <a:defRPr/>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3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cs typeface="Arial" pitchFamily="34" charset="0"/>
              </a:defRPr>
            </a:lvl1pPr>
          </a:lstStyle>
          <a:p>
            <a:pPr>
              <a:defRPr/>
            </a:pPr>
            <a:endParaRPr lang="tr-TR"/>
          </a:p>
        </p:txBody>
      </p:sp>
      <p:sp>
        <p:nvSpPr>
          <p:cNvPr id="2437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E2BE01E1-E4CC-4EF3-B35F-916CBCF0B8CF}" type="datetimeFigureOut">
              <a:rPr lang="tr-TR"/>
              <a:pPr>
                <a:defRPr/>
              </a:pPr>
              <a:t>27.10.2017</a:t>
            </a:fld>
            <a:endParaRPr lang="tr-TR"/>
          </a:p>
        </p:txBody>
      </p:sp>
      <p:sp>
        <p:nvSpPr>
          <p:cNvPr id="1044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437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2437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cs typeface="Arial" pitchFamily="34" charset="0"/>
              </a:defRPr>
            </a:lvl1pPr>
          </a:lstStyle>
          <a:p>
            <a:pPr>
              <a:defRPr/>
            </a:pPr>
            <a:endParaRPr lang="tr-TR"/>
          </a:p>
        </p:txBody>
      </p:sp>
      <p:sp>
        <p:nvSpPr>
          <p:cNvPr id="2437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6ABA7175-AA38-4962-A343-6A97C7B60D95}"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6ABA7175-AA38-4962-A343-6A97C7B60D95}" type="slidenum">
              <a:rPr lang="tr-TR" smtClean="0"/>
              <a:pPr>
                <a:defRPr/>
              </a:pPr>
              <a:t>32</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F6D43CD7-FC6F-4794-9F72-271933C193F0}" type="slidenum">
              <a:rPr lang="en-US" smtClean="0">
                <a:latin typeface="Arial" charset="0"/>
                <a:cs typeface="Arial" charset="0"/>
              </a:rPr>
              <a:pPr/>
              <a:t>75</a:t>
            </a:fld>
            <a:endParaRPr lang="en-US" smtClean="0">
              <a:latin typeface="Arial" charset="0"/>
              <a:cs typeface="Arial"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A0151D3E-B500-4A5F-A256-5CAEFFD425AF}" type="slidenum">
              <a:rPr lang="en-US" smtClean="0">
                <a:latin typeface="Arial" charset="0"/>
                <a:cs typeface="Arial" charset="0"/>
              </a:rPr>
              <a:pPr/>
              <a:t>76</a:t>
            </a:fld>
            <a:endParaRPr lang="en-US" smtClean="0">
              <a:latin typeface="Arial" charset="0"/>
              <a:cs typeface="Arial"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1AA9FCD9-3733-4534-8591-096B1865C94D}" type="slidenum">
              <a:rPr lang="en-US" smtClean="0">
                <a:latin typeface="Arial" charset="0"/>
                <a:cs typeface="Arial" charset="0"/>
              </a:rPr>
              <a:pPr/>
              <a:t>77</a:t>
            </a:fld>
            <a:endParaRPr lang="en-US" smtClean="0">
              <a:latin typeface="Arial" charset="0"/>
              <a:cs typeface="Arial"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C318973D-B680-40E8-921F-1BC151BEF083}" type="slidenum">
              <a:rPr lang="en-US" smtClean="0">
                <a:latin typeface="Arial" charset="0"/>
                <a:cs typeface="Arial" charset="0"/>
              </a:rPr>
              <a:pPr/>
              <a:t>78</a:t>
            </a:fld>
            <a:endParaRPr lang="en-US" smtClean="0">
              <a:latin typeface="Arial" charset="0"/>
              <a:cs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94D39C6F-C90B-4AD9-9805-C5578E204D7F}" type="slidenum">
              <a:rPr lang="en-US" smtClean="0">
                <a:latin typeface="Arial" charset="0"/>
                <a:cs typeface="Arial" charset="0"/>
              </a:rPr>
              <a:pPr/>
              <a:t>79</a:t>
            </a:fld>
            <a:endParaRPr lang="en-US" smtClean="0">
              <a:latin typeface="Arial" charset="0"/>
              <a:cs typeface="Arial"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A8FA0BA0-BA0C-45A8-A1B7-1C6A07E4DFF7}" type="slidenum">
              <a:rPr lang="en-US" smtClean="0">
                <a:latin typeface="Arial" charset="0"/>
                <a:cs typeface="Arial" charset="0"/>
              </a:rPr>
              <a:pPr/>
              <a:t>80</a:t>
            </a:fld>
            <a:endParaRPr lang="en-US" smtClean="0">
              <a:latin typeface="Arial" charset="0"/>
              <a:cs typeface="Arial"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67609855-AFE9-4C74-9A6D-28006062A552}" type="slidenum">
              <a:rPr lang="en-US" smtClean="0">
                <a:latin typeface="Arial" charset="0"/>
                <a:cs typeface="Arial" charset="0"/>
              </a:rPr>
              <a:pPr/>
              <a:t>81</a:t>
            </a:fld>
            <a:endParaRPr lang="en-US" smtClean="0">
              <a:latin typeface="Arial" charset="0"/>
              <a:cs typeface="Arial"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B8ECCFC9-B4E2-43FD-907D-D619ED135563}" type="slidenum">
              <a:rPr lang="en-US" smtClean="0"/>
              <a:pPr/>
              <a:t>41</a:t>
            </a:fld>
            <a:endParaRPr 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8CC8F617-21A2-4688-ABAC-8CF78C04E227}" type="slidenum">
              <a:rPr lang="en-US" smtClean="0">
                <a:latin typeface="Arial" charset="0"/>
                <a:cs typeface="Arial" charset="0"/>
              </a:rPr>
              <a:pPr/>
              <a:t>58</a:t>
            </a:fld>
            <a:endParaRPr lang="en-US" smtClean="0">
              <a:latin typeface="Arial" charset="0"/>
              <a:cs typeface="Arial"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782B966C-A65F-4034-85B4-DCE15C0665A0}" type="slidenum">
              <a:rPr lang="en-US" smtClean="0">
                <a:latin typeface="Arial" charset="0"/>
                <a:cs typeface="Arial" charset="0"/>
              </a:rPr>
              <a:pPr/>
              <a:t>60</a:t>
            </a:fld>
            <a:endParaRPr lang="en-US" smtClean="0">
              <a:latin typeface="Arial" charset="0"/>
              <a:cs typeface="Arial"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E53D5D11-D792-410F-98D9-EEFD7AC001FC}" type="slidenum">
              <a:rPr lang="en-US" smtClean="0">
                <a:latin typeface="Arial" charset="0"/>
                <a:cs typeface="Arial" charset="0"/>
              </a:rPr>
              <a:pPr/>
              <a:t>61</a:t>
            </a:fld>
            <a:endParaRPr lang="en-US" smtClean="0">
              <a:latin typeface="Arial" charset="0"/>
              <a:cs typeface="Arial"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6E8F3A09-FE42-42D4-BB2D-068A40D7C7E0}" type="slidenum">
              <a:rPr lang="en-US" smtClean="0">
                <a:latin typeface="Arial" charset="0"/>
                <a:cs typeface="Arial" charset="0"/>
              </a:rPr>
              <a:pPr/>
              <a:t>63</a:t>
            </a:fld>
            <a:endParaRPr lang="en-US" smtClean="0">
              <a:latin typeface="Arial" charset="0"/>
              <a:cs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BE311EFF-4EBA-4697-8849-3557F96689A3}" type="slidenum">
              <a:rPr lang="en-US" smtClean="0">
                <a:latin typeface="Arial" charset="0"/>
                <a:cs typeface="Arial" charset="0"/>
              </a:rPr>
              <a:pPr/>
              <a:t>67</a:t>
            </a:fld>
            <a:endParaRPr lang="en-US" smtClean="0">
              <a:latin typeface="Arial" charset="0"/>
              <a:cs typeface="Arial"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9E66BDB0-E4EC-4DB8-BA0D-7F65E22E0397}" type="slidenum">
              <a:rPr lang="en-US" smtClean="0">
                <a:latin typeface="Arial" charset="0"/>
                <a:cs typeface="Arial" charset="0"/>
              </a:rPr>
              <a:pPr/>
              <a:t>68</a:t>
            </a:fld>
            <a:endParaRPr lang="en-US" smtClean="0">
              <a:latin typeface="Arial" charset="0"/>
              <a:cs typeface="Arial"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9A678A8-91B0-4CD8-B295-3B914A87C80A}" type="slidenum">
              <a:rPr lang="en-US" smtClean="0">
                <a:latin typeface="Arial" charset="0"/>
                <a:cs typeface="Arial" charset="0"/>
              </a:rPr>
              <a:pPr/>
              <a:t>74</a:t>
            </a:fld>
            <a:endParaRPr lang="en-US" smtClean="0">
              <a:latin typeface="Arial" charset="0"/>
              <a:cs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9" name="8 İçerik Yer Tutucusu"/>
          <p:cNvSpPr>
            <a:spLocks noGrp="1"/>
          </p:cNvSpPr>
          <p:nvPr>
            <p:ph sz="quarter" idx="1"/>
          </p:nvPr>
        </p:nvSpPr>
        <p:spPr>
          <a:xfrm>
            <a:off x="457200" y="1600200"/>
            <a:ext cx="3657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10 İçerik Yer Tutucusu"/>
          <p:cNvSpPr>
            <a:spLocks noGrp="1"/>
          </p:cNvSpPr>
          <p:nvPr>
            <p:ph sz="quarter" idx="2"/>
          </p:nvPr>
        </p:nvSpPr>
        <p:spPr>
          <a:xfrm>
            <a:off x="4270248" y="1600200"/>
            <a:ext cx="3657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21866F82-ECFD-4B19-AAE4-FBB2C76A6EA1}" type="datetimeFigureOut">
              <a:rPr lang="tr-TR"/>
              <a:pPr>
                <a:defRPr/>
              </a:pPr>
              <a:t>27.10.2017</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C4B8A8B0-10C4-4B0A-8A3D-BF1C77D5D49D}"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3 Yuvarlatılmış Dikdörtgen"/>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4 Yuvarlatılmış Dikdörtgen"/>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1 Başlık"/>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6" name="3 Veri Yer Tutucusu"/>
          <p:cNvSpPr>
            <a:spLocks noGrp="1"/>
          </p:cNvSpPr>
          <p:nvPr>
            <p:ph type="dt" sz="half" idx="10"/>
          </p:nvPr>
        </p:nvSpPr>
        <p:spPr/>
        <p:txBody>
          <a:bodyPr/>
          <a:lstStyle>
            <a:lvl1pPr>
              <a:defRPr/>
            </a:lvl1pPr>
            <a:extLst/>
          </a:lstStyle>
          <a:p>
            <a:pPr>
              <a:defRPr/>
            </a:pPr>
            <a:fld id="{97A55E87-AD27-4A0F-B6E1-DDC5BC28C2A6}" type="datetimeFigureOut">
              <a:rPr lang="tr-TR"/>
              <a:pPr>
                <a:defRPr/>
              </a:pPr>
              <a:t>27.10.2017</a:t>
            </a:fld>
            <a:endParaRPr lang="tr-TR"/>
          </a:p>
        </p:txBody>
      </p:sp>
      <p:sp>
        <p:nvSpPr>
          <p:cNvPr id="7" name="4 Altbilgi Yer Tutucusu"/>
          <p:cNvSpPr>
            <a:spLocks noGrp="1"/>
          </p:cNvSpPr>
          <p:nvPr>
            <p:ph type="ftr" sz="quarter" idx="11"/>
          </p:nvPr>
        </p:nvSpPr>
        <p:spPr/>
        <p:txBody>
          <a:bodyPr/>
          <a:lstStyle>
            <a:lvl1pPr>
              <a:defRPr/>
            </a:lvl1pPr>
            <a:extLst/>
          </a:lstStyle>
          <a:p>
            <a:pPr>
              <a:defRPr/>
            </a:pPr>
            <a:endParaRPr lang="tr-TR"/>
          </a:p>
        </p:txBody>
      </p:sp>
      <p:sp>
        <p:nvSpPr>
          <p:cNvPr id="8" name="5 Slayt Numarası Yer Tutucusu"/>
          <p:cNvSpPr>
            <a:spLocks noGrp="1"/>
          </p:cNvSpPr>
          <p:nvPr>
            <p:ph type="sldNum" sz="quarter" idx="12"/>
          </p:nvPr>
        </p:nvSpPr>
        <p:spPr/>
        <p:txBody>
          <a:bodyPr/>
          <a:lstStyle>
            <a:lvl1pPr>
              <a:defRPr/>
            </a:lvl1pPr>
            <a:extLst/>
          </a:lstStyle>
          <a:p>
            <a:pPr>
              <a:defRPr/>
            </a:pPr>
            <a:fld id="{3DE03B0B-0D5F-4E1B-B462-F09CDFCEFF03}"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İçerik Yer Tutucusu"/>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4 Veri Yer Tutucusu"/>
          <p:cNvSpPr>
            <a:spLocks noGrp="1"/>
          </p:cNvSpPr>
          <p:nvPr>
            <p:ph type="dt" sz="half" idx="10"/>
          </p:nvPr>
        </p:nvSpPr>
        <p:spPr/>
        <p:txBody>
          <a:bodyPr/>
          <a:lstStyle>
            <a:lvl1pPr>
              <a:defRPr/>
            </a:lvl1pPr>
          </a:lstStyle>
          <a:p>
            <a:pPr>
              <a:defRPr/>
            </a:pPr>
            <a:fld id="{40216027-6B4E-4CD8-85D7-A9C93F7F80AF}" type="datetimeFigureOut">
              <a:rPr lang="tr-TR"/>
              <a:pPr>
                <a:defRPr/>
              </a:pPr>
              <a:t>27.10.2017</a:t>
            </a:fld>
            <a:endParaRPr lang="tr-TR"/>
          </a:p>
        </p:txBody>
      </p:sp>
      <p:sp>
        <p:nvSpPr>
          <p:cNvPr id="6" name="17 Altbilgi Yer Tutucusu"/>
          <p:cNvSpPr>
            <a:spLocks noGrp="1"/>
          </p:cNvSpPr>
          <p:nvPr>
            <p:ph type="ftr" sz="quarter" idx="11"/>
          </p:nvPr>
        </p:nvSpPr>
        <p:spPr/>
        <p:txBody>
          <a:bodyPr/>
          <a:lstStyle>
            <a:lvl1pPr>
              <a:defRPr/>
            </a:lvl1pPr>
          </a:lstStyle>
          <a:p>
            <a:pPr>
              <a:defRPr/>
            </a:pPr>
            <a:endParaRPr lang="tr-TR"/>
          </a:p>
        </p:txBody>
      </p:sp>
      <p:sp>
        <p:nvSpPr>
          <p:cNvPr id="7" name="4 Slayt Numarası Yer Tutucusu"/>
          <p:cNvSpPr>
            <a:spLocks noGrp="1"/>
          </p:cNvSpPr>
          <p:nvPr>
            <p:ph type="sldNum" sz="quarter" idx="12"/>
          </p:nvPr>
        </p:nvSpPr>
        <p:spPr/>
        <p:txBody>
          <a:bodyPr/>
          <a:lstStyle>
            <a:lvl1pPr>
              <a:defRPr/>
            </a:lvl1pPr>
          </a:lstStyle>
          <a:p>
            <a:pPr>
              <a:defRPr/>
            </a:pPr>
            <a:fld id="{23AB14A7-D442-49FD-B9BA-81E5150354BD}"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lvl1pPr>
              <a:defRPr b="1"/>
            </a:lvl1pPr>
            <a:extLst/>
          </a:lstStyle>
          <a:p>
            <a:r>
              <a:rPr lang="tr-TR" smtClean="0"/>
              <a:t>Asıl başlık stili için tıklatın</a:t>
            </a:r>
            <a:endParaRPr lang="en-US"/>
          </a:p>
        </p:txBody>
      </p:sp>
      <p:sp>
        <p:nvSpPr>
          <p:cNvPr id="3" name="2 Metin Yer Tutucusu"/>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3 Metin Yer Tutucusu"/>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4 İçerik Yer Tutucusu"/>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24 Veri Yer Tutucusu"/>
          <p:cNvSpPr>
            <a:spLocks noGrp="1"/>
          </p:cNvSpPr>
          <p:nvPr>
            <p:ph type="dt" sz="half" idx="10"/>
          </p:nvPr>
        </p:nvSpPr>
        <p:spPr/>
        <p:txBody>
          <a:bodyPr/>
          <a:lstStyle>
            <a:lvl1pPr>
              <a:defRPr/>
            </a:lvl1pPr>
          </a:lstStyle>
          <a:p>
            <a:pPr>
              <a:defRPr/>
            </a:pPr>
            <a:fld id="{3598D5BA-557A-445E-961F-51185731C62E}" type="datetimeFigureOut">
              <a:rPr lang="tr-TR"/>
              <a:pPr>
                <a:defRPr/>
              </a:pPr>
              <a:t>27.10.2017</a:t>
            </a:fld>
            <a:endParaRPr lang="tr-TR"/>
          </a:p>
        </p:txBody>
      </p:sp>
      <p:sp>
        <p:nvSpPr>
          <p:cNvPr id="8" name="17 Altbilgi Yer Tutucusu"/>
          <p:cNvSpPr>
            <a:spLocks noGrp="1"/>
          </p:cNvSpPr>
          <p:nvPr>
            <p:ph type="ftr" sz="quarter" idx="11"/>
          </p:nvPr>
        </p:nvSpPr>
        <p:spPr/>
        <p:txBody>
          <a:bodyPr/>
          <a:lstStyle>
            <a:lvl1pPr>
              <a:defRPr/>
            </a:lvl1pPr>
          </a:lstStyle>
          <a:p>
            <a:pPr>
              <a:defRPr/>
            </a:pPr>
            <a:endParaRPr lang="tr-TR"/>
          </a:p>
        </p:txBody>
      </p:sp>
      <p:sp>
        <p:nvSpPr>
          <p:cNvPr id="9" name="4 Slayt Numarası Yer Tutucusu"/>
          <p:cNvSpPr>
            <a:spLocks noGrp="1"/>
          </p:cNvSpPr>
          <p:nvPr>
            <p:ph type="sldNum" sz="quarter" idx="12"/>
          </p:nvPr>
        </p:nvSpPr>
        <p:spPr/>
        <p:txBody>
          <a:bodyPr/>
          <a:lstStyle>
            <a:lvl1pPr>
              <a:defRPr/>
            </a:lvl1pPr>
          </a:lstStyle>
          <a:p>
            <a:pPr>
              <a:defRPr/>
            </a:pPr>
            <a:fld id="{33A6B948-417A-4AE5-8876-B149B1E7C696}"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4 Veri Yer Tutucusu"/>
          <p:cNvSpPr>
            <a:spLocks noGrp="1"/>
          </p:cNvSpPr>
          <p:nvPr>
            <p:ph type="dt" sz="half" idx="10"/>
          </p:nvPr>
        </p:nvSpPr>
        <p:spPr/>
        <p:txBody>
          <a:bodyPr/>
          <a:lstStyle>
            <a:lvl1pPr>
              <a:defRPr/>
            </a:lvl1pPr>
          </a:lstStyle>
          <a:p>
            <a:pPr>
              <a:defRPr/>
            </a:pPr>
            <a:fld id="{F5AD7567-3A27-4559-9419-2C0F594BDF62}" type="datetimeFigureOut">
              <a:rPr lang="tr-TR"/>
              <a:pPr>
                <a:defRPr/>
              </a:pPr>
              <a:t>27.10.2017</a:t>
            </a:fld>
            <a:endParaRPr lang="tr-TR"/>
          </a:p>
        </p:txBody>
      </p:sp>
      <p:sp>
        <p:nvSpPr>
          <p:cNvPr id="4" name="17 Altbilgi Yer Tutucusu"/>
          <p:cNvSpPr>
            <a:spLocks noGrp="1"/>
          </p:cNvSpPr>
          <p:nvPr>
            <p:ph type="ftr" sz="quarter" idx="11"/>
          </p:nvPr>
        </p:nvSpPr>
        <p:spPr/>
        <p:txBody>
          <a:bodyPr/>
          <a:lstStyle>
            <a:lvl1pPr>
              <a:defRPr/>
            </a:lvl1pPr>
          </a:lstStyle>
          <a:p>
            <a:pPr>
              <a:defRPr/>
            </a:pPr>
            <a:endParaRPr lang="tr-TR"/>
          </a:p>
        </p:txBody>
      </p:sp>
      <p:sp>
        <p:nvSpPr>
          <p:cNvPr id="5" name="4 Slayt Numarası Yer Tutucusu"/>
          <p:cNvSpPr>
            <a:spLocks noGrp="1"/>
          </p:cNvSpPr>
          <p:nvPr>
            <p:ph type="sldNum" sz="quarter" idx="12"/>
          </p:nvPr>
        </p:nvSpPr>
        <p:spPr/>
        <p:txBody>
          <a:bodyPr/>
          <a:lstStyle>
            <a:lvl1pPr>
              <a:defRPr/>
            </a:lvl1pPr>
          </a:lstStyle>
          <a:p>
            <a:pPr>
              <a:defRPr/>
            </a:pPr>
            <a:fld id="{D5A70C9C-B8F3-447B-9AFD-BB01E39B0EEC}"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Yuvarlatılmış Dikdörtgen"/>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1 Veri Yer Tutucusu"/>
          <p:cNvSpPr>
            <a:spLocks noGrp="1"/>
          </p:cNvSpPr>
          <p:nvPr>
            <p:ph type="dt" sz="half" idx="10"/>
          </p:nvPr>
        </p:nvSpPr>
        <p:spPr/>
        <p:txBody>
          <a:bodyPr/>
          <a:lstStyle>
            <a:lvl1pPr>
              <a:defRPr/>
            </a:lvl1pPr>
            <a:extLst/>
          </a:lstStyle>
          <a:p>
            <a:pPr>
              <a:defRPr/>
            </a:pPr>
            <a:fld id="{C697A4F9-AD91-4C87-982C-D72F024B03C1}" type="datetimeFigureOut">
              <a:rPr lang="tr-TR"/>
              <a:pPr>
                <a:defRPr/>
              </a:pPr>
              <a:t>27.10.2017</a:t>
            </a:fld>
            <a:endParaRPr lang="tr-TR"/>
          </a:p>
        </p:txBody>
      </p:sp>
      <p:sp>
        <p:nvSpPr>
          <p:cNvPr id="4" name="2 Altbilgi Yer Tutucusu"/>
          <p:cNvSpPr>
            <a:spLocks noGrp="1"/>
          </p:cNvSpPr>
          <p:nvPr>
            <p:ph type="ftr" sz="quarter" idx="11"/>
          </p:nvPr>
        </p:nvSpPr>
        <p:spPr/>
        <p:txBody>
          <a:bodyPr/>
          <a:lstStyle>
            <a:lvl1pPr>
              <a:defRPr/>
            </a:lvl1pPr>
            <a:extLst/>
          </a:lstStyle>
          <a:p>
            <a:pPr>
              <a:defRPr/>
            </a:pPr>
            <a:endParaRPr lang="tr-TR"/>
          </a:p>
        </p:txBody>
      </p:sp>
      <p:sp>
        <p:nvSpPr>
          <p:cNvPr id="5" name="3 Slayt Numarası Yer Tutucusu"/>
          <p:cNvSpPr>
            <a:spLocks noGrp="1"/>
          </p:cNvSpPr>
          <p:nvPr>
            <p:ph type="sldNum" sz="quarter" idx="12"/>
          </p:nvPr>
        </p:nvSpPr>
        <p:spPr/>
        <p:txBody>
          <a:bodyPr/>
          <a:lstStyle>
            <a:lvl1pPr>
              <a:defRPr/>
            </a:lvl1pPr>
            <a:extLst/>
          </a:lstStyle>
          <a:p>
            <a:pPr>
              <a:defRPr/>
            </a:pPr>
            <a:fld id="{60133873-469E-4EBB-8642-FF3AB6E91D5C}"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tr-TR" smtClean="0"/>
              <a:t>Asıl başlık stili için tıklatın</a:t>
            </a:r>
            <a:endParaRPr lang="en-US"/>
          </a:p>
        </p:txBody>
      </p:sp>
      <p:sp>
        <p:nvSpPr>
          <p:cNvPr id="3" name="2 Metin Yer Tutucusu"/>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4 Veri Yer Tutucusu"/>
          <p:cNvSpPr>
            <a:spLocks noGrp="1"/>
          </p:cNvSpPr>
          <p:nvPr>
            <p:ph type="dt" sz="half" idx="10"/>
          </p:nvPr>
        </p:nvSpPr>
        <p:spPr/>
        <p:txBody>
          <a:bodyPr/>
          <a:lstStyle>
            <a:lvl1pPr>
              <a:defRPr/>
            </a:lvl1pPr>
          </a:lstStyle>
          <a:p>
            <a:pPr>
              <a:defRPr/>
            </a:pPr>
            <a:fld id="{C5A77184-5278-4D48-A1FB-A5CE4C5C3E02}" type="datetimeFigureOut">
              <a:rPr lang="tr-TR"/>
              <a:pPr>
                <a:defRPr/>
              </a:pPr>
              <a:t>27.10.2017</a:t>
            </a:fld>
            <a:endParaRPr lang="tr-TR"/>
          </a:p>
        </p:txBody>
      </p:sp>
      <p:sp>
        <p:nvSpPr>
          <p:cNvPr id="6" name="17 Altbilgi Yer Tutucusu"/>
          <p:cNvSpPr>
            <a:spLocks noGrp="1"/>
          </p:cNvSpPr>
          <p:nvPr>
            <p:ph type="ftr" sz="quarter" idx="11"/>
          </p:nvPr>
        </p:nvSpPr>
        <p:spPr/>
        <p:txBody>
          <a:bodyPr/>
          <a:lstStyle>
            <a:lvl1pPr>
              <a:defRPr/>
            </a:lvl1pPr>
          </a:lstStyle>
          <a:p>
            <a:pPr>
              <a:defRPr/>
            </a:pPr>
            <a:endParaRPr lang="tr-TR"/>
          </a:p>
        </p:txBody>
      </p:sp>
      <p:sp>
        <p:nvSpPr>
          <p:cNvPr id="7" name="4 Slayt Numarası Yer Tutucusu"/>
          <p:cNvSpPr>
            <a:spLocks noGrp="1"/>
          </p:cNvSpPr>
          <p:nvPr>
            <p:ph type="sldNum" sz="quarter" idx="12"/>
          </p:nvPr>
        </p:nvSpPr>
        <p:spPr/>
        <p:txBody>
          <a:bodyPr/>
          <a:lstStyle>
            <a:lvl1pPr>
              <a:defRPr/>
            </a:lvl1pPr>
          </a:lstStyle>
          <a:p>
            <a:pPr>
              <a:defRPr/>
            </a:pPr>
            <a:fld id="{35FD70B1-CB5B-4B2C-B6F2-B3E56BE2652E}"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4 Yuvarlatılmış Dikdörtgen"/>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5 Tek Köşesi Yuvarlatılmış Dikdörtgen"/>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1 Başlık"/>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tr-TR" smtClean="0"/>
              <a:t>Asıl başlık stili için tıklatın</a:t>
            </a:r>
            <a:endParaRPr lang="en-US"/>
          </a:p>
        </p:txBody>
      </p:sp>
      <p:sp>
        <p:nvSpPr>
          <p:cNvPr id="4" name="3 Metin Yer Tutucusu"/>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3" name="2 Resim Yer Tutucusu"/>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tr-TR" noProof="0" smtClean="0"/>
              <a:t>Resim eklemek için simgeyi tıklatın</a:t>
            </a:r>
            <a:endParaRPr lang="en-US" noProof="0"/>
          </a:p>
        </p:txBody>
      </p:sp>
      <p:sp>
        <p:nvSpPr>
          <p:cNvPr id="7" name="4 Veri Yer Tutucusu"/>
          <p:cNvSpPr>
            <a:spLocks noGrp="1"/>
          </p:cNvSpPr>
          <p:nvPr>
            <p:ph type="dt" sz="half" idx="10"/>
          </p:nvPr>
        </p:nvSpPr>
        <p:spPr/>
        <p:txBody>
          <a:bodyPr/>
          <a:lstStyle>
            <a:lvl1pPr>
              <a:defRPr/>
            </a:lvl1pPr>
            <a:extLst/>
          </a:lstStyle>
          <a:p>
            <a:pPr>
              <a:defRPr/>
            </a:pPr>
            <a:fld id="{2D49166D-F816-4517-BD97-C73B304C62D5}" type="datetimeFigureOut">
              <a:rPr lang="tr-TR"/>
              <a:pPr>
                <a:defRPr/>
              </a:pPr>
              <a:t>27.10.2017</a:t>
            </a:fld>
            <a:endParaRPr lang="tr-TR"/>
          </a:p>
        </p:txBody>
      </p:sp>
      <p:sp>
        <p:nvSpPr>
          <p:cNvPr id="8" name="5 Altbilgi Yer Tutucusu"/>
          <p:cNvSpPr>
            <a:spLocks noGrp="1"/>
          </p:cNvSpPr>
          <p:nvPr>
            <p:ph type="ftr" sz="quarter" idx="11"/>
          </p:nvPr>
        </p:nvSpPr>
        <p:spPr/>
        <p:txBody>
          <a:bodyPr/>
          <a:lstStyle>
            <a:lvl1pPr>
              <a:defRPr/>
            </a:lvl1pPr>
            <a:extLst/>
          </a:lstStyle>
          <a:p>
            <a:pPr>
              <a:defRPr/>
            </a:pPr>
            <a:endParaRPr lang="tr-TR"/>
          </a:p>
        </p:txBody>
      </p:sp>
      <p:sp>
        <p:nvSpPr>
          <p:cNvPr id="9" name="6 Slayt Numarası Yer Tutucusu"/>
          <p:cNvSpPr>
            <a:spLocks noGrp="1"/>
          </p:cNvSpPr>
          <p:nvPr>
            <p:ph type="sldNum" sz="quarter" idx="12"/>
          </p:nvPr>
        </p:nvSpPr>
        <p:spPr/>
        <p:txBody>
          <a:bodyPr/>
          <a:lstStyle>
            <a:lvl1pPr>
              <a:defRPr/>
            </a:lvl1pPr>
            <a:extLst/>
          </a:lstStyle>
          <a:p>
            <a:pPr>
              <a:defRPr/>
            </a:pPr>
            <a:fld id="{98E4A742-E1AB-4BE3-8F35-29F98A35B7C7}"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502920" y="530352"/>
            <a:ext cx="8183880" cy="4187952"/>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4 Veri Yer Tutucusu"/>
          <p:cNvSpPr>
            <a:spLocks noGrp="1"/>
          </p:cNvSpPr>
          <p:nvPr>
            <p:ph type="dt" sz="half" idx="10"/>
          </p:nvPr>
        </p:nvSpPr>
        <p:spPr/>
        <p:txBody>
          <a:bodyPr/>
          <a:lstStyle>
            <a:lvl1pPr>
              <a:defRPr/>
            </a:lvl1pPr>
          </a:lstStyle>
          <a:p>
            <a:pPr>
              <a:defRPr/>
            </a:pPr>
            <a:fld id="{3A402751-8031-4407-B4D1-2630B8B256B6}" type="datetimeFigureOut">
              <a:rPr lang="tr-TR"/>
              <a:pPr>
                <a:defRPr/>
              </a:pPr>
              <a:t>27.10.2017</a:t>
            </a:fld>
            <a:endParaRPr lang="tr-TR"/>
          </a:p>
        </p:txBody>
      </p:sp>
      <p:sp>
        <p:nvSpPr>
          <p:cNvPr id="5" name="17 Altbilgi Yer Tutucusu"/>
          <p:cNvSpPr>
            <a:spLocks noGrp="1"/>
          </p:cNvSpPr>
          <p:nvPr>
            <p:ph type="ftr" sz="quarter" idx="11"/>
          </p:nvPr>
        </p:nvSpPr>
        <p:spPr/>
        <p:txBody>
          <a:bodyPr/>
          <a:lstStyle>
            <a:lvl1pPr>
              <a:defRPr/>
            </a:lvl1pPr>
          </a:lstStyle>
          <a:p>
            <a:pPr>
              <a:defRPr/>
            </a:pPr>
            <a:endParaRPr lang="tr-TR"/>
          </a:p>
        </p:txBody>
      </p:sp>
      <p:sp>
        <p:nvSpPr>
          <p:cNvPr id="6" name="4 Slayt Numarası Yer Tutucusu"/>
          <p:cNvSpPr>
            <a:spLocks noGrp="1"/>
          </p:cNvSpPr>
          <p:nvPr>
            <p:ph type="sldNum" sz="quarter" idx="12"/>
          </p:nvPr>
        </p:nvSpPr>
        <p:spPr/>
        <p:txBody>
          <a:bodyPr/>
          <a:lstStyle>
            <a:lvl1pPr>
              <a:defRPr/>
            </a:lvl1pPr>
          </a:lstStyle>
          <a:p>
            <a:pPr>
              <a:defRPr/>
            </a:pPr>
            <a:fld id="{BEC12B20-DEE1-4F8E-B7D3-5FBF92B64E7A}"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533404"/>
            <a:ext cx="1981200" cy="5257799"/>
          </a:xfrm>
        </p:spPr>
        <p:txBody>
          <a:bodyPr vert="eaVert"/>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533400" y="533402"/>
            <a:ext cx="5943600" cy="5257801"/>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4 Veri Yer Tutucusu"/>
          <p:cNvSpPr>
            <a:spLocks noGrp="1"/>
          </p:cNvSpPr>
          <p:nvPr>
            <p:ph type="dt" sz="half" idx="10"/>
          </p:nvPr>
        </p:nvSpPr>
        <p:spPr/>
        <p:txBody>
          <a:bodyPr/>
          <a:lstStyle>
            <a:lvl1pPr>
              <a:defRPr/>
            </a:lvl1pPr>
          </a:lstStyle>
          <a:p>
            <a:pPr>
              <a:defRPr/>
            </a:pPr>
            <a:fld id="{0AC0AE20-DFB9-4E8A-ABAD-5868E3D88A52}" type="datetimeFigureOut">
              <a:rPr lang="tr-TR"/>
              <a:pPr>
                <a:defRPr/>
              </a:pPr>
              <a:t>27.10.2017</a:t>
            </a:fld>
            <a:endParaRPr lang="tr-TR"/>
          </a:p>
        </p:txBody>
      </p:sp>
      <p:sp>
        <p:nvSpPr>
          <p:cNvPr id="5" name="17 Altbilgi Yer Tutucusu"/>
          <p:cNvSpPr>
            <a:spLocks noGrp="1"/>
          </p:cNvSpPr>
          <p:nvPr>
            <p:ph type="ftr" sz="quarter" idx="11"/>
          </p:nvPr>
        </p:nvSpPr>
        <p:spPr/>
        <p:txBody>
          <a:bodyPr/>
          <a:lstStyle>
            <a:lvl1pPr>
              <a:defRPr/>
            </a:lvl1pPr>
          </a:lstStyle>
          <a:p>
            <a:pPr>
              <a:defRPr/>
            </a:pPr>
            <a:endParaRPr lang="tr-TR"/>
          </a:p>
        </p:txBody>
      </p:sp>
      <p:sp>
        <p:nvSpPr>
          <p:cNvPr id="6" name="4 Slayt Numarası Yer Tutucusu"/>
          <p:cNvSpPr>
            <a:spLocks noGrp="1"/>
          </p:cNvSpPr>
          <p:nvPr>
            <p:ph type="sldNum" sz="quarter" idx="12"/>
          </p:nvPr>
        </p:nvSpPr>
        <p:spPr/>
        <p:txBody>
          <a:bodyPr/>
          <a:lstStyle>
            <a:lvl1pPr>
              <a:defRPr/>
            </a:lvl1pPr>
          </a:lstStyle>
          <a:p>
            <a:pPr>
              <a:defRPr/>
            </a:pPr>
            <a:fld id="{831620A5-D97A-47B0-8D8E-B3894FDBE87C}"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lstStyle>
            <a:lvl1pPr>
              <a:defRPr/>
            </a:lvl1pPr>
          </a:lstStyle>
          <a:p>
            <a:r>
              <a:rPr lang="tr-TR" smtClean="0"/>
              <a:t>Asıl başlık stili için tıklatın</a:t>
            </a:r>
            <a:endParaRPr lang="en-US"/>
          </a:p>
        </p:txBody>
      </p:sp>
      <p:sp>
        <p:nvSpPr>
          <p:cNvPr id="11" name="10 İçerik Yer Tutucusu"/>
          <p:cNvSpPr>
            <a:spLocks noGrp="1"/>
          </p:cNvSpPr>
          <p:nvPr>
            <p:ph sz="quarter" idx="2"/>
          </p:nvPr>
        </p:nvSpPr>
        <p:spPr>
          <a:xfrm>
            <a:off x="457200" y="2362200"/>
            <a:ext cx="3657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quarter" idx="4"/>
          </p:nvPr>
        </p:nvSpPr>
        <p:spPr>
          <a:xfrm>
            <a:off x="4371975" y="2362200"/>
            <a:ext cx="3657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smtClean="0"/>
              <a:t>Asıl metin stillerini düzenlemek için tıklatın</a:t>
            </a:r>
          </a:p>
        </p:txBody>
      </p:sp>
      <p:sp>
        <p:nvSpPr>
          <p:cNvPr id="7" name="13 Veri Yer Tutucusu"/>
          <p:cNvSpPr>
            <a:spLocks noGrp="1"/>
          </p:cNvSpPr>
          <p:nvPr>
            <p:ph type="dt" sz="half" idx="10"/>
          </p:nvPr>
        </p:nvSpPr>
        <p:spPr/>
        <p:txBody>
          <a:bodyPr/>
          <a:lstStyle>
            <a:lvl1pPr>
              <a:defRPr/>
            </a:lvl1pPr>
          </a:lstStyle>
          <a:p>
            <a:pPr>
              <a:defRPr/>
            </a:pPr>
            <a:fld id="{DD56C472-8AB0-4C59-B867-8964536C7EB6}" type="datetimeFigureOut">
              <a:rPr lang="tr-TR"/>
              <a:pPr>
                <a:defRPr/>
              </a:pPr>
              <a:t>27.10.2017</a:t>
            </a:fld>
            <a:endParaRPr lang="tr-TR"/>
          </a:p>
        </p:txBody>
      </p:sp>
      <p:sp>
        <p:nvSpPr>
          <p:cNvPr id="8" name="2 Altbilgi Yer Tutucusu"/>
          <p:cNvSpPr>
            <a:spLocks noGrp="1"/>
          </p:cNvSpPr>
          <p:nvPr>
            <p:ph type="ftr" sz="quarter" idx="11"/>
          </p:nvPr>
        </p:nvSpPr>
        <p:spPr/>
        <p:txBody>
          <a:bodyPr/>
          <a:lstStyle>
            <a:lvl1pPr>
              <a:defRPr/>
            </a:lvl1pPr>
          </a:lstStyle>
          <a:p>
            <a:pPr>
              <a:defRPr/>
            </a:pPr>
            <a:endParaRPr lang="tr-TR"/>
          </a:p>
        </p:txBody>
      </p:sp>
      <p:sp>
        <p:nvSpPr>
          <p:cNvPr id="9" name="22 Slayt Numarası Yer Tutucusu"/>
          <p:cNvSpPr>
            <a:spLocks noGrp="1"/>
          </p:cNvSpPr>
          <p:nvPr>
            <p:ph type="sldNum" sz="quarter" idx="12"/>
          </p:nvPr>
        </p:nvSpPr>
        <p:spPr/>
        <p:txBody>
          <a:bodyPr/>
          <a:lstStyle>
            <a:lvl1pPr>
              <a:defRPr/>
            </a:lvl1pPr>
          </a:lstStyle>
          <a:p>
            <a:pPr>
              <a:defRPr/>
            </a:pPr>
            <a:fld id="{065F01A6-AB04-497F-A1E2-FF119532DE42}"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5 Veri Yer Tutucusu"/>
          <p:cNvSpPr>
            <a:spLocks noGrp="1"/>
          </p:cNvSpPr>
          <p:nvPr>
            <p:ph type="dt" sz="half" idx="10"/>
          </p:nvPr>
        </p:nvSpPr>
        <p:spPr/>
        <p:txBody>
          <a:bodyPr rtlCol="0"/>
          <a:lstStyle>
            <a:lvl1pPr>
              <a:defRPr/>
            </a:lvl1pPr>
          </a:lstStyle>
          <a:p>
            <a:pPr>
              <a:defRPr/>
            </a:pPr>
            <a:fld id="{95E41245-2351-45A1-BCAF-FF97F90C10FD}" type="datetimeFigureOut">
              <a:rPr lang="tr-TR"/>
              <a:pPr>
                <a:defRPr/>
              </a:pPr>
              <a:t>27.10.2017</a:t>
            </a:fld>
            <a:endParaRPr lang="tr-TR"/>
          </a:p>
        </p:txBody>
      </p:sp>
      <p:sp>
        <p:nvSpPr>
          <p:cNvPr id="4" name="6 Slayt Numarası Yer Tutucusu"/>
          <p:cNvSpPr>
            <a:spLocks noGrp="1"/>
          </p:cNvSpPr>
          <p:nvPr>
            <p:ph type="sldNum" sz="quarter" idx="11"/>
          </p:nvPr>
        </p:nvSpPr>
        <p:spPr/>
        <p:txBody>
          <a:bodyPr rtlCol="0"/>
          <a:lstStyle>
            <a:lvl1pPr>
              <a:defRPr/>
            </a:lvl1pPr>
          </a:lstStyle>
          <a:p>
            <a:pPr>
              <a:defRPr/>
            </a:pPr>
            <a:fld id="{27696481-7AC4-4B72-8F0E-3340789BD2F8}" type="slidenum">
              <a:rPr lang="tr-TR"/>
              <a:pPr>
                <a:defRPr/>
              </a:pPr>
              <a:t>‹#›</a:t>
            </a:fld>
            <a:endParaRPr lang="tr-TR"/>
          </a:p>
        </p:txBody>
      </p:sp>
      <p:sp>
        <p:nvSpPr>
          <p:cNvPr id="5" name="7 Altbilgi Yer Tutucusu"/>
          <p:cNvSpPr>
            <a:spLocks noGrp="1"/>
          </p:cNvSpPr>
          <p:nvPr>
            <p:ph type="ftr" sz="quarter" idx="12"/>
          </p:nvPr>
        </p:nvSpPr>
        <p:spPr/>
        <p:txBody>
          <a:bodyPr rtlCol="0"/>
          <a:lstStyle>
            <a:lvl1pPr>
              <a:defRPr/>
            </a:lvl1pPr>
          </a:lstStyle>
          <a:p>
            <a:pPr>
              <a:defRPr/>
            </a:pPr>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fld id="{A5D457AE-12A7-4083-96C2-B3E72F5C2067}" type="datetimeFigureOut">
              <a:rPr lang="tr-TR"/>
              <a:pPr>
                <a:defRPr/>
              </a:pPr>
              <a:t>27.10.2017</a:t>
            </a:fld>
            <a:endParaRPr lang="tr-TR"/>
          </a:p>
        </p:txBody>
      </p:sp>
      <p:sp>
        <p:nvSpPr>
          <p:cNvPr id="3" name="2 Altbilgi Yer Tutucusu"/>
          <p:cNvSpPr>
            <a:spLocks noGrp="1"/>
          </p:cNvSpPr>
          <p:nvPr>
            <p:ph type="ftr" sz="quarter" idx="11"/>
          </p:nvPr>
        </p:nvSpPr>
        <p:spPr/>
        <p:txBody>
          <a:bodyPr/>
          <a:lstStyle>
            <a:lvl1pPr>
              <a:defRPr/>
            </a:lvl1pPr>
          </a:lstStyle>
          <a:p>
            <a:pPr>
              <a:defRPr/>
            </a:pPr>
            <a:endParaRPr lang="tr-TR"/>
          </a:p>
        </p:txBody>
      </p:sp>
      <p:sp>
        <p:nvSpPr>
          <p:cNvPr id="4" name="22 Slayt Numarası Yer Tutucusu"/>
          <p:cNvSpPr>
            <a:spLocks noGrp="1"/>
          </p:cNvSpPr>
          <p:nvPr>
            <p:ph type="sldNum" sz="quarter" idx="12"/>
          </p:nvPr>
        </p:nvSpPr>
        <p:spPr/>
        <p:txBody>
          <a:bodyPr/>
          <a:lstStyle>
            <a:lvl1pPr>
              <a:defRPr/>
            </a:lvl1pPr>
          </a:lstStyle>
          <a:p>
            <a:pPr>
              <a:defRPr/>
            </a:pPr>
            <a:fld id="{03E74703-E037-49A9-BA6F-5A617303842C}"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4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cs typeface="+mn-cs"/>
            </a:endParaRPr>
          </a:p>
        </p:txBody>
      </p:sp>
      <p:sp>
        <p:nvSpPr>
          <p:cNvPr id="6" name="5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cs typeface="+mn-cs"/>
            </a:endParaRPr>
          </a:p>
        </p:txBody>
      </p:sp>
      <p:sp>
        <p:nvSpPr>
          <p:cNvPr id="7" name="6 Düz Bağlayıcı"/>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cs typeface="+mn-cs"/>
            </a:endParaRPr>
          </a:p>
        </p:txBody>
      </p:sp>
      <p:sp>
        <p:nvSpPr>
          <p:cNvPr id="8" name="7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9" name="8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9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11" name="10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1 Başlık"/>
          <p:cNvSpPr>
            <a:spLocks noGrp="1"/>
          </p:cNvSpPr>
          <p:nvPr>
            <p:ph type="title"/>
          </p:nvPr>
        </p:nvSpPr>
        <p:spPr>
          <a:xfrm rot="5400000">
            <a:off x="3371850" y="3200400"/>
            <a:ext cx="6309360" cy="457200"/>
          </a:xfrm>
        </p:spPr>
        <p:txBody>
          <a:bodyPr/>
          <a:lstStyle>
            <a:lvl1pPr algn="l">
              <a:buNone/>
              <a:defRPr sz="2000" b="1" cap="small" baseline="0"/>
            </a:lvl1pPr>
          </a:lstStyle>
          <a:p>
            <a:r>
              <a:rPr lang="tr-TR" smtClean="0"/>
              <a:t>Asıl başlık stili için tıklatın</a:t>
            </a:r>
            <a:endParaRPr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8" name="17 İçerik Yer Tutucusu"/>
          <p:cNvSpPr>
            <a:spLocks noGrp="1"/>
          </p:cNvSpPr>
          <p:nvPr>
            <p:ph sz="quarter" idx="1"/>
          </p:nvPr>
        </p:nvSpPr>
        <p:spPr>
          <a:xfrm>
            <a:off x="304800" y="274320"/>
            <a:ext cx="5638800" cy="632764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2" name="20 Veri Yer Tutucusu"/>
          <p:cNvSpPr>
            <a:spLocks noGrp="1"/>
          </p:cNvSpPr>
          <p:nvPr>
            <p:ph type="dt" sz="half" idx="10"/>
          </p:nvPr>
        </p:nvSpPr>
        <p:spPr/>
        <p:txBody>
          <a:bodyPr rtlCol="0"/>
          <a:lstStyle>
            <a:lvl1pPr>
              <a:defRPr/>
            </a:lvl1pPr>
          </a:lstStyle>
          <a:p>
            <a:pPr>
              <a:defRPr/>
            </a:pPr>
            <a:fld id="{83BB6389-FC02-49B4-A34C-D4791F6F13ED}" type="datetimeFigureOut">
              <a:rPr lang="tr-TR"/>
              <a:pPr>
                <a:defRPr/>
              </a:pPr>
              <a:t>27.10.2017</a:t>
            </a:fld>
            <a:endParaRPr lang="tr-TR"/>
          </a:p>
        </p:txBody>
      </p:sp>
      <p:sp>
        <p:nvSpPr>
          <p:cNvPr id="13" name="21 Slayt Numarası Yer Tutucusu"/>
          <p:cNvSpPr>
            <a:spLocks noGrp="1"/>
          </p:cNvSpPr>
          <p:nvPr>
            <p:ph type="sldNum" sz="quarter" idx="11"/>
          </p:nvPr>
        </p:nvSpPr>
        <p:spPr/>
        <p:txBody>
          <a:bodyPr rtlCol="0"/>
          <a:lstStyle>
            <a:lvl1pPr>
              <a:defRPr/>
            </a:lvl1pPr>
          </a:lstStyle>
          <a:p>
            <a:pPr>
              <a:defRPr/>
            </a:pPr>
            <a:fld id="{B80D666A-59C5-4694-9A5F-9507A86D88B7}" type="slidenum">
              <a:rPr lang="tr-TR"/>
              <a:pPr>
                <a:defRPr/>
              </a:pPr>
              <a:t>‹#›</a:t>
            </a:fld>
            <a:endParaRPr lang="tr-TR"/>
          </a:p>
        </p:txBody>
      </p:sp>
      <p:sp>
        <p:nvSpPr>
          <p:cNvPr id="14" name="22 Altbilgi Yer Tutucusu"/>
          <p:cNvSpPr>
            <a:spLocks noGrp="1"/>
          </p:cNvSpPr>
          <p:nvPr>
            <p:ph type="ftr" sz="quarter" idx="12"/>
          </p:nvPr>
        </p:nvSpPr>
        <p:spPr/>
        <p:txBody>
          <a:bodyPr rtlCol="0"/>
          <a:lstStyle>
            <a:lvl1pPr>
              <a:defRPr/>
            </a:lvl1pPr>
          </a:lstStyle>
          <a:p>
            <a:pPr>
              <a:defRPr/>
            </a:pP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B0B5B9CA-9152-47A7-A6DE-2DFFE010E411}" type="datetimeFigureOut">
              <a:rPr lang="tr-TR"/>
              <a:pPr>
                <a:defRPr/>
              </a:pPr>
              <a:t>27.10.2017</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B0F5595A-E88A-4D8C-AA77-5F8BA050E94E}"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13A30BD8-9EFB-4A1C-81AB-B776A2B27C25}" type="datetimeFigureOut">
              <a:rPr lang="tr-TR"/>
              <a:pPr>
                <a:defRPr/>
              </a:pPr>
              <a:t>27.10.2017</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DB6F0E4F-7494-4BB3-BD41-6B6168A3C94E}"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3 Yuvarlatılmış Dikdörtgen"/>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5 Yuvarlatılmış Dikdörtgen"/>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4 Başlık"/>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tr-TR" smtClean="0"/>
              <a:t>Asıl başlık stili için tıklatın</a:t>
            </a:r>
            <a:endParaRPr lang="en-US"/>
          </a:p>
        </p:txBody>
      </p:sp>
      <p:sp>
        <p:nvSpPr>
          <p:cNvPr id="20" name="19 Alt Başlık"/>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7" name="18 Veri Yer Tutucusu"/>
          <p:cNvSpPr>
            <a:spLocks noGrp="1"/>
          </p:cNvSpPr>
          <p:nvPr>
            <p:ph type="dt" sz="half" idx="10"/>
          </p:nvPr>
        </p:nvSpPr>
        <p:spPr/>
        <p:txBody>
          <a:bodyPr/>
          <a:lstStyle>
            <a:lvl1pPr>
              <a:defRPr/>
            </a:lvl1pPr>
            <a:extLst/>
          </a:lstStyle>
          <a:p>
            <a:pPr>
              <a:defRPr/>
            </a:pPr>
            <a:fld id="{49D1695D-25B2-4837-9B57-B429492E1146}" type="datetimeFigureOut">
              <a:rPr lang="tr-TR"/>
              <a:pPr>
                <a:defRPr/>
              </a:pPr>
              <a:t>27.10.2017</a:t>
            </a:fld>
            <a:endParaRPr lang="tr-TR"/>
          </a:p>
        </p:txBody>
      </p:sp>
      <p:sp>
        <p:nvSpPr>
          <p:cNvPr id="8" name="7 Altbilgi Yer Tutucusu"/>
          <p:cNvSpPr>
            <a:spLocks noGrp="1"/>
          </p:cNvSpPr>
          <p:nvPr>
            <p:ph type="ftr" sz="quarter" idx="11"/>
          </p:nvPr>
        </p:nvSpPr>
        <p:spPr/>
        <p:txBody>
          <a:bodyPr/>
          <a:lstStyle>
            <a:lvl1pPr>
              <a:defRPr/>
            </a:lvl1pPr>
            <a:extLst/>
          </a:lstStyle>
          <a:p>
            <a:pPr>
              <a:defRPr/>
            </a:pPr>
            <a:endParaRPr lang="tr-TR"/>
          </a:p>
        </p:txBody>
      </p:sp>
      <p:sp>
        <p:nvSpPr>
          <p:cNvPr id="9" name="10 Slayt Numarası Yer Tutucusu"/>
          <p:cNvSpPr>
            <a:spLocks noGrp="1"/>
          </p:cNvSpPr>
          <p:nvPr>
            <p:ph type="sldNum" sz="quarter" idx="12"/>
          </p:nvPr>
        </p:nvSpPr>
        <p:spPr/>
        <p:txBody>
          <a:bodyPr/>
          <a:lstStyle>
            <a:lvl1pPr>
              <a:defRPr/>
            </a:lvl1pPr>
            <a:extLst/>
          </a:lstStyle>
          <a:p>
            <a:pPr>
              <a:defRPr/>
            </a:pPr>
            <a:fld id="{73255CAE-D61E-42EF-AC1F-484C0DF091EC}"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lang="tr-TR" smtClean="0"/>
              <a:t>Asıl başlık stili için tıklatın</a:t>
            </a:r>
            <a:endParaRPr lang="en-US"/>
          </a:p>
        </p:txBody>
      </p:sp>
      <p:sp>
        <p:nvSpPr>
          <p:cNvPr id="3" name="2 İçerik Yer Tutucusu"/>
          <p:cNvSpPr>
            <a:spLocks noGrp="1"/>
          </p:cNvSpPr>
          <p:nvPr>
            <p:ph idx="1"/>
          </p:nvPr>
        </p:nvSpPr>
        <p:spPr>
          <a:xfrm>
            <a:off x="502920" y="530352"/>
            <a:ext cx="8183880" cy="4187952"/>
          </a:xfrm>
        </p:spPr>
        <p:txBody>
          <a:bodyPr/>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4 Veri Yer Tutucusu"/>
          <p:cNvSpPr>
            <a:spLocks noGrp="1"/>
          </p:cNvSpPr>
          <p:nvPr>
            <p:ph type="dt" sz="half" idx="10"/>
          </p:nvPr>
        </p:nvSpPr>
        <p:spPr/>
        <p:txBody>
          <a:bodyPr/>
          <a:lstStyle>
            <a:lvl1pPr>
              <a:defRPr/>
            </a:lvl1pPr>
          </a:lstStyle>
          <a:p>
            <a:pPr>
              <a:defRPr/>
            </a:pPr>
            <a:fld id="{1CCF92CF-B2C2-47C5-B892-3FD953F9D3EE}" type="datetimeFigureOut">
              <a:rPr lang="tr-TR"/>
              <a:pPr>
                <a:defRPr/>
              </a:pPr>
              <a:t>27.10.2017</a:t>
            </a:fld>
            <a:endParaRPr lang="tr-TR"/>
          </a:p>
        </p:txBody>
      </p:sp>
      <p:sp>
        <p:nvSpPr>
          <p:cNvPr id="5" name="17 Altbilgi Yer Tutucusu"/>
          <p:cNvSpPr>
            <a:spLocks noGrp="1"/>
          </p:cNvSpPr>
          <p:nvPr>
            <p:ph type="ftr" sz="quarter" idx="11"/>
          </p:nvPr>
        </p:nvSpPr>
        <p:spPr/>
        <p:txBody>
          <a:bodyPr/>
          <a:lstStyle>
            <a:lvl1pPr>
              <a:defRPr/>
            </a:lvl1pPr>
          </a:lstStyle>
          <a:p>
            <a:pPr>
              <a:defRPr/>
            </a:pPr>
            <a:endParaRPr lang="tr-TR"/>
          </a:p>
        </p:txBody>
      </p:sp>
      <p:sp>
        <p:nvSpPr>
          <p:cNvPr id="6" name="4 Slayt Numarası Yer Tutucusu"/>
          <p:cNvSpPr>
            <a:spLocks noGrp="1"/>
          </p:cNvSpPr>
          <p:nvPr>
            <p:ph type="sldNum" sz="quarter" idx="12"/>
          </p:nvPr>
        </p:nvSpPr>
        <p:spPr/>
        <p:txBody>
          <a:bodyPr/>
          <a:lstStyle>
            <a:lvl1pPr>
              <a:defRPr/>
            </a:lvl1pPr>
          </a:lstStyle>
          <a:p>
            <a:pPr>
              <a:defRPr/>
            </a:pPr>
            <a:fld id="{E8DBCDF3-6F26-4A07-B57B-ABC47DF68D6C}"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cs typeface="+mn-cs"/>
            </a:endParaRPr>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lang="tr-TR" smtClean="0"/>
              <a:t>Asıl başlık stili için tıklatın</a:t>
            </a:r>
            <a:endParaRPr lang="en-US"/>
          </a:p>
        </p:txBody>
      </p:sp>
      <p:sp>
        <p:nvSpPr>
          <p:cNvPr id="1028" name="12 Metin Yer Tutucusu"/>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541063DE-2523-413A-BAE5-4BF8A401EAF2}" type="datetimeFigureOut">
              <a:rPr lang="tr-TR"/>
              <a:pPr>
                <a:defRPr/>
              </a:pPr>
              <a:t>27.10.2017</a:t>
            </a:fld>
            <a:endParaRPr lang="tr-TR"/>
          </a:p>
        </p:txBody>
      </p:sp>
      <p:sp>
        <p:nvSpPr>
          <p:cNvPr id="3" name="2 Altbilgi Yer Tutucusu"/>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12" name="11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3" name="22 Slayt Numarası Yer Tutucusu"/>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05B508B1-E094-4A99-A914-A69DDF6D5E5D}"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975" r:id="rId1"/>
    <p:sldLayoutId id="2147483976" r:id="rId2"/>
    <p:sldLayoutId id="2147483987" r:id="rId3"/>
    <p:sldLayoutId id="2147483977" r:id="rId4"/>
    <p:sldLayoutId id="2147483988" r:id="rId5"/>
    <p:sldLayoutId id="2147483978" r:id="rId6"/>
    <p:sldLayoutId id="2147483979" r:id="rId7"/>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Yuvarlatılmış Dikdörtgen"/>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8 Yuvarlatılmış Dikdörtgen"/>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12 Başlık Yer Tutucusu"/>
          <p:cNvSpPr>
            <a:spLocks noGrp="1"/>
          </p:cNvSpPr>
          <p:nvPr>
            <p:ph type="title"/>
          </p:nvPr>
        </p:nvSpPr>
        <p:spPr>
          <a:xfrm>
            <a:off x="503238" y="4986338"/>
            <a:ext cx="8183562" cy="1050925"/>
          </a:xfrm>
          <a:prstGeom prst="rect">
            <a:avLst/>
          </a:prstGeom>
        </p:spPr>
        <p:txBody>
          <a:bodyPr vert="horz" anchor="b">
            <a:normAutofit/>
          </a:bodyPr>
          <a:lstStyle>
            <a:extLst/>
          </a:lstStyle>
          <a:p>
            <a:r>
              <a:rPr lang="tr-TR" smtClean="0"/>
              <a:t>Asıl başlık stili için tıklatın</a:t>
            </a:r>
            <a:endParaRPr lang="en-US"/>
          </a:p>
        </p:txBody>
      </p:sp>
      <p:sp>
        <p:nvSpPr>
          <p:cNvPr id="2055" name="3 Metin Yer Tutucusu"/>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25" name="24 Veri Yer Tutucusu"/>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cs typeface="Arial" pitchFamily="34" charset="0"/>
              </a:defRPr>
            </a:lvl1pPr>
            <a:extLst/>
          </a:lstStyle>
          <a:p>
            <a:pPr>
              <a:defRPr/>
            </a:pPr>
            <a:fld id="{B23291C3-B846-4214-9C79-0E44D950A863}" type="datetimeFigureOut">
              <a:rPr lang="tr-TR"/>
              <a:pPr>
                <a:defRPr/>
              </a:pPr>
              <a:t>27.10.2017</a:t>
            </a:fld>
            <a:endParaRPr lang="tr-TR"/>
          </a:p>
        </p:txBody>
      </p:sp>
      <p:sp>
        <p:nvSpPr>
          <p:cNvPr id="18" name="17 Altbilgi Yer Tutucusu"/>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cs typeface="Arial" pitchFamily="34" charset="0"/>
              </a:defRPr>
            </a:lvl1pPr>
            <a:extLst/>
          </a:lstStyle>
          <a:p>
            <a:pPr>
              <a:defRPr/>
            </a:pPr>
            <a:endParaRPr lang="tr-TR"/>
          </a:p>
        </p:txBody>
      </p:sp>
      <p:sp>
        <p:nvSpPr>
          <p:cNvPr id="5" name="4 Slayt Numarası Yer Tutucusu"/>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cs typeface="Arial" pitchFamily="34" charset="0"/>
              </a:defRPr>
            </a:lvl1pPr>
            <a:extLst/>
          </a:lstStyle>
          <a:p>
            <a:pPr>
              <a:defRPr/>
            </a:pPr>
            <a:fld id="{3B7647B9-2A66-4ADD-ABB6-63EC174618AD}"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989" r:id="rId1"/>
    <p:sldLayoutId id="2147483980" r:id="rId2"/>
    <p:sldLayoutId id="2147483990" r:id="rId3"/>
    <p:sldLayoutId id="2147483981" r:id="rId4"/>
    <p:sldLayoutId id="2147483982" r:id="rId5"/>
    <p:sldLayoutId id="2147483983" r:id="rId6"/>
    <p:sldLayoutId id="2147483991" r:id="rId7"/>
    <p:sldLayoutId id="2147483984" r:id="rId8"/>
    <p:sldLayoutId id="2147483992" r:id="rId9"/>
    <p:sldLayoutId id="2147483985" r:id="rId10"/>
    <p:sldLayoutId id="2147483986" r:id="rId11"/>
  </p:sldLayoutIdLst>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hyperlink" Target="https://t.co/qaGG10bePw" TargetMode="External"/><Relationship Id="rId2" Type="http://schemas.openxmlformats.org/officeDocument/2006/relationships/image" Target="../media/image21.jpeg"/><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hyperlink" Target="https://twitter.com/Dove" TargetMode="External"/><Relationship Id="rId2" Type="http://schemas.openxmlformats.org/officeDocument/2006/relationships/image" Target="../media/image23.jpeg"/><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7.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35.jpeg"/><Relationship Id="rId4" Type="http://schemas.openxmlformats.org/officeDocument/2006/relationships/image" Target="../media/image34.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7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hyperlink" Target="ihracatta-sozlesme-ornekleri-ingilizce-turkce.doc"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42938" y="1071563"/>
            <a:ext cx="7772400" cy="1828800"/>
          </a:xfrm>
        </p:spPr>
        <p:txBody>
          <a:bodyPr/>
          <a:lstStyle/>
          <a:p>
            <a:pPr algn="ctr" eaLnBrk="1" fontAlgn="auto" hangingPunct="1">
              <a:spcAft>
                <a:spcPts val="0"/>
              </a:spcAft>
              <a:defRPr/>
            </a:pPr>
            <a:r>
              <a:rPr lang="tr-TR" sz="4400" dirty="0" smtClean="0">
                <a:solidFill>
                  <a:schemeClr val="tx1"/>
                </a:solidFill>
              </a:rPr>
              <a:t>İHRACAT   STRATEJİSİ</a:t>
            </a:r>
            <a:endParaRPr lang="tr-TR" dirty="0"/>
          </a:p>
        </p:txBody>
      </p:sp>
      <p:sp>
        <p:nvSpPr>
          <p:cNvPr id="3" name="2 Alt Başlık"/>
          <p:cNvSpPr>
            <a:spLocks noGrp="1"/>
          </p:cNvSpPr>
          <p:nvPr>
            <p:ph type="subTitle" idx="1"/>
          </p:nvPr>
        </p:nvSpPr>
        <p:spPr>
          <a:xfrm>
            <a:off x="428625" y="3684588"/>
            <a:ext cx="8066088" cy="2244725"/>
          </a:xfrm>
        </p:spPr>
        <p:txBody>
          <a:bodyPr>
            <a:normAutofit/>
          </a:bodyPr>
          <a:lstStyle/>
          <a:p>
            <a:pPr marL="0" algn="ctr" eaLnBrk="1" fontAlgn="auto" hangingPunct="1">
              <a:lnSpc>
                <a:spcPct val="80000"/>
              </a:lnSpc>
              <a:spcAft>
                <a:spcPts val="0"/>
              </a:spcAft>
              <a:buFont typeface="Wingdings 2"/>
              <a:buNone/>
              <a:defRPr/>
            </a:pPr>
            <a:r>
              <a:rPr lang="tr-TR" b="1" dirty="0" err="1" smtClean="0"/>
              <a:t>Prof.Dr</a:t>
            </a:r>
            <a:r>
              <a:rPr lang="tr-TR" b="1" dirty="0" smtClean="0"/>
              <a:t>.Dilber Ulaş</a:t>
            </a:r>
          </a:p>
          <a:p>
            <a:pPr marL="0" algn="ctr" eaLnBrk="1" fontAlgn="auto" hangingPunct="1">
              <a:lnSpc>
                <a:spcPct val="80000"/>
              </a:lnSpc>
              <a:spcAft>
                <a:spcPts val="0"/>
              </a:spcAft>
              <a:buFont typeface="Wingdings 2"/>
              <a:buNone/>
              <a:defRPr/>
            </a:pPr>
            <a:r>
              <a:rPr lang="tr-TR" b="1" dirty="0" smtClean="0"/>
              <a:t>Ankara Üniversitesi</a:t>
            </a:r>
          </a:p>
          <a:p>
            <a:pPr marL="0" algn="ctr" eaLnBrk="1" fontAlgn="auto" hangingPunct="1">
              <a:lnSpc>
                <a:spcPct val="80000"/>
              </a:lnSpc>
              <a:spcAft>
                <a:spcPts val="0"/>
              </a:spcAft>
              <a:buFont typeface="Wingdings 2"/>
              <a:buNone/>
              <a:defRPr/>
            </a:pPr>
            <a:r>
              <a:rPr lang="tr-TR" b="1" dirty="0" smtClean="0"/>
              <a:t> SBF İşletme Bölümü</a:t>
            </a:r>
          </a:p>
          <a:p>
            <a:pPr marL="0" algn="ctr" eaLnBrk="1" fontAlgn="auto" hangingPunct="1">
              <a:lnSpc>
                <a:spcPct val="80000"/>
              </a:lnSpc>
              <a:spcAft>
                <a:spcPts val="0"/>
              </a:spcAft>
              <a:buFont typeface="Wingdings 2"/>
              <a:buNone/>
              <a:defRPr/>
            </a:pPr>
            <a:r>
              <a:rPr lang="tr-TR" b="1" dirty="0" smtClean="0"/>
              <a:t>2017</a:t>
            </a:r>
          </a:p>
          <a:p>
            <a:pPr eaLnBrk="1" fontAlgn="auto" hangingPunct="1">
              <a:spcAft>
                <a:spcPts val="0"/>
              </a:spcAft>
              <a:buFont typeface="Wingdings 2"/>
              <a:buNone/>
              <a:defRPr/>
            </a:pP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growing strategies in business ile ilgili görsel sonucu"/>
          <p:cNvPicPr>
            <a:picLocks noChangeAspect="1" noChangeArrowheads="1"/>
          </p:cNvPicPr>
          <p:nvPr/>
        </p:nvPicPr>
        <p:blipFill>
          <a:blip r:embed="rId2"/>
          <a:srcRect/>
          <a:stretch>
            <a:fillRect/>
          </a:stretch>
        </p:blipFill>
        <p:spPr bwMode="auto">
          <a:xfrm>
            <a:off x="380971" y="0"/>
            <a:ext cx="8763029" cy="6572272"/>
          </a:xfrm>
          <a:prstGeom prst="rect">
            <a:avLst/>
          </a:prstGeom>
          <a:noFill/>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785813"/>
            <a:ext cx="7467600" cy="1143000"/>
          </a:xfrm>
        </p:spPr>
        <p:txBody>
          <a:bodyPr>
            <a:noAutofit/>
          </a:bodyPr>
          <a:lstStyle/>
          <a:p>
            <a:pPr algn="ctr" eaLnBrk="1" fontAlgn="auto" hangingPunct="1">
              <a:spcAft>
                <a:spcPts val="0"/>
              </a:spcAft>
              <a:defRPr/>
            </a:pPr>
            <a:r>
              <a:rPr lang="tr-TR" sz="2800" b="0" dirty="0" smtClean="0">
                <a:solidFill>
                  <a:schemeClr val="tx1"/>
                </a:solidFill>
              </a:rPr>
              <a:t>İHRACATA BAŞLAMA TÜRLERİ AÇISINDAN İHRACAT TÜRLERİ</a:t>
            </a:r>
            <a:br>
              <a:rPr lang="tr-TR" sz="2800" b="0" dirty="0" smtClean="0">
                <a:solidFill>
                  <a:schemeClr val="tx1"/>
                </a:solidFill>
              </a:rPr>
            </a:br>
            <a:endParaRPr lang="tr-TR" sz="2800" dirty="0" smtClean="0">
              <a:solidFill>
                <a:schemeClr val="tx1"/>
              </a:solidFill>
            </a:endParaRPr>
          </a:p>
        </p:txBody>
      </p:sp>
      <p:sp>
        <p:nvSpPr>
          <p:cNvPr id="84995" name="2 İçerik Yer Tutucusu"/>
          <p:cNvSpPr>
            <a:spLocks noGrp="1"/>
          </p:cNvSpPr>
          <p:nvPr>
            <p:ph sz="quarter" idx="4294967295"/>
          </p:nvPr>
        </p:nvSpPr>
        <p:spPr>
          <a:xfrm>
            <a:off x="0" y="1600200"/>
            <a:ext cx="8229600" cy="4525963"/>
          </a:xfrm>
        </p:spPr>
        <p:txBody>
          <a:bodyPr/>
          <a:lstStyle/>
          <a:p>
            <a:pPr eaLnBrk="1" hangingPunct="1">
              <a:buFont typeface="Wingdings" pitchFamily="2" charset="2"/>
              <a:buNone/>
            </a:pPr>
            <a:r>
              <a:rPr lang="tr-TR" b="1" smtClean="0"/>
              <a:t>	</a:t>
            </a:r>
          </a:p>
          <a:p>
            <a:pPr eaLnBrk="1" hangingPunct="1">
              <a:buFont typeface="Wingdings" pitchFamily="2" charset="2"/>
              <a:buNone/>
            </a:pPr>
            <a:endParaRPr lang="tr-TR" b="1" smtClean="0"/>
          </a:p>
          <a:p>
            <a:pPr eaLnBrk="1" hangingPunct="1">
              <a:buFont typeface="Wingdings" pitchFamily="2" charset="2"/>
              <a:buNone/>
            </a:pPr>
            <a:r>
              <a:rPr lang="tr-TR" b="1" smtClean="0"/>
              <a:t>		1. Aktif İhracat</a:t>
            </a:r>
          </a:p>
          <a:p>
            <a:pPr eaLnBrk="1" hangingPunct="1">
              <a:buFont typeface="Wingdings" pitchFamily="2" charset="2"/>
              <a:buNone/>
            </a:pPr>
            <a:r>
              <a:rPr lang="tr-TR" b="1" smtClean="0"/>
              <a:t>		2. Pasif İhracat</a:t>
            </a:r>
          </a:p>
          <a:p>
            <a:pPr eaLnBrk="1" hangingPunct="1">
              <a:buFont typeface="Wingdings" pitchFamily="2" charset="2"/>
              <a:buNone/>
            </a:pPr>
            <a:endParaRPr lang="tr-TR" b="1" smtClean="0"/>
          </a:p>
          <a:p>
            <a:pPr eaLnBrk="1" hangingPunct="1"/>
            <a:endParaRPr lang="tr-TR"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growing strategies in business ile ilgili görsel sonucu"/>
          <p:cNvPicPr>
            <a:picLocks noChangeAspect="1" noChangeArrowheads="1"/>
          </p:cNvPicPr>
          <p:nvPr/>
        </p:nvPicPr>
        <p:blipFill>
          <a:blip r:embed="rId2"/>
          <a:srcRect/>
          <a:stretch>
            <a:fillRect/>
          </a:stretch>
        </p:blipFill>
        <p:spPr bwMode="auto">
          <a:xfrm>
            <a:off x="214282" y="357166"/>
            <a:ext cx="8658729" cy="650083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exporting marketing plan ile ilgili görsel sonucu"/>
          <p:cNvPicPr>
            <a:picLocks noChangeAspect="1" noChangeArrowheads="1"/>
          </p:cNvPicPr>
          <p:nvPr/>
        </p:nvPicPr>
        <p:blipFill>
          <a:blip r:embed="rId2"/>
          <a:srcRect/>
          <a:stretch>
            <a:fillRect/>
          </a:stretch>
        </p:blipFill>
        <p:spPr bwMode="auto">
          <a:xfrm>
            <a:off x="357158" y="285728"/>
            <a:ext cx="8143932" cy="61079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exporting marketing plan ile ilgili görsel sonucu"/>
          <p:cNvPicPr>
            <a:picLocks noChangeAspect="1" noChangeArrowheads="1"/>
          </p:cNvPicPr>
          <p:nvPr/>
        </p:nvPicPr>
        <p:blipFill>
          <a:blip r:embed="rId2"/>
          <a:srcRect/>
          <a:stretch>
            <a:fillRect/>
          </a:stretch>
        </p:blipFill>
        <p:spPr bwMode="auto">
          <a:xfrm>
            <a:off x="1285852" y="-285776"/>
            <a:ext cx="6856206" cy="750099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857250" y="1071563"/>
            <a:ext cx="6800850" cy="703262"/>
          </a:xfrm>
        </p:spPr>
        <p:txBody>
          <a:bodyPr>
            <a:normAutofit fontScale="90000"/>
          </a:bodyPr>
          <a:lstStyle/>
          <a:p>
            <a:pPr algn="ctr" eaLnBrk="1" fontAlgn="auto" hangingPunct="1">
              <a:spcAft>
                <a:spcPts val="0"/>
              </a:spcAft>
              <a:defRPr/>
            </a:pPr>
            <a:r>
              <a:rPr lang="tr-TR" b="0" dirty="0" smtClean="0">
                <a:solidFill>
                  <a:schemeClr val="tx1"/>
                </a:solidFill>
              </a:rPr>
              <a:t>İHRACAT</a:t>
            </a:r>
            <a:r>
              <a:rPr lang="tr-TR" b="0" dirty="0" smtClean="0">
                <a:solidFill>
                  <a:schemeClr val="accent1">
                    <a:tint val="88000"/>
                    <a:satMod val="150000"/>
                  </a:schemeClr>
                </a:solidFill>
              </a:rPr>
              <a:t/>
            </a:r>
            <a:br>
              <a:rPr lang="tr-TR" b="0" dirty="0" smtClean="0">
                <a:solidFill>
                  <a:schemeClr val="accent1">
                    <a:tint val="88000"/>
                    <a:satMod val="150000"/>
                  </a:schemeClr>
                </a:solidFill>
              </a:rPr>
            </a:br>
            <a:endParaRPr lang="tr-TR" dirty="0" smtClean="0">
              <a:solidFill>
                <a:schemeClr val="accent1">
                  <a:tint val="88000"/>
                  <a:satMod val="150000"/>
                </a:schemeClr>
              </a:solidFill>
            </a:endParaRPr>
          </a:p>
        </p:txBody>
      </p:sp>
      <p:sp>
        <p:nvSpPr>
          <p:cNvPr id="10243" name="2 İçerik Yer Tutucusu"/>
          <p:cNvSpPr>
            <a:spLocks noGrp="1"/>
          </p:cNvSpPr>
          <p:nvPr>
            <p:ph sz="quarter" idx="4294967295"/>
          </p:nvPr>
        </p:nvSpPr>
        <p:spPr>
          <a:xfrm>
            <a:off x="0" y="1600200"/>
            <a:ext cx="8229600" cy="4525963"/>
          </a:xfrm>
        </p:spPr>
        <p:txBody>
          <a:bodyPr/>
          <a:lstStyle/>
          <a:p>
            <a:pPr eaLnBrk="1" hangingPunct="1"/>
            <a:endParaRPr lang="tr-TR" smtClean="0"/>
          </a:p>
          <a:p>
            <a:pPr eaLnBrk="1" hangingPunct="1"/>
            <a:endParaRPr lang="tr-TR" smtClean="0"/>
          </a:p>
          <a:p>
            <a:pPr algn="ctr" eaLnBrk="1" hangingPunct="1"/>
            <a:r>
              <a:rPr lang="tr-TR" smtClean="0">
                <a:latin typeface="Arial" charset="0"/>
              </a:rPr>
              <a:t>“</a:t>
            </a:r>
            <a:r>
              <a:rPr lang="tr-TR" sz="3600" smtClean="0">
                <a:latin typeface="Arial" charset="0"/>
              </a:rPr>
              <a:t>U</a:t>
            </a:r>
            <a:r>
              <a:rPr lang="tr-TR" sz="3600" smtClean="0"/>
              <a:t>lusal sınırların ötesine ürün satımı”</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28596" y="214290"/>
            <a:ext cx="7858180" cy="6370975"/>
          </a:xfrm>
          <a:prstGeom prst="rect">
            <a:avLst/>
          </a:prstGeom>
        </p:spPr>
        <p:txBody>
          <a:bodyPr wrap="square">
            <a:spAutoFit/>
          </a:bodyPr>
          <a:lstStyle/>
          <a:p>
            <a:r>
              <a:rPr lang="tr-TR" b="1" dirty="0" smtClean="0"/>
              <a:t>TİM, 2017'nin ağustos ayına ilişkin ihracat verilerini açıkladı.</a:t>
            </a:r>
          </a:p>
          <a:p>
            <a:endParaRPr lang="tr-TR" dirty="0" smtClean="0"/>
          </a:p>
          <a:p>
            <a:r>
              <a:rPr lang="tr-TR" dirty="0" smtClean="0"/>
              <a:t>Otomotiv endüstrisi, ağustos ayında 1 milyar 836 milyon 87 bin dolarla en fazla ihracat gerçekleştiren sektör olarak belirlendi. Bunu 1 milyar 679 milyon 93 bin dolarla </a:t>
            </a:r>
            <a:r>
              <a:rPr lang="tr-TR" dirty="0" err="1" smtClean="0"/>
              <a:t>hazırgiyim</a:t>
            </a:r>
            <a:r>
              <a:rPr lang="tr-TR" dirty="0" smtClean="0"/>
              <a:t> ve konfeksiyon, 1 milyar 461 milyon 364 bin dolarla kimyevi maddeler ve </a:t>
            </a:r>
            <a:r>
              <a:rPr lang="tr-TR" dirty="0" err="1" smtClean="0"/>
              <a:t>mamülleri</a:t>
            </a:r>
            <a:r>
              <a:rPr lang="tr-TR" dirty="0" smtClean="0"/>
              <a:t> sektörleri takip etti.</a:t>
            </a:r>
          </a:p>
          <a:p>
            <a:r>
              <a:rPr lang="tr-TR" dirty="0" smtClean="0"/>
              <a:t>"AB’nin ihracatımızdaki payı yüzde 47 seviyelerinde. Ağustos ayında AB pazarına ihracatımız yüzde 12 artış gösterdi. Otomotiv ve </a:t>
            </a:r>
            <a:r>
              <a:rPr lang="tr-TR" dirty="0" err="1" smtClean="0"/>
              <a:t>hazırgiyim</a:t>
            </a:r>
            <a:r>
              <a:rPr lang="tr-TR" dirty="0" smtClean="0"/>
              <a:t> sektörleri AB pazarına yoğun ihracata devam ederken, gemi ve yat sektörü ile zeytin ve zeytinyağı sektörleri yüzde 100’ün üzerinde artış oranları yakaladı. </a:t>
            </a:r>
          </a:p>
          <a:p>
            <a:r>
              <a:rPr lang="tr-TR" dirty="0" smtClean="0"/>
              <a:t>En fazla ihracat gerçekleştirilen ülke Almanya oldu. Almanya’yı Irak, İngiltere, ABD ve İspanya takip etti.</a:t>
            </a:r>
          </a:p>
          <a:p>
            <a:r>
              <a:rPr lang="tr-TR" dirty="0" smtClean="0"/>
              <a:t>İhracatın en fazla arttığı ülkeler, yüzde 58,9 ile Rusya, yüzde 43,1 ile Çin ve yüzde 35,1 ile Birleşik Arap Emirlikleri oldu.</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p:txBody>
          <a:bodyPr/>
          <a:lstStyle/>
          <a:p>
            <a:r>
              <a:rPr lang="tr-TR" dirty="0" smtClean="0"/>
              <a:t>Tüketim malı ithalatı %12 iken, yatırım malı, hammadde ithalatı %88. </a:t>
            </a:r>
            <a:r>
              <a:rPr lang="tr-TR" dirty="0" err="1" smtClean="0"/>
              <a:t>İhrac</a:t>
            </a:r>
            <a:r>
              <a:rPr lang="tr-TR" dirty="0" smtClean="0"/>
              <a:t> ürün üretimi büyük ölçüde ithal girdi kullanılarak karşılanıyor.</a:t>
            </a:r>
          </a:p>
          <a:p>
            <a:r>
              <a:rPr lang="tr-TR" dirty="0" smtClean="0"/>
              <a:t>Sağlık turizmi, yazılım, bilgisayar oyunları, teknik müşavirlik, film, lojistik gelişen sektörler.</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dunya.com/uploads/content/aktas-23-03-17-02jpg.jpg?v=1490194589"/>
          <p:cNvPicPr>
            <a:picLocks noChangeAspect="1" noChangeArrowheads="1"/>
          </p:cNvPicPr>
          <p:nvPr/>
        </p:nvPicPr>
        <p:blipFill>
          <a:blip r:embed="rId2"/>
          <a:srcRect/>
          <a:stretch>
            <a:fillRect/>
          </a:stretch>
        </p:blipFill>
        <p:spPr bwMode="auto">
          <a:xfrm>
            <a:off x="1643042" y="428604"/>
            <a:ext cx="5572164" cy="599331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p:txBody>
          <a:bodyPr/>
          <a:lstStyle/>
          <a:p>
            <a:r>
              <a:rPr lang="tr-TR" dirty="0" smtClean="0"/>
              <a:t>Ülke Konumlanması açısından</a:t>
            </a:r>
          </a:p>
          <a:p>
            <a:endParaRPr lang="tr-TR" dirty="0" smtClean="0"/>
          </a:p>
          <a:p>
            <a:r>
              <a:rPr lang="tr-TR" dirty="0" smtClean="0"/>
              <a:t> Bugün; Fasoncu, Ürün odaklı, Yerel üretici Konumda iken </a:t>
            </a:r>
          </a:p>
          <a:p>
            <a:endParaRPr lang="tr-TR" dirty="0" smtClean="0"/>
          </a:p>
          <a:p>
            <a:r>
              <a:rPr lang="tr-TR" dirty="0" smtClean="0"/>
              <a:t>Yarın; Pazarı olan, Tüketici odaklı, Global markalar çıkarmış bir ülke olmak için hangi adımlar atılmalı?</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p:txBody>
          <a:bodyPr/>
          <a:lstStyle/>
          <a:p>
            <a:r>
              <a:rPr lang="tr-TR" dirty="0" smtClean="0"/>
              <a:t>Katma değeri artırmak için </a:t>
            </a:r>
            <a:r>
              <a:rPr lang="tr-TR" dirty="0" err="1" smtClean="0"/>
              <a:t>inovasyona</a:t>
            </a:r>
            <a:r>
              <a:rPr lang="tr-TR" dirty="0" smtClean="0"/>
              <a:t>, tasarıma, markanın ve AR-</a:t>
            </a:r>
            <a:r>
              <a:rPr lang="tr-TR" dirty="0" err="1" smtClean="0"/>
              <a:t>GE’ye</a:t>
            </a:r>
            <a:r>
              <a:rPr lang="tr-TR" dirty="0" smtClean="0"/>
              <a:t> önem verilmesi, </a:t>
            </a:r>
            <a:r>
              <a:rPr lang="tr-TR" dirty="0" err="1" smtClean="0"/>
              <a:t>katmadeğer</a:t>
            </a:r>
            <a:r>
              <a:rPr lang="tr-TR" dirty="0" smtClean="0"/>
              <a:t> yaratan ürünlerin ihraç edilmesi</a:t>
            </a:r>
          </a:p>
          <a:p>
            <a:r>
              <a:rPr lang="tr-TR" dirty="0" smtClean="0"/>
              <a:t>Teknoloji transferi yapacak kadar bilgi birikiminizin olması </a:t>
            </a:r>
          </a:p>
          <a:p>
            <a:r>
              <a:rPr lang="tr-TR" dirty="0" smtClean="0"/>
              <a:t>Türkiye’nin mevcut işgücü profilinin, mevcut eğitim düzeyi iyileştirilmesi</a:t>
            </a:r>
          </a:p>
          <a:p>
            <a:r>
              <a:rPr lang="tr-TR" dirty="0" smtClean="0"/>
              <a:t>Ulaşım, lojistik</a:t>
            </a:r>
          </a:p>
          <a:p>
            <a:r>
              <a:rPr lang="tr-TR" dirty="0" smtClean="0"/>
              <a:t>Finansman</a:t>
            </a:r>
          </a:p>
          <a:p>
            <a:r>
              <a:rPr lang="tr-TR" dirty="0" smtClean="0"/>
              <a:t>Kalıcı ilişkiler, süreklilik ve güvenilirlik sağlanması</a:t>
            </a:r>
          </a:p>
          <a:p>
            <a:r>
              <a:rPr lang="tr-TR" dirty="0" smtClean="0"/>
              <a:t>Ülke imajı</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las\Desktop\IMG_2260.JPG"/>
          <p:cNvPicPr>
            <a:picLocks noChangeAspect="1" noChangeArrowheads="1"/>
          </p:cNvPicPr>
          <p:nvPr/>
        </p:nvPicPr>
        <p:blipFill>
          <a:blip r:embed="rId2"/>
          <a:srcRect/>
          <a:stretch>
            <a:fillRect/>
          </a:stretch>
        </p:blipFill>
        <p:spPr bwMode="auto">
          <a:xfrm>
            <a:off x="1857356" y="95224"/>
            <a:ext cx="5072082" cy="676277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a:xfrm>
            <a:off x="1500188" y="274638"/>
            <a:ext cx="6729412" cy="1143000"/>
          </a:xfrm>
        </p:spPr>
        <p:txBody>
          <a:bodyPr/>
          <a:lstStyle/>
          <a:p>
            <a:pPr eaLnBrk="1" fontAlgn="auto" hangingPunct="1">
              <a:spcAft>
                <a:spcPts val="0"/>
              </a:spcAft>
              <a:defRPr/>
            </a:pPr>
            <a:r>
              <a:rPr lang="tr-TR" dirty="0" smtClean="0">
                <a:solidFill>
                  <a:schemeClr val="accent1">
                    <a:tint val="88000"/>
                    <a:satMod val="150000"/>
                  </a:schemeClr>
                </a:solidFill>
              </a:rPr>
              <a:t>Nasıl ihracatçı olunur?</a:t>
            </a:r>
          </a:p>
        </p:txBody>
      </p:sp>
      <p:sp>
        <p:nvSpPr>
          <p:cNvPr id="11267" name="Rectangle 3"/>
          <p:cNvSpPr>
            <a:spLocks noGrp="1" noChangeArrowheads="1"/>
          </p:cNvSpPr>
          <p:nvPr>
            <p:ph type="body" idx="4294967295"/>
          </p:nvPr>
        </p:nvSpPr>
        <p:spPr>
          <a:xfrm>
            <a:off x="0" y="1600200"/>
            <a:ext cx="8229600" cy="4525963"/>
          </a:xfrm>
        </p:spPr>
        <p:txBody>
          <a:bodyPr/>
          <a:lstStyle/>
          <a:p>
            <a:pPr eaLnBrk="1" hangingPunct="1">
              <a:buFont typeface="Wingdings" pitchFamily="2" charset="2"/>
              <a:buNone/>
            </a:pPr>
            <a:endParaRPr lang="tr-TR" smtClean="0"/>
          </a:p>
          <a:p>
            <a:pPr eaLnBrk="1" hangingPunct="1">
              <a:buFont typeface="Wingdings" pitchFamily="2" charset="2"/>
              <a:buNone/>
            </a:pPr>
            <a:endParaRPr lang="tr-TR" smtClean="0"/>
          </a:p>
          <a:p>
            <a:pPr eaLnBrk="1" hangingPunct="1">
              <a:buFont typeface="Wingdings" pitchFamily="2" charset="2"/>
              <a:buNone/>
            </a:pPr>
            <a:r>
              <a:rPr lang="tr-TR"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1500188" y="274638"/>
            <a:ext cx="6729412" cy="1082675"/>
          </a:xfrm>
        </p:spPr>
        <p:txBody>
          <a:bodyPr/>
          <a:lstStyle/>
          <a:p>
            <a:pPr eaLnBrk="1" fontAlgn="auto" hangingPunct="1">
              <a:spcAft>
                <a:spcPts val="0"/>
              </a:spcAft>
              <a:defRPr/>
            </a:pPr>
            <a:r>
              <a:rPr lang="tr-TR" dirty="0" smtClean="0">
                <a:solidFill>
                  <a:schemeClr val="accent1">
                    <a:tint val="88000"/>
                    <a:satMod val="150000"/>
                  </a:schemeClr>
                </a:solidFill>
              </a:rPr>
              <a:t>Nasıl ihracatçı olunur?</a:t>
            </a:r>
          </a:p>
        </p:txBody>
      </p:sp>
      <p:sp>
        <p:nvSpPr>
          <p:cNvPr id="12291" name="Rectangle 3"/>
          <p:cNvSpPr>
            <a:spLocks noGrp="1" noChangeArrowheads="1"/>
          </p:cNvSpPr>
          <p:nvPr>
            <p:ph type="body" idx="4294967295"/>
          </p:nvPr>
        </p:nvSpPr>
        <p:spPr>
          <a:xfrm>
            <a:off x="457200" y="1600200"/>
            <a:ext cx="8686800" cy="5257800"/>
          </a:xfrm>
        </p:spPr>
        <p:txBody>
          <a:bodyPr/>
          <a:lstStyle/>
          <a:p>
            <a:pPr eaLnBrk="1" hangingPunct="1">
              <a:lnSpc>
                <a:spcPct val="80000"/>
              </a:lnSpc>
            </a:pPr>
            <a:r>
              <a:rPr lang="tr-TR" smtClean="0">
                <a:latin typeface="Perpetua" pitchFamily="18" charset="0"/>
              </a:rPr>
              <a:t>İhraç edilecek ürünle ilgili ihracatçı birliğine üye olmaları gerekmektedir. </a:t>
            </a:r>
          </a:p>
          <a:p>
            <a:pPr eaLnBrk="1" hangingPunct="1">
              <a:lnSpc>
                <a:spcPct val="80000"/>
              </a:lnSpc>
            </a:pPr>
            <a:endParaRPr lang="tr-TR" smtClean="0">
              <a:latin typeface="Perpetua" pitchFamily="18" charset="0"/>
            </a:endParaRPr>
          </a:p>
          <a:p>
            <a:pPr eaLnBrk="1" hangingPunct="1">
              <a:lnSpc>
                <a:spcPct val="80000"/>
              </a:lnSpc>
            </a:pPr>
            <a:r>
              <a:rPr lang="tr-TR" smtClean="0">
                <a:latin typeface="Perpetua" pitchFamily="18" charset="0"/>
              </a:rPr>
              <a:t>(İhraç edeceği ürüne göre, Türkiye'de 22 madde birliği bazında örgütlenmiş 59 ihracatçı birliğinden birine üye olduğunda ihracatçı niteliği kazanmış olur ve ihracat yapabilir.)</a:t>
            </a:r>
          </a:p>
          <a:p>
            <a:pPr eaLnBrk="1" hangingPunct="1">
              <a:lnSpc>
                <a:spcPct val="80000"/>
              </a:lnSpc>
              <a:buFont typeface="Wingdings" pitchFamily="2" charset="2"/>
              <a:buNone/>
            </a:pPr>
            <a:endParaRPr lang="tr-TR" smtClean="0">
              <a:latin typeface="Perpetua" pitchFamily="18" charset="0"/>
            </a:endParaRPr>
          </a:p>
          <a:p>
            <a:pPr eaLnBrk="1" hangingPunct="1">
              <a:lnSpc>
                <a:spcPct val="80000"/>
              </a:lnSpc>
            </a:pPr>
            <a:r>
              <a:rPr lang="tr-TR" smtClean="0">
                <a:latin typeface="Perpetua" pitchFamily="18" charset="0"/>
              </a:rPr>
              <a:t>İhracat yapmak için İhracatçı Birlikleri Genel Sekreterliği'ne üye olmak isteyenlerden, Ticaret Sicil Gazetesi ve tek vergi numarası sahibi olduğunu tevsik eden belgeler ve noterden tasdikli imza sirküleri istenmektedir. Üyelik işlemini gerçekleştirenler İhracat Yönetmeliği ve uygulama Tebliğlerine uygun olarak ihracatlarını gerçekleştirmektedir. </a:t>
            </a:r>
            <a:br>
              <a:rPr lang="tr-TR" smtClean="0">
                <a:latin typeface="Perpetua" pitchFamily="18" charset="0"/>
              </a:rPr>
            </a:br>
            <a:endParaRPr lang="tr-TR" smtClean="0">
              <a:latin typeface="Perpetu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rrowheads="1"/>
          </p:cNvSpPr>
          <p:nvPr>
            <p:ph type="title"/>
          </p:nvPr>
        </p:nvSpPr>
        <p:spPr>
          <a:xfrm>
            <a:off x="503238" y="4983163"/>
            <a:ext cx="8183562" cy="1052512"/>
          </a:xfrm>
        </p:spPr>
        <p:txBody>
          <a:bodyPr/>
          <a:lstStyle/>
          <a:p>
            <a:pPr eaLnBrk="1" fontAlgn="auto" hangingPunct="1">
              <a:spcAft>
                <a:spcPts val="0"/>
              </a:spcAft>
              <a:defRPr/>
            </a:pPr>
            <a:r>
              <a:rPr lang="tr-TR" smtClean="0">
                <a:solidFill>
                  <a:schemeClr val="accent1">
                    <a:tint val="88000"/>
                    <a:satMod val="150000"/>
                  </a:schemeClr>
                </a:solidFill>
              </a:rPr>
              <a:t>	İHRACATÇI TANIMI</a:t>
            </a:r>
          </a:p>
        </p:txBody>
      </p:sp>
      <p:sp>
        <p:nvSpPr>
          <p:cNvPr id="13315" name="Rectangle 3"/>
          <p:cNvSpPr>
            <a:spLocks noGrp="1" noChangeArrowheads="1"/>
          </p:cNvSpPr>
          <p:nvPr>
            <p:ph idx="1"/>
          </p:nvPr>
        </p:nvSpPr>
        <p:spPr>
          <a:xfrm>
            <a:off x="503238" y="530225"/>
            <a:ext cx="8183562" cy="4187825"/>
          </a:xfrm>
        </p:spPr>
        <p:txBody>
          <a:bodyPr/>
          <a:lstStyle/>
          <a:p>
            <a:pPr eaLnBrk="1" hangingPunct="1">
              <a:buFont typeface="Wingdings" pitchFamily="2" charset="2"/>
              <a:buNone/>
            </a:pPr>
            <a:r>
              <a:rPr lang="tr-TR" smtClean="0"/>
              <a:t>	İ</a:t>
            </a:r>
            <a:r>
              <a:rPr lang="en-US" smtClean="0">
                <a:cs typeface="Arial" charset="0"/>
              </a:rPr>
              <a:t>hra</a:t>
            </a:r>
            <a:r>
              <a:rPr lang="en-US" smtClean="0">
                <a:latin typeface="Times New Roman" pitchFamily="18" charset="0"/>
                <a:cs typeface="Arial" charset="0"/>
              </a:rPr>
              <a:t>ç</a:t>
            </a:r>
            <a:r>
              <a:rPr lang="en-US" smtClean="0">
                <a:cs typeface="Arial" charset="0"/>
              </a:rPr>
              <a:t> edeceği </a:t>
            </a:r>
            <a:r>
              <a:rPr lang="tr-TR" smtClean="0"/>
              <a:t>mala</a:t>
            </a:r>
            <a:r>
              <a:rPr lang="en-US" smtClean="0">
                <a:cs typeface="Arial" charset="0"/>
              </a:rPr>
              <a:t> g</a:t>
            </a:r>
            <a:r>
              <a:rPr lang="en-US" smtClean="0">
                <a:latin typeface="Times New Roman" pitchFamily="18" charset="0"/>
                <a:cs typeface="Arial" charset="0"/>
              </a:rPr>
              <a:t>ö</a:t>
            </a:r>
            <a:r>
              <a:rPr lang="en-US" smtClean="0">
                <a:cs typeface="Arial" charset="0"/>
              </a:rPr>
              <a:t>re ilgili ihracat</a:t>
            </a:r>
            <a:r>
              <a:rPr lang="en-US" smtClean="0">
                <a:latin typeface="Times New Roman" pitchFamily="18" charset="0"/>
                <a:cs typeface="Arial" charset="0"/>
              </a:rPr>
              <a:t>ç</a:t>
            </a:r>
            <a:r>
              <a:rPr lang="en-US" smtClean="0">
                <a:cs typeface="Arial" charset="0"/>
              </a:rPr>
              <a:t>ı birliğine </a:t>
            </a:r>
            <a:r>
              <a:rPr lang="en-US" smtClean="0">
                <a:latin typeface="Times New Roman" pitchFamily="18" charset="0"/>
                <a:cs typeface="Arial" charset="0"/>
              </a:rPr>
              <a:t>ü</a:t>
            </a:r>
            <a:r>
              <a:rPr lang="en-US" smtClean="0">
                <a:cs typeface="Arial" charset="0"/>
              </a:rPr>
              <a:t>ye olan, tek vergi numarası sahibi ger</a:t>
            </a:r>
            <a:r>
              <a:rPr lang="en-US" smtClean="0">
                <a:latin typeface="Times New Roman" pitchFamily="18" charset="0"/>
                <a:cs typeface="Arial" charset="0"/>
              </a:rPr>
              <a:t>ç</a:t>
            </a:r>
            <a:r>
              <a:rPr lang="en-US" smtClean="0">
                <a:cs typeface="Arial" charset="0"/>
              </a:rPr>
              <a:t>ek ve t</a:t>
            </a:r>
            <a:r>
              <a:rPr lang="en-US" smtClean="0">
                <a:latin typeface="Times New Roman" pitchFamily="18" charset="0"/>
                <a:cs typeface="Arial" charset="0"/>
              </a:rPr>
              <a:t>ü</a:t>
            </a:r>
            <a:r>
              <a:rPr lang="en-US" smtClean="0">
                <a:cs typeface="Arial" charset="0"/>
              </a:rPr>
              <a:t>zel kişi tacirler, Esnaf ve Sanatkar Odalarına kayıtlı olup </a:t>
            </a:r>
            <a:r>
              <a:rPr lang="en-US" smtClean="0">
                <a:latin typeface="Times New Roman" pitchFamily="18" charset="0"/>
                <a:cs typeface="Arial" charset="0"/>
              </a:rPr>
              <a:t>ü</a:t>
            </a:r>
            <a:r>
              <a:rPr lang="en-US" smtClean="0">
                <a:cs typeface="Arial" charset="0"/>
              </a:rPr>
              <a:t>retim </a:t>
            </a:r>
            <a:r>
              <a:rPr lang="tr-TR" smtClean="0"/>
              <a:t>yapan </a:t>
            </a:r>
            <a:r>
              <a:rPr lang="en-US" smtClean="0">
                <a:cs typeface="Arial" charset="0"/>
              </a:rPr>
              <a:t>esnaf ve sanatkarlar ile joint-venture ve konsorsiyumlar</a:t>
            </a:r>
            <a:r>
              <a:rPr lang="tr-TR" smtClean="0"/>
              <a:t>dır.</a:t>
            </a:r>
            <a:endParaRPr lang="en-US" smtClean="0"/>
          </a:p>
          <a:p>
            <a:pPr eaLnBrk="1" hangingPunct="1"/>
            <a:endParaRPr lang="tr-TR"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274638"/>
            <a:ext cx="8229600" cy="1143000"/>
          </a:xfrm>
        </p:spPr>
        <p:txBody>
          <a:bodyPr/>
          <a:lstStyle/>
          <a:p>
            <a:pPr eaLnBrk="1" fontAlgn="auto" hangingPunct="1">
              <a:spcAft>
                <a:spcPts val="0"/>
              </a:spcAft>
              <a:defRPr/>
            </a:pPr>
            <a:r>
              <a:rPr lang="tr-TR" sz="2400" b="0" smtClean="0">
                <a:solidFill>
                  <a:schemeClr val="tx1"/>
                </a:solidFill>
              </a:rPr>
              <a:t>İŞLETMELERİ İHRACATA YÖNLENDİREN NEDENLER</a:t>
            </a:r>
            <a:r>
              <a:rPr lang="tr-TR" sz="2400" b="0" i="1" smtClean="0">
                <a:solidFill>
                  <a:schemeClr val="tx1"/>
                </a:solidFill>
              </a:rPr>
              <a:t/>
            </a:r>
            <a:br>
              <a:rPr lang="tr-TR" sz="2400" b="0" i="1" smtClean="0">
                <a:solidFill>
                  <a:schemeClr val="tx1"/>
                </a:solidFill>
              </a:rPr>
            </a:br>
            <a:endParaRPr lang="tr-TR" sz="2400" smtClean="0">
              <a:solidFill>
                <a:schemeClr val="tx1"/>
              </a:solidFill>
            </a:endParaRPr>
          </a:p>
        </p:txBody>
      </p:sp>
      <p:sp>
        <p:nvSpPr>
          <p:cNvPr id="14339" name="2 İçerik Yer Tutucusu"/>
          <p:cNvSpPr>
            <a:spLocks noGrp="1"/>
          </p:cNvSpPr>
          <p:nvPr>
            <p:ph sz="quarter" idx="4294967295"/>
          </p:nvPr>
        </p:nvSpPr>
        <p:spPr>
          <a:xfrm>
            <a:off x="0" y="1268413"/>
            <a:ext cx="8229600" cy="4525962"/>
          </a:xfrm>
        </p:spPr>
        <p:txBody>
          <a:bodyPr/>
          <a:lstStyle/>
          <a:p>
            <a:pPr eaLnBrk="1" hangingPunct="1"/>
            <a:endParaRPr lang="tr-TR" smtClean="0"/>
          </a:p>
          <a:p>
            <a:pPr eaLnBrk="1" hangingPunct="1"/>
            <a:r>
              <a:rPr lang="tr-TR" smtClean="0"/>
              <a:t>A. Örgütsel – İçsel Nedenler</a:t>
            </a:r>
          </a:p>
          <a:p>
            <a:pPr eaLnBrk="1" hangingPunct="1">
              <a:buFont typeface="Wingdings" pitchFamily="2" charset="2"/>
              <a:buNone/>
            </a:pPr>
            <a:r>
              <a:rPr lang="tr-TR" smtClean="0"/>
              <a:t>	a.1 Yönetimin İhracat İsteği</a:t>
            </a:r>
            <a:endParaRPr lang="tr-TR" i="1" smtClean="0"/>
          </a:p>
          <a:p>
            <a:pPr eaLnBrk="1" hangingPunct="1">
              <a:buFont typeface="Wingdings" pitchFamily="2" charset="2"/>
              <a:buNone/>
            </a:pPr>
            <a:r>
              <a:rPr lang="tr-TR" smtClean="0"/>
              <a:t>	a.2 İşletmenin Pazarlama Avantajları</a:t>
            </a:r>
          </a:p>
          <a:p>
            <a:pPr eaLnBrk="1" hangingPunct="1">
              <a:buFont typeface="Wingdings" pitchFamily="2" charset="2"/>
              <a:buNone/>
            </a:pPr>
            <a:r>
              <a:rPr lang="tr-TR" smtClean="0"/>
              <a:t>	a.3 Ölçek Ekonomisi</a:t>
            </a:r>
            <a:endParaRPr lang="tr-TR" i="1" smtClean="0"/>
          </a:p>
          <a:p>
            <a:pPr eaLnBrk="1" hangingPunct="1">
              <a:buFont typeface="Wingdings" pitchFamily="2" charset="2"/>
              <a:buNone/>
            </a:pPr>
            <a:r>
              <a:rPr lang="tr-TR" smtClean="0"/>
              <a:t>	a.4 Ürün/Teknoloji Üstünlüğü</a:t>
            </a:r>
            <a:endParaRPr lang="tr-TR" i="1" smtClean="0"/>
          </a:p>
          <a:p>
            <a:pPr eaLnBrk="1" hangingPunct="1">
              <a:buFont typeface="Wingdings" pitchFamily="2" charset="2"/>
              <a:buNone/>
            </a:pPr>
            <a:r>
              <a:rPr lang="tr-TR" smtClean="0"/>
              <a:t>	a.5 Risk Dağıtımı</a:t>
            </a:r>
            <a:endParaRPr lang="tr-TR" i="1" smtClean="0"/>
          </a:p>
          <a:p>
            <a:pPr eaLnBrk="1" hangingPunct="1">
              <a:buFont typeface="Wingdings" pitchFamily="2" charset="2"/>
              <a:buNone/>
            </a:pPr>
            <a:r>
              <a:rPr lang="tr-TR" smtClean="0"/>
              <a:t>	a.6 Mevsimsel Ürün Satışını Uzatmak</a:t>
            </a:r>
            <a:endParaRPr lang="tr-TR" i="1" smtClean="0"/>
          </a:p>
          <a:p>
            <a:pPr eaLnBrk="1" hangingPunct="1">
              <a:buFont typeface="Wingdings" pitchFamily="2" charset="2"/>
              <a:buNone/>
            </a:pPr>
            <a:r>
              <a:rPr lang="tr-TR" smtClean="0"/>
              <a:t>	a.7 Kaynak Kapasite Fazlalığı</a:t>
            </a:r>
            <a:endParaRPr lang="tr-TR" i="1" smtClean="0"/>
          </a:p>
          <a:p>
            <a:pPr eaLnBrk="1" hangingPunct="1"/>
            <a:endParaRPr lang="tr-TR"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274638"/>
            <a:ext cx="8229600" cy="1143000"/>
          </a:xfrm>
        </p:spPr>
        <p:txBody>
          <a:bodyPr/>
          <a:lstStyle/>
          <a:p>
            <a:pPr eaLnBrk="1" fontAlgn="auto" hangingPunct="1">
              <a:spcAft>
                <a:spcPts val="0"/>
              </a:spcAft>
              <a:defRPr/>
            </a:pPr>
            <a:r>
              <a:rPr lang="tr-TR" sz="4200" b="0" smtClean="0">
                <a:solidFill>
                  <a:schemeClr val="tx1"/>
                </a:solidFill>
              </a:rPr>
              <a:t> </a:t>
            </a:r>
            <a:r>
              <a:rPr lang="tr-TR" sz="2400" b="0" smtClean="0">
                <a:solidFill>
                  <a:schemeClr val="tx1"/>
                </a:solidFill>
              </a:rPr>
              <a:t>İŞLETMELERİ İHRACATA YÖNLENDİREN NEDENLER</a:t>
            </a:r>
            <a:r>
              <a:rPr lang="tr-TR" sz="2400" b="0" i="1" smtClean="0">
                <a:solidFill>
                  <a:schemeClr val="tx1"/>
                </a:solidFill>
              </a:rPr>
              <a:t/>
            </a:r>
            <a:br>
              <a:rPr lang="tr-TR" sz="2400" b="0" i="1" smtClean="0">
                <a:solidFill>
                  <a:schemeClr val="tx1"/>
                </a:solidFill>
              </a:rPr>
            </a:br>
            <a:endParaRPr lang="tr-TR" sz="2400" smtClean="0">
              <a:solidFill>
                <a:schemeClr val="accent1">
                  <a:tint val="88000"/>
                  <a:satMod val="150000"/>
                </a:schemeClr>
              </a:solidFill>
            </a:endParaRPr>
          </a:p>
        </p:txBody>
      </p:sp>
      <p:sp>
        <p:nvSpPr>
          <p:cNvPr id="15363" name="2 İçerik Yer Tutucusu"/>
          <p:cNvSpPr>
            <a:spLocks noGrp="1"/>
          </p:cNvSpPr>
          <p:nvPr>
            <p:ph sz="quarter" idx="4294967295"/>
          </p:nvPr>
        </p:nvSpPr>
        <p:spPr>
          <a:xfrm>
            <a:off x="0" y="1600200"/>
            <a:ext cx="8229600" cy="4525963"/>
          </a:xfrm>
        </p:spPr>
        <p:txBody>
          <a:bodyPr/>
          <a:lstStyle/>
          <a:p>
            <a:pPr eaLnBrk="1" hangingPunct="1"/>
            <a:endParaRPr lang="tr-TR" smtClean="0"/>
          </a:p>
          <a:p>
            <a:pPr eaLnBrk="1" hangingPunct="1"/>
            <a:endParaRPr lang="tr-TR" smtClean="0"/>
          </a:p>
          <a:p>
            <a:pPr eaLnBrk="1" hangingPunct="1">
              <a:buFont typeface="Wingdings" pitchFamily="2" charset="2"/>
              <a:buNone/>
            </a:pPr>
            <a:r>
              <a:rPr lang="tr-TR" smtClean="0"/>
              <a:t>	B. Çevresel – Dışsal Nedenler</a:t>
            </a:r>
          </a:p>
          <a:p>
            <a:pPr eaLnBrk="1" hangingPunct="1">
              <a:buFont typeface="Wingdings" pitchFamily="2" charset="2"/>
              <a:buNone/>
            </a:pPr>
            <a:r>
              <a:rPr lang="tr-TR" smtClean="0"/>
              <a:t>	b.1 Dış Pazar Fırsatları</a:t>
            </a:r>
            <a:endParaRPr lang="tr-TR" i="1" smtClean="0"/>
          </a:p>
          <a:p>
            <a:pPr eaLnBrk="1" hangingPunct="1">
              <a:buFont typeface="Wingdings" pitchFamily="2" charset="2"/>
              <a:buNone/>
            </a:pPr>
            <a:r>
              <a:rPr lang="tr-TR" smtClean="0"/>
              <a:t>	b.2 İhracatı Destekleyen Kuruluş Ve Faaliyetler</a:t>
            </a:r>
            <a:endParaRPr lang="tr-TR" i="1" smtClean="0"/>
          </a:p>
          <a:p>
            <a:pPr eaLnBrk="1" hangingPunct="1"/>
            <a:endParaRPr lang="tr-TR"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rrowheads="1"/>
          </p:cNvSpPr>
          <p:nvPr>
            <p:ph type="title"/>
          </p:nvPr>
        </p:nvSpPr>
        <p:spPr>
          <a:xfrm>
            <a:off x="503238" y="4983163"/>
            <a:ext cx="8183562" cy="1052512"/>
          </a:xfrm>
        </p:spPr>
        <p:txBody>
          <a:bodyPr/>
          <a:lstStyle/>
          <a:p>
            <a:pPr eaLnBrk="1" fontAlgn="auto" hangingPunct="1">
              <a:spcAft>
                <a:spcPts val="0"/>
              </a:spcAft>
              <a:defRPr/>
            </a:pPr>
            <a:r>
              <a:rPr lang="tr-TR" smtClean="0">
                <a:solidFill>
                  <a:schemeClr val="accent1">
                    <a:tint val="88000"/>
                    <a:satMod val="150000"/>
                  </a:schemeClr>
                </a:solidFill>
              </a:rPr>
              <a:t>NEDEN İHRACAT?</a:t>
            </a:r>
          </a:p>
        </p:txBody>
      </p:sp>
      <p:pic>
        <p:nvPicPr>
          <p:cNvPr id="16387" name="Picture 3"/>
          <p:cNvPicPr>
            <a:picLocks noGrp="1" noChangeAspect="1" noChangeArrowheads="1"/>
          </p:cNvPicPr>
          <p:nvPr>
            <p:ph idx="1"/>
          </p:nvPr>
        </p:nvPicPr>
        <p:blipFill>
          <a:blip r:embed="rId2" cstate="print"/>
          <a:srcRect/>
          <a:stretch>
            <a:fillRect/>
          </a:stretch>
        </p:blipFill>
        <p:spPr>
          <a:xfrm>
            <a:off x="-642938" y="-857250"/>
            <a:ext cx="10688638" cy="6878638"/>
          </a:xfr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rrowheads="1"/>
          </p:cNvSpPr>
          <p:nvPr>
            <p:ph type="title"/>
          </p:nvPr>
        </p:nvSpPr>
        <p:spPr>
          <a:xfrm>
            <a:off x="503238" y="4983163"/>
            <a:ext cx="8183562" cy="1052512"/>
          </a:xfrm>
        </p:spPr>
        <p:txBody>
          <a:bodyPr/>
          <a:lstStyle/>
          <a:p>
            <a:pPr eaLnBrk="1" fontAlgn="auto" hangingPunct="1">
              <a:spcAft>
                <a:spcPts val="0"/>
              </a:spcAft>
              <a:defRPr/>
            </a:pPr>
            <a:r>
              <a:rPr lang="tr-TR" smtClean="0">
                <a:solidFill>
                  <a:schemeClr val="accent1">
                    <a:tint val="88000"/>
                    <a:satMod val="150000"/>
                  </a:schemeClr>
                </a:solidFill>
              </a:rPr>
              <a:t>	NEDEN İHRACAT?</a:t>
            </a:r>
          </a:p>
        </p:txBody>
      </p:sp>
      <p:sp>
        <p:nvSpPr>
          <p:cNvPr id="186371" name="Rectangle 3"/>
          <p:cNvSpPr>
            <a:spLocks noGrp="1" noChangeArrowheads="1"/>
          </p:cNvSpPr>
          <p:nvPr>
            <p:ph idx="1"/>
          </p:nvPr>
        </p:nvSpPr>
        <p:spPr>
          <a:xfrm>
            <a:off x="503238" y="530225"/>
            <a:ext cx="8183562" cy="4187825"/>
          </a:xfrm>
        </p:spPr>
        <p:txBody>
          <a:bodyPr>
            <a:normAutofit fontScale="92500" lnSpcReduction="10000"/>
          </a:bodyPr>
          <a:lstStyle/>
          <a:p>
            <a:pPr marL="265176" indent="-265176" eaLnBrk="1" fontAlgn="auto" hangingPunct="1">
              <a:spcAft>
                <a:spcPts val="0"/>
              </a:spcAft>
              <a:buFont typeface="Wingdings" pitchFamily="2" charset="2"/>
              <a:buNone/>
              <a:defRPr/>
            </a:pPr>
            <a:r>
              <a:rPr lang="tr-TR" smtClean="0"/>
              <a:t>Büyüme ve kar</a:t>
            </a:r>
            <a:r>
              <a:rPr lang="tr-TR" smtClean="0">
                <a:cs typeface="Times New Roman" pitchFamily="18" charset="0"/>
              </a:rPr>
              <a:t> </a:t>
            </a:r>
            <a:endParaRPr lang="tr-TR" smtClean="0"/>
          </a:p>
          <a:p>
            <a:pPr marL="265176" indent="-265176" eaLnBrk="1" fontAlgn="auto" hangingPunct="1">
              <a:spcAft>
                <a:spcPts val="0"/>
              </a:spcAft>
              <a:buFont typeface="Wingdings" pitchFamily="2" charset="2"/>
              <a:buNone/>
              <a:defRPr/>
            </a:pPr>
            <a:r>
              <a:rPr lang="tr-TR" smtClean="0"/>
              <a:t>Yurt dışından talebin olması</a:t>
            </a:r>
          </a:p>
          <a:p>
            <a:pPr marL="265176" indent="-265176" eaLnBrk="1" fontAlgn="auto" hangingPunct="1">
              <a:spcAft>
                <a:spcPts val="0"/>
              </a:spcAft>
              <a:buFont typeface="Wingdings" pitchFamily="2" charset="2"/>
              <a:buNone/>
              <a:defRPr/>
            </a:pPr>
            <a:r>
              <a:rPr lang="tr-TR" smtClean="0"/>
              <a:t>Yurt dışındaki pazar fırsatlarından haberdar olma</a:t>
            </a:r>
          </a:p>
          <a:p>
            <a:pPr marL="265176" indent="-265176" eaLnBrk="1" fontAlgn="auto" hangingPunct="1">
              <a:spcAft>
                <a:spcPts val="0"/>
              </a:spcAft>
              <a:buFont typeface="Wingdings" pitchFamily="2" charset="2"/>
              <a:buNone/>
              <a:defRPr/>
            </a:pPr>
            <a:r>
              <a:rPr lang="tr-TR" smtClean="0"/>
              <a:t>İç pazarda </a:t>
            </a:r>
            <a:r>
              <a:rPr lang="tr-TR" smtClean="0">
                <a:cs typeface="Times New Roman" pitchFamily="18" charset="0"/>
              </a:rPr>
              <a:t>sınırlı satış</a:t>
            </a:r>
            <a:r>
              <a:rPr lang="tr-TR" smtClean="0"/>
              <a:t> </a:t>
            </a:r>
            <a:r>
              <a:rPr lang="tr-TR" smtClean="0">
                <a:cs typeface="Times New Roman" pitchFamily="18" charset="0"/>
              </a:rPr>
              <a:t>potansiyeli</a:t>
            </a:r>
            <a:r>
              <a:rPr lang="tr-TR" smtClean="0"/>
              <a:t>, rekabet olması</a:t>
            </a:r>
          </a:p>
          <a:p>
            <a:pPr marL="265176" indent="-265176" eaLnBrk="1" fontAlgn="auto" hangingPunct="1">
              <a:spcAft>
                <a:spcPts val="0"/>
              </a:spcAft>
              <a:buFont typeface="Wingdings" pitchFamily="2" charset="2"/>
              <a:buNone/>
              <a:defRPr/>
            </a:pPr>
            <a:r>
              <a:rPr lang="tr-TR" smtClean="0"/>
              <a:t>İşletmede atıl kapasitenin olması</a:t>
            </a:r>
          </a:p>
          <a:p>
            <a:pPr marL="265176" indent="-265176" eaLnBrk="1" fontAlgn="auto" hangingPunct="1">
              <a:spcAft>
                <a:spcPts val="0"/>
              </a:spcAft>
              <a:buFont typeface="Wingdings" pitchFamily="2" charset="2"/>
              <a:buNone/>
              <a:defRPr/>
            </a:pPr>
            <a:r>
              <a:rPr lang="tr-TR" smtClean="0"/>
              <a:t>Ürünün özellikleri</a:t>
            </a:r>
          </a:p>
          <a:p>
            <a:pPr marL="265176" indent="-265176" eaLnBrk="1" fontAlgn="auto" hangingPunct="1">
              <a:spcAft>
                <a:spcPts val="0"/>
              </a:spcAft>
              <a:buFont typeface="Wingdings" pitchFamily="2" charset="2"/>
              <a:buNone/>
              <a:defRPr/>
            </a:pPr>
            <a:r>
              <a:rPr lang="tr-TR" smtClean="0"/>
              <a:t>Risk azaltma</a:t>
            </a:r>
            <a:r>
              <a:rPr lang="tr-TR" smtClean="0">
                <a:cs typeface="Times New Roman" pitchFamily="18" charset="0"/>
              </a:rPr>
              <a:t> </a:t>
            </a:r>
            <a:endParaRPr lang="tr-TR" smtClean="0"/>
          </a:p>
          <a:p>
            <a:pPr marL="265176" indent="-265176" eaLnBrk="1" fontAlgn="auto" hangingPunct="1">
              <a:spcAft>
                <a:spcPts val="0"/>
              </a:spcAft>
              <a:buFont typeface="Wingdings" pitchFamily="2" charset="2"/>
              <a:buNone/>
              <a:defRPr/>
            </a:pPr>
            <a:r>
              <a:rPr lang="tr-TR" smtClean="0"/>
              <a:t>Vergi indirimi, kredi kolaylıkları gibi teşvikler</a:t>
            </a:r>
          </a:p>
          <a:p>
            <a:pPr marL="265176" indent="-265176" eaLnBrk="1" fontAlgn="auto" hangingPunct="1">
              <a:spcAft>
                <a:spcPts val="0"/>
              </a:spcAft>
              <a:buFont typeface="Wingdings" pitchFamily="2" charset="2"/>
              <a:buNone/>
              <a:defRPr/>
            </a:pPr>
            <a:endParaRPr lang="tr-TR" smtClean="0"/>
          </a:p>
          <a:p>
            <a:pPr marL="265176" indent="-265176" eaLnBrk="1" fontAlgn="auto" hangingPunct="1">
              <a:spcAft>
                <a:spcPts val="0"/>
              </a:spcAft>
              <a:buFont typeface="Wingdings" pitchFamily="2" charset="2"/>
              <a:buNone/>
              <a:defRPr/>
            </a:pPr>
            <a:endParaRPr lang="tr-TR"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rrowheads="1"/>
          </p:cNvSpPr>
          <p:nvPr>
            <p:ph type="title"/>
          </p:nvPr>
        </p:nvSpPr>
        <p:spPr/>
        <p:txBody>
          <a:bodyPr>
            <a:normAutofit fontScale="90000"/>
          </a:bodyPr>
          <a:lstStyle/>
          <a:p>
            <a:pPr eaLnBrk="1" fontAlgn="auto" hangingPunct="1">
              <a:spcAft>
                <a:spcPts val="0"/>
              </a:spcAft>
              <a:defRPr/>
            </a:pPr>
            <a:r>
              <a:rPr lang="tr-TR" dirty="0" smtClean="0">
                <a:solidFill>
                  <a:schemeClr val="accent1">
                    <a:tint val="88000"/>
                    <a:satMod val="150000"/>
                  </a:schemeClr>
                </a:solidFill>
              </a:rPr>
              <a:t>	</a:t>
            </a:r>
            <a:r>
              <a:rPr lang="tr-TR" sz="3200" dirty="0" smtClean="0">
                <a:solidFill>
                  <a:schemeClr val="accent1">
                    <a:tint val="88000"/>
                    <a:satMod val="150000"/>
                  </a:schemeClr>
                </a:solidFill>
              </a:rPr>
              <a:t>İHRACATIN ÜSTÜN VE ZAYIF</a:t>
            </a:r>
            <a:br>
              <a:rPr lang="tr-TR" sz="3200" dirty="0" smtClean="0">
                <a:solidFill>
                  <a:schemeClr val="accent1">
                    <a:tint val="88000"/>
                    <a:satMod val="150000"/>
                  </a:schemeClr>
                </a:solidFill>
              </a:rPr>
            </a:br>
            <a:r>
              <a:rPr lang="tr-TR" sz="3200" dirty="0" smtClean="0">
                <a:solidFill>
                  <a:schemeClr val="accent1">
                    <a:tint val="88000"/>
                    <a:satMod val="150000"/>
                  </a:schemeClr>
                </a:solidFill>
              </a:rPr>
              <a:t>                      YÖNLERİ</a:t>
            </a:r>
          </a:p>
        </p:txBody>
      </p:sp>
      <p:sp>
        <p:nvSpPr>
          <p:cNvPr id="18435" name="Rectangle 3"/>
          <p:cNvSpPr>
            <a:spLocks noGrp="1" noChangeArrowheads="1"/>
          </p:cNvSpPr>
          <p:nvPr>
            <p:ph sz="half" idx="1"/>
          </p:nvPr>
        </p:nvSpPr>
        <p:spPr>
          <a:xfrm>
            <a:off x="571500" y="642938"/>
            <a:ext cx="4033838" cy="4525962"/>
          </a:xfrm>
        </p:spPr>
        <p:txBody>
          <a:bodyPr/>
          <a:lstStyle/>
          <a:p>
            <a:pPr eaLnBrk="1" hangingPunct="1">
              <a:buFont typeface="Wingdings" pitchFamily="2" charset="2"/>
              <a:buNone/>
            </a:pPr>
            <a:r>
              <a:rPr lang="tr-TR" sz="2400" smtClean="0"/>
              <a:t>ÜSTÜNLÜKLERİ</a:t>
            </a:r>
          </a:p>
          <a:p>
            <a:pPr eaLnBrk="1" hangingPunct="1">
              <a:buFont typeface="Wingdings" pitchFamily="2" charset="2"/>
              <a:buNone/>
            </a:pPr>
            <a:r>
              <a:rPr lang="tr-TR" sz="2400" smtClean="0">
                <a:cs typeface="Times New Roman" pitchFamily="18" charset="0"/>
              </a:rPr>
              <a:t>Risk ve yatırımı</a:t>
            </a:r>
            <a:endParaRPr lang="tr-TR" sz="2400" smtClean="0"/>
          </a:p>
          <a:p>
            <a:pPr eaLnBrk="1" hangingPunct="1">
              <a:buFont typeface="Wingdings" pitchFamily="2" charset="2"/>
              <a:buNone/>
            </a:pPr>
            <a:r>
              <a:rPr lang="tr-TR" sz="2400" smtClean="0">
                <a:cs typeface="Times New Roman" pitchFamily="18" charset="0"/>
              </a:rPr>
              <a:t>minimize etmesi. </a:t>
            </a:r>
            <a:endParaRPr lang="en-US" sz="2400" smtClean="0">
              <a:cs typeface="Times New Roman" pitchFamily="18" charset="0"/>
            </a:endParaRPr>
          </a:p>
          <a:p>
            <a:pPr eaLnBrk="1" hangingPunct="1">
              <a:buFont typeface="Wingdings" pitchFamily="2" charset="2"/>
              <a:buNone/>
            </a:pPr>
            <a:r>
              <a:rPr lang="tr-TR" sz="2400" smtClean="0">
                <a:cs typeface="Times New Roman" pitchFamily="18" charset="0"/>
              </a:rPr>
              <a:t>Hızlı giriş imkanı</a:t>
            </a:r>
            <a:endParaRPr lang="en-US" sz="2400" smtClean="0">
              <a:cs typeface="Times New Roman" pitchFamily="18" charset="0"/>
            </a:endParaRPr>
          </a:p>
          <a:p>
            <a:pPr eaLnBrk="1" hangingPunct="1">
              <a:buFont typeface="Wingdings" pitchFamily="2" charset="2"/>
              <a:buNone/>
            </a:pPr>
            <a:r>
              <a:rPr lang="tr-TR" sz="2400" smtClean="0">
                <a:cs typeface="Times New Roman" pitchFamily="18" charset="0"/>
              </a:rPr>
              <a:t>Mevcut faaliyetlerle</a:t>
            </a:r>
            <a:endParaRPr lang="tr-TR" sz="2400" smtClean="0"/>
          </a:p>
          <a:p>
            <a:pPr eaLnBrk="1" hangingPunct="1">
              <a:buFont typeface="Wingdings" pitchFamily="2" charset="2"/>
              <a:buNone/>
            </a:pPr>
            <a:r>
              <a:rPr lang="tr-TR" sz="2400" smtClean="0">
                <a:cs typeface="Times New Roman" pitchFamily="18" charset="0"/>
              </a:rPr>
              <a:t>ölçeğin büyütülmesi</a:t>
            </a:r>
            <a:r>
              <a:rPr lang="tr-TR" sz="2400" smtClean="0"/>
              <a:t> </a:t>
            </a:r>
          </a:p>
        </p:txBody>
      </p:sp>
      <p:sp>
        <p:nvSpPr>
          <p:cNvPr id="18436" name="Rectangle 4"/>
          <p:cNvSpPr>
            <a:spLocks noGrp="1" noChangeArrowheads="1"/>
          </p:cNvSpPr>
          <p:nvPr>
            <p:ph sz="half" idx="2"/>
          </p:nvPr>
        </p:nvSpPr>
        <p:spPr>
          <a:xfrm>
            <a:off x="4500563" y="500063"/>
            <a:ext cx="4033837" cy="4525962"/>
          </a:xfrm>
        </p:spPr>
        <p:txBody>
          <a:bodyPr/>
          <a:lstStyle/>
          <a:p>
            <a:pPr eaLnBrk="1" hangingPunct="1">
              <a:buFont typeface="Wingdings" pitchFamily="2" charset="2"/>
              <a:buNone/>
            </a:pPr>
            <a:r>
              <a:rPr lang="tr-TR" sz="2400" smtClean="0"/>
              <a:t> ZAYIFLIKLARI</a:t>
            </a:r>
          </a:p>
          <a:p>
            <a:pPr eaLnBrk="1" hangingPunct="1">
              <a:buFont typeface="Wingdings" pitchFamily="2" charset="2"/>
              <a:buNone/>
            </a:pPr>
            <a:r>
              <a:rPr lang="de-DE" sz="2400" smtClean="0">
                <a:cs typeface="Times New Roman" pitchFamily="18" charset="0"/>
              </a:rPr>
              <a:t>Ticari bariyerler ve</a:t>
            </a:r>
            <a:endParaRPr lang="tr-TR" sz="2400" smtClean="0"/>
          </a:p>
          <a:p>
            <a:pPr eaLnBrk="1" hangingPunct="1">
              <a:buFont typeface="Wingdings" pitchFamily="2" charset="2"/>
              <a:buNone/>
            </a:pPr>
            <a:r>
              <a:rPr lang="de-DE" sz="2400" smtClean="0">
                <a:cs typeface="Times New Roman" pitchFamily="18" charset="0"/>
              </a:rPr>
              <a:t>engeller, kotalar</a:t>
            </a:r>
            <a:endParaRPr lang="en-US" sz="2400" smtClean="0">
              <a:cs typeface="Times New Roman" pitchFamily="18" charset="0"/>
            </a:endParaRPr>
          </a:p>
          <a:p>
            <a:pPr eaLnBrk="1" hangingPunct="1">
              <a:buFont typeface="Wingdings" pitchFamily="2" charset="2"/>
              <a:buNone/>
            </a:pPr>
            <a:r>
              <a:rPr lang="de-DE" sz="2400" smtClean="0">
                <a:cs typeface="Times New Roman" pitchFamily="18" charset="0"/>
              </a:rPr>
              <a:t>Taşıma maliyetleri, </a:t>
            </a:r>
            <a:endParaRPr lang="en-US" sz="2400" smtClean="0">
              <a:cs typeface="Times New Roman" pitchFamily="18" charset="0"/>
            </a:endParaRPr>
          </a:p>
          <a:p>
            <a:pPr eaLnBrk="1" hangingPunct="1">
              <a:buFont typeface="Wingdings" pitchFamily="2" charset="2"/>
              <a:buNone/>
            </a:pPr>
            <a:r>
              <a:rPr lang="de-DE" sz="2400" smtClean="0">
                <a:cs typeface="Times New Roman" pitchFamily="18" charset="0"/>
              </a:rPr>
              <a:t>Sınırlı yerel bilgi,</a:t>
            </a:r>
            <a:endParaRPr lang="en-US" sz="2400" smtClean="0">
              <a:cs typeface="Times New Roman" pitchFamily="18" charset="0"/>
            </a:endParaRPr>
          </a:p>
          <a:p>
            <a:pPr eaLnBrk="1" hangingPunct="1">
              <a:buFont typeface="Wingdings" pitchFamily="2" charset="2"/>
              <a:buNone/>
            </a:pPr>
            <a:r>
              <a:rPr lang="tr-TR" sz="2400" smtClean="0"/>
              <a:t>İ</a:t>
            </a:r>
            <a:r>
              <a:rPr lang="de-DE" sz="2400" smtClean="0">
                <a:cs typeface="Times New Roman" pitchFamily="18" charset="0"/>
              </a:rPr>
              <a:t>şletmenin yabancı olarak</a:t>
            </a:r>
            <a:endParaRPr lang="tr-TR" sz="2400" smtClean="0"/>
          </a:p>
          <a:p>
            <a:pPr eaLnBrk="1" hangingPunct="1">
              <a:buFont typeface="Wingdings" pitchFamily="2" charset="2"/>
              <a:buNone/>
            </a:pPr>
            <a:r>
              <a:rPr lang="de-DE" sz="2400" smtClean="0">
                <a:cs typeface="Times New Roman" pitchFamily="18" charset="0"/>
              </a:rPr>
              <a:t>değerlendirilmesi</a:t>
            </a:r>
            <a:endParaRPr lang="en-US" sz="2400" smtClean="0">
              <a:cs typeface="Times New Roman" pitchFamily="18" charset="0"/>
            </a:endParaRPr>
          </a:p>
          <a:p>
            <a:pPr eaLnBrk="1" hangingPunct="1">
              <a:buFont typeface="Wingdings" pitchFamily="2" charset="2"/>
              <a:buNone/>
            </a:pPr>
            <a:r>
              <a:rPr lang="tr-TR" sz="2400" smtClean="0"/>
              <a:t>Gelirde dalgalanmaların</a:t>
            </a:r>
          </a:p>
          <a:p>
            <a:pPr eaLnBrk="1" hangingPunct="1">
              <a:buFont typeface="Wingdings" pitchFamily="2" charset="2"/>
              <a:buNone/>
            </a:pPr>
            <a:r>
              <a:rPr lang="tr-TR" sz="2400" smtClean="0"/>
              <a:t> olabilmesi</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rrowheads="1"/>
          </p:cNvSpPr>
          <p:nvPr>
            <p:ph type="title"/>
          </p:nvPr>
        </p:nvSpPr>
        <p:spPr>
          <a:xfrm>
            <a:off x="381000" y="609600"/>
            <a:ext cx="8080375" cy="1143000"/>
          </a:xfrm>
        </p:spPr>
        <p:txBody>
          <a:bodyPr>
            <a:normAutofit fontScale="90000"/>
          </a:bodyPr>
          <a:lstStyle/>
          <a:p>
            <a:pPr eaLnBrk="1" fontAlgn="auto" hangingPunct="1">
              <a:spcAft>
                <a:spcPts val="0"/>
              </a:spcAft>
              <a:defRPr/>
            </a:pPr>
            <a:r>
              <a:rPr lang="tr-TR" smtClean="0">
                <a:solidFill>
                  <a:schemeClr val="accent1">
                    <a:tint val="88000"/>
                    <a:satMod val="150000"/>
                  </a:schemeClr>
                </a:solidFill>
              </a:rPr>
              <a:t>İHRACATTA İZLENECEK PROSEDÜR</a:t>
            </a:r>
          </a:p>
        </p:txBody>
      </p:sp>
      <p:sp>
        <p:nvSpPr>
          <p:cNvPr id="188419" name="Rectangle 3"/>
          <p:cNvSpPr>
            <a:spLocks noGrp="1" noChangeArrowheads="1"/>
          </p:cNvSpPr>
          <p:nvPr>
            <p:ph idx="1"/>
          </p:nvPr>
        </p:nvSpPr>
        <p:spPr>
          <a:xfrm>
            <a:off x="503238" y="530225"/>
            <a:ext cx="8183562" cy="4187825"/>
          </a:xfrm>
        </p:spPr>
        <p:txBody>
          <a:bodyPr>
            <a:normAutofit fontScale="92500" lnSpcReduction="10000"/>
          </a:bodyPr>
          <a:lstStyle/>
          <a:p>
            <a:pPr marL="265176" indent="-265176" eaLnBrk="1" fontAlgn="auto" hangingPunct="1">
              <a:spcAft>
                <a:spcPts val="0"/>
              </a:spcAft>
              <a:buFont typeface="Wingdings 2"/>
              <a:buChar char=""/>
              <a:defRPr/>
            </a:pPr>
            <a:endParaRPr lang="tr-TR" dirty="0" smtClean="0"/>
          </a:p>
          <a:p>
            <a:pPr marL="265176" indent="-265176" eaLnBrk="1" fontAlgn="auto" hangingPunct="1">
              <a:spcAft>
                <a:spcPts val="0"/>
              </a:spcAft>
              <a:buFont typeface="Wingdings 2"/>
              <a:buChar char=""/>
              <a:defRPr/>
            </a:pPr>
            <a:endParaRPr lang="tr-TR" dirty="0" smtClean="0"/>
          </a:p>
          <a:p>
            <a:pPr marL="265176" indent="-265176" eaLnBrk="1" fontAlgn="auto" hangingPunct="1">
              <a:spcAft>
                <a:spcPts val="0"/>
              </a:spcAft>
              <a:buFont typeface="Wingdings 2"/>
              <a:buChar char=""/>
              <a:defRPr/>
            </a:pPr>
            <a:endParaRPr lang="tr-TR" dirty="0" smtClean="0"/>
          </a:p>
          <a:p>
            <a:pPr marL="265176" indent="-265176" eaLnBrk="1" fontAlgn="auto" hangingPunct="1">
              <a:spcAft>
                <a:spcPts val="0"/>
              </a:spcAft>
              <a:buFont typeface="Wingdings 2"/>
              <a:buChar char=""/>
              <a:defRPr/>
            </a:pPr>
            <a:endParaRPr lang="tr-TR" dirty="0" smtClean="0"/>
          </a:p>
          <a:p>
            <a:pPr marL="265176" indent="-265176" eaLnBrk="1" fontAlgn="auto" hangingPunct="1">
              <a:spcAft>
                <a:spcPts val="0"/>
              </a:spcAft>
              <a:buFont typeface="Wingdings 2"/>
              <a:buChar char=""/>
              <a:defRPr/>
            </a:pPr>
            <a:r>
              <a:rPr lang="tr-TR" dirty="0" smtClean="0"/>
              <a:t>İhraç edilecek mala</a:t>
            </a:r>
          </a:p>
          <a:p>
            <a:pPr marL="265176" indent="-265176" eaLnBrk="1" fontAlgn="auto" hangingPunct="1">
              <a:spcAft>
                <a:spcPts val="0"/>
              </a:spcAft>
              <a:buFont typeface="Wingdings" pitchFamily="2" charset="2"/>
              <a:buNone/>
              <a:defRPr/>
            </a:pPr>
            <a:endParaRPr lang="tr-TR" dirty="0" smtClean="0"/>
          </a:p>
          <a:p>
            <a:pPr marL="265176" indent="-265176" eaLnBrk="1" fontAlgn="auto" hangingPunct="1">
              <a:spcAft>
                <a:spcPts val="0"/>
              </a:spcAft>
              <a:buFont typeface="Wingdings 2"/>
              <a:buChar char=""/>
              <a:defRPr/>
            </a:pPr>
            <a:r>
              <a:rPr lang="tr-TR" dirty="0" smtClean="0"/>
              <a:t>İhracatın Şekline </a:t>
            </a:r>
          </a:p>
          <a:p>
            <a:pPr marL="265176" indent="-265176" eaLnBrk="1" fontAlgn="auto" hangingPunct="1">
              <a:spcAft>
                <a:spcPts val="0"/>
              </a:spcAft>
              <a:buFont typeface="Wingdings" pitchFamily="2" charset="2"/>
              <a:buNone/>
              <a:defRPr/>
            </a:pPr>
            <a:endParaRPr lang="tr-TR" dirty="0" smtClean="0"/>
          </a:p>
          <a:p>
            <a:pPr marL="265176" indent="-265176" eaLnBrk="1" fontAlgn="auto" hangingPunct="1">
              <a:spcAft>
                <a:spcPts val="0"/>
              </a:spcAft>
              <a:buFont typeface="Wingdings 2"/>
              <a:buChar char=""/>
              <a:defRPr/>
            </a:pPr>
            <a:r>
              <a:rPr lang="tr-TR" dirty="0" smtClean="0"/>
              <a:t> İhracat Yapılacak ülkeye göre farklılaşmaktadır</a:t>
            </a:r>
          </a:p>
          <a:p>
            <a:pPr marL="265176" indent="-265176" eaLnBrk="1" fontAlgn="auto" hangingPunct="1">
              <a:spcAft>
                <a:spcPts val="0"/>
              </a:spcAft>
              <a:buFont typeface="Wingdings 2"/>
              <a:buChar char=""/>
              <a:defRPr/>
            </a:pPr>
            <a:endParaRPr lang="tr-TR"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rrowheads="1"/>
          </p:cNvSpPr>
          <p:nvPr>
            <p:ph type="title"/>
          </p:nvPr>
        </p:nvSpPr>
        <p:spPr>
          <a:xfrm>
            <a:off x="323850" y="0"/>
            <a:ext cx="8540750" cy="1143000"/>
          </a:xfrm>
        </p:spPr>
        <p:txBody>
          <a:bodyPr/>
          <a:lstStyle/>
          <a:p>
            <a:pPr eaLnBrk="1" fontAlgn="auto" hangingPunct="1">
              <a:spcAft>
                <a:spcPts val="0"/>
              </a:spcAft>
              <a:defRPr/>
            </a:pPr>
            <a:r>
              <a:rPr lang="tr-TR" sz="2400" smtClean="0">
                <a:solidFill>
                  <a:schemeClr val="accent1">
                    <a:tint val="88000"/>
                    <a:satMod val="150000"/>
                  </a:schemeClr>
                </a:solidFill>
              </a:rPr>
              <a:t>İhracat Plânının Oluşturulması</a:t>
            </a:r>
            <a:r>
              <a:rPr lang="tr-TR" smtClean="0">
                <a:solidFill>
                  <a:schemeClr val="accent1">
                    <a:tint val="88000"/>
                    <a:satMod val="150000"/>
                  </a:schemeClr>
                </a:solidFill>
              </a:rPr>
              <a:t> </a:t>
            </a:r>
          </a:p>
        </p:txBody>
      </p:sp>
      <p:sp>
        <p:nvSpPr>
          <p:cNvPr id="20483" name="Rectangle 3"/>
          <p:cNvSpPr>
            <a:spLocks noGrp="1" noChangeArrowheads="1"/>
          </p:cNvSpPr>
          <p:nvPr>
            <p:ph idx="1"/>
          </p:nvPr>
        </p:nvSpPr>
        <p:spPr>
          <a:xfrm>
            <a:off x="503238" y="530225"/>
            <a:ext cx="8183562" cy="4187825"/>
          </a:xfrm>
        </p:spPr>
        <p:txBody>
          <a:bodyPr/>
          <a:lstStyle/>
          <a:p>
            <a:pPr eaLnBrk="1" hangingPunct="1"/>
            <a:endParaRPr lang="tr-TR" smtClean="0"/>
          </a:p>
          <a:p>
            <a:pPr eaLnBrk="1" hangingPunct="1"/>
            <a:endParaRPr lang="tr-TR" smtClean="0"/>
          </a:p>
          <a:p>
            <a:pPr eaLnBrk="1" hangingPunct="1"/>
            <a:r>
              <a:rPr lang="tr-TR" smtClean="0"/>
              <a:t>Nelere dikkat edilmeli?</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las\Desktop\IMG_2261.JPG"/>
          <p:cNvPicPr>
            <a:picLocks noChangeAspect="1" noChangeArrowheads="1"/>
          </p:cNvPicPr>
          <p:nvPr/>
        </p:nvPicPr>
        <p:blipFill>
          <a:blip r:embed="rId2"/>
          <a:srcRect/>
          <a:stretch>
            <a:fillRect/>
          </a:stretch>
        </p:blipFill>
        <p:spPr bwMode="auto">
          <a:xfrm>
            <a:off x="2000232" y="190475"/>
            <a:ext cx="5000644" cy="666752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rrowheads="1"/>
          </p:cNvSpPr>
          <p:nvPr>
            <p:ph type="title"/>
          </p:nvPr>
        </p:nvSpPr>
        <p:spPr>
          <a:xfrm>
            <a:off x="642938" y="2571750"/>
            <a:ext cx="8183562" cy="1050925"/>
          </a:xfrm>
        </p:spPr>
        <p:txBody>
          <a:bodyPr/>
          <a:lstStyle/>
          <a:p>
            <a:pPr eaLnBrk="1" fontAlgn="auto" hangingPunct="1">
              <a:spcAft>
                <a:spcPts val="0"/>
              </a:spcAft>
              <a:defRPr/>
            </a:pPr>
            <a:r>
              <a:rPr lang="tr-TR" sz="2800" b="0" dirty="0" smtClean="0">
                <a:solidFill>
                  <a:schemeClr val="accent1">
                    <a:tint val="88000"/>
                    <a:satMod val="150000"/>
                  </a:schemeClr>
                </a:solidFill>
              </a:rPr>
              <a:t>İhracata Başlamadan Önce Önem Verilen Bilgi Çeşitleri</a:t>
            </a:r>
          </a:p>
        </p:txBody>
      </p:sp>
      <p:sp>
        <p:nvSpPr>
          <p:cNvPr id="21507" name="Rectangle 3"/>
          <p:cNvSpPr>
            <a:spLocks noGrp="1" noChangeArrowheads="1"/>
          </p:cNvSpPr>
          <p:nvPr>
            <p:ph idx="1"/>
          </p:nvPr>
        </p:nvSpPr>
        <p:spPr>
          <a:xfrm>
            <a:off x="503238" y="530225"/>
            <a:ext cx="8183562" cy="4187825"/>
          </a:xfrm>
        </p:spPr>
        <p:txBody>
          <a:bodyPr/>
          <a:lstStyle/>
          <a:p>
            <a:pPr eaLnBrk="1" hangingPunct="1"/>
            <a:endParaRPr lang="tr-TR" smtClean="0"/>
          </a:p>
          <a:p>
            <a:pPr eaLnBrk="1" hangingPunct="1"/>
            <a:endParaRPr lang="tr-TR" smtClean="0"/>
          </a:p>
          <a:p>
            <a:pPr eaLnBrk="1" hangingPunct="1"/>
            <a:r>
              <a:rPr lang="tr-TR" smtClean="0"/>
              <a:t>Nelerdir?</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rrowheads="1"/>
          </p:cNvSpPr>
          <p:nvPr>
            <p:ph type="title"/>
          </p:nvPr>
        </p:nvSpPr>
        <p:spPr>
          <a:xfrm>
            <a:off x="503238" y="4983163"/>
            <a:ext cx="8183562" cy="1052512"/>
          </a:xfrm>
        </p:spPr>
        <p:txBody>
          <a:bodyPr>
            <a:normAutofit fontScale="90000"/>
          </a:bodyPr>
          <a:lstStyle/>
          <a:p>
            <a:pPr eaLnBrk="1" fontAlgn="auto" hangingPunct="1">
              <a:spcAft>
                <a:spcPts val="0"/>
              </a:spcAft>
              <a:defRPr/>
            </a:pPr>
            <a:r>
              <a:rPr lang="tr-TR" sz="3200" b="0" smtClean="0">
                <a:solidFill>
                  <a:schemeClr val="accent1">
                    <a:tint val="88000"/>
                    <a:satMod val="150000"/>
                  </a:schemeClr>
                </a:solidFill>
              </a:rPr>
              <a:t>İhracata Başlamadan Önce Önem Verilen Bilgi Çeşitleri</a:t>
            </a:r>
          </a:p>
        </p:txBody>
      </p:sp>
      <p:pic>
        <p:nvPicPr>
          <p:cNvPr id="22531" name="Picture 3"/>
          <p:cNvPicPr>
            <a:picLocks noGrp="1" noChangeAspect="1" noChangeArrowheads="1"/>
          </p:cNvPicPr>
          <p:nvPr>
            <p:ph idx="1"/>
          </p:nvPr>
        </p:nvPicPr>
        <p:blipFill>
          <a:blip r:embed="rId2" cstate="print"/>
          <a:srcRect/>
          <a:stretch>
            <a:fillRect/>
          </a:stretch>
        </p:blipFill>
        <p:spPr>
          <a:xfrm>
            <a:off x="-857250" y="214313"/>
            <a:ext cx="11195050" cy="5016500"/>
          </a:xfrm>
          <a:solidFill>
            <a:schemeClr val="tx1"/>
          </a:solid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rrowheads="1"/>
          </p:cNvSpPr>
          <p:nvPr>
            <p:ph type="title"/>
          </p:nvPr>
        </p:nvSpPr>
        <p:spPr>
          <a:xfrm>
            <a:off x="642910" y="0"/>
            <a:ext cx="8183562" cy="1052512"/>
          </a:xfrm>
        </p:spPr>
        <p:txBody>
          <a:bodyPr/>
          <a:lstStyle/>
          <a:p>
            <a:pPr eaLnBrk="1" fontAlgn="auto" hangingPunct="1">
              <a:spcAft>
                <a:spcPts val="0"/>
              </a:spcAft>
              <a:defRPr/>
            </a:pPr>
            <a:r>
              <a:rPr lang="tr-TR" dirty="0" smtClean="0">
                <a:solidFill>
                  <a:schemeClr val="accent1">
                    <a:tint val="88000"/>
                    <a:satMod val="150000"/>
                  </a:schemeClr>
                </a:solidFill>
              </a:rPr>
              <a:t>İhracat Stratejisi Oluşturma</a:t>
            </a:r>
          </a:p>
        </p:txBody>
      </p:sp>
      <p:sp>
        <p:nvSpPr>
          <p:cNvPr id="23555" name="Rectangle 3"/>
          <p:cNvSpPr>
            <a:spLocks noGrp="1" noChangeArrowheads="1"/>
          </p:cNvSpPr>
          <p:nvPr>
            <p:ph idx="1"/>
          </p:nvPr>
        </p:nvSpPr>
        <p:spPr>
          <a:xfrm>
            <a:off x="214282" y="1071546"/>
            <a:ext cx="8505826" cy="6072230"/>
          </a:xfrm>
        </p:spPr>
        <p:txBody>
          <a:bodyPr/>
          <a:lstStyle/>
          <a:p>
            <a:pPr eaLnBrk="1" hangingPunct="1">
              <a:lnSpc>
                <a:spcPct val="80000"/>
              </a:lnSpc>
              <a:buFont typeface="Wingdings" pitchFamily="2" charset="2"/>
              <a:buNone/>
            </a:pPr>
            <a:r>
              <a:rPr lang="tr-TR" dirty="0" smtClean="0"/>
              <a:t>	</a:t>
            </a:r>
            <a:r>
              <a:rPr lang="tr-TR" sz="2000" dirty="0" smtClean="0"/>
              <a:t>1) İşletmenin fırsatları ve kaynakları incelendikten sonra ihracat potansiyeli belirlenir. Mal ve hizmetleri için bir pazar olup olmadığı ve sonra yabancı müşteriler için mal, hizmet üretmek üretme kapasitesinin yeterli olup olmadığı değerlendirilir.  </a:t>
            </a:r>
          </a:p>
          <a:p>
            <a:pPr eaLnBrk="1" hangingPunct="1">
              <a:lnSpc>
                <a:spcPct val="80000"/>
              </a:lnSpc>
              <a:buFont typeface="Wingdings" pitchFamily="2" charset="2"/>
              <a:buNone/>
            </a:pPr>
            <a:r>
              <a:rPr lang="tr-TR" sz="2000" dirty="0" smtClean="0"/>
              <a:t>	2) İhracat konusunda uzman danışmanlığı almak: Bir çok hükümet, ülke içindeki ulusal işletmelere danışmanlık sağlamaktadır. Ayrıca bankalar, hukukçular, ihracat yönetim şirketleri ve ihracatla ilgili diğer kuruluşlardan yardım alınabilir.</a:t>
            </a:r>
          </a:p>
          <a:p>
            <a:pPr eaLnBrk="1" hangingPunct="1">
              <a:lnSpc>
                <a:spcPct val="80000"/>
              </a:lnSpc>
              <a:buFont typeface="Wingdings" pitchFamily="2" charset="2"/>
              <a:buNone/>
            </a:pPr>
            <a:r>
              <a:rPr lang="tr-TR" sz="2000" dirty="0" smtClean="0"/>
              <a:t>	3) Pazar ya da pazarları seçme: Ticari fuarlar, reklâm, makale, ticari yayınlar, farklı ülkelerin sanayi raporları  aracılığı ile pazarlar hakkında ve hangi ürünlerin daha çok nerelere ihraç edildiği hakkında bilgi elde edilebilir. </a:t>
            </a:r>
          </a:p>
          <a:p>
            <a:pPr eaLnBrk="1" hangingPunct="1">
              <a:lnSpc>
                <a:spcPct val="80000"/>
              </a:lnSpc>
              <a:buFont typeface="Wingdings" pitchFamily="2" charset="2"/>
              <a:buNone/>
            </a:pPr>
            <a:r>
              <a:rPr lang="tr-TR" sz="2000" dirty="0" smtClean="0"/>
              <a:t>	4) İhracat stratejisinin oluşturulması ve uygulanması: Bu aşamada orta ve uzun dönemde gerçekleştirilmek istenen ihracat amaçları belirlenir, belirli kaynaklarla farklı faaliyetleri gerçekleştirmek için  belirli taktikler kullanılır</a:t>
            </a:r>
            <a:r>
              <a:rPr lang="tr-TR" dirty="0" smtClean="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pPr eaLnBrk="1" hangingPunct="1">
              <a:defRPr/>
            </a:pPr>
            <a:r>
              <a:rPr lang="tr-TR"/>
              <a:t>DÜŞÜNELİM</a:t>
            </a:r>
          </a:p>
        </p:txBody>
      </p:sp>
      <p:sp>
        <p:nvSpPr>
          <p:cNvPr id="385027" name="Rectangle 3"/>
          <p:cNvSpPr>
            <a:spLocks noGrp="1" noChangeArrowheads="1"/>
          </p:cNvSpPr>
          <p:nvPr>
            <p:ph idx="1"/>
          </p:nvPr>
        </p:nvSpPr>
        <p:spPr/>
        <p:txBody>
          <a:bodyPr/>
          <a:lstStyle/>
          <a:p>
            <a:pPr eaLnBrk="1" hangingPunct="1">
              <a:lnSpc>
                <a:spcPct val="90000"/>
              </a:lnSpc>
              <a:defRPr/>
            </a:pPr>
            <a:r>
              <a:rPr lang="tr-TR" dirty="0"/>
              <a:t>Pazarlama </a:t>
            </a:r>
            <a:r>
              <a:rPr lang="tr-TR" dirty="0" smtClean="0"/>
              <a:t>fırsatlarının, tehditlerin </a:t>
            </a:r>
            <a:r>
              <a:rPr lang="tr-TR" dirty="0"/>
              <a:t>incelenmesi  </a:t>
            </a:r>
            <a:r>
              <a:rPr lang="tr-TR" dirty="0" smtClean="0"/>
              <a:t>(Sizce önümüzdeki 10 yıl senaryosu ne olacak?)</a:t>
            </a:r>
          </a:p>
          <a:p>
            <a:pPr eaLnBrk="1" hangingPunct="1">
              <a:lnSpc>
                <a:spcPct val="90000"/>
              </a:lnSpc>
              <a:buNone/>
              <a:defRPr/>
            </a:pPr>
            <a:endParaRPr lang="tr-TR" dirty="0"/>
          </a:p>
          <a:p>
            <a:pPr eaLnBrk="1" hangingPunct="1">
              <a:lnSpc>
                <a:spcPct val="90000"/>
              </a:lnSpc>
              <a:defRPr/>
            </a:pPr>
            <a:r>
              <a:rPr lang="tr-TR" dirty="0"/>
              <a:t>Hedef pazarların seçilmesi, </a:t>
            </a:r>
          </a:p>
          <a:p>
            <a:pPr eaLnBrk="1" hangingPunct="1">
              <a:lnSpc>
                <a:spcPct val="90000"/>
              </a:lnSpc>
              <a:defRPr/>
            </a:pPr>
            <a:r>
              <a:rPr lang="tr-TR" dirty="0"/>
              <a:t>Pazarlama stratejilerinin tasarlanması, </a:t>
            </a:r>
          </a:p>
          <a:p>
            <a:pPr eaLnBrk="1" hangingPunct="1">
              <a:lnSpc>
                <a:spcPct val="90000"/>
              </a:lnSpc>
              <a:defRPr/>
            </a:pPr>
            <a:r>
              <a:rPr lang="tr-TR" dirty="0"/>
              <a:t>Pazarlama programlarının geliştirilmesi </a:t>
            </a:r>
          </a:p>
          <a:p>
            <a:pPr eaLnBrk="1" hangingPunct="1">
              <a:lnSpc>
                <a:spcPct val="90000"/>
              </a:lnSpc>
              <a:defRPr/>
            </a:pPr>
            <a:r>
              <a:rPr lang="tr-TR" dirty="0"/>
              <a:t>Pazarlama çabalarının yönetilmesi</a:t>
            </a:r>
          </a:p>
          <a:p>
            <a:pPr eaLnBrk="1" hangingPunct="1">
              <a:lnSpc>
                <a:spcPct val="90000"/>
              </a:lnSpc>
              <a:buNone/>
              <a:defRPr/>
            </a:pPr>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Fırsatlar:</a:t>
            </a:r>
            <a:endParaRPr lang="tr-TR" dirty="0"/>
          </a:p>
        </p:txBody>
      </p:sp>
      <p:sp>
        <p:nvSpPr>
          <p:cNvPr id="3" name="2 İçerik Yer Tutucusu"/>
          <p:cNvSpPr>
            <a:spLocks noGrp="1"/>
          </p:cNvSpPr>
          <p:nvPr>
            <p:ph idx="1"/>
          </p:nvPr>
        </p:nvSpPr>
        <p:spPr/>
        <p:txBody>
          <a:bodyPr/>
          <a:lstStyle/>
          <a:p>
            <a:r>
              <a:rPr lang="tr-TR" sz="2400" dirty="0" smtClean="0"/>
              <a:t>Sağlık, iletişim, internet, sibernetik gibi alanlarda yaşanacak hızlı gelişmeler ve özellikle “çevresel sürdürülebilirlik” kavramına odaklanmış yeni teknolojiler, önümüzdeki dönemin “Yeşil ekonomi” dönemi olacağını haber veriyor.</a:t>
            </a:r>
          </a:p>
          <a:p>
            <a:r>
              <a:rPr lang="tr-TR" sz="2400" dirty="0" smtClean="0"/>
              <a:t>Kişiselleştirme (</a:t>
            </a:r>
            <a:r>
              <a:rPr lang="tr-TR" sz="2400" dirty="0" err="1" smtClean="0"/>
              <a:t>customization</a:t>
            </a:r>
            <a:r>
              <a:rPr lang="tr-TR" sz="2400" dirty="0" smtClean="0"/>
              <a:t>) önemini daha da artıracak</a:t>
            </a:r>
          </a:p>
          <a:p>
            <a:r>
              <a:rPr lang="tr-TR" sz="2400" dirty="0" smtClean="0"/>
              <a:t>Web 3.0 döneminde “zenginleştirilmiş gerçeklik” (</a:t>
            </a:r>
            <a:r>
              <a:rPr lang="tr-TR" sz="2400" dirty="0" err="1" smtClean="0"/>
              <a:t>Augmented</a:t>
            </a:r>
            <a:r>
              <a:rPr lang="tr-TR" sz="2400" dirty="0" smtClean="0"/>
              <a:t> </a:t>
            </a:r>
            <a:r>
              <a:rPr lang="tr-TR" sz="2400" dirty="0" err="1" smtClean="0"/>
              <a:t>reality</a:t>
            </a:r>
            <a:r>
              <a:rPr lang="tr-TR" sz="2400" dirty="0" smtClean="0"/>
              <a:t>), hayatımızın içine iyiden iyiye nüfuz etmeye başlayacak. Daha fazla online ortam </a:t>
            </a:r>
          </a:p>
          <a:p>
            <a:r>
              <a:rPr lang="tr-TR" sz="2400" dirty="0" smtClean="0"/>
              <a:t>Yaşam süresinin uzamasıyla üretici olmaktan çıkan yaşlı nüfus</a:t>
            </a:r>
            <a:endParaRPr lang="tr-TR"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81000" y="751344"/>
            <a:ext cx="7924800" cy="6001643"/>
          </a:xfrm>
          <a:prstGeom prst="rect">
            <a:avLst/>
          </a:prstGeom>
        </p:spPr>
        <p:txBody>
          <a:bodyPr wrap="square">
            <a:spAutoFit/>
          </a:bodyPr>
          <a:lstStyle/>
          <a:p>
            <a:r>
              <a:rPr lang="tr-TR" sz="2400" dirty="0" smtClean="0"/>
              <a:t>Uluslararası taşımacılık, telekomünikasyon ve mali işlemlerin hızla gelişmesi sonucu dünya ticareti ve yatırımının hızla büyümesi</a:t>
            </a:r>
          </a:p>
          <a:p>
            <a:r>
              <a:rPr lang="tr-TR" sz="2400" dirty="0" smtClean="0"/>
              <a:t> • Uzak Asya ülkelerinin ekonomik güçlerin artışı</a:t>
            </a:r>
          </a:p>
          <a:p>
            <a:r>
              <a:rPr lang="tr-TR" sz="2400" dirty="0" smtClean="0"/>
              <a:t> • AB ve NAFTA gibi ticari birleşmelerin hızla yaygınlaşması </a:t>
            </a:r>
          </a:p>
          <a:p>
            <a:r>
              <a:rPr lang="tr-TR" sz="2400" dirty="0" smtClean="0"/>
              <a:t>• Bazı ülkelerin yaşadıkları ekonomik krizler ve artan borçları nedeniyle uluslararası mali sistemin sarsılması</a:t>
            </a:r>
          </a:p>
          <a:p>
            <a:r>
              <a:rPr lang="tr-TR" sz="2400" dirty="0" smtClean="0"/>
              <a:t> • Dünyada hızla yaygınlaşan özelleştirme faaliyetleri </a:t>
            </a:r>
          </a:p>
          <a:p>
            <a:r>
              <a:rPr lang="tr-TR" sz="2400" dirty="0" smtClean="0"/>
              <a:t>• Globalleşen dünya ile birlikte, küresel hayat tarzlarının hızla yaygınlaşması • Çin, Hindistan, Doğu Avrupa, Ortadoğu ülkeleri gibi yeni pazarların dünyaya açılması</a:t>
            </a:r>
          </a:p>
          <a:p>
            <a:r>
              <a:rPr lang="tr-TR" sz="2400" dirty="0" smtClean="0"/>
              <a:t> • Çokuluslu şirketlerin her ülke için yerel stratejiler üretmeleri ve yerel kimlik kazanma çabaları</a:t>
            </a:r>
          </a:p>
          <a:p>
            <a:r>
              <a:rPr lang="tr-TR" sz="2400" dirty="0" smtClean="0"/>
              <a:t> • Etnik ve dini çekişme çatışmaların artması</a:t>
            </a:r>
          </a:p>
          <a:p>
            <a:r>
              <a:rPr lang="tr-TR" sz="2400" dirty="0" smtClean="0"/>
              <a:t> • Küresel markaların artışı</a:t>
            </a:r>
            <a:endParaRPr lang="tr-TR"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85800" y="1443840"/>
            <a:ext cx="8229600" cy="4524315"/>
          </a:xfrm>
          <a:prstGeom prst="rect">
            <a:avLst/>
          </a:prstGeom>
        </p:spPr>
        <p:txBody>
          <a:bodyPr wrap="square">
            <a:spAutoFit/>
          </a:bodyPr>
          <a:lstStyle/>
          <a:p>
            <a:r>
              <a:rPr lang="tr-TR" sz="2400" dirty="0" smtClean="0"/>
              <a:t>Örneğin nüfusun artma trendi göstermesi orta vadede pazarın büyüme potansiyeline sahip olduğuna işaret etmektedir, ya da nüfusun yaş ortalamasına bakıldığından çoğunluğun gençlerden oluşuyor olması, gençlere yönelik ürünlerin daha çok talep göreceğine yönelik güçlü bir veridir.</a:t>
            </a:r>
          </a:p>
          <a:p>
            <a:endParaRPr lang="tr-TR" sz="2400" dirty="0" smtClean="0"/>
          </a:p>
          <a:p>
            <a:r>
              <a:rPr lang="tr-TR" sz="2400" dirty="0" smtClean="0"/>
              <a:t>Bir başka örnek olarak Türkiye’de Avrupa ülkelerine göre bebek doğum oranlarının yüksek olması, çocuk bezi, oyuncak, bebek arabası ve biberon gibi ürünlerin ve bebek hastalıklarına ilişkin sağlık hizmetlerinin artmasında önemli bir fırsat olarak değerlendirilebilir. </a:t>
            </a:r>
            <a:endParaRPr lang="tr-TR"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62000" y="914400"/>
            <a:ext cx="7162800" cy="5201424"/>
          </a:xfrm>
          <a:prstGeom prst="rect">
            <a:avLst/>
          </a:prstGeom>
        </p:spPr>
        <p:txBody>
          <a:bodyPr wrap="square">
            <a:spAutoFit/>
          </a:bodyPr>
          <a:lstStyle/>
          <a:p>
            <a:r>
              <a:rPr lang="tr-TR" sz="2400" b="1" dirty="0" smtClean="0"/>
              <a:t>Teknoloji pazarlamayı üç yoldan etkileyebilmektedir </a:t>
            </a:r>
          </a:p>
          <a:p>
            <a:r>
              <a:rPr lang="tr-TR" sz="2400" dirty="0" smtClean="0"/>
              <a:t>• </a:t>
            </a:r>
            <a:r>
              <a:rPr lang="tr-TR" sz="2800" dirty="0" smtClean="0"/>
              <a:t>Tamamen yeni endüstriler ortaya koyarak (Örneğin: daha önce olmayan lazerlerin ortaya çıkışı) </a:t>
            </a:r>
          </a:p>
          <a:p>
            <a:r>
              <a:rPr lang="tr-TR" sz="2800" dirty="0" smtClean="0"/>
              <a:t>• Var olan endüstrileri radikal bir şekilde değiştirerek ya da ortadan kaldırarak (Örneğin: Bilgisayarın ortaya çıkması ile daktiloların üretimlerinin bir anda kesilmesi ve daktiloların işlevselliğini kaybetmesi) </a:t>
            </a:r>
          </a:p>
          <a:p>
            <a:r>
              <a:rPr lang="tr-TR" sz="2800" dirty="0" smtClean="0"/>
              <a:t>• Yeni teknoloji ile ilgili olmayan pazar ya da endüstrileri teşvik ederek (Örneğin Mikro dalga ışınlarının kullanımı ile mikro dalga fırınların üretilmesi ve normalde bu konuda ilgisi olmayan ev kadınlarının da bu yeni ürün ile konuya dâhil olması) </a:t>
            </a:r>
            <a:endParaRPr lang="tr-TR"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1143000"/>
          </a:xfrm>
        </p:spPr>
        <p:txBody>
          <a:bodyPr>
            <a:normAutofit fontScale="90000"/>
          </a:bodyPr>
          <a:lstStyle/>
          <a:p>
            <a:r>
              <a:rPr lang="tr-TR" sz="2400" dirty="0" smtClean="0">
                <a:solidFill>
                  <a:srgbClr val="FF0000"/>
                </a:solidFill>
                <a:latin typeface="Arial" pitchFamily="34" charset="0"/>
                <a:cs typeface="Arial" pitchFamily="34" charset="0"/>
              </a:rPr>
              <a:t>İşletmelerin faaliyet gösterdikleri ulusal ve uluslararası pazarlarla ilişkili politik gelişmeler ve yasal düzenlemeler</a:t>
            </a:r>
            <a:endParaRPr lang="tr-TR" sz="2400" dirty="0">
              <a:solidFill>
                <a:srgbClr val="FF0000"/>
              </a:solidFill>
              <a:latin typeface="Arial" pitchFamily="34" charset="0"/>
              <a:cs typeface="Arial" pitchFamily="34" charset="0"/>
            </a:endParaRPr>
          </a:p>
        </p:txBody>
      </p:sp>
      <p:sp>
        <p:nvSpPr>
          <p:cNvPr id="3" name="2 İçerik Yer Tutucusu"/>
          <p:cNvSpPr>
            <a:spLocks noGrp="1"/>
          </p:cNvSpPr>
          <p:nvPr>
            <p:ph idx="1"/>
          </p:nvPr>
        </p:nvSpPr>
        <p:spPr>
          <a:xfrm>
            <a:off x="381000" y="1066800"/>
            <a:ext cx="8229600" cy="4525963"/>
          </a:xfrm>
        </p:spPr>
        <p:txBody>
          <a:bodyPr/>
          <a:lstStyle/>
          <a:p>
            <a:r>
              <a:rPr lang="tr-TR" sz="2400" dirty="0" smtClean="0"/>
              <a:t>Bir ülkedeki politik gelişme ve değişimler ile yasal düzenlemeler çoğu zaman pazarların yapısına, hammadde maliyetlerine, kurlara, vergilere, gelir paylaşımına, yatırımlara ve ekonomik büyümeye önemli etki yapacağından dolayı pazarlamacılar açısından iyi takip edilmesi ve değerlendirilmesi gerekmektedir.</a:t>
            </a:r>
          </a:p>
          <a:p>
            <a:r>
              <a:rPr lang="tr-TR" sz="2400" dirty="0" smtClean="0"/>
              <a:t>ABD, 2016'da yapılan 6.62 milyar dolarlık ihracatla en çok ihracat yapılan beşinci ülke. Vize sorunu, ABD'de yatırım yapmak isteyen iş insanlarını, eğitim almak isteyen öğrencileri ve turistik amaçlı ABD'yi ziyaret etmek için başvuranları olumsuz etkileyebilir. </a:t>
            </a:r>
          </a:p>
          <a:p>
            <a:r>
              <a:rPr lang="tr-TR" sz="2400" dirty="0" smtClean="0"/>
              <a:t> Türkiye'den ayda 2 bine yakın turist Amerika'ya gitmek için paket tur satın almaktadır.</a:t>
            </a:r>
            <a:endParaRPr lang="tr-TR"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5429264"/>
            <a:ext cx="8183880" cy="1051560"/>
          </a:xfrm>
        </p:spPr>
        <p:txBody>
          <a:bodyPr/>
          <a:lstStyle/>
          <a:p>
            <a:r>
              <a:rPr lang="tr-TR" dirty="0" smtClean="0"/>
              <a:t>Tehditler</a:t>
            </a:r>
            <a:endParaRPr lang="tr-TR" dirty="0"/>
          </a:p>
        </p:txBody>
      </p:sp>
      <p:sp>
        <p:nvSpPr>
          <p:cNvPr id="3" name="2 İçerik Yer Tutucusu"/>
          <p:cNvSpPr>
            <a:spLocks noGrp="1"/>
          </p:cNvSpPr>
          <p:nvPr>
            <p:ph idx="1"/>
          </p:nvPr>
        </p:nvSpPr>
        <p:spPr>
          <a:xfrm>
            <a:off x="428596" y="500042"/>
            <a:ext cx="8458200" cy="5029200"/>
          </a:xfrm>
        </p:spPr>
        <p:txBody>
          <a:bodyPr/>
          <a:lstStyle/>
          <a:p>
            <a:pPr>
              <a:buNone/>
            </a:pPr>
            <a:r>
              <a:rPr lang="tr-TR" sz="1800" b="1" dirty="0" smtClean="0"/>
              <a:t>	1- Çevresel felaketler:</a:t>
            </a:r>
            <a:r>
              <a:rPr lang="tr-TR" sz="1800" dirty="0" smtClean="0"/>
              <a:t> Küresel ısınmaya bağlı doğal felaketler ve kıtlık</a:t>
            </a:r>
          </a:p>
          <a:p>
            <a:pPr>
              <a:buNone/>
            </a:pPr>
            <a:r>
              <a:rPr lang="tr-TR" sz="1800" b="1" dirty="0" smtClean="0"/>
              <a:t>	2- Ekonomik sarsıntılar:</a:t>
            </a:r>
            <a:r>
              <a:rPr lang="tr-TR" sz="1800" dirty="0" smtClean="0"/>
              <a:t> Finansal krizin derinleşmesi, bölgesel ekonomik çöküntüler ve buna bağlı içe kapanma eğilimleri</a:t>
            </a:r>
          </a:p>
          <a:p>
            <a:pPr>
              <a:buNone/>
            </a:pPr>
            <a:r>
              <a:rPr lang="tr-TR" sz="1800" b="1" dirty="0" smtClean="0"/>
              <a:t>	3- Sosyal patlamalar ve savaşlar:</a:t>
            </a:r>
            <a:r>
              <a:rPr lang="tr-TR" sz="1800" dirty="0" smtClean="0"/>
              <a:t> Eşitsizlik ve sosyal politikaların yetersizliği karşısında ortaya çıkabilecek sosyal patlamalar. Bunun yanında küresel çıkar çatışmaları sonucunda bölgesel veya küresel savaş tehditleri.</a:t>
            </a:r>
          </a:p>
          <a:p>
            <a:pPr>
              <a:buNone/>
            </a:pPr>
            <a:r>
              <a:rPr lang="tr-TR" sz="1800" b="1" dirty="0" smtClean="0"/>
              <a:t>	4- Eğitimsizlik–cahillik:</a:t>
            </a:r>
            <a:r>
              <a:rPr lang="tr-TR" sz="1800" dirty="0" smtClean="0"/>
              <a:t> Sosyal dengesizliklerin bir sonucu olarak özellikle Türkiye gibi gelişen ekonomilerde niteliksiz insan nüfusunun artması, bu eğitimsizlik ve niteliksizliğe bağlı olarak yoksulluğun ve şiddet eğiliminin tırmanması, rekabet gücünün düşmesi.</a:t>
            </a:r>
          </a:p>
          <a:p>
            <a:pPr>
              <a:buNone/>
            </a:pPr>
            <a:r>
              <a:rPr lang="tr-TR" sz="1800" b="1" dirty="0" smtClean="0"/>
              <a:t>	5- Nüfus artışı ve yaşlanma:</a:t>
            </a:r>
            <a:r>
              <a:rPr lang="tr-TR" sz="1800" dirty="0" smtClean="0"/>
              <a:t> Kısa süre içinde 7 milyar kişiyi aşacak dünya nüfusunun yarattığı tehlikeler. Gıda ve su sorunu başta olmak üzere artan nüfusun tüketim beklentilerinin neden olacağı sosyal sorunlar yanında, tüketici nüfusun artmasıyla derinleşen çevresel sorunlar. </a:t>
            </a:r>
          </a:p>
          <a:p>
            <a:endParaRPr lang="tr-TR"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las\Desktop\IMG_2263.JPG"/>
          <p:cNvPicPr>
            <a:picLocks noChangeAspect="1" noChangeArrowheads="1"/>
          </p:cNvPicPr>
          <p:nvPr/>
        </p:nvPicPr>
        <p:blipFill>
          <a:blip r:embed="rId2"/>
          <a:srcRect/>
          <a:stretch>
            <a:fillRect/>
          </a:stretch>
        </p:blipFill>
        <p:spPr bwMode="auto">
          <a:xfrm>
            <a:off x="2143108" y="-27"/>
            <a:ext cx="5143520" cy="6858027"/>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3400" y="228600"/>
            <a:ext cx="7772400" cy="6124754"/>
          </a:xfrm>
          <a:prstGeom prst="rect">
            <a:avLst/>
          </a:prstGeom>
        </p:spPr>
        <p:txBody>
          <a:bodyPr wrap="square">
            <a:spAutoFit/>
          </a:bodyPr>
          <a:lstStyle/>
          <a:p>
            <a:r>
              <a:rPr lang="tr-TR" sz="2800" dirty="0" smtClean="0"/>
              <a:t>Değişen iklim şartları ve küresel ısınma karşısında pazarlamacılar yeni pazar alanları geliştirerek bu tehditleri birer fırsata dönüştürme şansına sahiptirler. Nitekim sahil kenarlarında tatil yapmaya alternatif olarak ormanlık bölgelerde ahşap evlerde doğayla iç içe tatil anlayışının gelişmeye başlaması bunun somut örneklerinden birisidir.</a:t>
            </a:r>
          </a:p>
          <a:p>
            <a:endParaRPr lang="tr-TR" sz="2800" dirty="0" smtClean="0"/>
          </a:p>
          <a:p>
            <a:r>
              <a:rPr lang="tr-TR" sz="2800" dirty="0" smtClean="0"/>
              <a:t>Uluslararası pazarlama yapan firmalar açısından ise çevresel değişimlerin her bir firma için farklı etkiler yaratabileceği ve buna göre de her bir firmanın farklı stratejiler ve çözüm önerileri getirmesi gerekliliği ortaya çıkmaktadır</a:t>
            </a:r>
            <a:endParaRPr lang="tr-TR"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274638"/>
            <a:ext cx="8077200" cy="944562"/>
          </a:xfrm>
        </p:spPr>
        <p:txBody>
          <a:bodyPr>
            <a:normAutofit fontScale="90000"/>
          </a:bodyPr>
          <a:lstStyle/>
          <a:p>
            <a:pPr eaLnBrk="1" hangingPunct="1"/>
            <a:r>
              <a:rPr lang="tr-TR" sz="4000" b="1" smtClean="0"/>
              <a:t>Kültürel İklim</a:t>
            </a:r>
            <a:r>
              <a:rPr lang="en-US" sz="4000" b="1" smtClean="0"/>
              <a:t/>
            </a:r>
            <a:br>
              <a:rPr lang="en-US" sz="4000" b="1" smtClean="0"/>
            </a:br>
            <a:endParaRPr lang="en-US" sz="4000" b="1" smtClean="0"/>
          </a:p>
        </p:txBody>
      </p:sp>
      <p:sp>
        <p:nvSpPr>
          <p:cNvPr id="62467" name="Rectangle 3"/>
          <p:cNvSpPr>
            <a:spLocks noGrp="1" noChangeArrowheads="1"/>
          </p:cNvSpPr>
          <p:nvPr>
            <p:ph type="body" idx="1"/>
          </p:nvPr>
        </p:nvSpPr>
        <p:spPr/>
        <p:txBody>
          <a:bodyPr/>
          <a:lstStyle/>
          <a:p>
            <a:pPr eaLnBrk="1" hangingPunct="1">
              <a:lnSpc>
                <a:spcPct val="80000"/>
              </a:lnSpc>
            </a:pPr>
            <a:r>
              <a:rPr lang="tr-TR" sz="2400" dirty="0" smtClean="0"/>
              <a:t>Dünyada 300'den fazla ülkede, birçok insan kendi diline, gelenek ve kültürüne sahip. Hedef pazarların kültürü ve değerleri konusunda eğitimli olmak, uluslararası pazarda da başarısını artıracaktır.</a:t>
            </a:r>
          </a:p>
          <a:p>
            <a:pPr eaLnBrk="1" hangingPunct="1">
              <a:lnSpc>
                <a:spcPct val="80000"/>
              </a:lnSpc>
            </a:pPr>
            <a:r>
              <a:rPr lang="tr-TR" sz="2400" dirty="0" smtClean="0"/>
              <a:t/>
            </a:r>
            <a:br>
              <a:rPr lang="tr-TR" sz="2400" dirty="0" smtClean="0"/>
            </a:br>
            <a:r>
              <a:rPr lang="tr-TR" sz="2400" dirty="0" smtClean="0"/>
              <a:t>Uluslararası iş dili İngilizce olmasına rağmen, uzun süre bu şekilde olmayabilir. Müşteri anadilini  bilmek, daha etkin iletişim kurmak için gerekebilir. </a:t>
            </a:r>
            <a:br>
              <a:rPr lang="tr-TR" sz="2400" dirty="0" smtClean="0"/>
            </a:br>
            <a:r>
              <a:rPr lang="tr-TR" sz="2400" dirty="0" smtClean="0"/>
              <a:t>Gümrük ve kültür, malların tüketimini etkiler. Renkler, sayılar, ve iletişim gibi faktörler. Örneğin, ürün veya promosyonda hediye renkler göz önüne alındığında, beyaz rengi Çin ve Kore'de ölüm rengi iken, mor İspanya'da aynıdır. Hedef pazarların kendi kültürel farklılıklarını inceleyin. ABD pazarı tarafından tam olarak kabul edilen bir ürünün yabancı pazar tarafından reddedilmesi sürpriz olabilir.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C:\Users\ulas\Desktop\IMG_2253.JPG"/>
          <p:cNvPicPr>
            <a:picLocks noChangeAspect="1" noChangeArrowheads="1"/>
          </p:cNvPicPr>
          <p:nvPr/>
        </p:nvPicPr>
        <p:blipFill>
          <a:blip r:embed="rId2"/>
          <a:srcRect/>
          <a:stretch>
            <a:fillRect/>
          </a:stretch>
        </p:blipFill>
        <p:spPr bwMode="auto">
          <a:xfrm>
            <a:off x="1219200" y="-1066800"/>
            <a:ext cx="6248400" cy="83312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571500"/>
            <a:ext cx="8229600" cy="1143000"/>
          </a:xfrm>
        </p:spPr>
        <p:txBody>
          <a:bodyPr>
            <a:normAutofit/>
          </a:bodyPr>
          <a:lstStyle/>
          <a:p>
            <a:r>
              <a:rPr lang="tr-TR" sz="2400" dirty="0" smtClean="0">
                <a:solidFill>
                  <a:srgbClr val="FF0000"/>
                </a:solidFill>
              </a:rPr>
              <a:t>Pazar Fırsatları Değerlendirme Aşamaları</a:t>
            </a:r>
            <a:endParaRPr lang="tr-TR" sz="2400" dirty="0">
              <a:solidFill>
                <a:srgbClr val="FF0000"/>
              </a:solidFill>
            </a:endParaRPr>
          </a:p>
        </p:txBody>
      </p:sp>
      <p:sp>
        <p:nvSpPr>
          <p:cNvPr id="3" name="2 İçerik Yer Tutucusu"/>
          <p:cNvSpPr>
            <a:spLocks noGrp="1"/>
          </p:cNvSpPr>
          <p:nvPr>
            <p:ph idx="1"/>
          </p:nvPr>
        </p:nvSpPr>
        <p:spPr>
          <a:xfrm>
            <a:off x="285720" y="500042"/>
            <a:ext cx="8229600" cy="4525963"/>
          </a:xfrm>
        </p:spPr>
        <p:txBody>
          <a:bodyPr/>
          <a:lstStyle/>
          <a:p>
            <a:r>
              <a:rPr lang="tr-TR" sz="2000" dirty="0" smtClean="0"/>
              <a:t>Pazar fırsatları analizi için öncelikle çekici pazarların ve pazar bölümlerinin tespit edilmesi ve çerçevesinin çizilmesi; ana hatlarıyla profilinin belirlenmesi gerekmektedir.</a:t>
            </a:r>
          </a:p>
          <a:p>
            <a:r>
              <a:rPr lang="tr-TR" sz="2000" dirty="0" smtClean="0"/>
              <a:t>Pazar fırsatlarının analizinin ikinci aşaması olan endüstri kolunun analiz edilmesinde, firmanın ilgilendiği endüstrideki rekabet şartlarının değerlendirilmesi gerekmektedir. Bu aşamada, endüstriye yeni girişlerin, mevcut firmaların güçleri, alıcı ve tedarikçi firmaların güçleri ve ikame ürünlerin durumları analiz edilerek endüstrinin çekiciliği ve rekabet şartları hakkında bir durum tespiti yapılmaya çalışılır.</a:t>
            </a:r>
          </a:p>
          <a:p>
            <a:r>
              <a:rPr lang="tr-TR" sz="2000" dirty="0" smtClean="0"/>
              <a:t>Pazar fırsatlarının ölçümünde özellikle pazarın büyüklüğü ve potansiyel müşteriler ile pazardaki mevcut talep ve pazarın karlılığı belirlenmeye çalışılır.</a:t>
            </a:r>
          </a:p>
          <a:p>
            <a:r>
              <a:rPr lang="tr-TR" sz="2000" dirty="0" smtClean="0"/>
              <a:t>Hedef pazar belirlendikten sonra hedef pazarın yapısına ve fırsatların durumuna göre uygun pazar stratejileri (Niş- Pazar, Kitle-Pazar vb) oluşturulur.</a:t>
            </a:r>
          </a:p>
          <a:p>
            <a:r>
              <a:rPr lang="tr-TR" sz="2000" dirty="0" smtClean="0"/>
              <a:t>Son olarak da müşteri istek ve ihtiyaçları ile rekabet durumu dikkate alınarak farklılaştırma ve konumlandırmaya önem verme kararları verilir</a:t>
            </a:r>
            <a:endParaRPr lang="tr-TR" sz="2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rrowheads="1"/>
          </p:cNvSpPr>
          <p:nvPr>
            <p:ph type="title"/>
          </p:nvPr>
        </p:nvSpPr>
        <p:spPr>
          <a:xfrm>
            <a:off x="503238" y="4983163"/>
            <a:ext cx="8183562" cy="1052512"/>
          </a:xfrm>
        </p:spPr>
        <p:txBody>
          <a:bodyPr>
            <a:normAutofit fontScale="90000"/>
          </a:bodyPr>
          <a:lstStyle/>
          <a:p>
            <a:pPr eaLnBrk="1" fontAlgn="auto" hangingPunct="1">
              <a:spcAft>
                <a:spcPts val="0"/>
              </a:spcAft>
              <a:defRPr/>
            </a:pPr>
            <a:r>
              <a:rPr lang="tr-TR" smtClean="0">
                <a:solidFill>
                  <a:schemeClr val="accent1">
                    <a:tint val="88000"/>
                    <a:satMod val="150000"/>
                  </a:schemeClr>
                </a:solidFill>
              </a:rPr>
              <a:t>        İHRACATTAN İHRACAT PAZARLAMASINA GEÇİŞ NEDİR?</a:t>
            </a:r>
          </a:p>
        </p:txBody>
      </p:sp>
      <p:sp>
        <p:nvSpPr>
          <p:cNvPr id="24579" name="Rectangle 3"/>
          <p:cNvSpPr>
            <a:spLocks noGrp="1" noChangeArrowheads="1"/>
          </p:cNvSpPr>
          <p:nvPr>
            <p:ph idx="1"/>
          </p:nvPr>
        </p:nvSpPr>
        <p:spPr>
          <a:xfrm>
            <a:off x="503238" y="530225"/>
            <a:ext cx="8183562" cy="4187825"/>
          </a:xfrm>
        </p:spPr>
        <p:txBody>
          <a:bodyPr/>
          <a:lstStyle/>
          <a:p>
            <a:pPr eaLnBrk="1" hangingPunct="1">
              <a:lnSpc>
                <a:spcPct val="80000"/>
              </a:lnSpc>
              <a:buFont typeface="Wingdings" pitchFamily="2" charset="2"/>
              <a:buNone/>
            </a:pPr>
            <a:r>
              <a:rPr lang="tr-TR" smtClean="0"/>
              <a:t> 	İhracat, pazarlama literatüründe ürünlerin dış pazarlarda satılmasıdır.</a:t>
            </a:r>
          </a:p>
          <a:p>
            <a:pPr eaLnBrk="1" hangingPunct="1">
              <a:lnSpc>
                <a:spcPct val="80000"/>
              </a:lnSpc>
              <a:buFont typeface="Wingdings" pitchFamily="2" charset="2"/>
              <a:buNone/>
            </a:pPr>
            <a:r>
              <a:rPr lang="tr-TR" smtClean="0"/>
              <a:t> </a:t>
            </a:r>
          </a:p>
          <a:p>
            <a:pPr eaLnBrk="1" hangingPunct="1">
              <a:lnSpc>
                <a:spcPct val="80000"/>
              </a:lnSpc>
              <a:buFont typeface="Wingdings" pitchFamily="2" charset="2"/>
              <a:buNone/>
            </a:pPr>
            <a:r>
              <a:rPr lang="tr-TR" smtClean="0"/>
              <a:t>	İhracat pazarlaması, yurt içinde uygulanan pazarlama programlarının (pazarlama karması), yurt dışında da uygulanmasıdır.</a:t>
            </a:r>
          </a:p>
          <a:p>
            <a:pPr eaLnBrk="1" hangingPunct="1">
              <a:lnSpc>
                <a:spcPct val="80000"/>
              </a:lnSpc>
              <a:buFont typeface="Wingdings" pitchFamily="2" charset="2"/>
              <a:buNone/>
            </a:pPr>
            <a:endParaRPr lang="tr-TR" smtClean="0"/>
          </a:p>
          <a:p>
            <a:pPr eaLnBrk="1" hangingPunct="1">
              <a:lnSpc>
                <a:spcPct val="80000"/>
              </a:lnSpc>
              <a:buFont typeface="Wingdings" pitchFamily="2" charset="2"/>
              <a:buNone/>
            </a:pPr>
            <a:r>
              <a:rPr lang="tr-TR" smtClean="0"/>
              <a:t>   İhracat pazarlaması, uluslararasılaşmanın ilk aşamasıdır.</a:t>
            </a:r>
          </a:p>
          <a:p>
            <a:pPr eaLnBrk="1" hangingPunct="1">
              <a:lnSpc>
                <a:spcPct val="80000"/>
              </a:lnSpc>
              <a:buFont typeface="Wingdings" pitchFamily="2" charset="2"/>
              <a:buNone/>
            </a:pPr>
            <a:endParaRPr lang="tr-TR"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rrowheads="1"/>
          </p:cNvSpPr>
          <p:nvPr>
            <p:ph type="title"/>
          </p:nvPr>
        </p:nvSpPr>
        <p:spPr>
          <a:xfrm>
            <a:off x="503238" y="4983163"/>
            <a:ext cx="8183562" cy="1052512"/>
          </a:xfrm>
        </p:spPr>
        <p:txBody>
          <a:bodyPr>
            <a:normAutofit fontScale="90000"/>
          </a:bodyPr>
          <a:lstStyle/>
          <a:p>
            <a:pPr eaLnBrk="1" fontAlgn="auto" hangingPunct="1">
              <a:spcAft>
                <a:spcPts val="0"/>
              </a:spcAft>
              <a:defRPr/>
            </a:pPr>
            <a:r>
              <a:rPr lang="tr-TR" smtClean="0">
                <a:solidFill>
                  <a:schemeClr val="accent1">
                    <a:tint val="88000"/>
                    <a:satMod val="150000"/>
                  </a:schemeClr>
                </a:solidFill>
              </a:rPr>
              <a:t>İHRACAT PAZARLAMASI KARAR ALMA AŞAMALARI</a:t>
            </a:r>
            <a:br>
              <a:rPr lang="tr-TR" smtClean="0">
                <a:solidFill>
                  <a:schemeClr val="accent1">
                    <a:tint val="88000"/>
                    <a:satMod val="150000"/>
                  </a:schemeClr>
                </a:solidFill>
              </a:rPr>
            </a:br>
            <a:endParaRPr lang="tr-TR" smtClean="0">
              <a:solidFill>
                <a:schemeClr val="accent1">
                  <a:tint val="88000"/>
                  <a:satMod val="150000"/>
                </a:schemeClr>
              </a:solidFill>
            </a:endParaRPr>
          </a:p>
        </p:txBody>
      </p:sp>
      <p:sp>
        <p:nvSpPr>
          <p:cNvPr id="25603" name="Rectangle 3"/>
          <p:cNvSpPr>
            <a:spLocks noGrp="1" noChangeArrowheads="1"/>
          </p:cNvSpPr>
          <p:nvPr>
            <p:ph idx="1"/>
          </p:nvPr>
        </p:nvSpPr>
        <p:spPr>
          <a:xfrm>
            <a:off x="503238" y="530225"/>
            <a:ext cx="8183562" cy="4187825"/>
          </a:xfrm>
        </p:spPr>
        <p:txBody>
          <a:bodyPr/>
          <a:lstStyle/>
          <a:p>
            <a:pPr eaLnBrk="1" hangingPunct="1"/>
            <a:r>
              <a:rPr lang="tr-TR" smtClean="0"/>
              <a:t>Harekete geçirici motivasyon</a:t>
            </a:r>
          </a:p>
          <a:p>
            <a:pPr eaLnBrk="1" hangingPunct="1"/>
            <a:r>
              <a:rPr lang="tr-TR" smtClean="0"/>
              <a:t>İhracatın işletme için öneminden haberdar olma</a:t>
            </a:r>
          </a:p>
          <a:p>
            <a:pPr eaLnBrk="1" hangingPunct="1"/>
            <a:r>
              <a:rPr lang="tr-TR" smtClean="0"/>
              <a:t>Pazar araştırması ve bilgi edinme</a:t>
            </a:r>
          </a:p>
          <a:p>
            <a:pPr eaLnBrk="1" hangingPunct="1"/>
            <a:r>
              <a:rPr lang="tr-TR" smtClean="0"/>
              <a:t>Değerlendirme</a:t>
            </a:r>
          </a:p>
          <a:p>
            <a:pPr eaLnBrk="1" hangingPunct="1"/>
            <a:r>
              <a:rPr lang="tr-TR" smtClean="0"/>
              <a:t>İhracata karar verme</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rrowheads="1"/>
          </p:cNvSpPr>
          <p:nvPr>
            <p:ph type="title"/>
          </p:nvPr>
        </p:nvSpPr>
        <p:spPr>
          <a:xfrm>
            <a:off x="503238" y="4983163"/>
            <a:ext cx="8183562" cy="1052512"/>
          </a:xfrm>
        </p:spPr>
        <p:txBody>
          <a:bodyPr>
            <a:normAutofit fontScale="90000"/>
          </a:bodyPr>
          <a:lstStyle/>
          <a:p>
            <a:pPr eaLnBrk="1" fontAlgn="auto" hangingPunct="1">
              <a:spcAft>
                <a:spcPts val="0"/>
              </a:spcAft>
              <a:defRPr/>
            </a:pPr>
            <a:r>
              <a:rPr lang="tr-TR" smtClean="0">
                <a:solidFill>
                  <a:schemeClr val="accent1">
                    <a:tint val="88000"/>
                    <a:satMod val="150000"/>
                  </a:schemeClr>
                </a:solidFill>
              </a:rPr>
              <a:t>İHRACAT DAVRANIŞININ BELİRLENMESİNDE:</a:t>
            </a:r>
          </a:p>
        </p:txBody>
      </p:sp>
      <p:sp>
        <p:nvSpPr>
          <p:cNvPr id="26627" name="Rectangle 3"/>
          <p:cNvSpPr>
            <a:spLocks noGrp="1" noChangeArrowheads="1"/>
          </p:cNvSpPr>
          <p:nvPr>
            <p:ph idx="1"/>
          </p:nvPr>
        </p:nvSpPr>
        <p:spPr>
          <a:xfrm>
            <a:off x="503238" y="530225"/>
            <a:ext cx="8183562" cy="4187825"/>
          </a:xfrm>
        </p:spPr>
        <p:txBody>
          <a:bodyPr/>
          <a:lstStyle/>
          <a:p>
            <a:pPr eaLnBrk="1" hangingPunct="1"/>
            <a:r>
              <a:rPr lang="tr-TR" smtClean="0"/>
              <a:t>Kararlılığınız var ama deneyiminiz yoksa ihracata yeni başlıyorsunuz demektir.</a:t>
            </a:r>
          </a:p>
          <a:p>
            <a:pPr eaLnBrk="1" hangingPunct="1">
              <a:buFont typeface="Wingdings" pitchFamily="2" charset="2"/>
              <a:buNone/>
            </a:pPr>
            <a:endParaRPr lang="tr-TR" smtClean="0"/>
          </a:p>
          <a:p>
            <a:pPr eaLnBrk="1" hangingPunct="1"/>
            <a:r>
              <a:rPr lang="tr-TR" smtClean="0"/>
              <a:t>Deneyiminiz var ama çok kararlı değilseniz pasif ihracatçısınız demektir.</a:t>
            </a:r>
          </a:p>
          <a:p>
            <a:pPr eaLnBrk="1" hangingPunct="1">
              <a:buFont typeface="Wingdings" pitchFamily="2" charset="2"/>
              <a:buNone/>
            </a:pPr>
            <a:endParaRPr lang="tr-TR" smtClean="0"/>
          </a:p>
          <a:p>
            <a:pPr eaLnBrk="1" hangingPunct="1"/>
            <a:r>
              <a:rPr lang="tr-TR" smtClean="0"/>
              <a:t>Hem deneyiminiz var hem de kararlıysanız aktif ihracatçısınız demektir. </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rrowheads="1"/>
          </p:cNvSpPr>
          <p:nvPr>
            <p:ph type="title"/>
          </p:nvPr>
        </p:nvSpPr>
        <p:spPr>
          <a:xfrm>
            <a:off x="503238" y="4983163"/>
            <a:ext cx="8183562" cy="1052512"/>
          </a:xfrm>
        </p:spPr>
        <p:txBody>
          <a:bodyPr/>
          <a:lstStyle/>
          <a:p>
            <a:pPr eaLnBrk="1" fontAlgn="auto" hangingPunct="1">
              <a:spcAft>
                <a:spcPts val="0"/>
              </a:spcAft>
              <a:defRPr/>
            </a:pPr>
            <a:r>
              <a:rPr lang="tr-TR" sz="3200" smtClean="0">
                <a:solidFill>
                  <a:schemeClr val="accent1">
                    <a:tint val="88000"/>
                    <a:satMod val="150000"/>
                  </a:schemeClr>
                </a:solidFill>
              </a:rPr>
              <a:t>HANGİSİNİ TERCİH EDERSİNİZ?</a:t>
            </a:r>
          </a:p>
        </p:txBody>
      </p:sp>
      <p:sp>
        <p:nvSpPr>
          <p:cNvPr id="200707" name="Rectangle 3"/>
          <p:cNvSpPr>
            <a:spLocks noGrp="1" noChangeArrowheads="1"/>
          </p:cNvSpPr>
          <p:nvPr>
            <p:ph idx="1"/>
          </p:nvPr>
        </p:nvSpPr>
        <p:spPr>
          <a:xfrm>
            <a:off x="503238" y="530225"/>
            <a:ext cx="8183562" cy="4187825"/>
          </a:xfrm>
        </p:spPr>
        <p:txBody>
          <a:bodyPr>
            <a:normAutofit fontScale="92500"/>
          </a:bodyPr>
          <a:lstStyle/>
          <a:p>
            <a:pPr marL="609600" indent="-609600" eaLnBrk="1" fontAlgn="auto" hangingPunct="1">
              <a:lnSpc>
                <a:spcPct val="80000"/>
              </a:lnSpc>
              <a:spcAft>
                <a:spcPts val="0"/>
              </a:spcAft>
              <a:buFont typeface="Wingdings" pitchFamily="2" charset="2"/>
              <a:buNone/>
              <a:defRPr/>
            </a:pPr>
            <a:r>
              <a:rPr lang="tr-TR" smtClean="0"/>
              <a:t>1)  Ürüne yapıştırılması zorunlu olan etiketleri yapıştırıp yurt dışına göndermek ve ürünün yurt dışı pazarında alıcı bulmasını umut etmek,  rastlantı sonucu gelen taleple ihracata başlamak.</a:t>
            </a:r>
          </a:p>
          <a:p>
            <a:pPr marL="609600" indent="-609600" eaLnBrk="1" fontAlgn="auto" hangingPunct="1">
              <a:lnSpc>
                <a:spcPct val="80000"/>
              </a:lnSpc>
              <a:spcAft>
                <a:spcPts val="0"/>
              </a:spcAft>
              <a:buFont typeface="Wingdings" pitchFamily="2" charset="2"/>
              <a:buNone/>
              <a:defRPr/>
            </a:pPr>
            <a:endParaRPr lang="tr-TR" smtClean="0"/>
          </a:p>
          <a:p>
            <a:pPr marL="609600" indent="-609600" eaLnBrk="1" fontAlgn="auto" hangingPunct="1">
              <a:lnSpc>
                <a:spcPct val="80000"/>
              </a:lnSpc>
              <a:spcAft>
                <a:spcPts val="0"/>
              </a:spcAft>
              <a:buFont typeface="Wingdings" pitchFamily="2" charset="2"/>
              <a:buNone/>
              <a:defRPr/>
            </a:pPr>
            <a:r>
              <a:rPr lang="tr-TR" smtClean="0"/>
              <a:t>2)  İşletme sahipleri/pazarlama yöneticilerinin yurt dışı pazarları inceleyerek ne satabileceğini araştırması ve bunun gerçekleştirilip gerçekleştirilemeyeceğinin değerlendirilmesi. </a:t>
            </a:r>
          </a:p>
          <a:p>
            <a:pPr marL="609600" indent="-609600" eaLnBrk="1" fontAlgn="auto" hangingPunct="1">
              <a:lnSpc>
                <a:spcPct val="80000"/>
              </a:lnSpc>
              <a:spcAft>
                <a:spcPts val="0"/>
              </a:spcAft>
              <a:buFont typeface="Wingdings" pitchFamily="2" charset="2"/>
              <a:buNone/>
              <a:defRPr/>
            </a:pPr>
            <a:r>
              <a:rPr lang="tr-TR" smtClean="0"/>
              <a:t> </a:t>
            </a:r>
          </a:p>
          <a:p>
            <a:pPr marL="609600" indent="-609600" eaLnBrk="1" fontAlgn="auto" hangingPunct="1">
              <a:lnSpc>
                <a:spcPct val="80000"/>
              </a:lnSpc>
              <a:spcAft>
                <a:spcPts val="0"/>
              </a:spcAft>
              <a:buFont typeface="Wingdings 2"/>
              <a:buChar char=""/>
              <a:defRPr/>
            </a:pPr>
            <a:endParaRPr lang="tr-TR" smtClean="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las\Desktop\IMG_2257.JPG"/>
          <p:cNvPicPr>
            <a:picLocks noChangeAspect="1" noChangeArrowheads="1"/>
          </p:cNvPicPr>
          <p:nvPr/>
        </p:nvPicPr>
        <p:blipFill>
          <a:blip r:embed="rId2"/>
          <a:srcRect/>
          <a:stretch>
            <a:fillRect/>
          </a:stretch>
        </p:blipFill>
        <p:spPr bwMode="auto">
          <a:xfrm>
            <a:off x="1643042" y="-1000156"/>
            <a:ext cx="5643586" cy="7524781"/>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14348" y="2714620"/>
            <a:ext cx="7467600" cy="1143000"/>
          </a:xfrm>
        </p:spPr>
        <p:txBody>
          <a:bodyPr/>
          <a:lstStyle/>
          <a:p>
            <a:r>
              <a:rPr lang="tr-TR" dirty="0" smtClean="0"/>
              <a:t>İHRACATTA YAPILAN HATALAR NELER OLABİLİR?</a:t>
            </a: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las\Desktop\IMG_2276.JPG"/>
          <p:cNvPicPr>
            <a:picLocks noChangeAspect="1" noChangeArrowheads="1"/>
          </p:cNvPicPr>
          <p:nvPr/>
        </p:nvPicPr>
        <p:blipFill>
          <a:blip r:embed="rId2"/>
          <a:srcRect/>
          <a:stretch>
            <a:fillRect/>
          </a:stretch>
        </p:blipFill>
        <p:spPr bwMode="auto">
          <a:xfrm>
            <a:off x="2286000" y="-24"/>
            <a:ext cx="5143518" cy="6858024"/>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rrowheads="1"/>
          </p:cNvSpPr>
          <p:nvPr>
            <p:ph type="title"/>
          </p:nvPr>
        </p:nvSpPr>
        <p:spPr>
          <a:xfrm>
            <a:off x="428596" y="0"/>
            <a:ext cx="8186737" cy="1589087"/>
          </a:xfrm>
        </p:spPr>
        <p:txBody>
          <a:bodyPr/>
          <a:lstStyle/>
          <a:p>
            <a:pPr eaLnBrk="1" fontAlgn="auto" hangingPunct="1">
              <a:spcAft>
                <a:spcPts val="0"/>
              </a:spcAft>
              <a:defRPr/>
            </a:pPr>
            <a:r>
              <a:rPr lang="tr-TR" sz="4000" b="0" dirty="0" smtClean="0">
                <a:solidFill>
                  <a:schemeClr val="accent1">
                    <a:tint val="88000"/>
                    <a:satMod val="150000"/>
                  </a:schemeClr>
                </a:solidFill>
              </a:rPr>
              <a:t>İhracat Faaliyetinde Yapılan Hatalar</a:t>
            </a:r>
          </a:p>
        </p:txBody>
      </p:sp>
      <p:sp>
        <p:nvSpPr>
          <p:cNvPr id="28675" name="Rectangle 3"/>
          <p:cNvSpPr>
            <a:spLocks noGrp="1" noChangeArrowheads="1"/>
          </p:cNvSpPr>
          <p:nvPr>
            <p:ph idx="1"/>
          </p:nvPr>
        </p:nvSpPr>
        <p:spPr>
          <a:xfrm>
            <a:off x="357188" y="530225"/>
            <a:ext cx="8329612" cy="5113338"/>
          </a:xfrm>
        </p:spPr>
        <p:txBody>
          <a:bodyPr/>
          <a:lstStyle/>
          <a:p>
            <a:pPr eaLnBrk="1" hangingPunct="1">
              <a:lnSpc>
                <a:spcPct val="80000"/>
              </a:lnSpc>
              <a:buFont typeface="Wingdings" pitchFamily="2" charset="2"/>
              <a:buNone/>
            </a:pPr>
            <a:r>
              <a:rPr lang="tr-TR" dirty="0" smtClean="0">
                <a:latin typeface="Perpetua" pitchFamily="18" charset="0"/>
              </a:rPr>
              <a:t>	</a:t>
            </a:r>
          </a:p>
          <a:p>
            <a:pPr eaLnBrk="1" hangingPunct="1">
              <a:lnSpc>
                <a:spcPct val="80000"/>
              </a:lnSpc>
              <a:buFont typeface="Wingdings" pitchFamily="2" charset="2"/>
              <a:buNone/>
            </a:pPr>
            <a:endParaRPr lang="tr-TR" dirty="0" smtClean="0">
              <a:latin typeface="Perpetua" pitchFamily="18" charset="0"/>
            </a:endParaRPr>
          </a:p>
          <a:p>
            <a:pPr eaLnBrk="1" hangingPunct="1">
              <a:lnSpc>
                <a:spcPct val="80000"/>
              </a:lnSpc>
              <a:buFont typeface="Wingdings" pitchFamily="2" charset="2"/>
              <a:buNone/>
            </a:pPr>
            <a:endParaRPr lang="tr-TR" dirty="0" smtClean="0">
              <a:latin typeface="Perpetua" pitchFamily="18" charset="0"/>
            </a:endParaRPr>
          </a:p>
          <a:p>
            <a:pPr eaLnBrk="1" hangingPunct="1">
              <a:lnSpc>
                <a:spcPct val="80000"/>
              </a:lnSpc>
              <a:buFont typeface="Wingdings" pitchFamily="2" charset="2"/>
              <a:buNone/>
            </a:pPr>
            <a:r>
              <a:rPr lang="tr-TR" dirty="0" smtClean="0">
                <a:latin typeface="Perpetua" pitchFamily="18" charset="0"/>
              </a:rPr>
              <a:t>1) Kalifiye ihracat danışmanı bulmak ve uluslararası pazarlama plânı geliştirmede başarısız olmak, </a:t>
            </a:r>
          </a:p>
          <a:p>
            <a:pPr eaLnBrk="1" hangingPunct="1">
              <a:lnSpc>
                <a:spcPct val="80000"/>
              </a:lnSpc>
              <a:buFont typeface="Wingdings" pitchFamily="2" charset="2"/>
              <a:buNone/>
            </a:pPr>
            <a:r>
              <a:rPr lang="tr-TR" dirty="0" smtClean="0">
                <a:latin typeface="Perpetua" pitchFamily="18" charset="0"/>
              </a:rPr>
              <a:t>	2) Yabancı ülkede uygun </a:t>
            </a:r>
            <a:r>
              <a:rPr lang="tr-TR" dirty="0" err="1" smtClean="0">
                <a:latin typeface="Perpetua" pitchFamily="18" charset="0"/>
              </a:rPr>
              <a:t>acenta</a:t>
            </a:r>
            <a:r>
              <a:rPr lang="tr-TR" dirty="0" smtClean="0">
                <a:latin typeface="Perpetua" pitchFamily="18" charset="0"/>
              </a:rPr>
              <a:t>, distribütör bulamamak,</a:t>
            </a:r>
          </a:p>
          <a:p>
            <a:pPr eaLnBrk="1" hangingPunct="1">
              <a:lnSpc>
                <a:spcPct val="80000"/>
              </a:lnSpc>
              <a:buFont typeface="Wingdings" pitchFamily="2" charset="2"/>
              <a:buNone/>
            </a:pPr>
            <a:r>
              <a:rPr lang="tr-TR" dirty="0" smtClean="0">
                <a:latin typeface="Perpetua" pitchFamily="18" charset="0"/>
              </a:rPr>
              <a:t>	3) Yönetimin ihracata başlayabilmesi için başlangıçta yeterli finansmana sahip olmaması,</a:t>
            </a:r>
          </a:p>
          <a:p>
            <a:pPr eaLnBrk="1" hangingPunct="1">
              <a:lnSpc>
                <a:spcPct val="80000"/>
              </a:lnSpc>
              <a:buFont typeface="Wingdings" pitchFamily="2" charset="2"/>
              <a:buNone/>
            </a:pPr>
            <a:r>
              <a:rPr lang="tr-TR" dirty="0" smtClean="0">
                <a:latin typeface="Perpetua" pitchFamily="18" charset="0"/>
              </a:rPr>
              <a:t>	4)  Kültürel tercihlere göre ürün değişikliğine gidilmemesi,</a:t>
            </a:r>
          </a:p>
          <a:p>
            <a:pPr eaLnBrk="1" hangingPunct="1">
              <a:lnSpc>
                <a:spcPct val="80000"/>
              </a:lnSpc>
              <a:buFont typeface="Wingdings" pitchFamily="2" charset="2"/>
              <a:buNone/>
            </a:pPr>
            <a:r>
              <a:rPr lang="tr-TR" dirty="0" smtClean="0">
                <a:latin typeface="Perpetua" pitchFamily="18" charset="0"/>
              </a:rPr>
              <a:t>	5) İhracat faaliyetleriyle ilgilenecek yabancı dil bilen personele sahip olmamak,</a:t>
            </a:r>
          </a:p>
          <a:p>
            <a:pPr eaLnBrk="1" hangingPunct="1">
              <a:lnSpc>
                <a:spcPct val="80000"/>
              </a:lnSpc>
              <a:buFont typeface="Wingdings" pitchFamily="2" charset="2"/>
              <a:buNone/>
            </a:pPr>
            <a:r>
              <a:rPr lang="tr-TR" dirty="0" smtClean="0">
                <a:latin typeface="Perpetua" pitchFamily="18" charset="0"/>
              </a:rPr>
              <a:t>	6) Ürün için satış sonrası hizmet sağlamada başarısız olmak,</a:t>
            </a:r>
          </a:p>
          <a:p>
            <a:pPr eaLnBrk="1" hangingPunct="1">
              <a:lnSpc>
                <a:spcPct val="80000"/>
              </a:lnSpc>
              <a:buFont typeface="Wingdings" pitchFamily="2" charset="2"/>
              <a:buNone/>
            </a:pPr>
            <a:r>
              <a:rPr lang="tr-TR" dirty="0" smtClean="0">
                <a:latin typeface="Perpetua" pitchFamily="18" charset="0"/>
              </a:rPr>
              <a:t>	7) Birkaç coğrafi bölgeye yoğunlaşmak yerine tüm dünyadan talepler aramak,</a:t>
            </a:r>
          </a:p>
          <a:p>
            <a:pPr eaLnBrk="1" hangingPunct="1">
              <a:lnSpc>
                <a:spcPct val="80000"/>
              </a:lnSpc>
              <a:buFont typeface="Wingdings" pitchFamily="2" charset="2"/>
              <a:buNone/>
            </a:pPr>
            <a:r>
              <a:rPr lang="tr-TR" dirty="0" smtClean="0">
                <a:latin typeface="Perpetua" pitchFamily="18" charset="0"/>
              </a:rPr>
              <a:t>	8) Servis, garanti ile ilgili </a:t>
            </a:r>
            <a:r>
              <a:rPr lang="tr-TR" dirty="0" err="1" smtClean="0">
                <a:latin typeface="Perpetua" pitchFamily="18" charset="0"/>
              </a:rPr>
              <a:t>dökümanların</a:t>
            </a:r>
            <a:r>
              <a:rPr lang="tr-TR" dirty="0" smtClean="0">
                <a:latin typeface="Perpetua" pitchFamily="18" charset="0"/>
              </a:rPr>
              <a:t> yabancı dilde hazırlanmamasından kaynaklanmaktadır.</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https://scontent-frt3-1.xx.fbcdn.net/v/t1.0-0/p526x296/22310226_1662304177153273_4511175166792864139_n.jpg?oh=5a8de75f759380ca1570e42d13d5e378&amp;oe=5A42849C"/>
          <p:cNvPicPr>
            <a:picLocks noChangeAspect="1" noChangeArrowheads="1"/>
          </p:cNvPicPr>
          <p:nvPr/>
        </p:nvPicPr>
        <p:blipFill>
          <a:blip r:embed="rId2"/>
          <a:srcRect/>
          <a:stretch>
            <a:fillRect/>
          </a:stretch>
        </p:blipFill>
        <p:spPr bwMode="auto">
          <a:xfrm>
            <a:off x="1371600" y="0"/>
            <a:ext cx="6858000" cy="68580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Resmi Twitter'da görüntüle"/>
          <p:cNvPicPr>
            <a:picLocks noChangeAspect="1" noChangeArrowheads="1"/>
          </p:cNvPicPr>
          <p:nvPr/>
        </p:nvPicPr>
        <p:blipFill>
          <a:blip r:embed="rId2"/>
          <a:srcRect/>
          <a:stretch>
            <a:fillRect/>
          </a:stretch>
        </p:blipFill>
        <p:spPr bwMode="auto">
          <a:xfrm>
            <a:off x="0" y="-3258"/>
            <a:ext cx="5334000" cy="6861258"/>
          </a:xfrm>
          <a:prstGeom prst="rect">
            <a:avLst/>
          </a:prstGeom>
          <a:noFill/>
        </p:spPr>
      </p:pic>
      <p:sp>
        <p:nvSpPr>
          <p:cNvPr id="131075" name="Rectangle 3"/>
          <p:cNvSpPr>
            <a:spLocks noChangeArrowheads="1"/>
          </p:cNvSpPr>
          <p:nvPr/>
        </p:nvSpPr>
        <p:spPr bwMode="auto">
          <a:xfrm>
            <a:off x="5334000" y="1600200"/>
            <a:ext cx="3429000" cy="206210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3200" b="0" i="0" u="none" strike="noStrike" cap="none" normalizeH="0" baseline="0" dirty="0" err="1" smtClean="0">
                <a:ln>
                  <a:noFill/>
                </a:ln>
                <a:solidFill>
                  <a:srgbClr val="1C2022"/>
                </a:solidFill>
                <a:effectLst/>
                <a:latin typeface="Helvetica"/>
                <a:cs typeface="Arial" pitchFamily="34" charset="0"/>
              </a:rPr>
              <a:t>You</a:t>
            </a:r>
            <a:r>
              <a:rPr kumimoji="0" lang="tr-TR" sz="3200" b="0" i="0" u="none" strike="noStrike" cap="none" normalizeH="0" baseline="0" dirty="0" smtClean="0">
                <a:ln>
                  <a:noFill/>
                </a:ln>
                <a:solidFill>
                  <a:srgbClr val="1C2022"/>
                </a:solidFill>
                <a:effectLst/>
                <a:latin typeface="Helvetica"/>
                <a:cs typeface="Arial" pitchFamily="34" charset="0"/>
              </a:rPr>
              <a:t> </a:t>
            </a:r>
            <a:r>
              <a:rPr kumimoji="0" lang="tr-TR" sz="3200" b="0" i="0" u="none" strike="noStrike" cap="none" normalizeH="0" baseline="0" dirty="0" err="1" smtClean="0">
                <a:ln>
                  <a:noFill/>
                </a:ln>
                <a:solidFill>
                  <a:srgbClr val="1C2022"/>
                </a:solidFill>
                <a:effectLst/>
                <a:latin typeface="Helvetica"/>
                <a:cs typeface="Arial" pitchFamily="34" charset="0"/>
              </a:rPr>
              <a:t>have</a:t>
            </a:r>
            <a:r>
              <a:rPr kumimoji="0" lang="tr-TR" sz="3200" b="0" i="0" u="none" strike="noStrike" cap="none" normalizeH="0" baseline="0" dirty="0" smtClean="0">
                <a:ln>
                  <a:noFill/>
                </a:ln>
                <a:solidFill>
                  <a:srgbClr val="1C2022"/>
                </a:solidFill>
                <a:effectLst/>
                <a:latin typeface="Helvetica"/>
                <a:cs typeface="Arial" pitchFamily="34" charset="0"/>
              </a:rPr>
              <a:t> done it in </a:t>
            </a:r>
            <a:r>
              <a:rPr kumimoji="0" lang="tr-TR" sz="3200" b="0" i="0" u="none" strike="noStrike" cap="none" normalizeH="0" baseline="0" dirty="0" err="1" smtClean="0">
                <a:ln>
                  <a:noFill/>
                </a:ln>
                <a:solidFill>
                  <a:srgbClr val="1C2022"/>
                </a:solidFill>
                <a:effectLst/>
                <a:latin typeface="Helvetica"/>
                <a:cs typeface="Arial" pitchFamily="34" charset="0"/>
              </a:rPr>
              <a:t>the</a:t>
            </a:r>
            <a:r>
              <a:rPr kumimoji="0" lang="tr-TR" sz="3200" b="0" i="0" u="none" strike="noStrike" cap="none" normalizeH="0" baseline="0" dirty="0" smtClean="0">
                <a:ln>
                  <a:noFill/>
                </a:ln>
                <a:solidFill>
                  <a:srgbClr val="1C2022"/>
                </a:solidFill>
                <a:effectLst/>
                <a:latin typeface="Helvetica"/>
                <a:cs typeface="Arial" pitchFamily="34" charset="0"/>
              </a:rPr>
              <a:t> </a:t>
            </a:r>
            <a:r>
              <a:rPr kumimoji="0" lang="tr-TR" sz="3200" b="0" i="0" u="none" strike="noStrike" cap="none" normalizeH="0" baseline="0" dirty="0" err="1" smtClean="0">
                <a:ln>
                  <a:noFill/>
                </a:ln>
                <a:solidFill>
                  <a:srgbClr val="1C2022"/>
                </a:solidFill>
                <a:effectLst/>
                <a:latin typeface="Helvetica"/>
                <a:cs typeface="Arial" pitchFamily="34" charset="0"/>
              </a:rPr>
              <a:t>past</a:t>
            </a:r>
            <a:r>
              <a:rPr kumimoji="0" lang="tr-TR" sz="3200" b="0" i="0" u="none" strike="noStrike" cap="none" normalizeH="0" baseline="0" dirty="0" smtClean="0">
                <a:ln>
                  <a:noFill/>
                </a:ln>
                <a:solidFill>
                  <a:srgbClr val="1C2022"/>
                </a:solidFill>
                <a:effectLst/>
                <a:latin typeface="Helvetica"/>
                <a:cs typeface="Arial" pitchFamily="34" charset="0"/>
              </a:rPr>
              <a:t>.</a:t>
            </a:r>
            <a:r>
              <a:rPr kumimoji="0" lang="tr-TR" sz="32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3200" b="0" i="0" u="none" strike="noStrike" cap="none" normalizeH="0" baseline="0" dirty="0" smtClean="0">
                <a:ln>
                  <a:noFill/>
                </a:ln>
                <a:solidFill>
                  <a:schemeClr val="tx1"/>
                </a:solidFill>
                <a:effectLst/>
                <a:latin typeface="Arial" pitchFamily="34" charset="0"/>
                <a:cs typeface="Arial" pitchFamily="34" charset="0"/>
              </a:rPr>
              <a:t> </a:t>
            </a:r>
            <a:r>
              <a:rPr kumimoji="0" lang="tr-TR" sz="3200" b="0" i="0" u="none" strike="noStrike" cap="none" normalizeH="0" baseline="0" dirty="0" smtClean="0">
                <a:ln>
                  <a:noFill/>
                </a:ln>
                <a:solidFill>
                  <a:srgbClr val="1C2022"/>
                </a:solidFill>
                <a:effectLst/>
                <a:latin typeface="Helvetica"/>
                <a:cs typeface="Arial" pitchFamily="34" charset="0"/>
              </a:rPr>
              <a:t> </a:t>
            </a:r>
            <a:r>
              <a:rPr kumimoji="0" lang="tr-TR" sz="3200" b="0" i="0" u="none" strike="noStrike" cap="none" normalizeH="0" baseline="0" dirty="0" err="1" smtClean="0">
                <a:ln>
                  <a:noFill/>
                </a:ln>
                <a:solidFill>
                  <a:srgbClr val="2B7BB9"/>
                </a:solidFill>
                <a:effectLst/>
                <a:latin typeface="Helvetica"/>
                <a:cs typeface="Arial" pitchFamily="34" charset="0"/>
                <a:hlinkClick r:id="rId3"/>
              </a:rPr>
              <a:t>pic</a:t>
            </a:r>
            <a:r>
              <a:rPr kumimoji="0" lang="tr-TR" sz="3200" b="0" i="0" u="none" strike="noStrike" cap="none" normalizeH="0" baseline="0" dirty="0" smtClean="0">
                <a:ln>
                  <a:noFill/>
                </a:ln>
                <a:solidFill>
                  <a:srgbClr val="2B7BB9"/>
                </a:solidFill>
                <a:effectLst/>
                <a:latin typeface="Helvetica"/>
                <a:cs typeface="Arial" pitchFamily="34" charset="0"/>
                <a:hlinkClick r:id="rId3"/>
              </a:rPr>
              <a:t>.</a:t>
            </a:r>
            <a:r>
              <a:rPr kumimoji="0" lang="tr-TR" sz="3200" b="0" i="0" u="none" strike="noStrike" cap="none" normalizeH="0" baseline="0" dirty="0" err="1" smtClean="0">
                <a:ln>
                  <a:noFill/>
                </a:ln>
                <a:solidFill>
                  <a:srgbClr val="2B7BB9"/>
                </a:solidFill>
                <a:effectLst/>
                <a:latin typeface="Helvetica"/>
                <a:cs typeface="Arial" pitchFamily="34" charset="0"/>
                <a:hlinkClick r:id="rId3"/>
              </a:rPr>
              <a:t>twitter</a:t>
            </a:r>
            <a:r>
              <a:rPr kumimoji="0" lang="tr-TR" sz="3200" b="0" i="0" u="none" strike="noStrike" cap="none" normalizeH="0" baseline="0" dirty="0" smtClean="0">
                <a:ln>
                  <a:noFill/>
                </a:ln>
                <a:solidFill>
                  <a:srgbClr val="2B7BB9"/>
                </a:solidFill>
                <a:effectLst/>
                <a:latin typeface="Helvetica"/>
                <a:cs typeface="Arial" pitchFamily="34" charset="0"/>
                <a:hlinkClick r:id="rId3"/>
              </a:rPr>
              <a:t>.com/qaGG10bePw</a:t>
            </a:r>
            <a:r>
              <a:rPr kumimoji="0" lang="tr-TR" sz="32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131076" name="Picture 4" descr="🙄"/>
          <p:cNvPicPr>
            <a:picLocks noChangeAspect="1" noChangeArrowheads="1"/>
          </p:cNvPicPr>
          <p:nvPr/>
        </p:nvPicPr>
        <p:blipFill>
          <a:blip r:embed="rId4"/>
          <a:srcRect/>
          <a:stretch>
            <a:fillRect/>
          </a:stretch>
        </p:blipFill>
        <p:spPr bwMode="auto">
          <a:xfrm>
            <a:off x="6019800" y="0"/>
            <a:ext cx="685800" cy="6858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Großbritannien Werbekampagne von Dove - Vorwurf Rassismus (Getty Images/AFP/D. Sorabji)"/>
          <p:cNvPicPr>
            <a:picLocks noChangeAspect="1" noChangeArrowheads="1"/>
          </p:cNvPicPr>
          <p:nvPr/>
        </p:nvPicPr>
        <p:blipFill>
          <a:blip r:embed="rId2"/>
          <a:srcRect/>
          <a:stretch>
            <a:fillRect/>
          </a:stretch>
        </p:blipFill>
        <p:spPr bwMode="auto">
          <a:xfrm>
            <a:off x="615017" y="2057400"/>
            <a:ext cx="8528983" cy="4800600"/>
          </a:xfrm>
          <a:prstGeom prst="rect">
            <a:avLst/>
          </a:prstGeom>
          <a:noFill/>
        </p:spPr>
      </p:pic>
      <p:sp>
        <p:nvSpPr>
          <p:cNvPr id="22531" name="Rectangle 3"/>
          <p:cNvSpPr>
            <a:spLocks noChangeArrowheads="1"/>
          </p:cNvSpPr>
          <p:nvPr/>
        </p:nvSpPr>
        <p:spPr bwMode="auto">
          <a:xfrm>
            <a:off x="0" y="0"/>
            <a:ext cx="9144000" cy="163121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1C2022"/>
                </a:solidFill>
                <a:effectLst/>
                <a:latin typeface="Helvetica"/>
                <a:cs typeface="Arial" pitchFamily="34" charset="0"/>
                <a:hlinkClick r:id="rId3"/>
              </a:rPr>
              <a:t>  </a:t>
            </a:r>
            <a:r>
              <a:rPr kumimoji="0" lang="tr-TR" sz="2800" b="0" i="0" u="none" strike="noStrike" cap="none" normalizeH="0" baseline="0" dirty="0" smtClean="0">
                <a:ln>
                  <a:noFill/>
                </a:ln>
                <a:solidFill>
                  <a:srgbClr val="1C2022"/>
                </a:solidFill>
                <a:effectLst/>
                <a:latin typeface="Helvetica"/>
                <a:cs typeface="Arial" pitchFamily="34" charset="0"/>
              </a:rPr>
              <a:t> </a:t>
            </a:r>
            <a:r>
              <a:rPr kumimoji="0" lang="tr-TR" sz="1200" b="0" i="0" u="none" strike="noStrike" cap="none" normalizeH="0" baseline="0" dirty="0" smtClean="0">
                <a:ln>
                  <a:noFill/>
                </a:ln>
                <a:solidFill>
                  <a:srgbClr val="1C2022"/>
                </a:solidFill>
                <a:effectLst/>
                <a:latin typeface="Helvetica"/>
                <a:cs typeface="Arial" pitchFamily="34" charset="0"/>
              </a:rPr>
              <a:t>         </a:t>
            </a:r>
            <a:r>
              <a:rPr kumimoji="0" lang="tr-TR" sz="1200" b="1" i="0" u="none" strike="noStrike" cap="none" normalizeH="0" baseline="0" dirty="0" err="1" smtClean="0">
                <a:ln>
                  <a:noFill/>
                </a:ln>
                <a:solidFill>
                  <a:srgbClr val="1C2022"/>
                </a:solidFill>
                <a:effectLst/>
                <a:latin typeface="Helvetica"/>
                <a:cs typeface="Arial" pitchFamily="34" charset="0"/>
              </a:rPr>
              <a:t>Do</a:t>
            </a:r>
            <a:r>
              <a:rPr kumimoji="0" lang="tr-TR" sz="1200" b="1" i="0" u="none" strike="noStrike" cap="none" normalizeH="0" baseline="0" dirty="0" err="1" smtClean="0">
                <a:ln>
                  <a:noFill/>
                </a:ln>
                <a:solidFill>
                  <a:srgbClr val="1C2022"/>
                </a:solidFill>
                <a:effectLst/>
                <a:latin typeface="Helvetica"/>
                <a:cs typeface="Arial" pitchFamily="34" charset="0"/>
                <a:hlinkClick r:id="rId3"/>
              </a:rPr>
              <a:t>ve</a:t>
            </a:r>
            <a:r>
              <a:rPr kumimoji="0" lang="tr-TR" sz="1200" b="0" i="0" u="none" strike="noStrike" cap="none" normalizeH="0" baseline="0" dirty="0" smtClean="0">
                <a:ln>
                  <a:noFill/>
                </a:ln>
                <a:solidFill>
                  <a:srgbClr val="1C2022"/>
                </a:solidFill>
                <a:effectLst/>
                <a:latin typeface="Helvetica"/>
                <a:cs typeface="Arial" pitchFamily="34" charset="0"/>
                <a:hlinkClick r:id="rId3"/>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1C2022"/>
                </a:solidFill>
                <a:effectLst/>
                <a:latin typeface="Helvetica"/>
                <a:cs typeface="Arial" pitchFamily="34" charset="0"/>
                <a:hlinkClick r:id="rId3"/>
              </a:rPr>
              <a:t>✔</a:t>
            </a:r>
            <a:r>
              <a:rPr kumimoji="0" lang="tr-TR" sz="2400" b="0" i="0" u="none" strike="noStrike" cap="none" normalizeH="0" baseline="0" dirty="0" smtClean="0">
                <a:ln>
                  <a:noFill/>
                </a:ln>
                <a:solidFill>
                  <a:srgbClr val="697882"/>
                </a:solidFill>
                <a:effectLst/>
                <a:latin typeface="Helvetica"/>
                <a:cs typeface="Arial" pitchFamily="34" charset="0"/>
                <a:hlinkClick r:id="rId3"/>
              </a:rPr>
              <a:t>@</a:t>
            </a:r>
            <a:r>
              <a:rPr kumimoji="0" lang="tr-TR" sz="2400" b="0" i="0" u="none" strike="noStrike" cap="none" normalizeH="0" baseline="0" dirty="0" err="1" smtClean="0">
                <a:ln>
                  <a:noFill/>
                </a:ln>
                <a:solidFill>
                  <a:srgbClr val="697882"/>
                </a:solidFill>
                <a:effectLst/>
                <a:latin typeface="Helvetica"/>
                <a:cs typeface="Arial" pitchFamily="34" charset="0"/>
                <a:hlinkClick r:id="rId3"/>
              </a:rPr>
              <a:t>Dove</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1C2022"/>
                </a:solidFill>
                <a:effectLst/>
                <a:latin typeface="Helvetica"/>
                <a:cs typeface="Arial" pitchFamily="34" charset="0"/>
              </a:rPr>
              <a:t>An </a:t>
            </a:r>
            <a:r>
              <a:rPr kumimoji="0" lang="tr-TR" sz="2400" b="0" i="0" u="none" strike="noStrike" cap="none" normalizeH="0" baseline="0" dirty="0" err="1" smtClean="0">
                <a:ln>
                  <a:noFill/>
                </a:ln>
                <a:solidFill>
                  <a:srgbClr val="1C2022"/>
                </a:solidFill>
                <a:effectLst/>
                <a:latin typeface="Helvetica"/>
                <a:cs typeface="Arial" pitchFamily="34" charset="0"/>
              </a:rPr>
              <a:t>image</a:t>
            </a:r>
            <a:r>
              <a:rPr kumimoji="0" lang="tr-TR" sz="2400" b="0" i="0" u="none" strike="noStrike" cap="none" normalizeH="0" baseline="0" dirty="0" smtClean="0">
                <a:ln>
                  <a:noFill/>
                </a:ln>
                <a:solidFill>
                  <a:srgbClr val="1C2022"/>
                </a:solidFill>
                <a:effectLst/>
                <a:latin typeface="Helvetica"/>
                <a:cs typeface="Arial" pitchFamily="34" charset="0"/>
              </a:rPr>
              <a:t> </a:t>
            </a:r>
            <a:r>
              <a:rPr kumimoji="0" lang="tr-TR" sz="2400" b="0" i="0" u="none" strike="noStrike" cap="none" normalizeH="0" baseline="0" dirty="0" err="1" smtClean="0">
                <a:ln>
                  <a:noFill/>
                </a:ln>
                <a:solidFill>
                  <a:srgbClr val="1C2022"/>
                </a:solidFill>
                <a:effectLst/>
                <a:latin typeface="Helvetica"/>
                <a:cs typeface="Arial" pitchFamily="34" charset="0"/>
              </a:rPr>
              <a:t>we</a:t>
            </a:r>
            <a:r>
              <a:rPr kumimoji="0" lang="tr-TR" sz="2400" b="0" i="0" u="none" strike="noStrike" cap="none" normalizeH="0" baseline="0" dirty="0" smtClean="0">
                <a:ln>
                  <a:noFill/>
                </a:ln>
                <a:solidFill>
                  <a:srgbClr val="1C2022"/>
                </a:solidFill>
                <a:effectLst/>
                <a:latin typeface="Helvetica"/>
                <a:cs typeface="Arial" pitchFamily="34" charset="0"/>
              </a:rPr>
              <a:t> </a:t>
            </a:r>
            <a:r>
              <a:rPr kumimoji="0" lang="tr-TR" sz="2400" b="0" i="0" u="none" strike="noStrike" cap="none" normalizeH="0" baseline="0" dirty="0" err="1" smtClean="0">
                <a:ln>
                  <a:noFill/>
                </a:ln>
                <a:solidFill>
                  <a:srgbClr val="1C2022"/>
                </a:solidFill>
                <a:effectLst/>
                <a:latin typeface="Helvetica"/>
                <a:cs typeface="Arial" pitchFamily="34" charset="0"/>
              </a:rPr>
              <a:t>recently</a:t>
            </a:r>
            <a:r>
              <a:rPr kumimoji="0" lang="tr-TR" sz="2400" b="0" i="0" u="none" strike="noStrike" cap="none" normalizeH="0" baseline="0" dirty="0" smtClean="0">
                <a:ln>
                  <a:noFill/>
                </a:ln>
                <a:solidFill>
                  <a:srgbClr val="1C2022"/>
                </a:solidFill>
                <a:effectLst/>
                <a:latin typeface="Helvetica"/>
                <a:cs typeface="Arial" pitchFamily="34" charset="0"/>
              </a:rPr>
              <a:t> </a:t>
            </a:r>
            <a:r>
              <a:rPr kumimoji="0" lang="tr-TR" sz="2400" b="0" i="0" u="none" strike="noStrike" cap="none" normalizeH="0" baseline="0" dirty="0" err="1" smtClean="0">
                <a:ln>
                  <a:noFill/>
                </a:ln>
                <a:solidFill>
                  <a:srgbClr val="1C2022"/>
                </a:solidFill>
                <a:effectLst/>
                <a:latin typeface="Helvetica"/>
                <a:cs typeface="Arial" pitchFamily="34" charset="0"/>
              </a:rPr>
              <a:t>posted</a:t>
            </a:r>
            <a:r>
              <a:rPr kumimoji="0" lang="tr-TR" sz="2400" b="0" i="0" u="none" strike="noStrike" cap="none" normalizeH="0" baseline="0" dirty="0" smtClean="0">
                <a:ln>
                  <a:noFill/>
                </a:ln>
                <a:solidFill>
                  <a:srgbClr val="1C2022"/>
                </a:solidFill>
                <a:effectLst/>
                <a:latin typeface="Helvetica"/>
                <a:cs typeface="Arial" pitchFamily="34" charset="0"/>
              </a:rPr>
              <a:t> on </a:t>
            </a:r>
            <a:r>
              <a:rPr kumimoji="0" lang="tr-TR" sz="2400" b="0" i="0" u="none" strike="noStrike" cap="none" normalizeH="0" baseline="0" dirty="0" err="1" smtClean="0">
                <a:ln>
                  <a:noFill/>
                </a:ln>
                <a:solidFill>
                  <a:srgbClr val="1C2022"/>
                </a:solidFill>
                <a:effectLst/>
                <a:latin typeface="Helvetica"/>
                <a:cs typeface="Arial" pitchFamily="34" charset="0"/>
              </a:rPr>
              <a:t>Facebook</a:t>
            </a:r>
            <a:r>
              <a:rPr kumimoji="0" lang="tr-TR" sz="2400" b="0" i="0" u="none" strike="noStrike" cap="none" normalizeH="0" baseline="0" dirty="0" smtClean="0">
                <a:ln>
                  <a:noFill/>
                </a:ln>
                <a:solidFill>
                  <a:srgbClr val="1C2022"/>
                </a:solidFill>
                <a:effectLst/>
                <a:latin typeface="Helvetica"/>
                <a:cs typeface="Arial" pitchFamily="34" charset="0"/>
              </a:rPr>
              <a:t> </a:t>
            </a:r>
            <a:r>
              <a:rPr kumimoji="0" lang="tr-TR" sz="2400" b="0" i="0" u="none" strike="noStrike" cap="none" normalizeH="0" baseline="0" dirty="0" err="1" smtClean="0">
                <a:ln>
                  <a:noFill/>
                </a:ln>
                <a:solidFill>
                  <a:srgbClr val="1C2022"/>
                </a:solidFill>
                <a:effectLst/>
                <a:latin typeface="Helvetica"/>
                <a:cs typeface="Arial" pitchFamily="34" charset="0"/>
              </a:rPr>
              <a:t>missed</a:t>
            </a:r>
            <a:r>
              <a:rPr kumimoji="0" lang="tr-TR" sz="2400" b="0" i="0" u="none" strike="noStrike" cap="none" normalizeH="0" baseline="0" dirty="0" smtClean="0">
                <a:ln>
                  <a:noFill/>
                </a:ln>
                <a:solidFill>
                  <a:srgbClr val="1C2022"/>
                </a:solidFill>
                <a:effectLst/>
                <a:latin typeface="Helvetica"/>
                <a:cs typeface="Arial" pitchFamily="34" charset="0"/>
              </a:rPr>
              <a:t> </a:t>
            </a:r>
            <a:r>
              <a:rPr kumimoji="0" lang="tr-TR" sz="2400" b="0" i="0" u="none" strike="noStrike" cap="none" normalizeH="0" baseline="0" dirty="0" err="1" smtClean="0">
                <a:ln>
                  <a:noFill/>
                </a:ln>
                <a:solidFill>
                  <a:srgbClr val="1C2022"/>
                </a:solidFill>
                <a:effectLst/>
                <a:latin typeface="Helvetica"/>
                <a:cs typeface="Arial" pitchFamily="34" charset="0"/>
              </a:rPr>
              <a:t>the</a:t>
            </a:r>
            <a:r>
              <a:rPr kumimoji="0" lang="tr-TR" sz="2400" b="0" i="0" u="none" strike="noStrike" cap="none" normalizeH="0" baseline="0" dirty="0" smtClean="0">
                <a:ln>
                  <a:noFill/>
                </a:ln>
                <a:solidFill>
                  <a:srgbClr val="1C2022"/>
                </a:solidFill>
                <a:effectLst/>
                <a:latin typeface="Helvetica"/>
                <a:cs typeface="Arial" pitchFamily="34" charset="0"/>
              </a:rPr>
              <a:t> mark in </a:t>
            </a:r>
            <a:r>
              <a:rPr kumimoji="0" lang="tr-TR" sz="2400" b="0" i="0" u="none" strike="noStrike" cap="none" normalizeH="0" baseline="0" dirty="0" err="1" smtClean="0">
                <a:ln>
                  <a:noFill/>
                </a:ln>
                <a:solidFill>
                  <a:srgbClr val="1C2022"/>
                </a:solidFill>
                <a:effectLst/>
                <a:latin typeface="Helvetica"/>
                <a:cs typeface="Arial" pitchFamily="34" charset="0"/>
              </a:rPr>
              <a:t>representing</a:t>
            </a:r>
            <a:r>
              <a:rPr kumimoji="0" lang="tr-TR" sz="2400" b="0" i="0" u="none" strike="noStrike" cap="none" normalizeH="0" baseline="0" dirty="0" smtClean="0">
                <a:ln>
                  <a:noFill/>
                </a:ln>
                <a:solidFill>
                  <a:srgbClr val="1C2022"/>
                </a:solidFill>
                <a:effectLst/>
                <a:latin typeface="Helvetica"/>
                <a:cs typeface="Arial" pitchFamily="34" charset="0"/>
              </a:rPr>
              <a:t> </a:t>
            </a:r>
            <a:r>
              <a:rPr kumimoji="0" lang="tr-TR" sz="2400" b="0" i="0" u="none" strike="noStrike" cap="none" normalizeH="0" baseline="0" dirty="0" err="1" smtClean="0">
                <a:ln>
                  <a:noFill/>
                </a:ln>
                <a:solidFill>
                  <a:srgbClr val="1C2022"/>
                </a:solidFill>
                <a:effectLst/>
                <a:latin typeface="Helvetica"/>
                <a:cs typeface="Arial" pitchFamily="34" charset="0"/>
              </a:rPr>
              <a:t>women</a:t>
            </a:r>
            <a:r>
              <a:rPr kumimoji="0" lang="tr-TR" sz="2400" b="0" i="0" u="none" strike="noStrike" cap="none" normalizeH="0" baseline="0" dirty="0" smtClean="0">
                <a:ln>
                  <a:noFill/>
                </a:ln>
                <a:solidFill>
                  <a:srgbClr val="1C2022"/>
                </a:solidFill>
                <a:effectLst/>
                <a:latin typeface="Helvetica"/>
                <a:cs typeface="Arial" pitchFamily="34" charset="0"/>
              </a:rPr>
              <a:t> of </a:t>
            </a:r>
            <a:r>
              <a:rPr kumimoji="0" lang="tr-TR" sz="2400" b="0" i="0" u="none" strike="noStrike" cap="none" normalizeH="0" baseline="0" dirty="0" err="1" smtClean="0">
                <a:ln>
                  <a:noFill/>
                </a:ln>
                <a:solidFill>
                  <a:srgbClr val="1C2022"/>
                </a:solidFill>
                <a:effectLst/>
                <a:latin typeface="Helvetica"/>
                <a:cs typeface="Arial" pitchFamily="34" charset="0"/>
              </a:rPr>
              <a:t>color</a:t>
            </a:r>
            <a:r>
              <a:rPr kumimoji="0" lang="tr-TR" sz="2400" b="0" i="0" u="none" strike="noStrike" cap="none" normalizeH="0" baseline="0" dirty="0" smtClean="0">
                <a:ln>
                  <a:noFill/>
                </a:ln>
                <a:solidFill>
                  <a:srgbClr val="1C2022"/>
                </a:solidFill>
                <a:effectLst/>
                <a:latin typeface="Helvetica"/>
                <a:cs typeface="Arial" pitchFamily="34" charset="0"/>
              </a:rPr>
              <a:t> </a:t>
            </a:r>
            <a:r>
              <a:rPr kumimoji="0" lang="tr-TR" sz="2400" b="0" i="0" u="none" strike="noStrike" cap="none" normalizeH="0" baseline="0" dirty="0" err="1" smtClean="0">
                <a:ln>
                  <a:noFill/>
                </a:ln>
                <a:solidFill>
                  <a:srgbClr val="1C2022"/>
                </a:solidFill>
                <a:effectLst/>
                <a:latin typeface="Helvetica"/>
                <a:cs typeface="Arial" pitchFamily="34" charset="0"/>
              </a:rPr>
              <a:t>thoughtfully</a:t>
            </a:r>
            <a:r>
              <a:rPr kumimoji="0" lang="tr-TR" sz="2400" b="0" i="0" u="none" strike="noStrike" cap="none" normalizeH="0" baseline="0" dirty="0" smtClean="0">
                <a:ln>
                  <a:noFill/>
                </a:ln>
                <a:solidFill>
                  <a:srgbClr val="1C2022"/>
                </a:solidFill>
                <a:effectLst/>
                <a:latin typeface="Helvetica"/>
                <a:cs typeface="Arial" pitchFamily="34" charset="0"/>
              </a:rPr>
              <a:t>. </a:t>
            </a:r>
            <a:r>
              <a:rPr kumimoji="0" lang="tr-TR" sz="2400" b="0" i="0" u="none" strike="noStrike" cap="none" normalizeH="0" baseline="0" dirty="0" err="1" smtClean="0">
                <a:ln>
                  <a:noFill/>
                </a:ln>
                <a:solidFill>
                  <a:srgbClr val="1C2022"/>
                </a:solidFill>
                <a:effectLst/>
                <a:latin typeface="Helvetica"/>
                <a:cs typeface="Arial" pitchFamily="34" charset="0"/>
              </a:rPr>
              <a:t>We</a:t>
            </a:r>
            <a:r>
              <a:rPr kumimoji="0" lang="tr-TR" sz="2400" b="0" i="0" u="none" strike="noStrike" cap="none" normalizeH="0" baseline="0" dirty="0" smtClean="0">
                <a:ln>
                  <a:noFill/>
                </a:ln>
                <a:solidFill>
                  <a:srgbClr val="1C2022"/>
                </a:solidFill>
                <a:effectLst/>
                <a:latin typeface="Helvetica"/>
                <a:cs typeface="Arial" pitchFamily="34" charset="0"/>
              </a:rPr>
              <a:t> </a:t>
            </a:r>
            <a:r>
              <a:rPr kumimoji="0" lang="tr-TR" sz="2400" b="0" i="0" u="none" strike="noStrike" cap="none" normalizeH="0" baseline="0" dirty="0" err="1" smtClean="0">
                <a:ln>
                  <a:noFill/>
                </a:ln>
                <a:solidFill>
                  <a:srgbClr val="1C2022"/>
                </a:solidFill>
                <a:effectLst/>
                <a:latin typeface="Helvetica"/>
                <a:cs typeface="Arial" pitchFamily="34" charset="0"/>
              </a:rPr>
              <a:t>deeply</a:t>
            </a:r>
            <a:r>
              <a:rPr kumimoji="0" lang="tr-TR" sz="2400" b="0" i="0" u="none" strike="noStrike" cap="none" normalizeH="0" baseline="0" dirty="0" smtClean="0">
                <a:ln>
                  <a:noFill/>
                </a:ln>
                <a:solidFill>
                  <a:srgbClr val="1C2022"/>
                </a:solidFill>
                <a:effectLst/>
                <a:latin typeface="Helvetica"/>
                <a:cs typeface="Arial" pitchFamily="34" charset="0"/>
              </a:rPr>
              <a:t> </a:t>
            </a:r>
            <a:r>
              <a:rPr kumimoji="0" lang="tr-TR" sz="2400" b="0" i="0" u="none" strike="noStrike" cap="none" normalizeH="0" baseline="0" dirty="0" err="1" smtClean="0">
                <a:ln>
                  <a:noFill/>
                </a:ln>
                <a:solidFill>
                  <a:srgbClr val="1C2022"/>
                </a:solidFill>
                <a:effectLst/>
                <a:latin typeface="Helvetica"/>
                <a:cs typeface="Arial" pitchFamily="34" charset="0"/>
              </a:rPr>
              <a:t>regret</a:t>
            </a:r>
            <a:r>
              <a:rPr kumimoji="0" lang="tr-TR" sz="2400" b="0" i="0" u="none" strike="noStrike" cap="none" normalizeH="0" baseline="0" dirty="0" smtClean="0">
                <a:ln>
                  <a:noFill/>
                </a:ln>
                <a:solidFill>
                  <a:srgbClr val="1C2022"/>
                </a:solidFill>
                <a:effectLst/>
                <a:latin typeface="Helvetica"/>
                <a:cs typeface="Arial" pitchFamily="34" charset="0"/>
              </a:rPr>
              <a:t> </a:t>
            </a:r>
            <a:r>
              <a:rPr kumimoji="0" lang="tr-TR" sz="2400" b="0" i="0" u="none" strike="noStrike" cap="none" normalizeH="0" baseline="0" dirty="0" err="1" smtClean="0">
                <a:ln>
                  <a:noFill/>
                </a:ln>
                <a:solidFill>
                  <a:srgbClr val="1C2022"/>
                </a:solidFill>
                <a:effectLst/>
                <a:latin typeface="Helvetica"/>
                <a:cs typeface="Arial" pitchFamily="34" charset="0"/>
              </a:rPr>
              <a:t>the</a:t>
            </a:r>
            <a:r>
              <a:rPr kumimoji="0" lang="tr-TR" sz="2400" b="0" i="0" u="none" strike="noStrike" cap="none" normalizeH="0" baseline="0" dirty="0" smtClean="0">
                <a:ln>
                  <a:noFill/>
                </a:ln>
                <a:solidFill>
                  <a:srgbClr val="1C2022"/>
                </a:solidFill>
                <a:effectLst/>
                <a:latin typeface="Helvetica"/>
                <a:cs typeface="Arial" pitchFamily="34" charset="0"/>
              </a:rPr>
              <a:t> </a:t>
            </a:r>
            <a:r>
              <a:rPr kumimoji="0" lang="tr-TR" sz="2400" b="0" i="0" u="none" strike="noStrike" cap="none" normalizeH="0" baseline="0" dirty="0" err="1" smtClean="0">
                <a:ln>
                  <a:noFill/>
                </a:ln>
                <a:solidFill>
                  <a:srgbClr val="1C2022"/>
                </a:solidFill>
                <a:effectLst/>
                <a:latin typeface="Helvetica"/>
                <a:cs typeface="Arial" pitchFamily="34" charset="0"/>
              </a:rPr>
              <a:t>offense</a:t>
            </a:r>
            <a:r>
              <a:rPr kumimoji="0" lang="tr-TR" sz="2400" b="0" i="0" u="none" strike="noStrike" cap="none" normalizeH="0" baseline="0" dirty="0" smtClean="0">
                <a:ln>
                  <a:noFill/>
                </a:ln>
                <a:solidFill>
                  <a:srgbClr val="1C2022"/>
                </a:solidFill>
                <a:effectLst/>
                <a:latin typeface="Helvetica"/>
                <a:cs typeface="Arial" pitchFamily="34" charset="0"/>
              </a:rPr>
              <a:t> it </a:t>
            </a:r>
            <a:r>
              <a:rPr kumimoji="0" lang="tr-TR" sz="2400" b="0" i="0" u="none" strike="noStrike" cap="none" normalizeH="0" baseline="0" dirty="0" err="1" smtClean="0">
                <a:ln>
                  <a:noFill/>
                </a:ln>
                <a:solidFill>
                  <a:srgbClr val="1C2022"/>
                </a:solidFill>
                <a:effectLst/>
                <a:latin typeface="Helvetica"/>
                <a:cs typeface="Arial" pitchFamily="34" charset="0"/>
              </a:rPr>
              <a:t>caused</a:t>
            </a:r>
            <a:r>
              <a:rPr kumimoji="0" lang="tr-TR" sz="2400" b="0" i="0" u="none" strike="noStrike" cap="none" normalizeH="0" baseline="0" dirty="0" smtClean="0">
                <a:ln>
                  <a:noFill/>
                </a:ln>
                <a:solidFill>
                  <a:srgbClr val="1C2022"/>
                </a:solidFill>
                <a:effectLst/>
                <a:latin typeface="Helvetica"/>
                <a:cs typeface="Arial" pitchFamily="34" charset="0"/>
              </a:rPr>
              <a:t>.</a:t>
            </a:r>
          </a:p>
        </p:txBody>
      </p:sp>
      <p:pic>
        <p:nvPicPr>
          <p:cNvPr id="22532" name="Picture 4" descr="https://pbs.twimg.com/profile_images/453648330757636096/EMl9DbdA_normal.png">
            <a:hlinkClick r:id="rId3"/>
          </p:cNvPr>
          <p:cNvPicPr>
            <a:picLocks noChangeAspect="1" noChangeArrowheads="1"/>
          </p:cNvPicPr>
          <p:nvPr/>
        </p:nvPicPr>
        <p:blipFill>
          <a:blip r:embed="rId4"/>
          <a:srcRect/>
          <a:stretch>
            <a:fillRect/>
          </a:stretch>
        </p:blipFill>
        <p:spPr bwMode="auto">
          <a:xfrm>
            <a:off x="1295400" y="304800"/>
            <a:ext cx="457200" cy="4572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Kuzey Kore lideri Kim Jong-un"/>
          <p:cNvPicPr>
            <a:picLocks noChangeAspect="1" noChangeArrowheads="1"/>
          </p:cNvPicPr>
          <p:nvPr/>
        </p:nvPicPr>
        <p:blipFill>
          <a:blip r:embed="rId2"/>
          <a:srcRect/>
          <a:stretch>
            <a:fillRect/>
          </a:stretch>
        </p:blipFill>
        <p:spPr bwMode="auto">
          <a:xfrm>
            <a:off x="1000100" y="0"/>
            <a:ext cx="6072230" cy="3285077"/>
          </a:xfrm>
          <a:prstGeom prst="rect">
            <a:avLst/>
          </a:prstGeom>
          <a:noFill/>
        </p:spPr>
      </p:pic>
      <p:sp>
        <p:nvSpPr>
          <p:cNvPr id="3" name="2 Dikdörtgen"/>
          <p:cNvSpPr/>
          <p:nvPr/>
        </p:nvSpPr>
        <p:spPr>
          <a:xfrm>
            <a:off x="1000100" y="3286124"/>
            <a:ext cx="7239000" cy="2585323"/>
          </a:xfrm>
          <a:prstGeom prst="rect">
            <a:avLst/>
          </a:prstGeom>
        </p:spPr>
        <p:txBody>
          <a:bodyPr wrap="square">
            <a:spAutoFit/>
          </a:bodyPr>
          <a:lstStyle/>
          <a:p>
            <a:r>
              <a:rPr lang="tr-TR" b="1" dirty="0" err="1" smtClean="0"/>
              <a:t>Unilever'ın</a:t>
            </a:r>
            <a:r>
              <a:rPr lang="tr-TR" b="1" dirty="0" smtClean="0"/>
              <a:t> yeni vücut sabunu markası </a:t>
            </a:r>
            <a:r>
              <a:rPr lang="tr-TR" b="1" dirty="0" err="1" smtClean="0"/>
              <a:t>KJU'nun</a:t>
            </a:r>
            <a:r>
              <a:rPr lang="tr-TR" b="1" dirty="0" smtClean="0"/>
              <a:t>, Kuzey Kore lideri Kim'in isminin kısa biçimi olduğunu bir hayli geç fark etti.</a:t>
            </a:r>
          </a:p>
          <a:p>
            <a:r>
              <a:rPr lang="tr-TR" b="1" dirty="0" smtClean="0"/>
              <a:t>KJU, </a:t>
            </a:r>
            <a:r>
              <a:rPr lang="tr-TR" b="1" dirty="0" err="1" smtClean="0"/>
              <a:t>Unilever'in</a:t>
            </a:r>
            <a:r>
              <a:rPr lang="tr-TR" b="1" dirty="0" smtClean="0"/>
              <a:t>, 'Y kuşağı' olarak da bilinen milenyum kuşağı için ürettiği yeni bir vücut sabunu serisi. Çin pazarı için Koreli bir tasarımcı tarafından hazırlanan ürünün serisinin hazırlanması 6 ay sürmüş.</a:t>
            </a:r>
          </a:p>
          <a:p>
            <a:r>
              <a:rPr lang="tr-TR" b="1" dirty="0" smtClean="0"/>
              <a:t>Fakat markanın isminin aynı zamanda Kuzey Kore lideri Kim </a:t>
            </a:r>
            <a:r>
              <a:rPr lang="tr-TR" b="1" dirty="0" err="1" smtClean="0"/>
              <a:t>Jong</a:t>
            </a:r>
            <a:r>
              <a:rPr lang="tr-TR" b="1" dirty="0" smtClean="0"/>
              <a:t>-un'un kısa biçimi olduğu bir hayli geç fark edilmiş.</a:t>
            </a:r>
          </a:p>
          <a:p>
            <a:endParaRPr lang="tr-TR"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rrowheads="1"/>
          </p:cNvSpPr>
          <p:nvPr>
            <p:ph type="title"/>
          </p:nvPr>
        </p:nvSpPr>
        <p:spPr>
          <a:xfrm>
            <a:off x="395288" y="0"/>
            <a:ext cx="8229600" cy="1143000"/>
          </a:xfrm>
        </p:spPr>
        <p:txBody>
          <a:bodyPr/>
          <a:lstStyle/>
          <a:p>
            <a:pPr eaLnBrk="1" fontAlgn="auto" hangingPunct="1">
              <a:spcAft>
                <a:spcPts val="0"/>
              </a:spcAft>
              <a:defRPr/>
            </a:pPr>
            <a:r>
              <a:rPr lang="tr-TR" sz="3200" smtClean="0">
                <a:solidFill>
                  <a:schemeClr val="accent1">
                    <a:tint val="88000"/>
                    <a:satMod val="150000"/>
                  </a:schemeClr>
                </a:solidFill>
              </a:rPr>
              <a:t>İHRACAT PERFORMANSININ BELİRLEYİCİLERİ</a:t>
            </a:r>
          </a:p>
        </p:txBody>
      </p:sp>
      <p:sp>
        <p:nvSpPr>
          <p:cNvPr id="29699" name="Rectangle 3"/>
          <p:cNvSpPr>
            <a:spLocks noGrp="1" noChangeArrowheads="1"/>
          </p:cNvSpPr>
          <p:nvPr>
            <p:ph idx="1"/>
          </p:nvPr>
        </p:nvSpPr>
        <p:spPr>
          <a:xfrm>
            <a:off x="-166688" y="1323975"/>
            <a:ext cx="9310688" cy="5534025"/>
          </a:xfrm>
        </p:spPr>
        <p:txBody>
          <a:bodyPr/>
          <a:lstStyle/>
          <a:p>
            <a:pPr lvl="1" eaLnBrk="1" hangingPunct="1">
              <a:lnSpc>
                <a:spcPct val="80000"/>
              </a:lnSpc>
              <a:buFont typeface="Wingdings" pitchFamily="2" charset="2"/>
              <a:buNone/>
            </a:pPr>
            <a:r>
              <a:rPr lang="tr-TR" sz="1400" smtClean="0"/>
              <a:t>	</a:t>
            </a:r>
            <a:r>
              <a:rPr lang="tr-TR" smtClean="0"/>
              <a:t>İ</a:t>
            </a:r>
            <a:r>
              <a:rPr lang="tr-TR" smtClean="0">
                <a:latin typeface="Perpetua" pitchFamily="18" charset="0"/>
              </a:rPr>
              <a:t>hracat performansını etkileyen değişkenler 5 temel grupta incelenmiştir.</a:t>
            </a:r>
          </a:p>
          <a:p>
            <a:pPr eaLnBrk="1" hangingPunct="1">
              <a:lnSpc>
                <a:spcPct val="80000"/>
              </a:lnSpc>
            </a:pPr>
            <a:endParaRPr lang="tr-TR" smtClean="0">
              <a:latin typeface="Perpetua" pitchFamily="18" charset="0"/>
            </a:endParaRPr>
          </a:p>
          <a:p>
            <a:pPr lvl="1" eaLnBrk="1" hangingPunct="1">
              <a:lnSpc>
                <a:spcPct val="80000"/>
              </a:lnSpc>
              <a:buFont typeface="Wingdings" pitchFamily="2" charset="2"/>
              <a:buNone/>
            </a:pPr>
            <a:r>
              <a:rPr lang="tr-TR" smtClean="0">
                <a:latin typeface="Perpetua" pitchFamily="18" charset="0"/>
              </a:rPr>
              <a:t>	</a:t>
            </a:r>
            <a:r>
              <a:rPr lang="tr-TR" sz="2800" smtClean="0">
                <a:latin typeface="Perpetua" pitchFamily="18" charset="0"/>
              </a:rPr>
              <a:t>	Yönetsel (karar vericilerin kişisel özellikleri, deneyimleri, davranışları, tutumları...)</a:t>
            </a:r>
          </a:p>
          <a:p>
            <a:pPr eaLnBrk="1" hangingPunct="1">
              <a:lnSpc>
                <a:spcPct val="80000"/>
              </a:lnSpc>
              <a:buFont typeface="Wingdings" pitchFamily="2" charset="2"/>
              <a:buNone/>
            </a:pPr>
            <a:r>
              <a:rPr lang="tr-TR" smtClean="0">
                <a:latin typeface="Perpetua" pitchFamily="18" charset="0"/>
              </a:rPr>
              <a:t>		Örgütsel (ihracat yapan firmanın kaynakları, amaçları, özellikleri, faaliyetleri ...)</a:t>
            </a:r>
          </a:p>
          <a:p>
            <a:pPr eaLnBrk="1" hangingPunct="1">
              <a:lnSpc>
                <a:spcPct val="80000"/>
              </a:lnSpc>
              <a:buFont typeface="Wingdings" pitchFamily="2" charset="2"/>
              <a:buNone/>
            </a:pPr>
            <a:r>
              <a:rPr lang="tr-TR" smtClean="0">
                <a:latin typeface="Perpetua" pitchFamily="18" charset="0"/>
              </a:rPr>
              <a:t>		Çevresel (firmanın faaliyetlerini yürüttüğü uluslar arası ve yönetici pazar çevresi)</a:t>
            </a:r>
          </a:p>
          <a:p>
            <a:pPr eaLnBrk="1" hangingPunct="1">
              <a:lnSpc>
                <a:spcPct val="80000"/>
              </a:lnSpc>
              <a:buFont typeface="Wingdings" pitchFamily="2" charset="2"/>
              <a:buNone/>
            </a:pPr>
            <a:r>
              <a:rPr lang="tr-TR" smtClean="0">
                <a:latin typeface="Perpetua" pitchFamily="18" charset="0"/>
              </a:rPr>
              <a:t>		Hedef Pazar seçimi ile ilgili değişkenler (Uluslar arası pazarların tanımlanması, bölümlendirilmesi ve seçimi)</a:t>
            </a:r>
          </a:p>
          <a:p>
            <a:pPr eaLnBrk="1" hangingPunct="1">
              <a:lnSpc>
                <a:spcPct val="80000"/>
              </a:lnSpc>
              <a:buFont typeface="Wingdings" pitchFamily="2" charset="2"/>
              <a:buNone/>
            </a:pPr>
            <a:r>
              <a:rPr lang="tr-TR" smtClean="0">
                <a:latin typeface="Perpetua" pitchFamily="18" charset="0"/>
              </a:rPr>
              <a:t>		Pazarlama Karması Değişkenleri (firmanın ihracat ürünü, fiyat, dağıtım ve tutundurma stratejileri)</a:t>
            </a:r>
          </a:p>
          <a:p>
            <a:pPr eaLnBrk="1" hangingPunct="1">
              <a:lnSpc>
                <a:spcPct val="80000"/>
              </a:lnSpc>
            </a:pPr>
            <a:endParaRPr lang="tr-TR" smtClean="0">
              <a:latin typeface="Perpetua" pitchFamily="18" charset="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rrowheads="1"/>
          </p:cNvSpPr>
          <p:nvPr>
            <p:ph type="title"/>
          </p:nvPr>
        </p:nvSpPr>
        <p:spPr>
          <a:xfrm>
            <a:off x="457200" y="274638"/>
            <a:ext cx="8069263" cy="823912"/>
          </a:xfrm>
        </p:spPr>
        <p:txBody>
          <a:bodyPr>
            <a:normAutofit fontScale="90000"/>
          </a:bodyPr>
          <a:lstStyle/>
          <a:p>
            <a:pPr eaLnBrk="1" fontAlgn="auto" hangingPunct="1">
              <a:spcAft>
                <a:spcPts val="0"/>
              </a:spcAft>
              <a:defRPr/>
            </a:pPr>
            <a:r>
              <a:rPr lang="tr-TR" sz="2000" smtClean="0">
                <a:solidFill>
                  <a:schemeClr val="accent1">
                    <a:tint val="88000"/>
                    <a:satMod val="150000"/>
                  </a:schemeClr>
                </a:solidFill>
              </a:rPr>
              <a:t>KOBİ’lerin İhracat Tecrübesinden Elde Ettikleri Sonuçların Değerlendirilmesi Listesi</a:t>
            </a:r>
            <a:r>
              <a:rPr lang="tr-TR" sz="4000" smtClean="0">
                <a:solidFill>
                  <a:schemeClr val="accent1">
                    <a:tint val="88000"/>
                    <a:satMod val="150000"/>
                  </a:schemeClr>
                </a:solidFill>
              </a:rPr>
              <a:t> </a:t>
            </a:r>
          </a:p>
        </p:txBody>
      </p:sp>
      <p:pic>
        <p:nvPicPr>
          <p:cNvPr id="30723" name="Picture 3"/>
          <p:cNvPicPr>
            <a:picLocks noGrp="1" noChangeAspect="1" noChangeArrowheads="1"/>
          </p:cNvPicPr>
          <p:nvPr>
            <p:ph idx="1"/>
          </p:nvPr>
        </p:nvPicPr>
        <p:blipFill>
          <a:blip r:embed="rId2" cstate="print"/>
          <a:srcRect/>
          <a:stretch>
            <a:fillRect/>
          </a:stretch>
        </p:blipFill>
        <p:spPr>
          <a:xfrm>
            <a:off x="500063" y="1049338"/>
            <a:ext cx="8758237" cy="5808662"/>
          </a:xfrm>
          <a:noFill/>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0" y="274638"/>
            <a:ext cx="8229600" cy="1143000"/>
          </a:xfrm>
        </p:spPr>
        <p:txBody>
          <a:bodyPr/>
          <a:lstStyle/>
          <a:p>
            <a:pPr eaLnBrk="1" fontAlgn="auto" hangingPunct="1">
              <a:spcAft>
                <a:spcPts val="0"/>
              </a:spcAft>
              <a:defRPr/>
            </a:pPr>
            <a:r>
              <a:rPr lang="tr-TR" sz="2400" b="0" smtClean="0">
                <a:solidFill>
                  <a:schemeClr val="accent1">
                    <a:tint val="88000"/>
                    <a:satMod val="150000"/>
                  </a:schemeClr>
                </a:solidFill>
              </a:rPr>
              <a:t>İhracat İşlemlerinin Çeşitli Aşamalarında Başvurulacak Bazı Yardımcı Kuruluşlar Hangileridir?</a:t>
            </a:r>
            <a:r>
              <a:rPr lang="tr-TR" smtClean="0">
                <a:solidFill>
                  <a:schemeClr val="accent1">
                    <a:tint val="88000"/>
                    <a:satMod val="150000"/>
                  </a:schemeClr>
                </a:solidFill>
              </a:rPr>
              <a:t> </a:t>
            </a:r>
          </a:p>
        </p:txBody>
      </p:sp>
      <p:sp>
        <p:nvSpPr>
          <p:cNvPr id="31747" name="Rectangle 3"/>
          <p:cNvSpPr>
            <a:spLocks noGrp="1" noChangeArrowheads="1"/>
          </p:cNvSpPr>
          <p:nvPr>
            <p:ph type="body" idx="4294967295"/>
          </p:nvPr>
        </p:nvSpPr>
        <p:spPr>
          <a:xfrm>
            <a:off x="0" y="1600200"/>
            <a:ext cx="8229600" cy="4525963"/>
          </a:xfrm>
        </p:spPr>
        <p:txBody>
          <a:bodyPr/>
          <a:lstStyle/>
          <a:p>
            <a:pPr eaLnBrk="1" hangingPunct="1">
              <a:lnSpc>
                <a:spcPct val="80000"/>
              </a:lnSpc>
            </a:pPr>
            <a:r>
              <a:rPr lang="tr-TR" smtClean="0"/>
              <a:t>Ekonomi Bakanlığı</a:t>
            </a:r>
            <a:br>
              <a:rPr lang="tr-TR" smtClean="0"/>
            </a:br>
            <a:r>
              <a:rPr lang="tr-TR" smtClean="0"/>
              <a:t>Maliye Bakanlığı - Gelirler Genel Müdürlüğü,Vergi Daireleri </a:t>
            </a:r>
          </a:p>
          <a:p>
            <a:pPr eaLnBrk="1" hangingPunct="1">
              <a:lnSpc>
                <a:spcPct val="80000"/>
              </a:lnSpc>
            </a:pPr>
            <a:r>
              <a:rPr lang="tr-TR" smtClean="0"/>
              <a:t>İhracatçı Birlikleri </a:t>
            </a:r>
          </a:p>
          <a:p>
            <a:pPr eaLnBrk="1" hangingPunct="1">
              <a:lnSpc>
                <a:spcPct val="80000"/>
              </a:lnSpc>
            </a:pPr>
            <a:r>
              <a:rPr lang="tr-TR" smtClean="0"/>
              <a:t>Veteriner Müdürlükleri ve Tarım İl Müdürlükleri </a:t>
            </a:r>
          </a:p>
          <a:p>
            <a:pPr eaLnBrk="1" hangingPunct="1">
              <a:lnSpc>
                <a:spcPct val="80000"/>
              </a:lnSpc>
            </a:pPr>
            <a:r>
              <a:rPr lang="tr-TR" smtClean="0"/>
              <a:t>Türkiye Atom Enerjisi Kurumu </a:t>
            </a:r>
          </a:p>
          <a:p>
            <a:pPr eaLnBrk="1" hangingPunct="1">
              <a:lnSpc>
                <a:spcPct val="80000"/>
              </a:lnSpc>
            </a:pPr>
            <a:r>
              <a:rPr lang="tr-TR" smtClean="0"/>
              <a:t>Ticaret Odaları, Sanayi Odaları ve Ticaret ve Sanayi Odaları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707904" y="572487"/>
            <a:ext cx="4968552" cy="1200329"/>
          </a:xfrm>
          <a:prstGeom prst="rect">
            <a:avLst/>
          </a:prstGeom>
          <a:effectLst>
            <a:glow rad="228600">
              <a:schemeClr val="accent3">
                <a:satMod val="175000"/>
                <a:alpha val="40000"/>
              </a:schemeClr>
            </a:glow>
            <a:outerShdw blurRad="40000" dist="23000" dir="5400000" rotWithShape="0">
              <a:srgbClr val="000000">
                <a:alpha val="35000"/>
              </a:srgbClr>
            </a:outerShdw>
            <a:reflection blurRad="6350" stA="52000" endA="300" endPos="35000" dir="5400000" sy="-100000" algn="bl" rotWithShape="0"/>
          </a:effectLst>
        </p:spPr>
        <p:style>
          <a:lnRef idx="0">
            <a:schemeClr val="accent4"/>
          </a:lnRef>
          <a:fillRef idx="3">
            <a:schemeClr val="accent4"/>
          </a:fillRef>
          <a:effectRef idx="3">
            <a:schemeClr val="accent4"/>
          </a:effectRef>
          <a:fontRef idx="minor">
            <a:schemeClr val="lt1"/>
          </a:fontRef>
        </p:style>
        <p:txBody>
          <a:bodyPr>
            <a:spAutoFit/>
          </a:bodyPr>
          <a:lstStyle/>
          <a:p>
            <a:pPr>
              <a:defRPr/>
            </a:pPr>
            <a:r>
              <a:rPr lang="tr-TR" b="1" i="1" dirty="0">
                <a:solidFill>
                  <a:schemeClr val="bg2"/>
                </a:solidFill>
                <a:effectLst>
                  <a:outerShdw blurRad="38100" dist="38100" dir="2700000" algn="tl">
                    <a:srgbClr val="000000">
                      <a:alpha val="43137"/>
                    </a:srgbClr>
                  </a:outerShdw>
                </a:effectLst>
                <a:latin typeface="Comic Sans MS" pitchFamily="66" charset="0"/>
              </a:rPr>
              <a:t>Dış Pazarlara </a:t>
            </a:r>
          </a:p>
          <a:p>
            <a:pPr>
              <a:defRPr/>
            </a:pPr>
            <a:r>
              <a:rPr lang="tr-TR" b="1" i="1" dirty="0">
                <a:solidFill>
                  <a:schemeClr val="bg2"/>
                </a:solidFill>
                <a:effectLst>
                  <a:outerShdw blurRad="38100" dist="38100" dir="2700000" algn="tl">
                    <a:srgbClr val="000000">
                      <a:alpha val="43137"/>
                    </a:srgbClr>
                  </a:outerShdw>
                </a:effectLst>
                <a:latin typeface="Comic Sans MS" pitchFamily="66" charset="0"/>
              </a:rPr>
              <a:t>Giriş Yolları </a:t>
            </a:r>
          </a:p>
          <a:p>
            <a:pPr>
              <a:defRPr/>
            </a:pPr>
            <a:r>
              <a:rPr lang="tr-TR" b="1" i="1" dirty="0">
                <a:solidFill>
                  <a:schemeClr val="bg2"/>
                </a:solidFill>
                <a:effectLst>
                  <a:outerShdw blurRad="38100" dist="38100" dir="2700000" algn="tl">
                    <a:srgbClr val="000000">
                      <a:alpha val="43137"/>
                    </a:srgbClr>
                  </a:outerShdw>
                </a:effectLst>
                <a:latin typeface="Comic Sans MS" pitchFamily="66" charset="0"/>
              </a:rPr>
              <a:t>Nelerdir</a:t>
            </a:r>
          </a:p>
        </p:txBody>
      </p:sp>
      <p:sp>
        <p:nvSpPr>
          <p:cNvPr id="7" name="6 Dikdörtgen"/>
          <p:cNvSpPr/>
          <p:nvPr/>
        </p:nvSpPr>
        <p:spPr>
          <a:xfrm>
            <a:off x="7668344" y="332656"/>
            <a:ext cx="614271" cy="156966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tr-TR" sz="9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lgerian" pitchFamily="82" charset="0"/>
                <a:cs typeface="Arial" pitchFamily="34" charset="0"/>
              </a:rPr>
              <a:t>?</a:t>
            </a:r>
          </a:p>
        </p:txBody>
      </p:sp>
      <p:pic>
        <p:nvPicPr>
          <p:cNvPr id="24578" name="Picture 2" descr="https://arhavimyo.artvin.edu.tr/fotograflar/d____.jpg"/>
          <p:cNvPicPr>
            <a:picLocks noChangeAspect="1" noChangeArrowheads="1"/>
          </p:cNvPicPr>
          <p:nvPr/>
        </p:nvPicPr>
        <p:blipFill>
          <a:blip r:embed="rId3" cstate="print"/>
          <a:srcRect/>
          <a:stretch>
            <a:fillRect/>
          </a:stretch>
        </p:blipFill>
        <p:spPr bwMode="auto">
          <a:xfrm>
            <a:off x="539552" y="404664"/>
            <a:ext cx="2857500" cy="1728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8 Dikdörtgen"/>
          <p:cNvSpPr/>
          <p:nvPr/>
        </p:nvSpPr>
        <p:spPr>
          <a:xfrm>
            <a:off x="323850" y="2270125"/>
            <a:ext cx="8569325" cy="1785938"/>
          </a:xfrm>
          <a:prstGeom prst="rect">
            <a:avLst/>
          </a:prstGeom>
        </p:spPr>
        <p:txBody>
          <a:bodyPr>
            <a:spAutoFit/>
          </a:bodyPr>
          <a:lstStyle/>
          <a:p>
            <a:pPr>
              <a:defRPr/>
            </a:pPr>
            <a:r>
              <a:rPr lang="tr-TR" sz="2200" b="1" i="1" dirty="0">
                <a:effectLst>
                  <a:outerShdw blurRad="38100" dist="38100" dir="2700000" algn="tl">
                    <a:srgbClr val="000000">
                      <a:alpha val="43137"/>
                    </a:srgbClr>
                  </a:outerShdw>
                </a:effectLst>
                <a:cs typeface="Arial" pitchFamily="34" charset="0"/>
              </a:rPr>
              <a:t>	Dış pazarlara nasıl girileceği, alınması gereken en önemli kararlar arasındadır. Giriş şekli seçilirken ihraç pazarında talep edilen hizmet seviyesi,nakliye, vergi, marka bilinci ve rekabet avantajının  göz önünde bulundurulması gerekmektedir.</a:t>
            </a:r>
          </a:p>
        </p:txBody>
      </p:sp>
      <p:graphicFrame>
        <p:nvGraphicFramePr>
          <p:cNvPr id="10" name="9 Diyagram"/>
          <p:cNvGraphicFramePr/>
          <p:nvPr/>
        </p:nvGraphicFramePr>
        <p:xfrm>
          <a:off x="2051720" y="3140968"/>
          <a:ext cx="6948264" cy="324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274638"/>
            <a:ext cx="8229600" cy="1143000"/>
          </a:xfrm>
        </p:spPr>
        <p:txBody>
          <a:bodyPr>
            <a:normAutofit fontScale="90000"/>
          </a:bodyPr>
          <a:lstStyle/>
          <a:p>
            <a:pPr eaLnBrk="1" fontAlgn="auto" hangingPunct="1">
              <a:spcAft>
                <a:spcPts val="0"/>
              </a:spcAft>
              <a:defRPr/>
            </a:pPr>
            <a:r>
              <a:rPr lang="tr-TR" b="0" smtClean="0">
                <a:solidFill>
                  <a:schemeClr val="tx1"/>
                </a:solidFill>
              </a:rPr>
              <a:t>DOLAYLI İHRACAT</a:t>
            </a:r>
            <a:r>
              <a:rPr lang="tr-TR" b="0" smtClean="0">
                <a:solidFill>
                  <a:schemeClr val="accent1">
                    <a:tint val="88000"/>
                    <a:satMod val="150000"/>
                  </a:schemeClr>
                </a:solidFill>
              </a:rPr>
              <a:t/>
            </a:r>
            <a:br>
              <a:rPr lang="tr-TR" b="0" smtClean="0">
                <a:solidFill>
                  <a:schemeClr val="accent1">
                    <a:tint val="88000"/>
                    <a:satMod val="150000"/>
                  </a:schemeClr>
                </a:solidFill>
              </a:rPr>
            </a:br>
            <a:endParaRPr lang="tr-TR" smtClean="0">
              <a:solidFill>
                <a:schemeClr val="accent1">
                  <a:tint val="88000"/>
                  <a:satMod val="150000"/>
                </a:schemeClr>
              </a:solidFill>
            </a:endParaRPr>
          </a:p>
        </p:txBody>
      </p:sp>
      <p:sp>
        <p:nvSpPr>
          <p:cNvPr id="10243" name="2 İçerik Yer Tutucusu"/>
          <p:cNvSpPr>
            <a:spLocks noGrp="1"/>
          </p:cNvSpPr>
          <p:nvPr>
            <p:ph sz="quarter" idx="4294967295"/>
          </p:nvPr>
        </p:nvSpPr>
        <p:spPr>
          <a:xfrm>
            <a:off x="0" y="1600200"/>
            <a:ext cx="8229600" cy="4525963"/>
          </a:xfrm>
        </p:spPr>
        <p:txBody>
          <a:bodyPr>
            <a:normAutofit lnSpcReduction="10000"/>
          </a:bodyPr>
          <a:lstStyle/>
          <a:p>
            <a:pPr marL="265176" indent="-265176" eaLnBrk="1" fontAlgn="auto" hangingPunct="1">
              <a:spcAft>
                <a:spcPts val="0"/>
              </a:spcAft>
              <a:buFont typeface="Wingdings 2"/>
              <a:buChar char=""/>
              <a:defRPr/>
            </a:pPr>
            <a:endParaRPr lang="tr-TR" dirty="0" smtClean="0"/>
          </a:p>
          <a:p>
            <a:pPr marL="265176" indent="-265176" eaLnBrk="1" fontAlgn="auto" hangingPunct="1">
              <a:spcAft>
                <a:spcPts val="0"/>
              </a:spcAft>
              <a:buFont typeface="Wingdings 2"/>
              <a:buChar char=""/>
              <a:defRPr/>
            </a:pPr>
            <a:r>
              <a:rPr lang="tr-TR" dirty="0" smtClean="0"/>
              <a:t>Dolaylı ihracat firmanın ürünlerini yurt içindeki başka bir firma aracılığıyla ihraç etmesidir.</a:t>
            </a:r>
          </a:p>
          <a:p>
            <a:pPr marL="265176" indent="-265176" eaLnBrk="1" fontAlgn="auto" hangingPunct="1">
              <a:spcAft>
                <a:spcPts val="0"/>
              </a:spcAft>
              <a:buFont typeface="Wingdings 2"/>
              <a:buChar char=""/>
              <a:defRPr/>
            </a:pPr>
            <a:r>
              <a:rPr lang="tr-TR" dirty="0" smtClean="0"/>
              <a:t> Firma pazarlama ve dağıtım işlevlerini üstlenmez ve ek hiçbir masraf yapmadan satışlarını arttırmış olur ( </a:t>
            </a:r>
            <a:r>
              <a:rPr lang="tr-TR" dirty="0" err="1" smtClean="0"/>
              <a:t>Mallika</a:t>
            </a:r>
            <a:r>
              <a:rPr lang="tr-TR" dirty="0" smtClean="0"/>
              <a:t> </a:t>
            </a:r>
            <a:r>
              <a:rPr lang="tr-TR" dirty="0" err="1" smtClean="0"/>
              <a:t>Das</a:t>
            </a:r>
            <a:r>
              <a:rPr lang="tr-TR" dirty="0" smtClean="0"/>
              <a:t>, “</a:t>
            </a:r>
            <a:r>
              <a:rPr lang="tr-TR" dirty="0" err="1" smtClean="0"/>
              <a:t>Succesful</a:t>
            </a:r>
            <a:r>
              <a:rPr lang="tr-TR" dirty="0" smtClean="0"/>
              <a:t> </a:t>
            </a:r>
            <a:r>
              <a:rPr lang="tr-TR" dirty="0" err="1" smtClean="0"/>
              <a:t>and</a:t>
            </a:r>
            <a:r>
              <a:rPr lang="tr-TR" dirty="0" smtClean="0"/>
              <a:t> </a:t>
            </a:r>
            <a:r>
              <a:rPr lang="tr-TR" dirty="0" err="1" smtClean="0"/>
              <a:t>Unsuccesful</a:t>
            </a:r>
            <a:r>
              <a:rPr lang="tr-TR" dirty="0" smtClean="0"/>
              <a:t> </a:t>
            </a:r>
            <a:r>
              <a:rPr lang="tr-TR" dirty="0" err="1" smtClean="0"/>
              <a:t>Exporters</a:t>
            </a:r>
            <a:r>
              <a:rPr lang="tr-TR" dirty="0" smtClean="0"/>
              <a:t> </a:t>
            </a:r>
            <a:r>
              <a:rPr lang="tr-TR" dirty="0" err="1" smtClean="0"/>
              <a:t>from</a:t>
            </a:r>
            <a:r>
              <a:rPr lang="tr-TR" dirty="0" smtClean="0"/>
              <a:t> </a:t>
            </a:r>
            <a:r>
              <a:rPr lang="tr-TR" dirty="0" err="1" smtClean="0"/>
              <a:t>Developing</a:t>
            </a:r>
            <a:r>
              <a:rPr lang="tr-TR" dirty="0" smtClean="0"/>
              <a:t> </a:t>
            </a:r>
            <a:r>
              <a:rPr lang="tr-TR" dirty="0" err="1" smtClean="0"/>
              <a:t>Countries</a:t>
            </a:r>
            <a:r>
              <a:rPr lang="tr-TR" dirty="0" smtClean="0"/>
              <a:t>, </a:t>
            </a:r>
            <a:r>
              <a:rPr lang="tr-TR" dirty="0" err="1" smtClean="0"/>
              <a:t>Some</a:t>
            </a:r>
            <a:r>
              <a:rPr lang="tr-TR" dirty="0" smtClean="0"/>
              <a:t> </a:t>
            </a:r>
            <a:r>
              <a:rPr lang="tr-TR" dirty="0" err="1" smtClean="0"/>
              <a:t>Preliminary</a:t>
            </a:r>
            <a:r>
              <a:rPr lang="tr-TR" dirty="0" smtClean="0"/>
              <a:t> </a:t>
            </a:r>
            <a:r>
              <a:rPr lang="tr-TR" dirty="0" err="1" smtClean="0"/>
              <a:t>Findings</a:t>
            </a:r>
            <a:r>
              <a:rPr lang="tr-TR" dirty="0" smtClean="0"/>
              <a:t>”, </a:t>
            </a:r>
            <a:r>
              <a:rPr lang="tr-TR" dirty="0" err="1" smtClean="0"/>
              <a:t>European</a:t>
            </a:r>
            <a:r>
              <a:rPr lang="tr-TR" dirty="0" smtClean="0"/>
              <a:t> </a:t>
            </a:r>
            <a:r>
              <a:rPr lang="tr-TR" dirty="0" err="1" smtClean="0"/>
              <a:t>Journal</a:t>
            </a:r>
            <a:r>
              <a:rPr lang="tr-TR" dirty="0" smtClean="0"/>
              <a:t> of Marketing, V.28. N. 12, 1994, s. 29.)</a:t>
            </a:r>
          </a:p>
          <a:p>
            <a:pPr marL="265176" indent="-265176" eaLnBrk="1" fontAlgn="auto" hangingPunct="1">
              <a:spcAft>
                <a:spcPts val="0"/>
              </a:spcAft>
              <a:buFont typeface="Wingdings 2"/>
              <a:buChar char=""/>
              <a:defRPr/>
            </a:pPr>
            <a:endParaRPr lang="tr-TR"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las\Desktop\IMG_2262.JPG"/>
          <p:cNvPicPr>
            <a:picLocks noChangeAspect="1" noChangeArrowheads="1"/>
          </p:cNvPicPr>
          <p:nvPr/>
        </p:nvPicPr>
        <p:blipFill>
          <a:blip r:embed="rId2"/>
          <a:srcRect/>
          <a:stretch>
            <a:fillRect/>
          </a:stretch>
        </p:blipFill>
        <p:spPr bwMode="auto">
          <a:xfrm>
            <a:off x="2071670" y="190454"/>
            <a:ext cx="5000660" cy="6667546"/>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5 Grup"/>
          <p:cNvGrpSpPr/>
          <p:nvPr/>
        </p:nvGrpSpPr>
        <p:grpSpPr>
          <a:xfrm rot="20673932">
            <a:off x="-263699" y="554347"/>
            <a:ext cx="2962412" cy="1580251"/>
            <a:chOff x="3528389" y="5472286"/>
            <a:chExt cx="2370001" cy="1080438"/>
          </a:xfrm>
          <a:scene3d>
            <a:camera prst="orthographicFront"/>
            <a:lightRig rig="flat" dir="t"/>
          </a:scene3d>
        </p:grpSpPr>
        <p:sp>
          <p:nvSpPr>
            <p:cNvPr id="7" name="6 Oval"/>
            <p:cNvSpPr/>
            <p:nvPr/>
          </p:nvSpPr>
          <p:spPr>
            <a:xfrm>
              <a:off x="3528389" y="5472286"/>
              <a:ext cx="2370001" cy="1080438"/>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shade val="50000"/>
                <a:hueOff val="-854200"/>
                <a:satOff val="-76781"/>
                <a:lumOff val="53836"/>
                <a:alphaOff val="0"/>
              </a:schemeClr>
            </a:fillRef>
            <a:effectRef idx="2">
              <a:schemeClr val="accent1">
                <a:shade val="50000"/>
                <a:hueOff val="-854200"/>
                <a:satOff val="-76781"/>
                <a:lumOff val="53836"/>
                <a:alphaOff val="0"/>
              </a:schemeClr>
            </a:effectRef>
            <a:fontRef idx="minor">
              <a:schemeClr val="lt1"/>
            </a:fontRef>
          </p:style>
        </p:sp>
        <p:sp>
          <p:nvSpPr>
            <p:cNvPr id="10" name="Oval 4"/>
            <p:cNvSpPr/>
            <p:nvPr/>
          </p:nvSpPr>
          <p:spPr>
            <a:xfrm>
              <a:off x="3875468" y="5630512"/>
              <a:ext cx="1675843" cy="763986"/>
            </a:xfrm>
            <a:prstGeom prst="rect">
              <a:avLst/>
            </a:prstGeom>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a:lnSpc>
                  <a:spcPct val="90000"/>
                </a:lnSpc>
                <a:spcAft>
                  <a:spcPct val="35000"/>
                </a:spcAft>
                <a:defRPr/>
              </a:pPr>
              <a:r>
                <a:rPr lang="tr-TR" sz="2000" b="1" i="1" dirty="0">
                  <a:solidFill>
                    <a:schemeClr val="tx1"/>
                  </a:solidFill>
                  <a:effectLst>
                    <a:outerShdw blurRad="38100" dist="38100" dir="2700000" algn="tl">
                      <a:srgbClr val="000000">
                        <a:alpha val="43137"/>
                      </a:srgbClr>
                    </a:outerShdw>
                  </a:effectLst>
                </a:rPr>
                <a:t>Dağıtım Kanallarının Seçimi</a:t>
              </a:r>
              <a:r>
                <a:rPr lang="tr-TR" sz="2000" b="1" i="1" dirty="0">
                  <a:effectLst>
                    <a:outerShdw blurRad="38100" dist="38100" dir="2700000" algn="tl">
                      <a:srgbClr val="000000">
                        <a:alpha val="43137"/>
                      </a:srgbClr>
                    </a:outerShdw>
                  </a:effectLst>
                </a:rPr>
                <a:t>	</a:t>
              </a:r>
            </a:p>
          </p:txBody>
        </p:sp>
      </p:grpSp>
      <p:sp>
        <p:nvSpPr>
          <p:cNvPr id="11" name="10 Dikdörtgen"/>
          <p:cNvSpPr/>
          <p:nvPr/>
        </p:nvSpPr>
        <p:spPr>
          <a:xfrm>
            <a:off x="1547813" y="995363"/>
            <a:ext cx="7451725" cy="5170487"/>
          </a:xfrm>
          <a:prstGeom prst="rect">
            <a:avLst/>
          </a:prstGeom>
        </p:spPr>
        <p:txBody>
          <a:bodyPr>
            <a:spAutoFit/>
          </a:bodyPr>
          <a:lstStyle/>
          <a:p>
            <a:pPr>
              <a:defRPr/>
            </a:pPr>
            <a:r>
              <a:rPr lang="tr-TR" sz="2200" b="1" dirty="0">
                <a:solidFill>
                  <a:srgbClr val="C00000"/>
                </a:solidFill>
                <a:effectLst>
                  <a:outerShdw blurRad="38100" dist="38100" dir="2700000" algn="tl">
                    <a:srgbClr val="000000">
                      <a:alpha val="43137"/>
                    </a:srgbClr>
                  </a:outerShdw>
                </a:effectLst>
                <a:latin typeface="Comic Sans MS" pitchFamily="66" charset="0"/>
                <a:cs typeface="Arial" pitchFamily="34" charset="0"/>
              </a:rPr>
              <a:t>	</a:t>
            </a:r>
            <a:r>
              <a:rPr lang="tr-TR" sz="2200" b="1" i="1" u="sng" dirty="0">
                <a:solidFill>
                  <a:srgbClr val="C00000"/>
                </a:solidFill>
                <a:effectLst>
                  <a:outerShdw blurRad="38100" dist="38100" dir="2700000" algn="tl">
                    <a:srgbClr val="000000">
                      <a:alpha val="43137"/>
                    </a:srgbClr>
                  </a:outerShdw>
                </a:effectLst>
                <a:latin typeface="Comic Sans MS" pitchFamily="66" charset="0"/>
                <a:cs typeface="Arial" pitchFamily="34" charset="0"/>
              </a:rPr>
              <a:t>Neden ürünlerimi uzak pazarlara ulaştırmak </a:t>
            </a:r>
            <a:r>
              <a:rPr lang="tr-TR" sz="2200" b="1" i="1" dirty="0">
                <a:solidFill>
                  <a:srgbClr val="C00000"/>
                </a:solidFill>
                <a:effectLst>
                  <a:outerShdw blurRad="38100" dist="38100" dir="2700000" algn="tl">
                    <a:srgbClr val="000000">
                      <a:alpha val="43137"/>
                    </a:srgbClr>
                  </a:outerShdw>
                </a:effectLst>
                <a:latin typeface="Comic Sans MS" pitchFamily="66" charset="0"/>
                <a:cs typeface="Arial" pitchFamily="34" charset="0"/>
              </a:rPr>
              <a:t>	</a:t>
            </a:r>
            <a:r>
              <a:rPr lang="tr-TR" sz="2200" b="1" i="1" u="sng" dirty="0">
                <a:solidFill>
                  <a:srgbClr val="C00000"/>
                </a:solidFill>
                <a:effectLst>
                  <a:outerShdw blurRad="38100" dist="38100" dir="2700000" algn="tl">
                    <a:srgbClr val="000000">
                      <a:alpha val="43137"/>
                    </a:srgbClr>
                  </a:outerShdw>
                </a:effectLst>
                <a:latin typeface="Comic Sans MS" pitchFamily="66" charset="0"/>
                <a:cs typeface="Arial" pitchFamily="34" charset="0"/>
              </a:rPr>
              <a:t>için aracılara ihtiyaç duyarım? </a:t>
            </a:r>
          </a:p>
          <a:p>
            <a:pPr>
              <a:defRPr/>
            </a:pPr>
            <a:endParaRPr lang="tr-TR" sz="2200" b="1" dirty="0">
              <a:effectLst>
                <a:outerShdw blurRad="38100" dist="38100" dir="2700000" algn="tl">
                  <a:srgbClr val="000000">
                    <a:alpha val="43137"/>
                  </a:srgbClr>
                </a:outerShdw>
              </a:effectLst>
              <a:latin typeface="Comic Sans MS" pitchFamily="66" charset="0"/>
              <a:cs typeface="Arial" pitchFamily="34" charset="0"/>
            </a:endParaRPr>
          </a:p>
          <a:p>
            <a:pPr>
              <a:defRPr/>
            </a:pPr>
            <a:r>
              <a:rPr lang="tr-TR" sz="2200" b="1" u="sng" dirty="0">
                <a:effectLst>
                  <a:outerShdw blurRad="38100" dist="38100" dir="2700000" algn="tl">
                    <a:srgbClr val="000000">
                      <a:alpha val="43137"/>
                    </a:srgbClr>
                  </a:outerShdw>
                </a:effectLst>
                <a:latin typeface="Comic Sans MS" pitchFamily="66" charset="0"/>
                <a:cs typeface="Arial" pitchFamily="34" charset="0"/>
              </a:rPr>
              <a:t>Çünkü:</a:t>
            </a:r>
          </a:p>
          <a:p>
            <a:pPr>
              <a:defRPr/>
            </a:pPr>
            <a:r>
              <a:rPr lang="tr-TR" sz="2200" b="1" dirty="0">
                <a:effectLst>
                  <a:outerShdw blurRad="38100" dist="38100" dir="2700000" algn="tl">
                    <a:srgbClr val="000000">
                      <a:alpha val="43137"/>
                    </a:srgbClr>
                  </a:outerShdw>
                </a:effectLst>
                <a:latin typeface="Comic Sans MS" pitchFamily="66" charset="0"/>
                <a:cs typeface="Arial" pitchFamily="34" charset="0"/>
              </a:rPr>
              <a:t>  </a:t>
            </a:r>
          </a:p>
          <a:p>
            <a:pPr lvl="1">
              <a:defRPr/>
            </a:pPr>
            <a:r>
              <a:rPr lang="tr-TR" sz="2200" b="1" dirty="0">
                <a:effectLst>
                  <a:outerShdw blurRad="38100" dist="38100" dir="2700000" algn="tl">
                    <a:srgbClr val="000000">
                      <a:alpha val="43137"/>
                    </a:srgbClr>
                  </a:outerShdw>
                </a:effectLst>
                <a:latin typeface="Comic Sans MS" pitchFamily="66" charset="0"/>
                <a:cs typeface="Arial" pitchFamily="34" charset="0"/>
              </a:rPr>
              <a:t>Dış pazarlar çok büyüktür,</a:t>
            </a:r>
          </a:p>
          <a:p>
            <a:pPr lvl="1">
              <a:defRPr/>
            </a:pPr>
            <a:r>
              <a:rPr lang="tr-TR" sz="2200" b="1" dirty="0">
                <a:effectLst>
                  <a:outerShdw blurRad="38100" dist="38100" dir="2700000" algn="tl">
                    <a:srgbClr val="000000">
                      <a:alpha val="43137"/>
                    </a:srgbClr>
                  </a:outerShdw>
                </a:effectLst>
                <a:latin typeface="Comic Sans MS" pitchFamily="66" charset="0"/>
                <a:cs typeface="Arial" pitchFamily="34" charset="0"/>
              </a:rPr>
              <a:t>İhracat işi iç pazarda ticaret yapmaktan çok daha karmaşıktır. </a:t>
            </a:r>
          </a:p>
          <a:p>
            <a:pPr lvl="1">
              <a:defRPr/>
            </a:pPr>
            <a:r>
              <a:rPr lang="tr-TR" sz="2200" b="1" dirty="0">
                <a:effectLst>
                  <a:outerShdw blurRad="38100" dist="38100" dir="2700000" algn="tl">
                    <a:srgbClr val="000000">
                      <a:alpha val="43137"/>
                    </a:srgbClr>
                  </a:outerShdw>
                </a:effectLst>
                <a:latin typeface="Comic Sans MS" pitchFamily="66" charset="0"/>
                <a:cs typeface="Arial" pitchFamily="34" charset="0"/>
              </a:rPr>
              <a:t>İhracat sırasında çok sayıda ve zor işi yerine getirmeniz gerekmektedir. </a:t>
            </a:r>
          </a:p>
          <a:p>
            <a:pPr lvl="1">
              <a:defRPr/>
            </a:pPr>
            <a:r>
              <a:rPr lang="tr-TR" sz="2200" b="1" dirty="0">
                <a:effectLst>
                  <a:outerShdw blurRad="38100" dist="38100" dir="2700000" algn="tl">
                    <a:srgbClr val="000000">
                      <a:alpha val="43137"/>
                    </a:srgbClr>
                  </a:outerShdw>
                </a:effectLst>
                <a:latin typeface="Comic Sans MS" pitchFamily="66" charset="0"/>
                <a:cs typeface="Arial" pitchFamily="34" charset="0"/>
              </a:rPr>
              <a:t>Dış pazarlardaki hukuki düzenlemeler ve riskler de ihracat işini zorlaştırmaktadır. </a:t>
            </a:r>
          </a:p>
          <a:p>
            <a:pPr lvl="1">
              <a:defRPr/>
            </a:pPr>
            <a:r>
              <a:rPr lang="tr-TR" sz="2200" b="1" dirty="0">
                <a:effectLst>
                  <a:outerShdw blurRad="38100" dist="38100" dir="2700000" algn="tl">
                    <a:srgbClr val="000000">
                      <a:alpha val="43137"/>
                    </a:srgbClr>
                  </a:outerShdw>
                </a:effectLst>
                <a:latin typeface="Comic Sans MS" pitchFamily="66" charset="0"/>
                <a:cs typeface="Arial" pitchFamily="34" charset="0"/>
              </a:rPr>
              <a:t>İhracata özgü zorluklar dış pazarlardaki pazarlama yönetimini tek başına yerine getirmenizi zorlaştırabilmektedir</a:t>
            </a:r>
            <a:r>
              <a:rPr lang="tr-TR" sz="2200" b="1" dirty="0">
                <a:solidFill>
                  <a:schemeClr val="bg1"/>
                </a:solidFill>
                <a:effectLst>
                  <a:outerShdw blurRad="38100" dist="38100" dir="2700000" algn="tl">
                    <a:srgbClr val="000000">
                      <a:alpha val="43137"/>
                    </a:srgbClr>
                  </a:outerShdw>
                </a:effectLst>
                <a:latin typeface="Comic Sans MS" pitchFamily="66" charset="0"/>
                <a:cs typeface="Arial" pitchFamily="34" charset="0"/>
              </a:rPr>
              <a:t>. </a:t>
            </a:r>
          </a:p>
        </p:txBody>
      </p:sp>
      <p:sp>
        <p:nvSpPr>
          <p:cNvPr id="13" name="12 Metin kutusu"/>
          <p:cNvSpPr txBox="1"/>
          <p:nvPr/>
        </p:nvSpPr>
        <p:spPr>
          <a:xfrm>
            <a:off x="179512" y="3371508"/>
            <a:ext cx="1800200" cy="1569660"/>
          </a:xfrm>
          <a:prstGeom prst="rect">
            <a:avLst/>
          </a:prstGeom>
          <a:noFill/>
        </p:spPr>
        <p:txBody>
          <a:bodyPr>
            <a:spAutoFit/>
          </a:bodyPr>
          <a:lstStyle/>
          <a:p>
            <a:pPr>
              <a:defRPr/>
            </a:pPr>
            <a:r>
              <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rPr>
              <a:t>Satış Temsilcisi</a:t>
            </a:r>
          </a:p>
          <a:p>
            <a:pPr>
              <a:defRPr/>
            </a:pPr>
            <a:r>
              <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rPr>
              <a:t>Distribütör</a:t>
            </a:r>
          </a:p>
          <a:p>
            <a:pPr>
              <a:defRPr/>
            </a:pPr>
            <a:r>
              <a:rPr lang="tr-TR"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rPr>
              <a:t>Acenta</a:t>
            </a:r>
            <a:endPar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p:txBody>
      </p:sp>
      <p:pic>
        <p:nvPicPr>
          <p:cNvPr id="66562" name="Picture 2" descr="http://www.kayradagitim.com.tr/images/hizmet-1.jpg"/>
          <p:cNvPicPr>
            <a:picLocks noChangeAspect="1" noChangeArrowheads="1"/>
          </p:cNvPicPr>
          <p:nvPr/>
        </p:nvPicPr>
        <p:blipFill>
          <a:blip r:embed="rId3" cstate="print"/>
          <a:srcRect/>
          <a:stretch>
            <a:fillRect/>
          </a:stretch>
        </p:blipFill>
        <p:spPr bwMode="auto">
          <a:xfrm>
            <a:off x="6804248" y="1484784"/>
            <a:ext cx="1944216" cy="15121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cdn.eticaretmag.com/wp-content/uploads/2013/11/user-genarated-content-avantajlar-dezvantaj.jpg"/>
          <p:cNvPicPr>
            <a:picLocks noChangeAspect="1" noChangeArrowheads="1"/>
          </p:cNvPicPr>
          <p:nvPr/>
        </p:nvPicPr>
        <p:blipFill>
          <a:blip r:embed="rId3" cstate="print"/>
          <a:srcRect/>
          <a:stretch>
            <a:fillRect/>
          </a:stretch>
        </p:blipFill>
        <p:spPr bwMode="auto">
          <a:xfrm>
            <a:off x="1071563" y="2500313"/>
            <a:ext cx="6769100" cy="792162"/>
          </a:xfrm>
          <a:prstGeom prst="rect">
            <a:avLst/>
          </a:prstGeom>
          <a:noFill/>
          <a:ln w="9525">
            <a:noFill/>
            <a:miter lim="800000"/>
            <a:headEnd/>
            <a:tailEnd/>
          </a:ln>
        </p:spPr>
      </p:pic>
      <p:sp>
        <p:nvSpPr>
          <p:cNvPr id="5" name="4 Dikdörtgen"/>
          <p:cNvSpPr/>
          <p:nvPr/>
        </p:nvSpPr>
        <p:spPr>
          <a:xfrm>
            <a:off x="428596" y="1000108"/>
            <a:ext cx="7056784" cy="1323439"/>
          </a:xfrm>
          <a:prstGeom prst="rect">
            <a:avLst/>
          </a:prstGeom>
          <a:effectLst>
            <a:glow rad="228600">
              <a:schemeClr val="accent6">
                <a:satMod val="175000"/>
                <a:alpha val="40000"/>
              </a:schemeClr>
            </a:glow>
            <a:innerShdw blurRad="114300">
              <a:prstClr val="black"/>
            </a:innerShdw>
          </a:effectLst>
        </p:spPr>
        <p:style>
          <a:lnRef idx="1">
            <a:schemeClr val="accent5"/>
          </a:lnRef>
          <a:fillRef idx="2">
            <a:schemeClr val="accent5"/>
          </a:fillRef>
          <a:effectRef idx="1">
            <a:schemeClr val="accent5"/>
          </a:effectRef>
          <a:fontRef idx="minor">
            <a:schemeClr val="dk1"/>
          </a:fontRef>
        </p:style>
        <p:txBody>
          <a:bodyPr>
            <a:spAutoFit/>
          </a:bodyPr>
          <a:lstStyle/>
          <a:p>
            <a:pPr>
              <a:defRPr/>
            </a:pPr>
            <a:r>
              <a:rPr lang="tr-TR" sz="2000" b="1" dirty="0">
                <a:solidFill>
                  <a:schemeClr val="bg2"/>
                </a:solidFill>
                <a:effectLst>
                  <a:outerShdw blurRad="38100" dist="38100" dir="2700000" algn="tl">
                    <a:srgbClr val="000000">
                      <a:alpha val="43137"/>
                    </a:srgbClr>
                  </a:outerShdw>
                </a:effectLst>
              </a:rPr>
              <a:t>	</a:t>
            </a:r>
            <a:r>
              <a:rPr lang="tr-TR" sz="2000" b="1" dirty="0">
                <a:solidFill>
                  <a:schemeClr val="tx1"/>
                </a:solidFill>
                <a:effectLst>
                  <a:outerShdw blurRad="38100" dist="38100" dir="2700000" algn="tl">
                    <a:srgbClr val="000000">
                      <a:alpha val="43137"/>
                    </a:srgbClr>
                  </a:outerShdw>
                </a:effectLst>
              </a:rPr>
              <a:t>Gerekli personel ve kaynağı olmayan ve ihracat yapmak isteyen firmalar, komisyoncu, </a:t>
            </a:r>
            <a:r>
              <a:rPr lang="tr-TR" sz="2000" b="1" dirty="0" err="1">
                <a:solidFill>
                  <a:schemeClr val="tx1"/>
                </a:solidFill>
                <a:effectLst>
                  <a:outerShdw blurRad="38100" dist="38100" dir="2700000" algn="tl">
                    <a:srgbClr val="000000">
                      <a:alpha val="43137"/>
                    </a:srgbClr>
                  </a:outerShdw>
                </a:effectLst>
              </a:rPr>
              <a:t>acenta</a:t>
            </a:r>
            <a:r>
              <a:rPr lang="tr-TR" sz="2000" b="1" dirty="0">
                <a:solidFill>
                  <a:schemeClr val="tx1"/>
                </a:solidFill>
                <a:effectLst>
                  <a:outerShdw blurRad="38100" dist="38100" dir="2700000" algn="tl">
                    <a:srgbClr val="000000">
                      <a:alpha val="43137"/>
                    </a:srgbClr>
                  </a:outerShdw>
                </a:effectLst>
              </a:rPr>
              <a:t>, dış ticaret şirketleri, lokal alım ofisleri vasıtasıyla ihracat yapabilirler.</a:t>
            </a:r>
          </a:p>
        </p:txBody>
      </p:sp>
      <p:sp>
        <p:nvSpPr>
          <p:cNvPr id="36871" name="5 Dikdörtgen"/>
          <p:cNvSpPr>
            <a:spLocks noChangeArrowheads="1"/>
          </p:cNvSpPr>
          <p:nvPr/>
        </p:nvSpPr>
        <p:spPr bwMode="auto">
          <a:xfrm>
            <a:off x="0" y="3429000"/>
            <a:ext cx="5357813" cy="2554288"/>
          </a:xfrm>
          <a:prstGeom prst="rect">
            <a:avLst/>
          </a:prstGeom>
          <a:noFill/>
          <a:ln w="9525">
            <a:noFill/>
            <a:miter lim="800000"/>
            <a:headEnd/>
            <a:tailEnd/>
          </a:ln>
        </p:spPr>
        <p:txBody>
          <a:bodyPr>
            <a:spAutoFit/>
          </a:bodyPr>
          <a:lstStyle/>
          <a:p>
            <a:r>
              <a:rPr lang="tr-TR" sz="2000">
                <a:latin typeface="Comic Sans MS" pitchFamily="66" charset="0"/>
              </a:rPr>
              <a:t>	Firma kendi üretimine odaklanabilmekte, ihracatın hukuki ve teknik yönlerini aracıya bırakmaktadır. Böylelikle hem kendi adına hem de ihracat adına  daha fazla fayda sağlayabilmektedir.</a:t>
            </a:r>
          </a:p>
          <a:p>
            <a:endParaRPr lang="tr-TR" sz="2000">
              <a:latin typeface="Comic Sans MS" pitchFamily="66" charset="0"/>
            </a:endParaRPr>
          </a:p>
          <a:p>
            <a:r>
              <a:rPr lang="tr-TR" sz="2000">
                <a:latin typeface="Comic Sans MS" pitchFamily="66" charset="0"/>
              </a:rPr>
              <a:t>	Aynı zamanda aracının bu pazardaki deneyimlerinden de yararlanabilmektedir.</a:t>
            </a:r>
          </a:p>
        </p:txBody>
      </p:sp>
      <p:sp>
        <p:nvSpPr>
          <p:cNvPr id="36872" name="6 Dikdörtgen"/>
          <p:cNvSpPr>
            <a:spLocks noChangeArrowheads="1"/>
          </p:cNvSpPr>
          <p:nvPr/>
        </p:nvSpPr>
        <p:spPr bwMode="auto">
          <a:xfrm>
            <a:off x="5286375" y="3141663"/>
            <a:ext cx="3749675" cy="2554287"/>
          </a:xfrm>
          <a:prstGeom prst="rect">
            <a:avLst/>
          </a:prstGeom>
          <a:noFill/>
          <a:ln w="9525">
            <a:noFill/>
            <a:miter lim="800000"/>
            <a:headEnd/>
            <a:tailEnd/>
          </a:ln>
        </p:spPr>
        <p:txBody>
          <a:bodyPr>
            <a:spAutoFit/>
          </a:bodyPr>
          <a:lstStyle/>
          <a:p>
            <a:r>
              <a:rPr lang="tr-TR" sz="2000">
                <a:latin typeface="Comic Sans MS" pitchFamily="66" charset="0"/>
              </a:rPr>
              <a:t>Kendi çıkarlarını güden bir aracınızın olma durumunda, mal üzerindeki kontrolünüzü kaybetme riskiniz vardır.</a:t>
            </a:r>
          </a:p>
          <a:p>
            <a:r>
              <a:rPr lang="tr-TR" sz="2000">
                <a:latin typeface="Comic Sans MS" pitchFamily="66" charset="0"/>
              </a:rPr>
              <a:t> </a:t>
            </a:r>
          </a:p>
          <a:p>
            <a:r>
              <a:rPr lang="tr-TR" sz="2000">
                <a:latin typeface="Comic Sans MS" pitchFamily="66" charset="0"/>
              </a:rPr>
              <a:t>Kötü niyetli bir aracı ile çalışma şansızlığı ve sonucunda katlanılan kayıplar. </a:t>
            </a:r>
          </a:p>
        </p:txBody>
      </p:sp>
      <p:cxnSp>
        <p:nvCxnSpPr>
          <p:cNvPr id="14" name="13 Düz Bağlayıcı"/>
          <p:cNvCxnSpPr/>
          <p:nvPr/>
        </p:nvCxnSpPr>
        <p:spPr bwMode="auto">
          <a:xfrm>
            <a:off x="4754563" y="3113584"/>
            <a:ext cx="0" cy="3744416"/>
          </a:xfrm>
          <a:prstGeom prst="line">
            <a:avLst/>
          </a:prstGeom>
          <a:gradFill rotWithShape="1">
            <a:gsLst>
              <a:gs pos="0">
                <a:schemeClr val="bg2">
                  <a:gamma/>
                  <a:tint val="26667"/>
                  <a:invGamma/>
                </a:schemeClr>
              </a:gs>
              <a:gs pos="100000">
                <a:schemeClr val="bg2">
                  <a:alpha val="14999"/>
                </a:schemeClr>
              </a:gs>
            </a:gsLst>
            <a:lin ang="5400000" scaled="1"/>
          </a:gradFill>
          <a:ln w="50800" cap="flat" cmpd="sng" algn="ctr">
            <a:gradFill>
              <a:gsLst>
                <a:gs pos="0">
                  <a:srgbClr val="000082"/>
                </a:gs>
                <a:gs pos="30000">
                  <a:srgbClr val="66008F"/>
                </a:gs>
                <a:gs pos="64999">
                  <a:srgbClr val="BA0066"/>
                </a:gs>
                <a:gs pos="89999">
                  <a:srgbClr val="FF0000"/>
                </a:gs>
                <a:gs pos="100000">
                  <a:srgbClr val="FF8200"/>
                </a:gs>
              </a:gsLst>
              <a:lin ang="5400000" scaled="0"/>
            </a:gradFill>
            <a:prstDash val="solid"/>
            <a:round/>
            <a:headEnd type="none" w="med" len="med"/>
            <a:tailEnd type="none" w="med" len="med"/>
          </a:ln>
          <a:effectLst/>
        </p:spPr>
      </p:cxnSp>
      <p:sp>
        <p:nvSpPr>
          <p:cNvPr id="8" name="7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274638"/>
            <a:ext cx="8229600" cy="1143000"/>
          </a:xfrm>
        </p:spPr>
        <p:txBody>
          <a:bodyPr/>
          <a:lstStyle/>
          <a:p>
            <a:pPr eaLnBrk="1" fontAlgn="auto" hangingPunct="1">
              <a:spcAft>
                <a:spcPts val="0"/>
              </a:spcAft>
              <a:defRPr/>
            </a:pPr>
            <a:r>
              <a:rPr lang="tr-TR" b="0" dirty="0" smtClean="0">
                <a:solidFill>
                  <a:schemeClr val="tx1"/>
                </a:solidFill>
              </a:rPr>
              <a:t>	DOĞRUDAN İHRACAT</a:t>
            </a:r>
          </a:p>
        </p:txBody>
      </p:sp>
      <p:sp>
        <p:nvSpPr>
          <p:cNvPr id="39939" name="2 İçerik Yer Tutucusu"/>
          <p:cNvSpPr>
            <a:spLocks noGrp="1"/>
          </p:cNvSpPr>
          <p:nvPr>
            <p:ph sz="quarter" idx="4294967295"/>
          </p:nvPr>
        </p:nvSpPr>
        <p:spPr>
          <a:xfrm>
            <a:off x="0" y="1600200"/>
            <a:ext cx="8229600" cy="4525963"/>
          </a:xfrm>
        </p:spPr>
        <p:txBody>
          <a:bodyPr/>
          <a:lstStyle/>
          <a:p>
            <a:pPr eaLnBrk="1" hangingPunct="1">
              <a:lnSpc>
                <a:spcPct val="90000"/>
              </a:lnSpc>
            </a:pPr>
            <a:r>
              <a:rPr lang="tr-TR" smtClean="0"/>
              <a:t>Doğrudan ihracat ise işletmenin hiçbir aracı kullanmadan tüm ihracat işlemlerinin kendisi tarafından yapılmasıdır. Şirket daha fazla risk altındadır.</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cdn.eticaretmag.com/wp-content/uploads/2013/11/user-genarated-content-avantajlar-dezvantaj.jpg"/>
          <p:cNvPicPr>
            <a:picLocks noChangeAspect="1" noChangeArrowheads="1"/>
          </p:cNvPicPr>
          <p:nvPr/>
        </p:nvPicPr>
        <p:blipFill>
          <a:blip r:embed="rId3" cstate="print"/>
          <a:srcRect/>
          <a:stretch>
            <a:fillRect/>
          </a:stretch>
        </p:blipFill>
        <p:spPr bwMode="auto">
          <a:xfrm>
            <a:off x="2085975" y="3429000"/>
            <a:ext cx="7058025" cy="792162"/>
          </a:xfrm>
          <a:prstGeom prst="rect">
            <a:avLst/>
          </a:prstGeom>
          <a:noFill/>
          <a:ln w="9525">
            <a:noFill/>
            <a:miter lim="800000"/>
            <a:headEnd/>
            <a:tailEnd/>
          </a:ln>
        </p:spPr>
      </p:pic>
      <p:sp>
        <p:nvSpPr>
          <p:cNvPr id="5" name="4 Dikdörtgen"/>
          <p:cNvSpPr/>
          <p:nvPr/>
        </p:nvSpPr>
        <p:spPr>
          <a:xfrm>
            <a:off x="0" y="4429132"/>
            <a:ext cx="9144000" cy="1631216"/>
          </a:xfrm>
          <a:prstGeom prst="rect">
            <a:avLst/>
          </a:prstGeom>
          <a:effectLst>
            <a:glow rad="228600">
              <a:schemeClr val="accent6">
                <a:satMod val="175000"/>
                <a:alpha val="40000"/>
              </a:schemeClr>
            </a:glow>
            <a:innerShdw blurRad="114300">
              <a:prstClr val="black"/>
            </a:innerShdw>
          </a:effectLst>
        </p:spPr>
        <p:style>
          <a:lnRef idx="1">
            <a:schemeClr val="accent5"/>
          </a:lnRef>
          <a:fillRef idx="2">
            <a:schemeClr val="accent5"/>
          </a:fillRef>
          <a:effectRef idx="1">
            <a:schemeClr val="accent5"/>
          </a:effectRef>
          <a:fontRef idx="minor">
            <a:schemeClr val="dk1"/>
          </a:fontRef>
        </p:style>
        <p:txBody>
          <a:bodyPr>
            <a:spAutoFit/>
          </a:bodyPr>
          <a:lstStyle/>
          <a:p>
            <a:pPr>
              <a:defRPr/>
            </a:pPr>
            <a:r>
              <a:rPr lang="tr-TR" sz="2000" b="1" dirty="0">
                <a:solidFill>
                  <a:schemeClr val="bg2"/>
                </a:solidFill>
                <a:effectLst>
                  <a:outerShdw blurRad="38100" dist="38100" dir="2700000" algn="tl">
                    <a:srgbClr val="000000">
                      <a:alpha val="43137"/>
                    </a:srgbClr>
                  </a:outerShdw>
                </a:effectLst>
              </a:rPr>
              <a:t>	</a:t>
            </a:r>
            <a:r>
              <a:rPr lang="tr-TR" sz="2000" b="1" dirty="0">
                <a:solidFill>
                  <a:schemeClr val="bg1"/>
                </a:solidFill>
                <a:effectLst>
                  <a:outerShdw blurRad="38100" dist="38100" dir="2700000" algn="tl">
                    <a:srgbClr val="000000">
                      <a:alpha val="43137"/>
                    </a:srgbClr>
                  </a:outerShdw>
                </a:effectLst>
              </a:rPr>
              <a:t> </a:t>
            </a:r>
            <a:r>
              <a:rPr lang="tr-TR" sz="2000" b="1" dirty="0">
                <a:solidFill>
                  <a:schemeClr val="tx1"/>
                </a:solidFill>
                <a:effectLst>
                  <a:outerShdw blurRad="38100" dist="38100" dir="2700000" algn="tl">
                    <a:srgbClr val="000000">
                      <a:alpha val="43137"/>
                    </a:srgbClr>
                  </a:outerShdw>
                </a:effectLst>
              </a:rPr>
              <a:t>Satıcı / ihracatçı tek başına, ihracat işlemlerini hiçbir aracı firma kullanmadan gerçekleştirir. Bu durumda, satıcı/ihracatçı ihracat ile ilgili tüm sorumluluğu üstlenmiş olur. Direkt ihracat için firma içinde bir ihracat departmanının oluşturulması gerekmektedir.</a:t>
            </a:r>
          </a:p>
        </p:txBody>
      </p:sp>
      <p:cxnSp>
        <p:nvCxnSpPr>
          <p:cNvPr id="14" name="13 Düz Bağlayıcı"/>
          <p:cNvCxnSpPr/>
          <p:nvPr/>
        </p:nvCxnSpPr>
        <p:spPr bwMode="auto">
          <a:xfrm>
            <a:off x="5516563" y="2996952"/>
            <a:ext cx="0" cy="3744416"/>
          </a:xfrm>
          <a:prstGeom prst="line">
            <a:avLst/>
          </a:prstGeom>
          <a:gradFill rotWithShape="1">
            <a:gsLst>
              <a:gs pos="0">
                <a:schemeClr val="bg2">
                  <a:gamma/>
                  <a:tint val="26667"/>
                  <a:invGamma/>
                </a:schemeClr>
              </a:gs>
              <a:gs pos="100000">
                <a:schemeClr val="bg2">
                  <a:alpha val="14999"/>
                </a:schemeClr>
              </a:gs>
            </a:gsLst>
            <a:lin ang="5400000" scaled="1"/>
          </a:gradFill>
          <a:ln w="50800" cap="flat" cmpd="sng" algn="ctr">
            <a:gradFill>
              <a:gsLst>
                <a:gs pos="0">
                  <a:srgbClr val="000082"/>
                </a:gs>
                <a:gs pos="30000">
                  <a:srgbClr val="66008F"/>
                </a:gs>
                <a:gs pos="64999">
                  <a:srgbClr val="BA0066"/>
                </a:gs>
                <a:gs pos="89999">
                  <a:srgbClr val="FF0000"/>
                </a:gs>
                <a:gs pos="100000">
                  <a:srgbClr val="FF8200"/>
                </a:gs>
              </a:gsLst>
              <a:lin ang="5400000" scaled="0"/>
            </a:gradFill>
            <a:prstDash val="solid"/>
            <a:round/>
            <a:headEnd type="none" w="med" len="med"/>
            <a:tailEnd type="none" w="med" len="med"/>
          </a:ln>
          <a:effectLst/>
        </p:spPr>
      </p:cxnSp>
      <p:sp>
        <p:nvSpPr>
          <p:cNvPr id="38920" name="7 Dikdörtgen"/>
          <p:cNvSpPr>
            <a:spLocks noChangeArrowheads="1"/>
          </p:cNvSpPr>
          <p:nvPr/>
        </p:nvSpPr>
        <p:spPr bwMode="auto">
          <a:xfrm rot="-910337">
            <a:off x="-44450" y="625475"/>
            <a:ext cx="3529013" cy="2862263"/>
          </a:xfrm>
          <a:prstGeom prst="rect">
            <a:avLst/>
          </a:prstGeom>
          <a:noFill/>
          <a:ln w="9525">
            <a:noFill/>
            <a:miter lim="800000"/>
            <a:headEnd/>
            <a:tailEnd/>
          </a:ln>
        </p:spPr>
        <p:txBody>
          <a:bodyPr>
            <a:spAutoFit/>
          </a:bodyPr>
          <a:lstStyle/>
          <a:p>
            <a:r>
              <a:rPr lang="tr-TR" sz="2000">
                <a:latin typeface="Comic Sans MS" pitchFamily="66" charset="0"/>
              </a:rPr>
              <a:t>Şirket tüm ihracat aşamalarını kontrol edebilir.</a:t>
            </a:r>
          </a:p>
          <a:p>
            <a:r>
              <a:rPr lang="tr-TR" sz="2000">
                <a:latin typeface="Comic Sans MS" pitchFamily="66" charset="0"/>
              </a:rPr>
              <a:t> </a:t>
            </a:r>
          </a:p>
          <a:p>
            <a:r>
              <a:rPr lang="tr-TR" sz="2000">
                <a:latin typeface="Comic Sans MS" pitchFamily="66" charset="0"/>
              </a:rPr>
              <a:t>Aracı kullanmadığı için kar marjını arttırmaktadır.</a:t>
            </a:r>
          </a:p>
          <a:p>
            <a:r>
              <a:rPr lang="tr-TR" sz="2000">
                <a:latin typeface="Comic Sans MS" pitchFamily="66" charset="0"/>
              </a:rPr>
              <a:t> </a:t>
            </a:r>
          </a:p>
          <a:p>
            <a:r>
              <a:rPr lang="tr-TR" sz="2000">
                <a:latin typeface="Comic Sans MS" pitchFamily="66" charset="0"/>
              </a:rPr>
              <a:t>Alıcı ile yakın ilişki kurup, uzun vadeli çalışma imkanı sağlar.</a:t>
            </a:r>
          </a:p>
        </p:txBody>
      </p:sp>
      <p:sp>
        <p:nvSpPr>
          <p:cNvPr id="38921" name="8 Dikdörtgen"/>
          <p:cNvSpPr>
            <a:spLocks noChangeArrowheads="1"/>
          </p:cNvSpPr>
          <p:nvPr/>
        </p:nvSpPr>
        <p:spPr bwMode="auto">
          <a:xfrm>
            <a:off x="5500694" y="500042"/>
            <a:ext cx="3078163" cy="2881313"/>
          </a:xfrm>
          <a:prstGeom prst="rect">
            <a:avLst/>
          </a:prstGeom>
          <a:noFill/>
          <a:ln w="9525">
            <a:noFill/>
            <a:miter lim="800000"/>
            <a:headEnd/>
            <a:tailEnd/>
          </a:ln>
        </p:spPr>
        <p:txBody>
          <a:bodyPr>
            <a:spAutoFit/>
          </a:bodyPr>
          <a:lstStyle/>
          <a:p>
            <a:r>
              <a:rPr lang="tr-TR" sz="2000" b="1" dirty="0">
                <a:latin typeface="Comic Sans MS" pitchFamily="66" charset="0"/>
              </a:rPr>
              <a:t>Tüm direkt risklere maruz kalabilmektedir.</a:t>
            </a:r>
          </a:p>
          <a:p>
            <a:endParaRPr lang="tr-TR" sz="2000" b="1" dirty="0">
              <a:latin typeface="Comic Sans MS" pitchFamily="66" charset="0"/>
            </a:endParaRPr>
          </a:p>
          <a:p>
            <a:r>
              <a:rPr lang="tr-TR" sz="2000" b="1" dirty="0">
                <a:latin typeface="Comic Sans MS" pitchFamily="66" charset="0"/>
              </a:rPr>
              <a:t>Başarılı olabilmek için sağlayacağı faydadan daha fazla zaman,emek ve kaynak harcamak zorunda </a:t>
            </a:r>
            <a:r>
              <a:rPr lang="tr-TR" sz="2000" dirty="0">
                <a:latin typeface="Comic Sans MS" pitchFamily="66" charset="0"/>
              </a:rPr>
              <a:t>kalabilmektedir. </a:t>
            </a:r>
            <a:r>
              <a:rPr lang="tr-TR" sz="2000" dirty="0">
                <a:solidFill>
                  <a:schemeClr val="bg2"/>
                </a:solidFill>
                <a:latin typeface="Comic Sans MS" pitchFamily="66" charset="0"/>
              </a:rPr>
              <a:t> </a:t>
            </a:r>
          </a:p>
        </p:txBody>
      </p:sp>
      <p:sp>
        <p:nvSpPr>
          <p:cNvPr id="8" name="7 Başlık"/>
          <p:cNvSpPr>
            <a:spLocks noGrp="1"/>
          </p:cNvSpPr>
          <p:nvPr>
            <p:ph type="title"/>
          </p:nvPr>
        </p:nvSpPr>
        <p:spPr/>
        <p:txBody>
          <a:bodyPr/>
          <a:lstStyle/>
          <a:p>
            <a:r>
              <a:rPr lang="tr-TR" dirty="0" smtClean="0"/>
              <a:t>.</a:t>
            </a:r>
            <a:endParaRPr lang="tr-T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rrowheads="1"/>
          </p:cNvSpPr>
          <p:nvPr>
            <p:ph type="title"/>
          </p:nvPr>
        </p:nvSpPr>
        <p:spPr>
          <a:xfrm>
            <a:off x="503238" y="4983163"/>
            <a:ext cx="8183562" cy="1052512"/>
          </a:xfrm>
        </p:spPr>
        <p:txBody>
          <a:bodyPr/>
          <a:lstStyle/>
          <a:p>
            <a:pPr eaLnBrk="1" fontAlgn="auto" hangingPunct="1">
              <a:spcAft>
                <a:spcPts val="0"/>
              </a:spcAft>
              <a:defRPr/>
            </a:pPr>
            <a:r>
              <a:rPr lang="tr-TR" smtClean="0">
                <a:solidFill>
                  <a:schemeClr val="accent1">
                    <a:tint val="88000"/>
                    <a:satMod val="150000"/>
                  </a:schemeClr>
                </a:solidFill>
              </a:rPr>
              <a:t>.</a:t>
            </a:r>
          </a:p>
        </p:txBody>
      </p:sp>
      <p:pic>
        <p:nvPicPr>
          <p:cNvPr id="40963" name="Picture 3"/>
          <p:cNvPicPr>
            <a:picLocks noGrp="1" noChangeAspect="1" noChangeArrowheads="1"/>
          </p:cNvPicPr>
          <p:nvPr>
            <p:ph idx="1"/>
          </p:nvPr>
        </p:nvPicPr>
        <p:blipFill>
          <a:blip r:embed="rId2" cstate="print"/>
          <a:srcRect/>
          <a:stretch>
            <a:fillRect/>
          </a:stretch>
        </p:blipFill>
        <p:spPr>
          <a:xfrm>
            <a:off x="642938" y="117475"/>
            <a:ext cx="7958137" cy="6740525"/>
          </a:xfrm>
          <a:noFill/>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rrowheads="1"/>
          </p:cNvSpPr>
          <p:nvPr>
            <p:ph type="title"/>
          </p:nvPr>
        </p:nvSpPr>
        <p:spPr>
          <a:xfrm>
            <a:off x="500034" y="0"/>
            <a:ext cx="8183562" cy="1052512"/>
          </a:xfrm>
        </p:spPr>
        <p:txBody>
          <a:bodyPr/>
          <a:lstStyle/>
          <a:p>
            <a:pPr eaLnBrk="1" fontAlgn="auto" hangingPunct="1">
              <a:spcAft>
                <a:spcPts val="0"/>
              </a:spcAft>
              <a:defRPr/>
            </a:pPr>
            <a:r>
              <a:rPr lang="tr-TR" sz="2400" dirty="0" smtClean="0">
                <a:solidFill>
                  <a:schemeClr val="accent1">
                    <a:tint val="88000"/>
                    <a:satMod val="150000"/>
                  </a:schemeClr>
                </a:solidFill>
              </a:rPr>
              <a:t>Yabancı Distribütörü Değerlendirmede Kullanılan Kriterler</a:t>
            </a:r>
            <a:r>
              <a:rPr lang="tr-TR" dirty="0" smtClean="0">
                <a:solidFill>
                  <a:schemeClr val="accent1">
                    <a:tint val="88000"/>
                    <a:satMod val="150000"/>
                  </a:schemeClr>
                </a:solidFill>
              </a:rPr>
              <a:t> </a:t>
            </a:r>
          </a:p>
        </p:txBody>
      </p:sp>
      <p:pic>
        <p:nvPicPr>
          <p:cNvPr id="41987" name="Picture 3"/>
          <p:cNvPicPr>
            <a:picLocks noGrp="1" noChangeAspect="1" noChangeArrowheads="1"/>
          </p:cNvPicPr>
          <p:nvPr>
            <p:ph idx="1"/>
          </p:nvPr>
        </p:nvPicPr>
        <p:blipFill>
          <a:blip r:embed="rId2" cstate="print"/>
          <a:srcRect/>
          <a:stretch>
            <a:fillRect/>
          </a:stretch>
        </p:blipFill>
        <p:spPr>
          <a:xfrm>
            <a:off x="-857288" y="1175742"/>
            <a:ext cx="10644230" cy="5682258"/>
          </a:xfrm>
          <a:noFill/>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rrowheads="1"/>
          </p:cNvSpPr>
          <p:nvPr>
            <p:ph type="title"/>
          </p:nvPr>
        </p:nvSpPr>
        <p:spPr>
          <a:xfrm>
            <a:off x="503238" y="4983163"/>
            <a:ext cx="8183562" cy="1052512"/>
          </a:xfrm>
        </p:spPr>
        <p:txBody>
          <a:bodyPr/>
          <a:lstStyle/>
          <a:p>
            <a:pPr eaLnBrk="1" fontAlgn="auto" hangingPunct="1">
              <a:spcAft>
                <a:spcPts val="0"/>
              </a:spcAft>
              <a:defRPr/>
            </a:pPr>
            <a:r>
              <a:rPr lang="tr-TR" smtClean="0">
                <a:solidFill>
                  <a:schemeClr val="accent1">
                    <a:tint val="88000"/>
                    <a:satMod val="150000"/>
                  </a:schemeClr>
                </a:solidFill>
              </a:rPr>
              <a:t>.</a:t>
            </a:r>
          </a:p>
        </p:txBody>
      </p:sp>
      <p:pic>
        <p:nvPicPr>
          <p:cNvPr id="43011" name="Picture 3"/>
          <p:cNvPicPr>
            <a:picLocks noGrp="1" noChangeAspect="1" noChangeArrowheads="1"/>
          </p:cNvPicPr>
          <p:nvPr>
            <p:ph idx="1"/>
          </p:nvPr>
        </p:nvPicPr>
        <p:blipFill>
          <a:blip r:embed="rId2" cstate="print"/>
          <a:srcRect/>
          <a:stretch>
            <a:fillRect/>
          </a:stretch>
        </p:blipFill>
        <p:spPr>
          <a:xfrm>
            <a:off x="250825" y="476250"/>
            <a:ext cx="8316913" cy="5313363"/>
          </a:xfrm>
          <a:noFill/>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yagram"/>
          <p:cNvGraphicFramePr/>
          <p:nvPr/>
        </p:nvGraphicFramePr>
        <p:xfrm>
          <a:off x="107504" y="188640"/>
          <a:ext cx="8892480" cy="6552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Metin kutusu"/>
          <p:cNvSpPr txBox="1"/>
          <p:nvPr/>
        </p:nvSpPr>
        <p:spPr>
          <a:xfrm>
            <a:off x="2555776" y="2348880"/>
            <a:ext cx="3960440" cy="2160240"/>
          </a:xfrm>
          <a:prstGeom prst="rect">
            <a:avLst/>
          </a:prstGeom>
          <a:noFill/>
        </p:spPr>
        <p:txBody>
          <a:bodyPr>
            <a:prstTxWarp prst="textInflate">
              <a:avLst/>
            </a:prstTxWarp>
            <a:spAutoFit/>
          </a:bodyPr>
          <a:lstStyle/>
          <a:p>
            <a:pPr>
              <a:defRPr/>
            </a:pPr>
            <a:r>
              <a:rPr lang="tr-TR"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228600">
                    <a:schemeClr val="accent3">
                      <a:satMod val="175000"/>
                      <a:alpha val="40000"/>
                    </a:schemeClr>
                  </a:glow>
                  <a:outerShdw blurRad="41275" dist="12700" dir="12000000" algn="tl" rotWithShape="0">
                    <a:srgbClr val="000000">
                      <a:alpha val="40000"/>
                    </a:srgbClr>
                  </a:outerShdw>
                  <a:reflection blurRad="6350" stA="55000" endA="300" endPos="45500" dir="5400000" sy="-100000" algn="bl" rotWithShape="0"/>
                </a:effectLst>
                <a:latin typeface="Comic Sans MS" pitchFamily="66" charset="0"/>
                <a:cs typeface="Arial" pitchFamily="34" charset="0"/>
              </a:rPr>
              <a:t>İHRACAT SÜRECİ</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5 Grup"/>
          <p:cNvGrpSpPr/>
          <p:nvPr/>
        </p:nvGrpSpPr>
        <p:grpSpPr>
          <a:xfrm rot="20849744">
            <a:off x="251953" y="381417"/>
            <a:ext cx="2998687" cy="1316117"/>
            <a:chOff x="6192686" y="4968224"/>
            <a:chExt cx="2370001" cy="1080438"/>
          </a:xfrm>
          <a:scene3d>
            <a:camera prst="orthographicFront"/>
            <a:lightRig rig="flat" dir="t"/>
          </a:scene3d>
        </p:grpSpPr>
        <p:sp>
          <p:nvSpPr>
            <p:cNvPr id="7" name="6 Oval"/>
            <p:cNvSpPr/>
            <p:nvPr/>
          </p:nvSpPr>
          <p:spPr>
            <a:xfrm>
              <a:off x="6192686" y="4968224"/>
              <a:ext cx="2370001" cy="1080438"/>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shade val="50000"/>
                <a:hueOff val="-683360"/>
                <a:satOff val="-61425"/>
                <a:lumOff val="43069"/>
                <a:alphaOff val="0"/>
              </a:schemeClr>
            </a:fillRef>
            <a:effectRef idx="2">
              <a:schemeClr val="accent1">
                <a:shade val="50000"/>
                <a:hueOff val="-683360"/>
                <a:satOff val="-61425"/>
                <a:lumOff val="43069"/>
                <a:alphaOff val="0"/>
              </a:schemeClr>
            </a:effectRef>
            <a:fontRef idx="minor">
              <a:schemeClr val="lt1"/>
            </a:fontRef>
          </p:style>
        </p:sp>
        <p:sp>
          <p:nvSpPr>
            <p:cNvPr id="10" name="Oval 4"/>
            <p:cNvSpPr/>
            <p:nvPr/>
          </p:nvSpPr>
          <p:spPr>
            <a:xfrm>
              <a:off x="6539765" y="5126450"/>
              <a:ext cx="1675843" cy="763986"/>
            </a:xfrm>
            <a:prstGeom prst="rect">
              <a:avLst/>
            </a:prstGeom>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a:lnSpc>
                  <a:spcPct val="90000"/>
                </a:lnSpc>
                <a:spcAft>
                  <a:spcPct val="35000"/>
                </a:spcAft>
                <a:defRPr/>
              </a:pPr>
              <a:r>
                <a:rPr lang="tr-TR" sz="2000" b="1" i="1" dirty="0">
                  <a:effectLst>
                    <a:outerShdw blurRad="38100" dist="38100" dir="2700000" algn="tl">
                      <a:srgbClr val="000000">
                        <a:alpha val="43137"/>
                      </a:srgbClr>
                    </a:outerShdw>
                  </a:effectLst>
                </a:rPr>
                <a:t>Müşteri Bulma ve İhracat Pazarlaması</a:t>
              </a:r>
            </a:p>
          </p:txBody>
        </p:sp>
      </p:grpSp>
      <p:sp>
        <p:nvSpPr>
          <p:cNvPr id="11" name="10 Dikdörtgen"/>
          <p:cNvSpPr/>
          <p:nvPr/>
        </p:nvSpPr>
        <p:spPr>
          <a:xfrm>
            <a:off x="107950" y="1773238"/>
            <a:ext cx="8891588" cy="1108075"/>
          </a:xfrm>
          <a:prstGeom prst="rect">
            <a:avLst/>
          </a:prstGeom>
        </p:spPr>
        <p:txBody>
          <a:bodyPr>
            <a:spAutoFit/>
          </a:bodyPr>
          <a:lstStyle/>
          <a:p>
            <a:pPr>
              <a:defRPr/>
            </a:pPr>
            <a:r>
              <a:rPr lang="tr-TR" sz="2200" b="1" i="1" dirty="0">
                <a:effectLst>
                  <a:outerShdw blurRad="38100" dist="38100" dir="2700000" algn="tl">
                    <a:srgbClr val="000000">
                      <a:alpha val="43137"/>
                    </a:srgbClr>
                  </a:outerShdw>
                </a:effectLst>
                <a:latin typeface="Comic Sans MS" pitchFamily="66" charset="0"/>
                <a:cs typeface="Arial" pitchFamily="34" charset="0"/>
              </a:rPr>
              <a:t>	Hedef pazarınıza satış yapmak ya da satışları artırmak için kullanabileceğiniz tüm araç ve gerçekleştireceğiniz tüm faaliyetler, </a:t>
            </a:r>
            <a:r>
              <a:rPr lang="tr-TR" sz="2200" b="1" i="1" u="sng" dirty="0">
                <a:solidFill>
                  <a:srgbClr val="C00000"/>
                </a:solidFill>
                <a:effectLst>
                  <a:outerShdw blurRad="38100" dist="38100" dir="2700000" algn="tl">
                    <a:srgbClr val="000000">
                      <a:alpha val="43137"/>
                    </a:srgbClr>
                  </a:outerShdw>
                </a:effectLst>
                <a:latin typeface="Comic Sans MS" pitchFamily="66" charset="0"/>
                <a:cs typeface="Arial" pitchFamily="34" charset="0"/>
              </a:rPr>
              <a:t>ihracat pazarlamasıdır</a:t>
            </a:r>
            <a:r>
              <a:rPr lang="tr-TR" sz="2200" b="1" i="1" dirty="0">
                <a:effectLst>
                  <a:outerShdw blurRad="38100" dist="38100" dir="2700000" algn="tl">
                    <a:srgbClr val="000000">
                      <a:alpha val="43137"/>
                    </a:srgbClr>
                  </a:outerShdw>
                </a:effectLst>
                <a:latin typeface="Comic Sans MS" pitchFamily="66" charset="0"/>
                <a:cs typeface="Arial" pitchFamily="34" charset="0"/>
              </a:rPr>
              <a:t>.</a:t>
            </a:r>
          </a:p>
        </p:txBody>
      </p:sp>
      <p:sp>
        <p:nvSpPr>
          <p:cNvPr id="13" name="12 Metin kutusu"/>
          <p:cNvSpPr txBox="1"/>
          <p:nvPr/>
        </p:nvSpPr>
        <p:spPr>
          <a:xfrm>
            <a:off x="2771800" y="3253626"/>
            <a:ext cx="4968552" cy="2677656"/>
          </a:xfrm>
          <a:prstGeom prst="rect">
            <a:avLst/>
          </a:prstGeom>
          <a:effectLst>
            <a:glow rad="228600">
              <a:schemeClr val="accent1">
                <a:satMod val="175000"/>
                <a:alpha val="40000"/>
              </a:schemeClr>
            </a:glow>
            <a:outerShdw blurRad="40000" dist="23000" dir="5400000" rotWithShape="0">
              <a:srgbClr val="000000">
                <a:alpha val="35000"/>
              </a:srgbClr>
            </a:outerShdw>
            <a:reflection blurRad="6350" stA="52000" endA="300" endPos="35000" dir="5400000" sy="-100000" algn="bl" rotWithShape="0"/>
          </a:effectLst>
        </p:spPr>
        <p:style>
          <a:lnRef idx="0">
            <a:schemeClr val="accent3"/>
          </a:lnRef>
          <a:fillRef idx="3">
            <a:schemeClr val="accent3"/>
          </a:fillRef>
          <a:effectRef idx="3">
            <a:schemeClr val="accent3"/>
          </a:effectRef>
          <a:fontRef idx="minor">
            <a:schemeClr val="lt1"/>
          </a:fontRef>
        </p:style>
        <p:txBody>
          <a:bodyPr anchor="ctr">
            <a:spAutoFit/>
          </a:bodyPr>
          <a:lstStyle/>
          <a:p>
            <a:pPr>
              <a:defRPr/>
            </a:pPr>
            <a:r>
              <a:rPr lang="tr-TR" b="1" i="1" dirty="0">
                <a:solidFill>
                  <a:schemeClr val="tx1"/>
                </a:solidFill>
                <a:effectLst>
                  <a:outerShdw blurRad="38100" dist="38100" dir="2700000" algn="tl">
                    <a:srgbClr val="000000">
                      <a:alpha val="43137"/>
                    </a:srgbClr>
                  </a:outerShdw>
                </a:effectLst>
                <a:latin typeface="Comic Sans MS" pitchFamily="66" charset="0"/>
              </a:rPr>
              <a:t>Ticaret Fuarları</a:t>
            </a:r>
          </a:p>
          <a:p>
            <a:pPr>
              <a:defRPr/>
            </a:pPr>
            <a:r>
              <a:rPr lang="tr-TR" b="1" i="1" dirty="0">
                <a:solidFill>
                  <a:schemeClr val="tx1"/>
                </a:solidFill>
                <a:effectLst>
                  <a:outerShdw blurRad="38100" dist="38100" dir="2700000" algn="tl">
                    <a:srgbClr val="000000">
                      <a:alpha val="43137"/>
                    </a:srgbClr>
                  </a:outerShdw>
                </a:effectLst>
                <a:latin typeface="Comic Sans MS" pitchFamily="66" charset="0"/>
              </a:rPr>
              <a:t>Sergiler</a:t>
            </a:r>
          </a:p>
          <a:p>
            <a:pPr>
              <a:defRPr/>
            </a:pPr>
            <a:r>
              <a:rPr lang="tr-TR" b="1" i="1" dirty="0">
                <a:solidFill>
                  <a:schemeClr val="tx1"/>
                </a:solidFill>
                <a:effectLst>
                  <a:outerShdw blurRad="38100" dist="38100" dir="2700000" algn="tl">
                    <a:srgbClr val="000000">
                      <a:alpha val="43137"/>
                    </a:srgbClr>
                  </a:outerShdw>
                </a:effectLst>
                <a:latin typeface="Comic Sans MS" pitchFamily="66" charset="0"/>
              </a:rPr>
              <a:t>İnternet</a:t>
            </a:r>
          </a:p>
          <a:p>
            <a:pPr>
              <a:defRPr/>
            </a:pPr>
            <a:r>
              <a:rPr lang="tr-TR" b="1" i="1" dirty="0">
                <a:solidFill>
                  <a:schemeClr val="tx1"/>
                </a:solidFill>
                <a:effectLst>
                  <a:outerShdw blurRad="38100" dist="38100" dir="2700000" algn="tl">
                    <a:srgbClr val="000000">
                      <a:alpha val="43137"/>
                    </a:srgbClr>
                  </a:outerShdw>
                </a:effectLst>
                <a:latin typeface="Comic Sans MS" pitchFamily="66" charset="0"/>
              </a:rPr>
              <a:t>Yerel Ortaklar</a:t>
            </a:r>
          </a:p>
          <a:p>
            <a:pPr>
              <a:defRPr/>
            </a:pPr>
            <a:r>
              <a:rPr lang="tr-TR" b="1" i="1" dirty="0">
                <a:solidFill>
                  <a:schemeClr val="tx1"/>
                </a:solidFill>
                <a:effectLst>
                  <a:outerShdw blurRad="38100" dist="38100" dir="2700000" algn="tl">
                    <a:srgbClr val="000000">
                      <a:alpha val="43137"/>
                    </a:srgbClr>
                  </a:outerShdw>
                </a:effectLst>
                <a:latin typeface="Comic Sans MS" pitchFamily="66" charset="0"/>
              </a:rPr>
              <a:t>Profesyonel Yardım</a:t>
            </a:r>
          </a:p>
          <a:p>
            <a:pPr>
              <a:defRPr/>
            </a:pPr>
            <a:r>
              <a:rPr lang="tr-TR" b="1" i="1" dirty="0">
                <a:solidFill>
                  <a:schemeClr val="tx1"/>
                </a:solidFill>
                <a:effectLst>
                  <a:outerShdw blurRad="38100" dist="38100" dir="2700000" algn="tl">
                    <a:srgbClr val="000000">
                      <a:alpha val="43137"/>
                    </a:srgbClr>
                  </a:outerShdw>
                </a:effectLst>
                <a:latin typeface="Comic Sans MS" pitchFamily="66" charset="0"/>
              </a:rPr>
              <a:t>Günlük İletişim</a:t>
            </a:r>
          </a:p>
          <a:p>
            <a:pPr>
              <a:defRPr/>
            </a:pPr>
            <a:r>
              <a:rPr lang="tr-TR" b="1" i="1" dirty="0">
                <a:solidFill>
                  <a:schemeClr val="tx1"/>
                </a:solidFill>
                <a:effectLst>
                  <a:outerShdw blurRad="38100" dist="38100" dir="2700000" algn="tl">
                    <a:srgbClr val="000000">
                      <a:alpha val="43137"/>
                    </a:srgbClr>
                  </a:outerShdw>
                </a:effectLst>
                <a:latin typeface="Comic Sans MS" pitchFamily="66" charset="0"/>
              </a:rPr>
              <a:t>Kitle İletişim Araçları</a:t>
            </a:r>
          </a:p>
        </p:txBody>
      </p:sp>
      <p:pic>
        <p:nvPicPr>
          <p:cNvPr id="2050" name="Picture 2" descr="http://www.kepsut.bel.tr/wp-content/uploads/2014/01/iletisim_mavi.jpg"/>
          <p:cNvPicPr>
            <a:picLocks noChangeAspect="1" noChangeArrowheads="1"/>
          </p:cNvPicPr>
          <p:nvPr/>
        </p:nvPicPr>
        <p:blipFill>
          <a:blip r:embed="rId3" cstate="print"/>
          <a:srcRect/>
          <a:stretch>
            <a:fillRect/>
          </a:stretch>
        </p:blipFill>
        <p:spPr bwMode="auto">
          <a:xfrm>
            <a:off x="6588224" y="2564904"/>
            <a:ext cx="2411760"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descr="http://www.dorakholding.com.tr/images/altsayfaresim/altsayfa_70471887324260325735.jpg"/>
          <p:cNvPicPr>
            <a:picLocks noChangeAspect="1" noChangeArrowheads="1"/>
          </p:cNvPicPr>
          <p:nvPr/>
        </p:nvPicPr>
        <p:blipFill>
          <a:blip r:embed="rId4" cstate="print"/>
          <a:srcRect/>
          <a:stretch>
            <a:fillRect/>
          </a:stretch>
        </p:blipFill>
        <p:spPr bwMode="auto">
          <a:xfrm>
            <a:off x="0" y="3429000"/>
            <a:ext cx="2736304"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4" name="Picture 6" descr="http://www.izmir2tcik.adalet.gov.tr/anaresimler/telefon.jpg"/>
          <p:cNvPicPr>
            <a:picLocks noChangeAspect="1" noChangeArrowheads="1"/>
          </p:cNvPicPr>
          <p:nvPr/>
        </p:nvPicPr>
        <p:blipFill>
          <a:blip r:embed="rId5" cstate="print"/>
          <a:srcRect/>
          <a:stretch>
            <a:fillRect/>
          </a:stretch>
        </p:blipFill>
        <p:spPr bwMode="auto">
          <a:xfrm>
            <a:off x="3347864" y="188640"/>
            <a:ext cx="4968552"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14338"/>
            <a:ext cx="8183880" cy="1051560"/>
          </a:xfrm>
        </p:spPr>
        <p:txBody>
          <a:bodyPr/>
          <a:lstStyle/>
          <a:p>
            <a:r>
              <a:rPr lang="tr-TR" dirty="0" smtClean="0"/>
              <a:t>Hedef Pazar Bulmak İçin</a:t>
            </a:r>
            <a:endParaRPr lang="tr-TR" dirty="0"/>
          </a:p>
        </p:txBody>
      </p:sp>
      <p:sp>
        <p:nvSpPr>
          <p:cNvPr id="3" name="2 İçerik Yer Tutucusu"/>
          <p:cNvSpPr>
            <a:spLocks noGrp="1"/>
          </p:cNvSpPr>
          <p:nvPr>
            <p:ph idx="1"/>
          </p:nvPr>
        </p:nvSpPr>
        <p:spPr>
          <a:xfrm>
            <a:off x="500034" y="857232"/>
            <a:ext cx="8183880" cy="4187952"/>
          </a:xfrm>
        </p:spPr>
        <p:txBody>
          <a:bodyPr/>
          <a:lstStyle/>
          <a:p>
            <a:r>
              <a:rPr lang="tr-TR" dirty="0" smtClean="0"/>
              <a:t>Ürünün GTİP kodunu öğrenerek, </a:t>
            </a:r>
            <a:r>
              <a:rPr lang="tr-TR" dirty="0" err="1" smtClean="0"/>
              <a:t>Trademap</a:t>
            </a:r>
            <a:r>
              <a:rPr lang="tr-TR" dirty="0" smtClean="0"/>
              <a:t> adresinden yararlanılabilir.</a:t>
            </a:r>
          </a:p>
          <a:p>
            <a:r>
              <a:rPr lang="tr-TR" dirty="0" smtClean="0"/>
              <a:t>Uluslararası fuar ve sergilere katılmak, müşterinin ülkesindeki dış ticaretle ilgili ulusal örgütler, organizasyonlar ve kurumlarla irtibata geçerek o ülkedeki ilgili potansiyel müşterilerin listesini alınabilir.</a:t>
            </a:r>
          </a:p>
          <a:p>
            <a:r>
              <a:rPr lang="tr-TR" dirty="0" smtClean="0"/>
              <a:t>Ekonomi Bakanlığı veya İhracatçı Birliklerinin internet sayfalarında bulunan “Dış Talepler” linkinden araştırılabilir.</a:t>
            </a:r>
          </a:p>
          <a:p>
            <a:r>
              <a:rPr lang="tr-TR" dirty="0" smtClean="0"/>
              <a:t>www.</a:t>
            </a:r>
            <a:r>
              <a:rPr lang="tr-TR" dirty="0" err="1" smtClean="0"/>
              <a:t>worldchambers</a:t>
            </a:r>
            <a:r>
              <a:rPr lang="tr-TR" dirty="0" smtClean="0"/>
              <a:t>.com internet adresine girilebilir.</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growing strategies in business ile ilgili görsel sonucu"/>
          <p:cNvPicPr>
            <a:picLocks noChangeAspect="1" noChangeArrowheads="1"/>
          </p:cNvPicPr>
          <p:nvPr/>
        </p:nvPicPr>
        <p:blipFill>
          <a:blip r:embed="rId2"/>
          <a:srcRect/>
          <a:stretch>
            <a:fillRect/>
          </a:stretch>
        </p:blipFill>
        <p:spPr bwMode="auto">
          <a:xfrm>
            <a:off x="-76200" y="0"/>
            <a:ext cx="9220200" cy="6496051"/>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57158" y="357167"/>
            <a:ext cx="8501122" cy="2308324"/>
          </a:xfrm>
          <a:prstGeom prst="rect">
            <a:avLst/>
          </a:prstGeom>
        </p:spPr>
        <p:txBody>
          <a:bodyPr wrap="square">
            <a:spAutoFit/>
          </a:bodyPr>
          <a:lstStyle/>
          <a:p>
            <a:r>
              <a:rPr lang="tr-TR" dirty="0" smtClean="0"/>
              <a:t>Örneğin tekstil imalatı ile uğraşan ve Avusturya’ya ihracat yapmak isteyen bir Türk ihracatçı firma varsayalım. Eğer bu firma Avusturya’da hangi firmaların bulunduğunu bilmiyorsa, Avusturya Odalar Birliği’ne veya Türkiye’deki Avusturya Dış Ticaret Ofisi’ne başvurması faydalı olacaktır; başvurduğunu varsayalım. Başvuru mektubunun Türkçe, Almanca ve İngilizce yazılımı aşağıdakiler gibi olabilir. </a:t>
            </a:r>
            <a:endParaRPr lang="tr-TR" dirty="0"/>
          </a:p>
        </p:txBody>
      </p:sp>
      <p:sp>
        <p:nvSpPr>
          <p:cNvPr id="3" name="2 Dikdörtgen"/>
          <p:cNvSpPr/>
          <p:nvPr/>
        </p:nvSpPr>
        <p:spPr>
          <a:xfrm>
            <a:off x="357158" y="3072348"/>
            <a:ext cx="7643866" cy="3785652"/>
          </a:xfrm>
          <a:prstGeom prst="rect">
            <a:avLst/>
          </a:prstGeom>
        </p:spPr>
        <p:txBody>
          <a:bodyPr wrap="square">
            <a:spAutoFit/>
          </a:bodyPr>
          <a:lstStyle/>
          <a:p>
            <a:r>
              <a:rPr lang="tr-TR" dirty="0" smtClean="0"/>
              <a:t>XXX</a:t>
            </a:r>
          </a:p>
          <a:p>
            <a:r>
              <a:rPr lang="tr-TR" dirty="0" smtClean="0"/>
              <a:t> </a:t>
            </a:r>
            <a:r>
              <a:rPr lang="tr-TR" dirty="0" err="1" smtClean="0"/>
              <a:t>Wiener</a:t>
            </a:r>
            <a:r>
              <a:rPr lang="tr-TR" dirty="0" smtClean="0"/>
              <a:t> </a:t>
            </a:r>
            <a:r>
              <a:rPr lang="tr-TR" dirty="0" err="1" smtClean="0"/>
              <a:t>Hauptstrasse</a:t>
            </a:r>
            <a:r>
              <a:rPr lang="tr-TR" dirty="0" smtClean="0"/>
              <a:t> 63, </a:t>
            </a:r>
          </a:p>
          <a:p>
            <a:r>
              <a:rPr lang="tr-TR" dirty="0" smtClean="0"/>
              <a:t>POB 150 1045 WIEN </a:t>
            </a:r>
          </a:p>
          <a:p>
            <a:r>
              <a:rPr lang="tr-TR" dirty="0" smtClean="0"/>
              <a:t>Sayın Bayanlar/Baylar, Adresinizi </a:t>
            </a:r>
            <a:r>
              <a:rPr lang="tr-TR" dirty="0" err="1" smtClean="0"/>
              <a:t>ITC’nin</a:t>
            </a:r>
            <a:r>
              <a:rPr lang="tr-TR" dirty="0" smtClean="0"/>
              <a:t> </a:t>
            </a:r>
            <a:r>
              <a:rPr lang="tr-TR" dirty="0" err="1" smtClean="0"/>
              <a:t>World</a:t>
            </a:r>
            <a:r>
              <a:rPr lang="tr-TR" dirty="0" smtClean="0"/>
              <a:t> </a:t>
            </a:r>
            <a:r>
              <a:rPr lang="tr-TR" dirty="0" err="1" smtClean="0"/>
              <a:t>Directory</a:t>
            </a:r>
            <a:r>
              <a:rPr lang="tr-TR" dirty="0" smtClean="0"/>
              <a:t> kitabından aldık. Firmamız uzun yıllardan beri el havlusu, bornoz gibi ürünlerin üretimi ile uğraşmaktadır. Ürünlerimizi Avusturya’da satın alacak firmalar aramaktayız. Lütfen ilgili firmaların isim ve adreslerinin bize gönderilmesi ve talebimizin ilgili firmalara duyurulmasını rica ederiz. </a:t>
            </a:r>
          </a:p>
          <a:p>
            <a:r>
              <a:rPr lang="tr-TR" dirty="0" smtClean="0"/>
              <a:t>Saygılarımızla. </a:t>
            </a:r>
            <a:endParaRPr lang="tr-T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57224" y="1351508"/>
            <a:ext cx="7786742" cy="4893647"/>
          </a:xfrm>
          <a:prstGeom prst="rect">
            <a:avLst/>
          </a:prstGeom>
        </p:spPr>
        <p:txBody>
          <a:bodyPr wrap="square">
            <a:spAutoFit/>
          </a:bodyPr>
          <a:lstStyle/>
          <a:p>
            <a:r>
              <a:rPr lang="en-US" dirty="0" err="1" smtClean="0"/>
              <a:t>İngilizce</a:t>
            </a:r>
            <a:r>
              <a:rPr lang="en-US" dirty="0" smtClean="0"/>
              <a:t> </a:t>
            </a:r>
            <a:r>
              <a:rPr lang="en-US" dirty="0" err="1" smtClean="0"/>
              <a:t>Çevirisi</a:t>
            </a:r>
            <a:r>
              <a:rPr lang="en-US" dirty="0" smtClean="0"/>
              <a:t>:</a:t>
            </a:r>
            <a:endParaRPr lang="tr-TR" dirty="0" smtClean="0"/>
          </a:p>
          <a:p>
            <a:r>
              <a:rPr lang="en-US" dirty="0" smtClean="0"/>
              <a:t> XXX</a:t>
            </a:r>
            <a:endParaRPr lang="tr-TR" dirty="0" smtClean="0"/>
          </a:p>
          <a:p>
            <a:r>
              <a:rPr lang="en-US" dirty="0" smtClean="0"/>
              <a:t> Wiener </a:t>
            </a:r>
            <a:r>
              <a:rPr lang="en-US" dirty="0" err="1" smtClean="0"/>
              <a:t>Hauptstrasse</a:t>
            </a:r>
            <a:r>
              <a:rPr lang="en-US" dirty="0" smtClean="0"/>
              <a:t> 63, </a:t>
            </a:r>
            <a:endParaRPr lang="tr-TR" dirty="0" smtClean="0"/>
          </a:p>
          <a:p>
            <a:r>
              <a:rPr lang="en-US" dirty="0" smtClean="0"/>
              <a:t>POB 150 1045 WIEN </a:t>
            </a:r>
            <a:endParaRPr lang="tr-TR" dirty="0" smtClean="0"/>
          </a:p>
          <a:p>
            <a:endParaRPr lang="tr-TR" dirty="0" smtClean="0"/>
          </a:p>
          <a:p>
            <a:r>
              <a:rPr lang="en-US" dirty="0" smtClean="0"/>
              <a:t>Dear Madam / Sir, </a:t>
            </a:r>
            <a:endParaRPr lang="tr-TR" dirty="0" smtClean="0"/>
          </a:p>
          <a:p>
            <a:r>
              <a:rPr lang="en-US" dirty="0" smtClean="0"/>
              <a:t>We took your address from the “World Directory” named publication of ITC. Our company has been producing towels, bathrobes etc for several years. We kindly request you to inform us the name and addresses of related firms and to inform them our inquiry. </a:t>
            </a:r>
            <a:endParaRPr lang="tr-TR" dirty="0" smtClean="0"/>
          </a:p>
          <a:p>
            <a:r>
              <a:rPr lang="en-US" dirty="0" smtClean="0"/>
              <a:t>Thank you for your interest. </a:t>
            </a:r>
            <a:endParaRPr lang="tr-TR" dirty="0" smtClean="0"/>
          </a:p>
          <a:p>
            <a:endParaRPr lang="tr-TR" dirty="0" smtClean="0"/>
          </a:p>
          <a:p>
            <a:r>
              <a:rPr lang="en-US" dirty="0" smtClean="0"/>
              <a:t>Yours Sincerely </a:t>
            </a:r>
            <a:endParaRPr lang="tr-T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57158" y="500042"/>
            <a:ext cx="4572000" cy="1938992"/>
          </a:xfrm>
          <a:prstGeom prst="rect">
            <a:avLst/>
          </a:prstGeom>
        </p:spPr>
        <p:txBody>
          <a:bodyPr>
            <a:spAutoFit/>
          </a:bodyPr>
          <a:lstStyle/>
          <a:p>
            <a:r>
              <a:rPr lang="tr-TR" dirty="0" smtClean="0"/>
              <a:t>2. Aşama: Avusturya Ticaret Odası, firma isim ve adreslerini ihracatçı firmaya gönderir. Bu firmalara aşağıda örnek olarak verilebilecek bir mektup yazılır veya </a:t>
            </a:r>
            <a:r>
              <a:rPr lang="tr-TR" dirty="0" err="1" smtClean="0"/>
              <a:t>fax</a:t>
            </a:r>
            <a:r>
              <a:rPr lang="tr-TR" dirty="0" smtClean="0"/>
              <a:t> / e-mail gönderilebilir: </a:t>
            </a:r>
            <a:endParaRPr lang="tr-TR" dirty="0"/>
          </a:p>
        </p:txBody>
      </p:sp>
      <p:sp>
        <p:nvSpPr>
          <p:cNvPr id="3" name="2 Dikdörtgen"/>
          <p:cNvSpPr/>
          <p:nvPr/>
        </p:nvSpPr>
        <p:spPr>
          <a:xfrm>
            <a:off x="857224" y="2714620"/>
            <a:ext cx="7643866" cy="3785652"/>
          </a:xfrm>
          <a:prstGeom prst="rect">
            <a:avLst/>
          </a:prstGeom>
        </p:spPr>
        <p:txBody>
          <a:bodyPr wrap="square">
            <a:spAutoFit/>
          </a:bodyPr>
          <a:lstStyle/>
          <a:p>
            <a:r>
              <a:rPr lang="tr-TR" dirty="0" smtClean="0"/>
              <a:t>XXX </a:t>
            </a:r>
          </a:p>
          <a:p>
            <a:r>
              <a:rPr lang="tr-TR" dirty="0" err="1" smtClean="0"/>
              <a:t>Gro</a:t>
            </a:r>
            <a:r>
              <a:rPr lang="el-GR" dirty="0" smtClean="0"/>
              <a:t>β </a:t>
            </a:r>
            <a:r>
              <a:rPr lang="tr-TR" dirty="0" err="1" smtClean="0"/>
              <a:t>Strasse</a:t>
            </a:r>
            <a:r>
              <a:rPr lang="tr-TR" dirty="0" smtClean="0"/>
              <a:t> 40, </a:t>
            </a:r>
          </a:p>
          <a:p>
            <a:r>
              <a:rPr lang="tr-TR" dirty="0" smtClean="0"/>
              <a:t>1020 </a:t>
            </a:r>
            <a:r>
              <a:rPr lang="tr-TR" dirty="0" err="1" smtClean="0"/>
              <a:t>Klagenfurt</a:t>
            </a:r>
            <a:r>
              <a:rPr lang="tr-TR" dirty="0" smtClean="0"/>
              <a:t> </a:t>
            </a:r>
          </a:p>
          <a:p>
            <a:r>
              <a:rPr lang="tr-TR" dirty="0" smtClean="0"/>
              <a:t>Sayın Bayanlar/Baylar </a:t>
            </a:r>
          </a:p>
          <a:p>
            <a:r>
              <a:rPr lang="tr-TR" dirty="0" smtClean="0"/>
              <a:t>İsim ve adreslerinizi Avusturya Odalar Birliği’nden aldık. Uzun süreden beri havlu, bornoz, vs. üretimi ile iştigal etmekteyiz. Size ürünlerimizi satmak istiyoruz. Eğer ilgilenirseniz (arzu ederseniz) katalog ve numune gönderebiliriz. </a:t>
            </a:r>
          </a:p>
          <a:p>
            <a:endParaRPr lang="tr-TR" dirty="0" smtClean="0"/>
          </a:p>
          <a:p>
            <a:r>
              <a:rPr lang="tr-TR" dirty="0" smtClean="0"/>
              <a:t>Saygılarımızla. </a:t>
            </a:r>
            <a:endParaRPr lang="tr-T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85786" y="285728"/>
            <a:ext cx="7643866" cy="6370975"/>
          </a:xfrm>
          <a:prstGeom prst="rect">
            <a:avLst/>
          </a:prstGeom>
        </p:spPr>
        <p:txBody>
          <a:bodyPr wrap="square">
            <a:spAutoFit/>
          </a:bodyPr>
          <a:lstStyle/>
          <a:p>
            <a:r>
              <a:rPr lang="tr-TR" b="1" dirty="0" smtClean="0"/>
              <a:t>Yazılı Alım-Satım Sözleşmesinin Yapılması </a:t>
            </a:r>
            <a:r>
              <a:rPr lang="tr-TR" dirty="0" smtClean="0"/>
              <a:t>Bu aşamada müşteriyle önce bir prensip anlaşmasına varılır ve daha sonra yazılı anlaşmaya (yazılı sözleşmeye) geçilir. Yazılı sözleşme, ilgili tarafların bir ticari anlaşmazlık sebebiyle mağdur duruma düşmemeleri için çok önemlidir. İhracatın bundan sonraki aşamaları tamamen yazılı sözleşmeye uygun bir biçimde gerçekleştirilmelidir. </a:t>
            </a:r>
          </a:p>
          <a:p>
            <a:endParaRPr lang="tr-TR" b="1" dirty="0" smtClean="0"/>
          </a:p>
          <a:p>
            <a:r>
              <a:rPr lang="tr-TR" b="1" dirty="0" smtClean="0"/>
              <a:t>Bankayla Finansal Sözleşmenin Yapılması </a:t>
            </a:r>
            <a:r>
              <a:rPr lang="tr-TR" dirty="0" smtClean="0"/>
              <a:t>Bu aşamada ihracatçı, bankasına giderek ithalatçıyla yaptığı yazılı alım-satım sözleşmesini gösterir, yapacağı ihracatın bedelini hangi tahsil/ödeme şekliyle tahsil edeceğini söyler, ayrıca tahsil/ödeme şekli sözleşmede Teyitli Akreditif ise bankanın kendisi için bu teyidi verip vermeyeceğini de öğrenir. İhracatçının bankası, teyit vermeyi kabul ederse, bu aşamada ihracatçıdan bir teminat isteyebilir. </a:t>
            </a:r>
          </a:p>
          <a:p>
            <a:endParaRPr lang="tr-TR" dirty="0" smtClean="0"/>
          </a:p>
          <a:p>
            <a:r>
              <a:rPr lang="tr-TR" dirty="0" smtClean="0"/>
              <a:t>Malların Üretilmesi, Sigorta ve Gümrük Çıkış İşlemlerinin Yapılıp Taşıma Aracına Yüklenmesi ve Fiili İhracatın Başlaması </a:t>
            </a:r>
            <a:endParaRPr lang="tr-T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
          <p:cNvGrpSpPr/>
          <p:nvPr/>
        </p:nvGrpSpPr>
        <p:grpSpPr>
          <a:xfrm rot="20495829">
            <a:off x="90634" y="329868"/>
            <a:ext cx="2370001" cy="1189413"/>
            <a:chOff x="3240358" y="71993"/>
            <a:chExt cx="2370001" cy="1080438"/>
          </a:xfrm>
          <a:scene3d>
            <a:camera prst="orthographicFront"/>
            <a:lightRig rig="flat" dir="t"/>
          </a:scene3d>
        </p:grpSpPr>
        <p:sp>
          <p:nvSpPr>
            <p:cNvPr id="3" name="2 Oval"/>
            <p:cNvSpPr/>
            <p:nvPr/>
          </p:nvSpPr>
          <p:spPr>
            <a:xfrm>
              <a:off x="3240358" y="71993"/>
              <a:ext cx="2370001" cy="1080438"/>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sp>
        <p:sp>
          <p:nvSpPr>
            <p:cNvPr id="4" name="Oval 4"/>
            <p:cNvSpPr/>
            <p:nvPr/>
          </p:nvSpPr>
          <p:spPr>
            <a:xfrm>
              <a:off x="3587437" y="230219"/>
              <a:ext cx="1675843" cy="763986"/>
            </a:xfrm>
            <a:prstGeom prst="rect">
              <a:avLst/>
            </a:prstGeom>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a:lnSpc>
                  <a:spcPct val="90000"/>
                </a:lnSpc>
                <a:spcAft>
                  <a:spcPct val="35000"/>
                </a:spcAft>
                <a:defRPr/>
              </a:pPr>
              <a:r>
                <a:rPr lang="tr-TR" sz="2000" b="1" i="1" dirty="0">
                  <a:effectLst>
                    <a:outerShdw blurRad="38100" dist="38100" dir="2700000" algn="tl">
                      <a:srgbClr val="000000">
                        <a:alpha val="43137"/>
                      </a:srgbClr>
                    </a:outerShdw>
                  </a:effectLst>
                </a:rPr>
                <a:t>Hedef Pazar Seçimi</a:t>
              </a:r>
            </a:p>
          </p:txBody>
        </p:sp>
      </p:grpSp>
      <p:pic>
        <p:nvPicPr>
          <p:cNvPr id="52226" name="Picture 2" descr="http://blogs.voices.com/voxdaily/target-market-500.jpg"/>
          <p:cNvPicPr>
            <a:picLocks noChangeAspect="1" noChangeArrowheads="1"/>
          </p:cNvPicPr>
          <p:nvPr/>
        </p:nvPicPr>
        <p:blipFill>
          <a:blip r:embed="rId3" cstate="print"/>
          <a:srcRect/>
          <a:stretch>
            <a:fillRect/>
          </a:stretch>
        </p:blipFill>
        <p:spPr bwMode="auto">
          <a:xfrm>
            <a:off x="3491880" y="2515716"/>
            <a:ext cx="2808312" cy="16333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2"/>
          <p:cNvSpPr>
            <a:spLocks noGrp="1" noChangeArrowheads="1"/>
          </p:cNvSpPr>
          <p:nvPr>
            <p:ph type="title"/>
          </p:nvPr>
        </p:nvSpPr>
        <p:spPr>
          <a:xfrm>
            <a:off x="3923928" y="1052736"/>
            <a:ext cx="1823120" cy="715963"/>
          </a:xfrm>
          <a:effectLst>
            <a:glow rad="228600">
              <a:schemeClr val="accent5">
                <a:satMod val="175000"/>
                <a:alpha val="40000"/>
              </a:schemeClr>
            </a:glow>
            <a:outerShdw blurRad="40000" dist="23000" dir="5400000" rotWithShape="0">
              <a:srgbClr val="000000">
                <a:alpha val="35000"/>
              </a:srgbClr>
            </a:outerShdw>
            <a:reflection blurRad="6350" stA="52000" endA="300" endPos="35000" dir="5400000" sy="-100000" algn="bl" rotWithShape="0"/>
          </a:effectLst>
        </p:spPr>
        <p:style>
          <a:lnRef idx="0">
            <a:schemeClr val="accent5"/>
          </a:lnRef>
          <a:fillRef idx="3">
            <a:schemeClr val="accent5"/>
          </a:fillRef>
          <a:effectRef idx="3">
            <a:schemeClr val="accent5"/>
          </a:effectRef>
          <a:fontRef idx="minor">
            <a:schemeClr val="lt1"/>
          </a:fontRef>
        </p:style>
        <p:txBody>
          <a:bodyPr/>
          <a:lstStyle/>
          <a:p>
            <a:pPr algn="ctr" eaLnBrk="1" fontAlgn="auto" hangingPunct="1">
              <a:spcAft>
                <a:spcPts val="0"/>
              </a:spcAft>
              <a:defRPr/>
            </a:pPr>
            <a:r>
              <a:rPr lang="tr-TR" sz="2400" i="1" dirty="0" smtClean="0">
                <a:solidFill>
                  <a:schemeClr val="bg1"/>
                </a:solidFill>
                <a:effectLst>
                  <a:outerShdw blurRad="38100" dist="38100" dir="2700000" algn="tl">
                    <a:srgbClr val="000000">
                      <a:alpha val="43137"/>
                    </a:srgbClr>
                  </a:outerShdw>
                </a:effectLst>
                <a:latin typeface="Comic Sans MS" pitchFamily="66" charset="0"/>
              </a:rPr>
              <a:t>Rekabet</a:t>
            </a:r>
            <a:endParaRPr lang="en-US" sz="2400" i="1" dirty="0">
              <a:solidFill>
                <a:schemeClr val="bg1"/>
              </a:solidFill>
              <a:effectLst>
                <a:outerShdw blurRad="38100" dist="38100" dir="2700000" algn="tl">
                  <a:srgbClr val="000000">
                    <a:alpha val="43137"/>
                  </a:srgbClr>
                </a:outerShdw>
              </a:effectLst>
              <a:latin typeface="Comic Sans MS" pitchFamily="66" charset="0"/>
            </a:endParaRPr>
          </a:p>
        </p:txBody>
      </p:sp>
      <p:sp>
        <p:nvSpPr>
          <p:cNvPr id="7" name="Rectangle 2"/>
          <p:cNvSpPr txBox="1">
            <a:spLocks noChangeArrowheads="1"/>
          </p:cNvSpPr>
          <p:nvPr/>
        </p:nvSpPr>
        <p:spPr bwMode="auto">
          <a:xfrm>
            <a:off x="6925344" y="2064965"/>
            <a:ext cx="1823120" cy="715963"/>
          </a:xfrm>
          <a:prstGeom prst="rect">
            <a:avLst/>
          </a:prstGeom>
          <a:ln w="9525">
            <a:noFill/>
            <a:miter lim="800000"/>
            <a:headEnd/>
            <a:tailEnd/>
          </a:ln>
          <a:effectLst>
            <a:glow rad="228600">
              <a:schemeClr val="accent5">
                <a:satMod val="175000"/>
                <a:alpha val="40000"/>
              </a:schemeClr>
            </a:glow>
            <a:outerShdw blurRad="40000" dist="23000" dir="5400000" rotWithShape="0">
              <a:srgbClr val="000000">
                <a:alpha val="35000"/>
              </a:srgbClr>
            </a:outerShdw>
            <a:reflection blurRad="6350" stA="52000" endA="300" endPos="3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algn="ctr">
              <a:defRPr/>
            </a:pPr>
            <a:r>
              <a:rPr lang="tr-TR" b="1" i="1" kern="0" dirty="0">
                <a:solidFill>
                  <a:schemeClr val="bg1"/>
                </a:solidFill>
                <a:effectLst>
                  <a:outerShdw blurRad="38100" dist="38100" dir="2700000" algn="tl">
                    <a:srgbClr val="000000">
                      <a:alpha val="43137"/>
                    </a:srgbClr>
                  </a:outerShdw>
                </a:effectLst>
                <a:latin typeface="Comic Sans MS" pitchFamily="66" charset="0"/>
              </a:rPr>
              <a:t>Pazar Büyüklüğü</a:t>
            </a:r>
            <a:endParaRPr lang="en-US" b="1" i="1" kern="0" dirty="0">
              <a:solidFill>
                <a:schemeClr val="bg1"/>
              </a:solidFill>
              <a:effectLst>
                <a:outerShdw blurRad="38100" dist="38100" dir="2700000" algn="tl">
                  <a:srgbClr val="000000">
                    <a:alpha val="43137"/>
                  </a:srgbClr>
                </a:outerShdw>
              </a:effectLst>
              <a:latin typeface="Comic Sans MS" pitchFamily="66" charset="0"/>
            </a:endParaRPr>
          </a:p>
        </p:txBody>
      </p:sp>
      <p:sp>
        <p:nvSpPr>
          <p:cNvPr id="8" name="Rectangle 2"/>
          <p:cNvSpPr txBox="1">
            <a:spLocks noChangeArrowheads="1"/>
          </p:cNvSpPr>
          <p:nvPr/>
        </p:nvSpPr>
        <p:spPr bwMode="auto">
          <a:xfrm>
            <a:off x="6948264" y="3645024"/>
            <a:ext cx="1823120" cy="715963"/>
          </a:xfrm>
          <a:prstGeom prst="rect">
            <a:avLst/>
          </a:prstGeom>
          <a:ln w="9525">
            <a:noFill/>
            <a:miter lim="800000"/>
            <a:headEnd/>
            <a:tailEnd/>
          </a:ln>
          <a:effectLst>
            <a:glow rad="228600">
              <a:schemeClr val="accent5">
                <a:satMod val="175000"/>
                <a:alpha val="40000"/>
              </a:schemeClr>
            </a:glow>
            <a:outerShdw blurRad="40000" dist="23000" dir="5400000" rotWithShape="0">
              <a:srgbClr val="000000">
                <a:alpha val="35000"/>
              </a:srgbClr>
            </a:outerShdw>
            <a:reflection blurRad="6350" stA="52000" endA="300" endPos="3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algn="ctr">
              <a:defRPr/>
            </a:pPr>
            <a:r>
              <a:rPr lang="tr-TR" b="1" i="1" kern="0" dirty="0">
                <a:solidFill>
                  <a:schemeClr val="bg1"/>
                </a:solidFill>
                <a:effectLst>
                  <a:outerShdw blurRad="38100" dist="38100" dir="2700000" algn="tl">
                    <a:srgbClr val="000000">
                      <a:alpha val="43137"/>
                    </a:srgbClr>
                  </a:outerShdw>
                </a:effectLst>
                <a:latin typeface="Comic Sans MS" pitchFamily="66" charset="0"/>
              </a:rPr>
              <a:t>Farklılıklar</a:t>
            </a:r>
            <a:endParaRPr lang="en-US" b="1" i="1" kern="0" dirty="0">
              <a:solidFill>
                <a:schemeClr val="bg1"/>
              </a:solidFill>
              <a:effectLst>
                <a:outerShdw blurRad="38100" dist="38100" dir="2700000" algn="tl">
                  <a:srgbClr val="000000">
                    <a:alpha val="43137"/>
                  </a:srgbClr>
                </a:outerShdw>
              </a:effectLst>
              <a:latin typeface="Comic Sans MS" pitchFamily="66" charset="0"/>
            </a:endParaRPr>
          </a:p>
        </p:txBody>
      </p:sp>
      <p:sp>
        <p:nvSpPr>
          <p:cNvPr id="9" name="Rectangle 2"/>
          <p:cNvSpPr txBox="1">
            <a:spLocks noChangeArrowheads="1"/>
          </p:cNvSpPr>
          <p:nvPr/>
        </p:nvSpPr>
        <p:spPr bwMode="auto">
          <a:xfrm>
            <a:off x="3707904" y="4873277"/>
            <a:ext cx="2520280" cy="715963"/>
          </a:xfrm>
          <a:prstGeom prst="rect">
            <a:avLst/>
          </a:prstGeom>
          <a:ln w="9525">
            <a:noFill/>
            <a:miter lim="800000"/>
            <a:headEnd/>
            <a:tailEnd/>
          </a:ln>
          <a:effectLst>
            <a:glow rad="228600">
              <a:schemeClr val="accent5">
                <a:satMod val="175000"/>
                <a:alpha val="40000"/>
              </a:schemeClr>
            </a:glow>
            <a:outerShdw blurRad="40000" dist="23000" dir="5400000" rotWithShape="0">
              <a:srgbClr val="000000">
                <a:alpha val="35000"/>
              </a:srgbClr>
            </a:outerShdw>
            <a:reflection blurRad="6350" stA="52000" endA="300" endPos="3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algn="ctr">
              <a:defRPr/>
            </a:pPr>
            <a:r>
              <a:rPr lang="tr-TR" b="1" i="1" kern="0" dirty="0">
                <a:solidFill>
                  <a:schemeClr val="bg1"/>
                </a:solidFill>
                <a:effectLst>
                  <a:outerShdw blurRad="38100" dist="38100" dir="2700000" algn="tl">
                    <a:srgbClr val="000000">
                      <a:alpha val="43137"/>
                    </a:srgbClr>
                  </a:outerShdw>
                </a:effectLst>
                <a:latin typeface="Comic Sans MS" pitchFamily="66" charset="0"/>
              </a:rPr>
              <a:t>Müşteri İstek ve İhtiyaçları</a:t>
            </a:r>
            <a:endParaRPr lang="en-US" b="1" i="1" kern="0" dirty="0">
              <a:solidFill>
                <a:schemeClr val="bg1"/>
              </a:solidFill>
              <a:effectLst>
                <a:outerShdw blurRad="38100" dist="38100" dir="2700000" algn="tl">
                  <a:srgbClr val="000000">
                    <a:alpha val="43137"/>
                  </a:srgbClr>
                </a:outerShdw>
              </a:effectLst>
              <a:latin typeface="Comic Sans MS" pitchFamily="66" charset="0"/>
            </a:endParaRPr>
          </a:p>
        </p:txBody>
      </p:sp>
      <p:sp>
        <p:nvSpPr>
          <p:cNvPr id="10" name="Rectangle 2"/>
          <p:cNvSpPr txBox="1">
            <a:spLocks noChangeArrowheads="1"/>
          </p:cNvSpPr>
          <p:nvPr/>
        </p:nvSpPr>
        <p:spPr bwMode="auto">
          <a:xfrm>
            <a:off x="899592" y="3717032"/>
            <a:ext cx="1823120" cy="715963"/>
          </a:xfrm>
          <a:prstGeom prst="rect">
            <a:avLst/>
          </a:prstGeom>
          <a:ln w="9525">
            <a:noFill/>
            <a:miter lim="800000"/>
            <a:headEnd/>
            <a:tailEnd/>
          </a:ln>
          <a:effectLst>
            <a:glow rad="228600">
              <a:schemeClr val="accent5">
                <a:satMod val="175000"/>
                <a:alpha val="40000"/>
              </a:schemeClr>
            </a:glow>
            <a:outerShdw blurRad="40000" dist="23000" dir="5400000" rotWithShape="0">
              <a:srgbClr val="000000">
                <a:alpha val="35000"/>
              </a:srgbClr>
            </a:outerShdw>
            <a:reflection blurRad="6350" stA="52000" endA="300" endPos="3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algn="ctr">
              <a:defRPr/>
            </a:pPr>
            <a:r>
              <a:rPr lang="tr-TR" b="1" i="1" kern="0" dirty="0">
                <a:solidFill>
                  <a:schemeClr val="bg1"/>
                </a:solidFill>
                <a:effectLst>
                  <a:outerShdw blurRad="38100" dist="38100" dir="2700000" algn="tl">
                    <a:srgbClr val="000000">
                      <a:alpha val="43137"/>
                    </a:srgbClr>
                  </a:outerShdw>
                </a:effectLst>
                <a:latin typeface="Comic Sans MS" pitchFamily="66" charset="0"/>
              </a:rPr>
              <a:t>Pazar Bilgileri</a:t>
            </a:r>
            <a:endParaRPr lang="en-US" b="1" i="1" kern="0" dirty="0">
              <a:solidFill>
                <a:schemeClr val="bg1"/>
              </a:solidFill>
              <a:effectLst>
                <a:outerShdw blurRad="38100" dist="38100" dir="2700000" algn="tl">
                  <a:srgbClr val="000000">
                    <a:alpha val="43137"/>
                  </a:srgbClr>
                </a:outerShdw>
              </a:effectLst>
              <a:latin typeface="Comic Sans MS" pitchFamily="66" charset="0"/>
            </a:endParaRPr>
          </a:p>
        </p:txBody>
      </p:sp>
      <p:sp>
        <p:nvSpPr>
          <p:cNvPr id="11" name="Rectangle 2"/>
          <p:cNvSpPr txBox="1">
            <a:spLocks noChangeArrowheads="1"/>
          </p:cNvSpPr>
          <p:nvPr/>
        </p:nvSpPr>
        <p:spPr bwMode="auto">
          <a:xfrm>
            <a:off x="467544" y="2060848"/>
            <a:ext cx="2448272" cy="715963"/>
          </a:xfrm>
          <a:prstGeom prst="rect">
            <a:avLst/>
          </a:prstGeom>
          <a:ln w="9525">
            <a:noFill/>
            <a:miter lim="800000"/>
            <a:headEnd/>
            <a:tailEnd/>
          </a:ln>
          <a:effectLst>
            <a:glow rad="228600">
              <a:schemeClr val="accent5">
                <a:satMod val="175000"/>
                <a:alpha val="40000"/>
              </a:schemeClr>
            </a:glow>
            <a:outerShdw blurRad="40000" dist="23000" dir="5400000" rotWithShape="0">
              <a:srgbClr val="000000">
                <a:alpha val="35000"/>
              </a:srgbClr>
            </a:outerShdw>
            <a:reflection blurRad="6350" stA="52000" endA="300" endPos="3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algn="ctr">
              <a:defRPr/>
            </a:pPr>
            <a:r>
              <a:rPr lang="tr-TR" b="1" i="1" kern="0" dirty="0">
                <a:solidFill>
                  <a:schemeClr val="bg1"/>
                </a:solidFill>
                <a:effectLst>
                  <a:outerShdw blurRad="38100" dist="38100" dir="2700000" algn="tl">
                    <a:srgbClr val="000000">
                      <a:alpha val="43137"/>
                    </a:srgbClr>
                  </a:outerShdw>
                </a:effectLst>
                <a:latin typeface="Comic Sans MS" pitchFamily="66" charset="0"/>
              </a:rPr>
              <a:t>Makro Çevre Faktörleri</a:t>
            </a:r>
            <a:endParaRPr lang="en-US" b="1" i="1" kern="0" dirty="0">
              <a:solidFill>
                <a:schemeClr val="bg1"/>
              </a:solidFill>
              <a:effectLst>
                <a:outerShdw blurRad="38100" dist="38100" dir="2700000" algn="tl">
                  <a:srgbClr val="000000">
                    <a:alpha val="43137"/>
                  </a:srgbClr>
                </a:outerShdw>
              </a:effectLst>
              <a:latin typeface="Comic Sans MS" pitchFamily="66" charset="0"/>
            </a:endParaRPr>
          </a:p>
        </p:txBody>
      </p:sp>
      <p:cxnSp>
        <p:nvCxnSpPr>
          <p:cNvPr id="13" name="12 Eğri Bağlayıcı"/>
          <p:cNvCxnSpPr/>
          <p:nvPr/>
        </p:nvCxnSpPr>
        <p:spPr bwMode="auto">
          <a:xfrm rot="16200000" flipH="1">
            <a:off x="4391819" y="2240757"/>
            <a:ext cx="1079500" cy="144462"/>
          </a:xfrm>
          <a:prstGeom prst="curvedConnector3">
            <a:avLst>
              <a:gd name="adj1" fmla="val 56318"/>
            </a:avLst>
          </a:prstGeom>
          <a:gradFill rotWithShape="1">
            <a:gsLst>
              <a:gs pos="0">
                <a:schemeClr val="bg2">
                  <a:gamma/>
                  <a:tint val="26667"/>
                  <a:invGamma/>
                </a:schemeClr>
              </a:gs>
              <a:gs pos="100000">
                <a:schemeClr val="bg2">
                  <a:alpha val="14999"/>
                </a:schemeClr>
              </a:gs>
            </a:gsLst>
            <a:lin ang="5400000" scaled="1"/>
          </a:gradFill>
          <a:ln w="34925" cap="flat" cmpd="sng" algn="ctr">
            <a:solidFill>
              <a:srgbClr val="C00000"/>
            </a:solidFill>
            <a:prstDash val="solid"/>
            <a:round/>
            <a:headEnd type="none" w="med" len="med"/>
            <a:tailEnd type="arrow"/>
          </a:ln>
          <a:effectLst/>
        </p:spPr>
      </p:cxnSp>
      <p:cxnSp>
        <p:nvCxnSpPr>
          <p:cNvPr id="16" name="15 Eğri Bağlayıcı"/>
          <p:cNvCxnSpPr>
            <a:stCxn id="7" idx="1"/>
          </p:cNvCxnSpPr>
          <p:nvPr/>
        </p:nvCxnSpPr>
        <p:spPr bwMode="auto">
          <a:xfrm rot="10800000" flipV="1">
            <a:off x="4932363" y="2422525"/>
            <a:ext cx="1992312" cy="430213"/>
          </a:xfrm>
          <a:prstGeom prst="curvedConnector3">
            <a:avLst>
              <a:gd name="adj1" fmla="val 50000"/>
            </a:avLst>
          </a:prstGeom>
          <a:gradFill rotWithShape="1">
            <a:gsLst>
              <a:gs pos="0">
                <a:schemeClr val="bg2">
                  <a:gamma/>
                  <a:tint val="26667"/>
                  <a:invGamma/>
                </a:schemeClr>
              </a:gs>
              <a:gs pos="100000">
                <a:schemeClr val="bg2">
                  <a:alpha val="14999"/>
                </a:schemeClr>
              </a:gs>
            </a:gsLst>
            <a:lin ang="5400000" scaled="1"/>
          </a:gradFill>
          <a:ln w="34925" cap="flat" cmpd="sng" algn="ctr">
            <a:solidFill>
              <a:srgbClr val="C00000"/>
            </a:solidFill>
            <a:prstDash val="solid"/>
            <a:round/>
            <a:headEnd type="none" w="med" len="med"/>
            <a:tailEnd type="arrow"/>
          </a:ln>
          <a:effectLst/>
        </p:spPr>
      </p:cxnSp>
      <p:cxnSp>
        <p:nvCxnSpPr>
          <p:cNvPr id="21" name="20 Eğri Bağlayıcı"/>
          <p:cNvCxnSpPr/>
          <p:nvPr/>
        </p:nvCxnSpPr>
        <p:spPr bwMode="auto">
          <a:xfrm rot="10800000">
            <a:off x="5003800" y="2852738"/>
            <a:ext cx="1944688" cy="1152525"/>
          </a:xfrm>
          <a:prstGeom prst="curvedConnector3">
            <a:avLst>
              <a:gd name="adj1" fmla="val 50000"/>
            </a:avLst>
          </a:prstGeom>
          <a:gradFill rotWithShape="1">
            <a:gsLst>
              <a:gs pos="0">
                <a:schemeClr val="bg2">
                  <a:gamma/>
                  <a:tint val="26667"/>
                  <a:invGamma/>
                </a:schemeClr>
              </a:gs>
              <a:gs pos="100000">
                <a:schemeClr val="bg2">
                  <a:alpha val="14999"/>
                </a:schemeClr>
              </a:gs>
            </a:gsLst>
            <a:lin ang="5400000" scaled="1"/>
          </a:gradFill>
          <a:ln w="34925" cap="flat" cmpd="sng" algn="ctr">
            <a:solidFill>
              <a:srgbClr val="C00000"/>
            </a:solidFill>
            <a:prstDash val="solid"/>
            <a:round/>
            <a:headEnd type="none" w="med" len="med"/>
            <a:tailEnd type="arrow"/>
          </a:ln>
          <a:effectLst/>
        </p:spPr>
      </p:cxnSp>
      <p:cxnSp>
        <p:nvCxnSpPr>
          <p:cNvPr id="24" name="23 Eğri Bağlayıcı"/>
          <p:cNvCxnSpPr>
            <a:stCxn id="9" idx="0"/>
          </p:cNvCxnSpPr>
          <p:nvPr/>
        </p:nvCxnSpPr>
        <p:spPr bwMode="auto">
          <a:xfrm rot="5400000" flipH="1" flipV="1">
            <a:off x="3975100" y="3844926"/>
            <a:ext cx="2020887" cy="36512"/>
          </a:xfrm>
          <a:prstGeom prst="curvedConnector3">
            <a:avLst>
              <a:gd name="adj1" fmla="val 50000"/>
            </a:avLst>
          </a:prstGeom>
          <a:gradFill rotWithShape="1">
            <a:gsLst>
              <a:gs pos="0">
                <a:schemeClr val="bg2">
                  <a:gamma/>
                  <a:tint val="26667"/>
                  <a:invGamma/>
                </a:schemeClr>
              </a:gs>
              <a:gs pos="100000">
                <a:schemeClr val="bg2">
                  <a:alpha val="14999"/>
                </a:schemeClr>
              </a:gs>
            </a:gsLst>
            <a:lin ang="5400000" scaled="1"/>
          </a:gradFill>
          <a:ln w="34925" cap="flat" cmpd="sng" algn="ctr">
            <a:solidFill>
              <a:srgbClr val="C00000"/>
            </a:solidFill>
            <a:prstDash val="solid"/>
            <a:round/>
            <a:headEnd type="none" w="med" len="med"/>
            <a:tailEnd type="arrow"/>
          </a:ln>
          <a:effectLst/>
        </p:spPr>
      </p:cxnSp>
      <p:cxnSp>
        <p:nvCxnSpPr>
          <p:cNvPr id="30" name="29 Eğri Bağlayıcı"/>
          <p:cNvCxnSpPr/>
          <p:nvPr/>
        </p:nvCxnSpPr>
        <p:spPr bwMode="auto">
          <a:xfrm flipV="1">
            <a:off x="2700338" y="2852738"/>
            <a:ext cx="2303462" cy="1223962"/>
          </a:xfrm>
          <a:prstGeom prst="curvedConnector3">
            <a:avLst>
              <a:gd name="adj1" fmla="val 50000"/>
            </a:avLst>
          </a:prstGeom>
          <a:gradFill rotWithShape="1">
            <a:gsLst>
              <a:gs pos="0">
                <a:schemeClr val="bg2">
                  <a:gamma/>
                  <a:tint val="26667"/>
                  <a:invGamma/>
                </a:schemeClr>
              </a:gs>
              <a:gs pos="100000">
                <a:schemeClr val="bg2">
                  <a:alpha val="14999"/>
                </a:schemeClr>
              </a:gs>
            </a:gsLst>
            <a:lin ang="5400000" scaled="1"/>
          </a:gradFill>
          <a:ln w="34925" cap="flat" cmpd="sng" algn="ctr">
            <a:solidFill>
              <a:srgbClr val="C00000"/>
            </a:solidFill>
            <a:prstDash val="solid"/>
            <a:round/>
            <a:headEnd type="none" w="med" len="med"/>
            <a:tailEnd type="arrow"/>
          </a:ln>
          <a:effectLst/>
        </p:spPr>
      </p:cxnSp>
      <p:cxnSp>
        <p:nvCxnSpPr>
          <p:cNvPr id="37" name="36 Eğri Bağlayıcı"/>
          <p:cNvCxnSpPr/>
          <p:nvPr/>
        </p:nvCxnSpPr>
        <p:spPr bwMode="auto">
          <a:xfrm>
            <a:off x="2916238" y="2420938"/>
            <a:ext cx="2087562" cy="431800"/>
          </a:xfrm>
          <a:prstGeom prst="curvedConnector3">
            <a:avLst>
              <a:gd name="adj1" fmla="val 50000"/>
            </a:avLst>
          </a:prstGeom>
          <a:gradFill rotWithShape="1">
            <a:gsLst>
              <a:gs pos="0">
                <a:schemeClr val="bg2">
                  <a:gamma/>
                  <a:tint val="26667"/>
                  <a:invGamma/>
                </a:schemeClr>
              </a:gs>
              <a:gs pos="100000">
                <a:schemeClr val="bg2">
                  <a:alpha val="14999"/>
                </a:schemeClr>
              </a:gs>
            </a:gsLst>
            <a:lin ang="5400000" scaled="1"/>
          </a:gradFill>
          <a:ln w="34925" cap="flat" cmpd="sng" algn="ctr">
            <a:solidFill>
              <a:srgbClr val="C0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5 Grup"/>
          <p:cNvGrpSpPr/>
          <p:nvPr/>
        </p:nvGrpSpPr>
        <p:grpSpPr>
          <a:xfrm rot="20422790">
            <a:off x="-113862" y="555919"/>
            <a:ext cx="2567627" cy="234220"/>
            <a:chOff x="5910922" y="648059"/>
            <a:chExt cx="2370001" cy="1080438"/>
          </a:xfrm>
          <a:scene3d>
            <a:camera prst="orthographicFront"/>
            <a:lightRig rig="flat" dir="t"/>
          </a:scene3d>
        </p:grpSpPr>
        <p:sp>
          <p:nvSpPr>
            <p:cNvPr id="7" name="6 Oval"/>
            <p:cNvSpPr/>
            <p:nvPr/>
          </p:nvSpPr>
          <p:spPr>
            <a:xfrm>
              <a:off x="5910922" y="648059"/>
              <a:ext cx="2370001" cy="1080438"/>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shade val="50000"/>
                <a:hueOff val="-170840"/>
                <a:satOff val="-15356"/>
                <a:lumOff val="10767"/>
                <a:alphaOff val="0"/>
              </a:schemeClr>
            </a:fillRef>
            <a:effectRef idx="2">
              <a:schemeClr val="accent1">
                <a:shade val="50000"/>
                <a:hueOff val="-170840"/>
                <a:satOff val="-15356"/>
                <a:lumOff val="10767"/>
                <a:alphaOff val="0"/>
              </a:schemeClr>
            </a:effectRef>
            <a:fontRef idx="minor">
              <a:schemeClr val="lt1"/>
            </a:fontRef>
          </p:style>
        </p:sp>
        <p:sp>
          <p:nvSpPr>
            <p:cNvPr id="8" name="Oval 4"/>
            <p:cNvSpPr/>
            <p:nvPr/>
          </p:nvSpPr>
          <p:spPr>
            <a:xfrm>
              <a:off x="6258001" y="806285"/>
              <a:ext cx="1675843" cy="763986"/>
            </a:xfrm>
            <a:prstGeom prst="rect">
              <a:avLst/>
            </a:prstGeom>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a:lnSpc>
                  <a:spcPct val="90000"/>
                </a:lnSpc>
                <a:spcAft>
                  <a:spcPct val="35000"/>
                </a:spcAft>
                <a:defRPr/>
              </a:pPr>
              <a:r>
                <a:rPr lang="tr-TR" sz="2000" b="1" i="1" dirty="0">
                  <a:effectLst>
                    <a:outerShdw blurRad="38100" dist="38100" dir="2700000" algn="tl">
                      <a:srgbClr val="000000">
                        <a:alpha val="43137"/>
                      </a:srgbClr>
                    </a:outerShdw>
                  </a:effectLst>
                </a:rPr>
                <a:t>Pazar Araştırması</a:t>
              </a:r>
            </a:p>
          </p:txBody>
        </p:sp>
      </p:grpSp>
      <p:pic>
        <p:nvPicPr>
          <p:cNvPr id="48131" name="Picture 3"/>
          <p:cNvPicPr>
            <a:picLocks noChangeAspect="1" noChangeArrowheads="1"/>
          </p:cNvPicPr>
          <p:nvPr/>
        </p:nvPicPr>
        <p:blipFill>
          <a:blip r:embed="rId3" cstate="print">
            <a:grayscl/>
            <a:biLevel thresh="50000"/>
          </a:blip>
          <a:srcRect/>
          <a:stretch>
            <a:fillRect/>
          </a:stretch>
        </p:blipFill>
        <p:spPr bwMode="auto">
          <a:xfrm>
            <a:off x="928688" y="928688"/>
            <a:ext cx="8583612" cy="5929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357158" y="1571625"/>
            <a:ext cx="8786842" cy="3416320"/>
          </a:xfrm>
          <a:prstGeom prst="rect">
            <a:avLst/>
          </a:prstGeom>
        </p:spPr>
        <p:txBody>
          <a:bodyPr wrap="square">
            <a:spAutoFit/>
          </a:bodyPr>
          <a:lstStyle/>
          <a:p>
            <a:pPr>
              <a:buFont typeface="Wingdings" pitchFamily="2" charset="2"/>
              <a:buChar char="§"/>
              <a:defRPr/>
            </a:pPr>
            <a:r>
              <a:rPr lang="tr-TR" sz="2200" b="1" dirty="0">
                <a:effectLst>
                  <a:outerShdw blurRad="38100" dist="38100" dir="2700000" algn="tl">
                    <a:srgbClr val="000000">
                      <a:alpha val="43137"/>
                    </a:srgbClr>
                  </a:outerShdw>
                </a:effectLst>
                <a:cs typeface="Arial" pitchFamily="34" charset="0"/>
              </a:rPr>
              <a:t> </a:t>
            </a:r>
            <a:r>
              <a:rPr lang="tr-TR" b="1" dirty="0">
                <a:effectLst>
                  <a:outerShdw blurRad="38100" dist="38100" dir="2700000" algn="tl">
                    <a:srgbClr val="000000">
                      <a:alpha val="43137"/>
                    </a:srgbClr>
                  </a:outerShdw>
                </a:effectLst>
                <a:cs typeface="Arial" pitchFamily="34" charset="0"/>
              </a:rPr>
              <a:t>Tadı, aroması, tasarımı, rengi, şekli daha mı iyi?</a:t>
            </a:r>
          </a:p>
          <a:p>
            <a:pPr>
              <a:buFont typeface="Wingdings" pitchFamily="2" charset="2"/>
              <a:buChar char="§"/>
              <a:defRPr/>
            </a:pPr>
            <a:r>
              <a:rPr lang="tr-TR" b="1" dirty="0">
                <a:effectLst>
                  <a:outerShdw blurRad="38100" dist="38100" dir="2700000" algn="tl">
                    <a:srgbClr val="000000">
                      <a:alpha val="43137"/>
                    </a:srgbClr>
                  </a:outerShdw>
                </a:effectLst>
                <a:cs typeface="Arial" pitchFamily="34" charset="0"/>
              </a:rPr>
              <a:t> Performansı daha mı fazla? (daha mı iyi çalışıyor?)</a:t>
            </a:r>
          </a:p>
          <a:p>
            <a:pPr>
              <a:buFont typeface="Wingdings" pitchFamily="2" charset="2"/>
              <a:buChar char="§"/>
              <a:defRPr/>
            </a:pPr>
            <a:r>
              <a:rPr lang="tr-TR" b="1" dirty="0">
                <a:effectLst>
                  <a:outerShdw blurRad="38100" dist="38100" dir="2700000" algn="tl">
                    <a:srgbClr val="000000">
                      <a:alpha val="43137"/>
                    </a:srgbClr>
                  </a:outerShdw>
                </a:effectLst>
                <a:cs typeface="Arial" pitchFamily="34" charset="0"/>
              </a:rPr>
              <a:t> Fiyatı daha mı düşük? </a:t>
            </a:r>
          </a:p>
          <a:p>
            <a:pPr>
              <a:buFont typeface="Wingdings" pitchFamily="2" charset="2"/>
              <a:buChar char="§"/>
              <a:defRPr/>
            </a:pPr>
            <a:r>
              <a:rPr lang="tr-TR" b="1" dirty="0">
                <a:effectLst>
                  <a:outerShdw blurRad="38100" dist="38100" dir="2700000" algn="tl">
                    <a:srgbClr val="000000">
                      <a:alpha val="43137"/>
                    </a:srgbClr>
                  </a:outerShdw>
                </a:effectLst>
                <a:cs typeface="Arial" pitchFamily="34" charset="0"/>
              </a:rPr>
              <a:t> Dayanıklılığı daha mı fazla ya da tamiri daha mı kolay? </a:t>
            </a:r>
          </a:p>
          <a:p>
            <a:pPr>
              <a:buFont typeface="Wingdings" pitchFamily="2" charset="2"/>
              <a:buChar char="§"/>
              <a:defRPr/>
            </a:pPr>
            <a:r>
              <a:rPr lang="tr-TR" b="1" dirty="0">
                <a:effectLst>
                  <a:outerShdw blurRad="38100" dist="38100" dir="2700000" algn="tl">
                    <a:srgbClr val="000000">
                      <a:alpha val="43137"/>
                    </a:srgbClr>
                  </a:outerShdw>
                </a:effectLst>
                <a:cs typeface="Arial" pitchFamily="34" charset="0"/>
              </a:rPr>
              <a:t> Kullanması daha kolay, daha pratik ya da daha mı hızlı? </a:t>
            </a:r>
          </a:p>
          <a:p>
            <a:pPr>
              <a:buFont typeface="Wingdings" pitchFamily="2" charset="2"/>
              <a:buChar char="§"/>
              <a:defRPr/>
            </a:pPr>
            <a:r>
              <a:rPr lang="tr-TR" b="1" dirty="0">
                <a:effectLst>
                  <a:outerShdw blurRad="38100" dist="38100" dir="2700000" algn="tl">
                    <a:srgbClr val="000000">
                      <a:alpha val="43137"/>
                    </a:srgbClr>
                  </a:outerShdw>
                </a:effectLst>
                <a:cs typeface="Arial" pitchFamily="34" charset="0"/>
              </a:rPr>
              <a:t> Ambalajı daha mı güzel? </a:t>
            </a:r>
          </a:p>
          <a:p>
            <a:pPr>
              <a:buFont typeface="Wingdings" pitchFamily="2" charset="2"/>
              <a:buChar char="§"/>
              <a:defRPr/>
            </a:pPr>
            <a:r>
              <a:rPr lang="tr-TR" b="1" dirty="0">
                <a:effectLst>
                  <a:outerShdw blurRad="38100" dist="38100" dir="2700000" algn="tl">
                    <a:srgbClr val="000000">
                      <a:alpha val="43137"/>
                    </a:srgbClr>
                  </a:outerShdw>
                </a:effectLst>
                <a:cs typeface="Arial" pitchFamily="34" charset="0"/>
              </a:rPr>
              <a:t> Teslimatı daha mı hızlı? </a:t>
            </a:r>
          </a:p>
          <a:p>
            <a:pPr>
              <a:buFont typeface="Wingdings" pitchFamily="2" charset="2"/>
              <a:buChar char="§"/>
              <a:defRPr/>
            </a:pPr>
            <a:r>
              <a:rPr lang="tr-TR" b="1" dirty="0">
                <a:effectLst>
                  <a:outerShdw blurRad="38100" dist="38100" dir="2700000" algn="tl">
                    <a:srgbClr val="000000">
                      <a:alpha val="43137"/>
                    </a:srgbClr>
                  </a:outerShdw>
                </a:effectLst>
                <a:cs typeface="Arial" pitchFamily="34" charset="0"/>
              </a:rPr>
              <a:t> Stokları daha mı yeterli? </a:t>
            </a:r>
          </a:p>
          <a:p>
            <a:pPr>
              <a:buFont typeface="Wingdings" pitchFamily="2" charset="2"/>
              <a:buChar char="§"/>
              <a:defRPr/>
            </a:pPr>
            <a:r>
              <a:rPr lang="tr-TR" b="1" dirty="0">
                <a:effectLst>
                  <a:outerShdw blurRad="38100" dist="38100" dir="2700000" algn="tl">
                    <a:srgbClr val="000000">
                      <a:alpha val="43137"/>
                    </a:srgbClr>
                  </a:outerShdw>
                </a:effectLst>
                <a:cs typeface="Arial" pitchFamily="34" charset="0"/>
              </a:rPr>
              <a:t> Satış sonrası hizmetleri daha mı iyi? </a:t>
            </a:r>
          </a:p>
        </p:txBody>
      </p:sp>
      <p:grpSp>
        <p:nvGrpSpPr>
          <p:cNvPr id="2" name="8 Grup"/>
          <p:cNvGrpSpPr/>
          <p:nvPr/>
        </p:nvGrpSpPr>
        <p:grpSpPr>
          <a:xfrm rot="20644860">
            <a:off x="-314068" y="502503"/>
            <a:ext cx="3326283" cy="899580"/>
            <a:chOff x="6522478" y="2088233"/>
            <a:chExt cx="2370001" cy="1080438"/>
          </a:xfrm>
          <a:scene3d>
            <a:camera prst="orthographicFront"/>
            <a:lightRig rig="flat" dir="t"/>
          </a:scene3d>
        </p:grpSpPr>
        <p:sp>
          <p:nvSpPr>
            <p:cNvPr id="10" name="9 Oval"/>
            <p:cNvSpPr/>
            <p:nvPr/>
          </p:nvSpPr>
          <p:spPr>
            <a:xfrm>
              <a:off x="6522478" y="2088233"/>
              <a:ext cx="2370001" cy="1080438"/>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shade val="50000"/>
                <a:hueOff val="-341680"/>
                <a:satOff val="-30712"/>
                <a:lumOff val="21534"/>
                <a:alphaOff val="0"/>
              </a:schemeClr>
            </a:fillRef>
            <a:effectRef idx="2">
              <a:schemeClr val="accent1">
                <a:shade val="50000"/>
                <a:hueOff val="-341680"/>
                <a:satOff val="-30712"/>
                <a:lumOff val="21534"/>
                <a:alphaOff val="0"/>
              </a:schemeClr>
            </a:effectRef>
            <a:fontRef idx="minor">
              <a:schemeClr val="lt1"/>
            </a:fontRef>
          </p:style>
        </p:sp>
        <p:sp>
          <p:nvSpPr>
            <p:cNvPr id="11" name="Oval 4"/>
            <p:cNvSpPr/>
            <p:nvPr/>
          </p:nvSpPr>
          <p:spPr>
            <a:xfrm>
              <a:off x="6869557" y="2246459"/>
              <a:ext cx="1675843" cy="763986"/>
            </a:xfrm>
            <a:prstGeom prst="rect">
              <a:avLst/>
            </a:prstGeom>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a:lnSpc>
                  <a:spcPct val="90000"/>
                </a:lnSpc>
                <a:spcAft>
                  <a:spcPct val="35000"/>
                </a:spcAft>
                <a:defRPr/>
              </a:pPr>
              <a:r>
                <a:rPr lang="tr-TR" sz="2000" b="1" i="1" dirty="0">
                  <a:effectLst>
                    <a:outerShdw blurRad="38100" dist="38100" dir="2700000" algn="tl">
                      <a:srgbClr val="000000">
                        <a:alpha val="43137"/>
                      </a:srgbClr>
                    </a:outerShdw>
                  </a:effectLst>
                </a:rPr>
                <a:t>İhraç Ürününün Geliştirilmesi</a:t>
              </a:r>
            </a:p>
          </p:txBody>
        </p:sp>
      </p:grpSp>
      <p:pic>
        <p:nvPicPr>
          <p:cNvPr id="4098" name="Picture 2" descr="http://www.birom.com.tr/resimler/urun-gelistirme.jpg"/>
          <p:cNvPicPr>
            <a:picLocks noChangeAspect="1" noChangeArrowheads="1"/>
          </p:cNvPicPr>
          <p:nvPr/>
        </p:nvPicPr>
        <p:blipFill>
          <a:blip r:embed="rId3" cstate="print"/>
          <a:srcRect/>
          <a:stretch>
            <a:fillRect/>
          </a:stretch>
        </p:blipFill>
        <p:spPr bwMode="auto">
          <a:xfrm>
            <a:off x="6012160" y="3869009"/>
            <a:ext cx="3073524" cy="280035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Dikdörtgen"/>
          <p:cNvSpPr/>
          <p:nvPr/>
        </p:nvSpPr>
        <p:spPr>
          <a:xfrm>
            <a:off x="2700338" y="185738"/>
            <a:ext cx="6299200" cy="655637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r>
              <a:rPr lang="tr-TR" sz="2000" dirty="0">
                <a:solidFill>
                  <a:schemeClr val="tx1"/>
                </a:solidFill>
              </a:rPr>
              <a:t>Uluslar arası Ticaret Merkezi – ITC (</a:t>
            </a:r>
            <a:r>
              <a:rPr lang="tr-TR" sz="2000" dirty="0" err="1">
                <a:solidFill>
                  <a:schemeClr val="tx1"/>
                </a:solidFill>
              </a:rPr>
              <a:t>International</a:t>
            </a:r>
            <a:r>
              <a:rPr lang="tr-TR" sz="2000" dirty="0">
                <a:solidFill>
                  <a:schemeClr val="tx1"/>
                </a:solidFill>
              </a:rPr>
              <a:t> </a:t>
            </a:r>
            <a:r>
              <a:rPr lang="tr-TR" sz="2000" dirty="0" err="1">
                <a:solidFill>
                  <a:schemeClr val="tx1"/>
                </a:solidFill>
              </a:rPr>
              <a:t>Trade</a:t>
            </a:r>
            <a:r>
              <a:rPr lang="tr-TR" sz="2000" dirty="0">
                <a:solidFill>
                  <a:schemeClr val="tx1"/>
                </a:solidFill>
              </a:rPr>
              <a:t> </a:t>
            </a:r>
            <a:r>
              <a:rPr lang="tr-TR" sz="2000" dirty="0" err="1">
                <a:solidFill>
                  <a:schemeClr val="tx1"/>
                </a:solidFill>
              </a:rPr>
              <a:t>Center</a:t>
            </a:r>
            <a:r>
              <a:rPr lang="tr-TR" sz="2000" dirty="0">
                <a:solidFill>
                  <a:schemeClr val="tx1"/>
                </a:solidFill>
              </a:rPr>
              <a:t> ) - UNCTAD/WTO </a:t>
            </a:r>
          </a:p>
          <a:p>
            <a:pPr>
              <a:defRPr/>
            </a:pPr>
            <a:endParaRPr lang="tr-TR" sz="2000" dirty="0">
              <a:solidFill>
                <a:schemeClr val="tx1"/>
              </a:solidFill>
            </a:endParaRPr>
          </a:p>
          <a:p>
            <a:pPr>
              <a:defRPr/>
            </a:pPr>
            <a:r>
              <a:rPr lang="tr-TR" sz="2000" dirty="0">
                <a:solidFill>
                  <a:schemeClr val="tx1"/>
                </a:solidFill>
              </a:rPr>
              <a:t>WTO- TBT &amp; SPS </a:t>
            </a:r>
            <a:r>
              <a:rPr lang="tr-TR" sz="2000" dirty="0" err="1">
                <a:solidFill>
                  <a:schemeClr val="tx1"/>
                </a:solidFill>
              </a:rPr>
              <a:t>Enquiry</a:t>
            </a:r>
            <a:r>
              <a:rPr lang="tr-TR" sz="2000" dirty="0">
                <a:solidFill>
                  <a:schemeClr val="tx1"/>
                </a:solidFill>
              </a:rPr>
              <a:t> </a:t>
            </a:r>
            <a:r>
              <a:rPr lang="tr-TR" sz="2000" dirty="0" err="1">
                <a:solidFill>
                  <a:schemeClr val="tx1"/>
                </a:solidFill>
              </a:rPr>
              <a:t>Point</a:t>
            </a:r>
            <a:r>
              <a:rPr lang="tr-TR" sz="2000" dirty="0">
                <a:solidFill>
                  <a:schemeClr val="tx1"/>
                </a:solidFill>
              </a:rPr>
              <a:t>, </a:t>
            </a:r>
          </a:p>
          <a:p>
            <a:pPr>
              <a:defRPr/>
            </a:pPr>
            <a:endParaRPr lang="tr-TR" sz="2000" dirty="0">
              <a:solidFill>
                <a:schemeClr val="tx1"/>
              </a:solidFill>
            </a:endParaRPr>
          </a:p>
          <a:p>
            <a:pPr>
              <a:defRPr/>
            </a:pPr>
            <a:r>
              <a:rPr lang="tr-TR" sz="2000" dirty="0" err="1">
                <a:solidFill>
                  <a:schemeClr val="tx1"/>
                </a:solidFill>
              </a:rPr>
              <a:t>Standards</a:t>
            </a:r>
            <a:r>
              <a:rPr lang="tr-TR" sz="2000" dirty="0">
                <a:solidFill>
                  <a:schemeClr val="tx1"/>
                </a:solidFill>
              </a:rPr>
              <a:t> </a:t>
            </a:r>
            <a:r>
              <a:rPr lang="tr-TR" sz="2000" dirty="0" err="1">
                <a:solidFill>
                  <a:schemeClr val="tx1"/>
                </a:solidFill>
              </a:rPr>
              <a:t>Code</a:t>
            </a:r>
            <a:r>
              <a:rPr lang="tr-TR" sz="2000" dirty="0">
                <a:solidFill>
                  <a:schemeClr val="tx1"/>
                </a:solidFill>
              </a:rPr>
              <a:t> </a:t>
            </a:r>
            <a:r>
              <a:rPr lang="tr-TR" sz="2000" dirty="0" err="1">
                <a:solidFill>
                  <a:schemeClr val="tx1"/>
                </a:solidFill>
              </a:rPr>
              <a:t>and</a:t>
            </a:r>
            <a:r>
              <a:rPr lang="tr-TR" sz="2000" dirty="0">
                <a:solidFill>
                  <a:schemeClr val="tx1"/>
                </a:solidFill>
              </a:rPr>
              <a:t> </a:t>
            </a:r>
            <a:r>
              <a:rPr lang="tr-TR" sz="2000" dirty="0" err="1">
                <a:solidFill>
                  <a:schemeClr val="tx1"/>
                </a:solidFill>
              </a:rPr>
              <a:t>Information</a:t>
            </a:r>
            <a:r>
              <a:rPr lang="tr-TR" sz="2000" dirty="0">
                <a:solidFill>
                  <a:schemeClr val="tx1"/>
                </a:solidFill>
              </a:rPr>
              <a:t> Program, </a:t>
            </a:r>
          </a:p>
          <a:p>
            <a:pPr>
              <a:defRPr/>
            </a:pPr>
            <a:endParaRPr lang="tr-TR" sz="2000" dirty="0">
              <a:solidFill>
                <a:schemeClr val="tx1"/>
              </a:solidFill>
            </a:endParaRPr>
          </a:p>
          <a:p>
            <a:pPr>
              <a:defRPr/>
            </a:pPr>
            <a:r>
              <a:rPr lang="tr-TR" sz="2000" dirty="0">
                <a:solidFill>
                  <a:schemeClr val="tx1"/>
                </a:solidFill>
              </a:rPr>
              <a:t>Office of </a:t>
            </a:r>
            <a:r>
              <a:rPr lang="tr-TR" sz="2000" dirty="0" err="1">
                <a:solidFill>
                  <a:schemeClr val="tx1"/>
                </a:solidFill>
              </a:rPr>
              <a:t>Standards</a:t>
            </a:r>
            <a:r>
              <a:rPr lang="tr-TR" sz="2000" dirty="0">
                <a:solidFill>
                  <a:schemeClr val="tx1"/>
                </a:solidFill>
              </a:rPr>
              <a:t> </a:t>
            </a:r>
            <a:r>
              <a:rPr lang="tr-TR" sz="2000" dirty="0" err="1">
                <a:solidFill>
                  <a:schemeClr val="tx1"/>
                </a:solidFill>
              </a:rPr>
              <a:t>Services</a:t>
            </a:r>
            <a:r>
              <a:rPr lang="tr-TR" sz="2000" dirty="0">
                <a:solidFill>
                  <a:schemeClr val="tx1"/>
                </a:solidFill>
              </a:rPr>
              <a:t>, </a:t>
            </a:r>
          </a:p>
          <a:p>
            <a:pPr>
              <a:defRPr/>
            </a:pPr>
            <a:endParaRPr lang="tr-TR" sz="2000" dirty="0">
              <a:solidFill>
                <a:schemeClr val="tx1"/>
              </a:solidFill>
            </a:endParaRPr>
          </a:p>
          <a:p>
            <a:pPr>
              <a:defRPr/>
            </a:pPr>
            <a:r>
              <a:rPr lang="tr-TR" sz="2000" dirty="0" err="1">
                <a:solidFill>
                  <a:schemeClr val="tx1"/>
                </a:solidFill>
              </a:rPr>
              <a:t>National</a:t>
            </a:r>
            <a:r>
              <a:rPr lang="tr-TR" sz="2000" dirty="0">
                <a:solidFill>
                  <a:schemeClr val="tx1"/>
                </a:solidFill>
              </a:rPr>
              <a:t> </a:t>
            </a:r>
            <a:r>
              <a:rPr lang="tr-TR" sz="2000" dirty="0" err="1">
                <a:solidFill>
                  <a:schemeClr val="tx1"/>
                </a:solidFill>
              </a:rPr>
              <a:t>Institute</a:t>
            </a:r>
            <a:r>
              <a:rPr lang="tr-TR" sz="2000" dirty="0">
                <a:solidFill>
                  <a:schemeClr val="tx1"/>
                </a:solidFill>
              </a:rPr>
              <a:t> of </a:t>
            </a:r>
            <a:r>
              <a:rPr lang="tr-TR" sz="2000" dirty="0" err="1">
                <a:solidFill>
                  <a:schemeClr val="tx1"/>
                </a:solidFill>
              </a:rPr>
              <a:t>Standards</a:t>
            </a:r>
            <a:r>
              <a:rPr lang="tr-TR" sz="2000" dirty="0">
                <a:solidFill>
                  <a:schemeClr val="tx1"/>
                </a:solidFill>
              </a:rPr>
              <a:t> </a:t>
            </a:r>
            <a:r>
              <a:rPr lang="tr-TR" sz="2000" dirty="0" err="1">
                <a:solidFill>
                  <a:schemeClr val="tx1"/>
                </a:solidFill>
              </a:rPr>
              <a:t>and</a:t>
            </a:r>
            <a:r>
              <a:rPr lang="tr-TR" sz="2000" dirty="0">
                <a:solidFill>
                  <a:schemeClr val="tx1"/>
                </a:solidFill>
              </a:rPr>
              <a:t> </a:t>
            </a:r>
            <a:r>
              <a:rPr lang="tr-TR" sz="2000" dirty="0" err="1">
                <a:solidFill>
                  <a:schemeClr val="tx1"/>
                </a:solidFill>
              </a:rPr>
              <a:t>Technology</a:t>
            </a:r>
            <a:r>
              <a:rPr lang="tr-TR" sz="2000" dirty="0">
                <a:solidFill>
                  <a:schemeClr val="tx1"/>
                </a:solidFill>
              </a:rPr>
              <a:t>, </a:t>
            </a:r>
          </a:p>
          <a:p>
            <a:pPr>
              <a:defRPr/>
            </a:pPr>
            <a:endParaRPr lang="tr-TR" sz="2000" dirty="0">
              <a:solidFill>
                <a:schemeClr val="tx1"/>
              </a:solidFill>
            </a:endParaRPr>
          </a:p>
          <a:p>
            <a:pPr>
              <a:defRPr/>
            </a:pPr>
            <a:r>
              <a:rPr lang="tr-TR" sz="2000" dirty="0" err="1">
                <a:solidFill>
                  <a:schemeClr val="tx1"/>
                </a:solidFill>
              </a:rPr>
              <a:t>Codex</a:t>
            </a:r>
            <a:r>
              <a:rPr lang="tr-TR" sz="2000" dirty="0">
                <a:solidFill>
                  <a:schemeClr val="tx1"/>
                </a:solidFill>
              </a:rPr>
              <a:t> </a:t>
            </a:r>
            <a:r>
              <a:rPr lang="tr-TR" sz="2000" dirty="0" err="1">
                <a:solidFill>
                  <a:schemeClr val="tx1"/>
                </a:solidFill>
              </a:rPr>
              <a:t>Alimentarius</a:t>
            </a:r>
            <a:r>
              <a:rPr lang="tr-TR" sz="2000" dirty="0">
                <a:solidFill>
                  <a:schemeClr val="tx1"/>
                </a:solidFill>
              </a:rPr>
              <a:t> </a:t>
            </a:r>
            <a:r>
              <a:rPr lang="tr-TR" sz="2000" dirty="0" err="1">
                <a:solidFill>
                  <a:schemeClr val="tx1"/>
                </a:solidFill>
              </a:rPr>
              <a:t>Commission</a:t>
            </a:r>
            <a:r>
              <a:rPr lang="tr-TR" sz="2000" dirty="0">
                <a:solidFill>
                  <a:schemeClr val="tx1"/>
                </a:solidFill>
              </a:rPr>
              <a:t>, </a:t>
            </a:r>
            <a:r>
              <a:rPr lang="tr-TR" sz="2000" dirty="0" err="1">
                <a:solidFill>
                  <a:schemeClr val="tx1"/>
                </a:solidFill>
              </a:rPr>
              <a:t>Joint</a:t>
            </a:r>
            <a:r>
              <a:rPr lang="tr-TR" sz="2000" dirty="0">
                <a:solidFill>
                  <a:schemeClr val="tx1"/>
                </a:solidFill>
              </a:rPr>
              <a:t> FAO / WHO </a:t>
            </a:r>
            <a:r>
              <a:rPr lang="tr-TR" sz="2000" dirty="0" err="1">
                <a:solidFill>
                  <a:schemeClr val="tx1"/>
                </a:solidFill>
              </a:rPr>
              <a:t>Food</a:t>
            </a:r>
            <a:r>
              <a:rPr lang="tr-TR" sz="2000" dirty="0">
                <a:solidFill>
                  <a:schemeClr val="tx1"/>
                </a:solidFill>
              </a:rPr>
              <a:t> </a:t>
            </a:r>
            <a:r>
              <a:rPr lang="tr-TR" sz="2000" dirty="0" err="1">
                <a:solidFill>
                  <a:schemeClr val="tx1"/>
                </a:solidFill>
              </a:rPr>
              <a:t>Standards</a:t>
            </a:r>
            <a:r>
              <a:rPr lang="tr-TR" sz="2000" dirty="0">
                <a:solidFill>
                  <a:schemeClr val="tx1"/>
                </a:solidFill>
              </a:rPr>
              <a:t> </a:t>
            </a:r>
            <a:r>
              <a:rPr lang="tr-TR" sz="2000" dirty="0" err="1">
                <a:solidFill>
                  <a:schemeClr val="tx1"/>
                </a:solidFill>
              </a:rPr>
              <a:t>Programme</a:t>
            </a:r>
            <a:r>
              <a:rPr lang="tr-TR" sz="2000" dirty="0">
                <a:solidFill>
                  <a:schemeClr val="tx1"/>
                </a:solidFill>
              </a:rPr>
              <a:t>, </a:t>
            </a:r>
          </a:p>
          <a:p>
            <a:pPr>
              <a:defRPr/>
            </a:pPr>
            <a:endParaRPr lang="tr-TR" sz="2000" dirty="0">
              <a:solidFill>
                <a:schemeClr val="tx1"/>
              </a:solidFill>
            </a:endParaRPr>
          </a:p>
          <a:p>
            <a:pPr>
              <a:defRPr/>
            </a:pPr>
            <a:r>
              <a:rPr lang="tr-TR" sz="2000" dirty="0" err="1">
                <a:solidFill>
                  <a:schemeClr val="tx1"/>
                </a:solidFill>
              </a:rPr>
              <a:t>International</a:t>
            </a:r>
            <a:r>
              <a:rPr lang="tr-TR" sz="2000" dirty="0">
                <a:solidFill>
                  <a:schemeClr val="tx1"/>
                </a:solidFill>
              </a:rPr>
              <a:t> </a:t>
            </a:r>
            <a:r>
              <a:rPr lang="tr-TR" sz="2000" dirty="0" err="1">
                <a:solidFill>
                  <a:schemeClr val="tx1"/>
                </a:solidFill>
              </a:rPr>
              <a:t>Commission</a:t>
            </a:r>
            <a:r>
              <a:rPr lang="tr-TR" sz="2000" dirty="0">
                <a:solidFill>
                  <a:schemeClr val="tx1"/>
                </a:solidFill>
              </a:rPr>
              <a:t> on </a:t>
            </a:r>
            <a:r>
              <a:rPr lang="tr-TR" sz="2000" dirty="0" err="1">
                <a:solidFill>
                  <a:schemeClr val="tx1"/>
                </a:solidFill>
              </a:rPr>
              <a:t>Microbiological</a:t>
            </a:r>
            <a:r>
              <a:rPr lang="tr-TR" sz="2000" dirty="0">
                <a:solidFill>
                  <a:schemeClr val="tx1"/>
                </a:solidFill>
              </a:rPr>
              <a:t> </a:t>
            </a:r>
            <a:r>
              <a:rPr lang="tr-TR" sz="2000" dirty="0" err="1">
                <a:solidFill>
                  <a:schemeClr val="tx1"/>
                </a:solidFill>
              </a:rPr>
              <a:t>Specifications</a:t>
            </a:r>
            <a:r>
              <a:rPr lang="tr-TR" sz="2000" dirty="0">
                <a:solidFill>
                  <a:schemeClr val="tx1"/>
                </a:solidFill>
              </a:rPr>
              <a:t> </a:t>
            </a:r>
            <a:r>
              <a:rPr lang="tr-TR" sz="2000" dirty="0" err="1">
                <a:solidFill>
                  <a:schemeClr val="tx1"/>
                </a:solidFill>
              </a:rPr>
              <a:t>for</a:t>
            </a:r>
            <a:r>
              <a:rPr lang="tr-TR" sz="2000" dirty="0">
                <a:solidFill>
                  <a:schemeClr val="tx1"/>
                </a:solidFill>
              </a:rPr>
              <a:t> </a:t>
            </a:r>
            <a:r>
              <a:rPr lang="tr-TR" sz="2000" dirty="0" err="1">
                <a:solidFill>
                  <a:schemeClr val="tx1"/>
                </a:solidFill>
              </a:rPr>
              <a:t>Foods</a:t>
            </a:r>
            <a:r>
              <a:rPr lang="tr-TR" sz="2000" dirty="0">
                <a:solidFill>
                  <a:schemeClr val="tx1"/>
                </a:solidFill>
              </a:rPr>
              <a:t>, ICMSF, </a:t>
            </a:r>
            <a:r>
              <a:rPr lang="tr-TR" sz="2000" dirty="0" err="1">
                <a:solidFill>
                  <a:schemeClr val="tx1"/>
                </a:solidFill>
              </a:rPr>
              <a:t>International</a:t>
            </a:r>
            <a:r>
              <a:rPr lang="tr-TR" sz="2000" dirty="0">
                <a:solidFill>
                  <a:schemeClr val="tx1"/>
                </a:solidFill>
              </a:rPr>
              <a:t> Office of </a:t>
            </a:r>
            <a:r>
              <a:rPr lang="tr-TR" sz="2000" dirty="0" err="1">
                <a:solidFill>
                  <a:schemeClr val="tx1"/>
                </a:solidFill>
              </a:rPr>
              <a:t>Epizootics</a:t>
            </a:r>
            <a:r>
              <a:rPr lang="tr-TR" sz="2000" dirty="0">
                <a:solidFill>
                  <a:schemeClr val="tx1"/>
                </a:solidFill>
              </a:rPr>
              <a:t> (</a:t>
            </a:r>
            <a:r>
              <a:rPr lang="tr-TR" sz="2000" dirty="0" err="1">
                <a:solidFill>
                  <a:schemeClr val="tx1"/>
                </a:solidFill>
              </a:rPr>
              <a:t>Animal</a:t>
            </a:r>
            <a:r>
              <a:rPr lang="tr-TR" sz="2000" dirty="0">
                <a:solidFill>
                  <a:schemeClr val="tx1"/>
                </a:solidFill>
              </a:rPr>
              <a:t> </a:t>
            </a:r>
            <a:r>
              <a:rPr lang="tr-TR" sz="2000" dirty="0" err="1">
                <a:solidFill>
                  <a:schemeClr val="tx1"/>
                </a:solidFill>
              </a:rPr>
              <a:t>Health</a:t>
            </a:r>
            <a:r>
              <a:rPr lang="tr-TR" sz="2000" dirty="0">
                <a:solidFill>
                  <a:schemeClr val="tx1"/>
                </a:solidFill>
              </a:rPr>
              <a:t>), </a:t>
            </a:r>
          </a:p>
          <a:p>
            <a:pPr>
              <a:defRPr/>
            </a:pPr>
            <a:endParaRPr lang="tr-TR" sz="2000" dirty="0">
              <a:solidFill>
                <a:schemeClr val="tx1"/>
              </a:solidFill>
            </a:endParaRPr>
          </a:p>
          <a:p>
            <a:pPr>
              <a:defRPr/>
            </a:pPr>
            <a:r>
              <a:rPr lang="tr-TR" sz="2000" dirty="0" err="1">
                <a:solidFill>
                  <a:schemeClr val="tx1"/>
                </a:solidFill>
              </a:rPr>
              <a:t>International</a:t>
            </a:r>
            <a:r>
              <a:rPr lang="tr-TR" sz="2000" dirty="0">
                <a:solidFill>
                  <a:schemeClr val="tx1"/>
                </a:solidFill>
              </a:rPr>
              <a:t> </a:t>
            </a:r>
            <a:r>
              <a:rPr lang="tr-TR" sz="2000" dirty="0" err="1">
                <a:solidFill>
                  <a:schemeClr val="tx1"/>
                </a:solidFill>
              </a:rPr>
              <a:t>Organization</a:t>
            </a:r>
            <a:r>
              <a:rPr lang="tr-TR" sz="2000" dirty="0">
                <a:solidFill>
                  <a:schemeClr val="tx1"/>
                </a:solidFill>
              </a:rPr>
              <a:t> of </a:t>
            </a:r>
            <a:r>
              <a:rPr lang="tr-TR" sz="2000" dirty="0" err="1">
                <a:solidFill>
                  <a:schemeClr val="tx1"/>
                </a:solidFill>
              </a:rPr>
              <a:t>Standardization</a:t>
            </a:r>
            <a:r>
              <a:rPr lang="tr-TR" sz="2000" dirty="0">
                <a:solidFill>
                  <a:schemeClr val="tx1"/>
                </a:solidFill>
              </a:rPr>
              <a:t>, </a:t>
            </a:r>
          </a:p>
          <a:p>
            <a:pPr>
              <a:defRPr/>
            </a:pPr>
            <a:endParaRPr lang="tr-TR" sz="2000" dirty="0">
              <a:solidFill>
                <a:schemeClr val="tx1"/>
              </a:solidFill>
            </a:endParaRPr>
          </a:p>
          <a:p>
            <a:pPr>
              <a:defRPr/>
            </a:pPr>
            <a:r>
              <a:rPr lang="tr-TR" sz="2000" dirty="0" err="1">
                <a:solidFill>
                  <a:schemeClr val="tx1"/>
                </a:solidFill>
              </a:rPr>
              <a:t>International</a:t>
            </a:r>
            <a:r>
              <a:rPr lang="tr-TR" sz="2000" dirty="0">
                <a:solidFill>
                  <a:schemeClr val="tx1"/>
                </a:solidFill>
              </a:rPr>
              <a:t> </a:t>
            </a:r>
            <a:r>
              <a:rPr lang="tr-TR" sz="2000" dirty="0" err="1">
                <a:solidFill>
                  <a:schemeClr val="tx1"/>
                </a:solidFill>
              </a:rPr>
              <a:t>Organization</a:t>
            </a:r>
            <a:r>
              <a:rPr lang="tr-TR" sz="2000" dirty="0">
                <a:solidFill>
                  <a:schemeClr val="tx1"/>
                </a:solidFill>
              </a:rPr>
              <a:t> of Legal </a:t>
            </a:r>
            <a:r>
              <a:rPr lang="tr-TR" sz="2000" dirty="0" err="1">
                <a:solidFill>
                  <a:schemeClr val="tx1"/>
                </a:solidFill>
              </a:rPr>
              <a:t>Metrology</a:t>
            </a:r>
            <a:endParaRPr lang="tr-TR" sz="2000" dirty="0">
              <a:solidFill>
                <a:schemeClr val="tx1"/>
              </a:solidFill>
            </a:endParaRPr>
          </a:p>
        </p:txBody>
      </p:sp>
      <p:grpSp>
        <p:nvGrpSpPr>
          <p:cNvPr id="2" name="6 Grup"/>
          <p:cNvGrpSpPr/>
          <p:nvPr/>
        </p:nvGrpSpPr>
        <p:grpSpPr>
          <a:xfrm rot="20498834">
            <a:off x="-313930" y="414092"/>
            <a:ext cx="2877313" cy="1529244"/>
            <a:chOff x="6522474" y="3600085"/>
            <a:chExt cx="2370001" cy="1080438"/>
          </a:xfrm>
          <a:scene3d>
            <a:camera prst="orthographicFront"/>
            <a:lightRig rig="flat" dir="t"/>
          </a:scene3d>
        </p:grpSpPr>
        <p:sp>
          <p:nvSpPr>
            <p:cNvPr id="8" name="7 Oval"/>
            <p:cNvSpPr/>
            <p:nvPr/>
          </p:nvSpPr>
          <p:spPr>
            <a:xfrm>
              <a:off x="6522474" y="3600085"/>
              <a:ext cx="2370001" cy="1080438"/>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shade val="50000"/>
                <a:hueOff val="-512520"/>
                <a:satOff val="-46069"/>
                <a:lumOff val="32302"/>
                <a:alphaOff val="0"/>
              </a:schemeClr>
            </a:fillRef>
            <a:effectRef idx="2">
              <a:schemeClr val="accent1">
                <a:shade val="50000"/>
                <a:hueOff val="-512520"/>
                <a:satOff val="-46069"/>
                <a:lumOff val="32302"/>
                <a:alphaOff val="0"/>
              </a:schemeClr>
            </a:effectRef>
            <a:fontRef idx="minor">
              <a:schemeClr val="lt1"/>
            </a:fontRef>
          </p:style>
        </p:sp>
        <p:sp>
          <p:nvSpPr>
            <p:cNvPr id="9" name="Oval 4"/>
            <p:cNvSpPr/>
            <p:nvPr/>
          </p:nvSpPr>
          <p:spPr>
            <a:xfrm>
              <a:off x="6869553" y="3758311"/>
              <a:ext cx="1675843" cy="763986"/>
            </a:xfrm>
            <a:prstGeom prst="rect">
              <a:avLst/>
            </a:prstGeom>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a:lnSpc>
                  <a:spcPct val="90000"/>
                </a:lnSpc>
                <a:spcAft>
                  <a:spcPct val="35000"/>
                </a:spcAft>
                <a:defRPr/>
              </a:pPr>
              <a:r>
                <a:rPr lang="tr-TR" sz="2000" b="1" i="1" dirty="0">
                  <a:effectLst>
                    <a:outerShdw blurRad="38100" dist="38100" dir="2700000" algn="tl">
                      <a:srgbClr val="000000">
                        <a:alpha val="43137"/>
                      </a:srgbClr>
                    </a:outerShdw>
                  </a:effectLst>
                </a:rPr>
                <a:t>Uluslar arası Kalite Standartları</a:t>
              </a:r>
            </a:p>
          </p:txBody>
        </p:sp>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 Grup"/>
          <p:cNvGrpSpPr/>
          <p:nvPr/>
        </p:nvGrpSpPr>
        <p:grpSpPr>
          <a:xfrm rot="20498834">
            <a:off x="248092" y="441326"/>
            <a:ext cx="2370001" cy="1275848"/>
            <a:chOff x="6522474" y="3600085"/>
            <a:chExt cx="2370001" cy="1080438"/>
          </a:xfrm>
          <a:scene3d>
            <a:camera prst="orthographicFront"/>
            <a:lightRig rig="flat" dir="t"/>
          </a:scene3d>
        </p:grpSpPr>
        <p:sp>
          <p:nvSpPr>
            <p:cNvPr id="8" name="7 Oval"/>
            <p:cNvSpPr/>
            <p:nvPr/>
          </p:nvSpPr>
          <p:spPr>
            <a:xfrm>
              <a:off x="6522474" y="3600085"/>
              <a:ext cx="2370001" cy="1080438"/>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shade val="50000"/>
                <a:hueOff val="-512520"/>
                <a:satOff val="-46069"/>
                <a:lumOff val="32302"/>
                <a:alphaOff val="0"/>
              </a:schemeClr>
            </a:fillRef>
            <a:effectRef idx="2">
              <a:schemeClr val="accent1">
                <a:shade val="50000"/>
                <a:hueOff val="-512520"/>
                <a:satOff val="-46069"/>
                <a:lumOff val="32302"/>
                <a:alphaOff val="0"/>
              </a:schemeClr>
            </a:effectRef>
            <a:fontRef idx="minor">
              <a:schemeClr val="lt1"/>
            </a:fontRef>
          </p:style>
        </p:sp>
        <p:sp>
          <p:nvSpPr>
            <p:cNvPr id="9" name="Oval 4"/>
            <p:cNvSpPr/>
            <p:nvPr/>
          </p:nvSpPr>
          <p:spPr>
            <a:xfrm>
              <a:off x="6869553" y="3758311"/>
              <a:ext cx="1675843" cy="763986"/>
            </a:xfrm>
            <a:prstGeom prst="rect">
              <a:avLst/>
            </a:prstGeom>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a:lnSpc>
                  <a:spcPct val="90000"/>
                </a:lnSpc>
                <a:spcAft>
                  <a:spcPct val="35000"/>
                </a:spcAft>
                <a:defRPr/>
              </a:pPr>
              <a:r>
                <a:rPr lang="tr-TR" sz="2000" b="1" i="1" dirty="0">
                  <a:effectLst>
                    <a:outerShdw blurRad="38100" dist="38100" dir="2700000" algn="tl">
                      <a:srgbClr val="000000">
                        <a:alpha val="43137"/>
                      </a:srgbClr>
                    </a:outerShdw>
                  </a:effectLst>
                </a:rPr>
                <a:t>Uluslar arası Kalite Standartları</a:t>
              </a:r>
            </a:p>
          </p:txBody>
        </p:sp>
      </p:grpSp>
      <p:sp>
        <p:nvSpPr>
          <p:cNvPr id="6" name="5 Dikdörtgen"/>
          <p:cNvSpPr/>
          <p:nvPr/>
        </p:nvSpPr>
        <p:spPr>
          <a:xfrm>
            <a:off x="1857375" y="1285875"/>
            <a:ext cx="7037388" cy="4156075"/>
          </a:xfrm>
          <a:prstGeom prst="rect">
            <a:avLst/>
          </a:prstGeom>
        </p:spPr>
        <p:txBody>
          <a:bodyPr>
            <a:spAutoFit/>
          </a:bodyPr>
          <a:lstStyle/>
          <a:p>
            <a:pPr>
              <a:defRPr/>
            </a:pPr>
            <a:r>
              <a:rPr lang="tr-TR" sz="2200" b="1" dirty="0">
                <a:effectLst>
                  <a:outerShdw blurRad="38100" dist="38100" dir="2700000" algn="tl">
                    <a:srgbClr val="000000">
                      <a:alpha val="43137"/>
                    </a:srgbClr>
                  </a:outerShdw>
                </a:effectLst>
                <a:latin typeface="Comic Sans MS" pitchFamily="66" charset="0"/>
                <a:cs typeface="Arial" pitchFamily="34" charset="0"/>
              </a:rPr>
              <a:t>Dış Ticaret Müsteşarlığı - Dış Ticarette Standardizasyon Genel Müdürlüğü, </a:t>
            </a:r>
          </a:p>
          <a:p>
            <a:pPr>
              <a:defRPr/>
            </a:pPr>
            <a:endParaRPr lang="tr-TR" sz="2200" b="1" dirty="0">
              <a:effectLst>
                <a:outerShdw blurRad="38100" dist="38100" dir="2700000" algn="tl">
                  <a:srgbClr val="000000">
                    <a:alpha val="43137"/>
                  </a:srgbClr>
                </a:outerShdw>
              </a:effectLst>
              <a:latin typeface="Comic Sans MS" pitchFamily="66" charset="0"/>
              <a:cs typeface="Arial" pitchFamily="34" charset="0"/>
            </a:endParaRPr>
          </a:p>
          <a:p>
            <a:pPr>
              <a:defRPr/>
            </a:pPr>
            <a:r>
              <a:rPr lang="tr-TR" sz="2200" b="1" dirty="0">
                <a:effectLst>
                  <a:outerShdw blurRad="38100" dist="38100" dir="2700000" algn="tl">
                    <a:srgbClr val="000000">
                      <a:alpha val="43137"/>
                    </a:srgbClr>
                  </a:outerShdw>
                </a:effectLst>
                <a:latin typeface="Comic Sans MS" pitchFamily="66" charset="0"/>
                <a:cs typeface="Arial" pitchFamily="34" charset="0"/>
              </a:rPr>
              <a:t>Türk Standartları Enstitüsü- TSE, </a:t>
            </a:r>
          </a:p>
          <a:p>
            <a:pPr>
              <a:defRPr/>
            </a:pPr>
            <a:endParaRPr lang="tr-TR" sz="2200" b="1" dirty="0">
              <a:effectLst>
                <a:outerShdw blurRad="38100" dist="38100" dir="2700000" algn="tl">
                  <a:srgbClr val="000000">
                    <a:alpha val="43137"/>
                  </a:srgbClr>
                </a:outerShdw>
              </a:effectLst>
              <a:latin typeface="Comic Sans MS" pitchFamily="66" charset="0"/>
              <a:cs typeface="Arial" pitchFamily="34" charset="0"/>
            </a:endParaRPr>
          </a:p>
          <a:p>
            <a:pPr>
              <a:defRPr/>
            </a:pPr>
            <a:r>
              <a:rPr lang="tr-TR" sz="2200" b="1" dirty="0">
                <a:effectLst>
                  <a:outerShdw blurRad="38100" dist="38100" dir="2700000" algn="tl">
                    <a:srgbClr val="000000">
                      <a:alpha val="43137"/>
                    </a:srgbClr>
                  </a:outerShdw>
                </a:effectLst>
                <a:latin typeface="Comic Sans MS" pitchFamily="66" charset="0"/>
                <a:cs typeface="Arial" pitchFamily="34" charset="0"/>
              </a:rPr>
              <a:t>Kalite Derneği - KALDER, </a:t>
            </a:r>
          </a:p>
          <a:p>
            <a:pPr>
              <a:defRPr/>
            </a:pPr>
            <a:endParaRPr lang="tr-TR" sz="2200" b="1" dirty="0">
              <a:effectLst>
                <a:outerShdw blurRad="38100" dist="38100" dir="2700000" algn="tl">
                  <a:srgbClr val="000000">
                    <a:alpha val="43137"/>
                  </a:srgbClr>
                </a:outerShdw>
              </a:effectLst>
              <a:latin typeface="Comic Sans MS" pitchFamily="66" charset="0"/>
              <a:cs typeface="Arial" pitchFamily="34" charset="0"/>
            </a:endParaRPr>
          </a:p>
          <a:p>
            <a:pPr>
              <a:defRPr/>
            </a:pPr>
            <a:r>
              <a:rPr lang="tr-TR" sz="2200" b="1" dirty="0">
                <a:effectLst>
                  <a:outerShdw blurRad="38100" dist="38100" dir="2700000" algn="tl">
                    <a:srgbClr val="000000">
                      <a:alpha val="43137"/>
                    </a:srgbClr>
                  </a:outerShdw>
                </a:effectLst>
                <a:latin typeface="Comic Sans MS" pitchFamily="66" charset="0"/>
                <a:cs typeface="Arial" pitchFamily="34" charset="0"/>
              </a:rPr>
              <a:t>T.C. Tarım ve </a:t>
            </a:r>
            <a:r>
              <a:rPr lang="tr-TR" sz="2200" b="1" dirty="0" err="1">
                <a:effectLst>
                  <a:outerShdw blurRad="38100" dist="38100" dir="2700000" algn="tl">
                    <a:srgbClr val="000000">
                      <a:alpha val="43137"/>
                    </a:srgbClr>
                  </a:outerShdw>
                </a:effectLst>
                <a:latin typeface="Comic Sans MS" pitchFamily="66" charset="0"/>
                <a:cs typeface="Arial" pitchFamily="34" charset="0"/>
              </a:rPr>
              <a:t>Köyişleri</a:t>
            </a:r>
            <a:r>
              <a:rPr lang="tr-TR" sz="2200" b="1" dirty="0">
                <a:effectLst>
                  <a:outerShdw blurRad="38100" dist="38100" dir="2700000" algn="tl">
                    <a:srgbClr val="000000">
                      <a:alpha val="43137"/>
                    </a:srgbClr>
                  </a:outerShdw>
                </a:effectLst>
                <a:latin typeface="Comic Sans MS" pitchFamily="66" charset="0"/>
                <a:cs typeface="Arial" pitchFamily="34" charset="0"/>
              </a:rPr>
              <a:t> Bakanlığı Koruma ve Kontrol Genel Müdürlüğü </a:t>
            </a:r>
          </a:p>
          <a:p>
            <a:pPr>
              <a:defRPr/>
            </a:pPr>
            <a:endParaRPr lang="tr-TR" sz="2200" b="1" dirty="0">
              <a:effectLst>
                <a:outerShdw blurRad="38100" dist="38100" dir="2700000" algn="tl">
                  <a:srgbClr val="000000">
                    <a:alpha val="43137"/>
                  </a:srgbClr>
                </a:outerShdw>
              </a:effectLst>
              <a:latin typeface="Comic Sans MS" pitchFamily="66" charset="0"/>
              <a:cs typeface="Arial" pitchFamily="34" charset="0"/>
            </a:endParaRPr>
          </a:p>
          <a:p>
            <a:pPr>
              <a:defRPr/>
            </a:pPr>
            <a:r>
              <a:rPr lang="tr-TR" sz="2200" b="1" dirty="0">
                <a:effectLst>
                  <a:outerShdw blurRad="38100" dist="38100" dir="2700000" algn="tl">
                    <a:srgbClr val="000000">
                      <a:alpha val="43137"/>
                    </a:srgbClr>
                  </a:outerShdw>
                </a:effectLst>
                <a:latin typeface="Comic Sans MS" pitchFamily="66" charset="0"/>
                <a:cs typeface="Arial" pitchFamily="34" charset="0"/>
              </a:rPr>
              <a:t>Küçük ve Orta Ölçekli Sanayi Geliştirme Başkanlığı-KOSGEB </a:t>
            </a:r>
          </a:p>
        </p:txBody>
      </p:sp>
      <p:pic>
        <p:nvPicPr>
          <p:cNvPr id="60418" name="Picture 2" descr="http://www.mag-net.com.tr/upload/2012/06/kosgeb-logosu.jpg"/>
          <p:cNvPicPr>
            <a:picLocks noChangeAspect="1" noChangeArrowheads="1"/>
          </p:cNvPicPr>
          <p:nvPr/>
        </p:nvPicPr>
        <p:blipFill>
          <a:blip r:embed="rId3" cstate="print"/>
          <a:srcRect/>
          <a:stretch>
            <a:fillRect/>
          </a:stretch>
        </p:blipFill>
        <p:spPr bwMode="auto">
          <a:xfrm>
            <a:off x="6588125" y="5256213"/>
            <a:ext cx="1417638" cy="836612"/>
          </a:xfrm>
          <a:prstGeom prst="rect">
            <a:avLst/>
          </a:prstGeom>
          <a:ln>
            <a:noFill/>
          </a:ln>
          <a:effectLst>
            <a:outerShdw blurRad="292100" dist="139700" dir="2700000" algn="tl" rotWithShape="0">
              <a:srgbClr val="333333">
                <a:alpha val="65000"/>
              </a:srgbClr>
            </a:outerShdw>
          </a:effectLst>
        </p:spPr>
      </p:pic>
      <p:pic>
        <p:nvPicPr>
          <p:cNvPr id="51205" name="Picture 4" descr="http://www.habersinerji.com/files/news/thumb/news-358d10e826c7311ba668.jpg"/>
          <p:cNvPicPr>
            <a:picLocks noChangeAspect="1" noChangeArrowheads="1"/>
          </p:cNvPicPr>
          <p:nvPr/>
        </p:nvPicPr>
        <p:blipFill>
          <a:blip r:embed="rId4" cstate="print"/>
          <a:srcRect/>
          <a:stretch>
            <a:fillRect/>
          </a:stretch>
        </p:blipFill>
        <p:spPr bwMode="auto">
          <a:xfrm>
            <a:off x="357158" y="3643314"/>
            <a:ext cx="1150937" cy="982662"/>
          </a:xfrm>
          <a:prstGeom prst="rect">
            <a:avLst/>
          </a:prstGeom>
          <a:noFill/>
          <a:ln w="9525">
            <a:noFill/>
            <a:miter lim="800000"/>
            <a:headEnd/>
            <a:tailEnd/>
          </a:ln>
        </p:spPr>
      </p:pic>
      <p:pic>
        <p:nvPicPr>
          <p:cNvPr id="51206" name="Picture 6" descr="http://media.sondevir.com/250x190/2011/10/14/kalder.jpg"/>
          <p:cNvPicPr>
            <a:picLocks noChangeAspect="1" noChangeArrowheads="1"/>
          </p:cNvPicPr>
          <p:nvPr/>
        </p:nvPicPr>
        <p:blipFill>
          <a:blip r:embed="rId5" cstate="print"/>
          <a:srcRect/>
          <a:stretch>
            <a:fillRect/>
          </a:stretch>
        </p:blipFill>
        <p:spPr bwMode="auto">
          <a:xfrm>
            <a:off x="7215206" y="2571744"/>
            <a:ext cx="1439863" cy="792163"/>
          </a:xfrm>
          <a:prstGeom prst="rect">
            <a:avLst/>
          </a:prstGeom>
          <a:noFill/>
          <a:ln w="9525">
            <a:noFill/>
            <a:miter lim="800000"/>
            <a:headEnd/>
            <a:tailEnd/>
          </a:ln>
        </p:spPr>
      </p:pic>
      <p:pic>
        <p:nvPicPr>
          <p:cNvPr id="51207" name="Picture 8" descr="http://www.ozpor.com.tr/lib/images/TSE_logo.gif"/>
          <p:cNvPicPr>
            <a:picLocks noChangeAspect="1" noChangeArrowheads="1"/>
          </p:cNvPicPr>
          <p:nvPr/>
        </p:nvPicPr>
        <p:blipFill>
          <a:blip r:embed="rId6" cstate="print"/>
          <a:srcRect/>
          <a:stretch>
            <a:fillRect/>
          </a:stretch>
        </p:blipFill>
        <p:spPr bwMode="auto">
          <a:xfrm>
            <a:off x="500034" y="2285992"/>
            <a:ext cx="1152525" cy="865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5 Grup"/>
          <p:cNvGrpSpPr/>
          <p:nvPr/>
        </p:nvGrpSpPr>
        <p:grpSpPr>
          <a:xfrm rot="20829156">
            <a:off x="221038" y="395984"/>
            <a:ext cx="3290856" cy="909945"/>
            <a:chOff x="786319" y="4968561"/>
            <a:chExt cx="2370001" cy="1080438"/>
          </a:xfrm>
          <a:scene3d>
            <a:camera prst="orthographicFront"/>
            <a:lightRig rig="flat" dir="t"/>
          </a:scene3d>
        </p:grpSpPr>
        <p:sp>
          <p:nvSpPr>
            <p:cNvPr id="7" name="6 Oval"/>
            <p:cNvSpPr/>
            <p:nvPr/>
          </p:nvSpPr>
          <p:spPr>
            <a:xfrm>
              <a:off x="786319" y="4968561"/>
              <a:ext cx="2370001" cy="1080438"/>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shade val="50000"/>
                <a:hueOff val="-683360"/>
                <a:satOff val="-61425"/>
                <a:lumOff val="43069"/>
                <a:alphaOff val="0"/>
              </a:schemeClr>
            </a:fillRef>
            <a:effectRef idx="2">
              <a:schemeClr val="accent1">
                <a:shade val="50000"/>
                <a:hueOff val="-683360"/>
                <a:satOff val="-61425"/>
                <a:lumOff val="43069"/>
                <a:alphaOff val="0"/>
              </a:schemeClr>
            </a:effectRef>
            <a:fontRef idx="minor">
              <a:schemeClr val="lt1"/>
            </a:fontRef>
          </p:style>
        </p:sp>
        <p:sp>
          <p:nvSpPr>
            <p:cNvPr id="8" name="Oval 4"/>
            <p:cNvSpPr/>
            <p:nvPr/>
          </p:nvSpPr>
          <p:spPr>
            <a:xfrm>
              <a:off x="1133398" y="5126787"/>
              <a:ext cx="1675843" cy="763986"/>
            </a:xfrm>
            <a:prstGeom prst="rect">
              <a:avLst/>
            </a:prstGeom>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a:lnSpc>
                  <a:spcPct val="90000"/>
                </a:lnSpc>
                <a:spcAft>
                  <a:spcPct val="35000"/>
                </a:spcAft>
                <a:defRPr/>
              </a:pPr>
              <a:r>
                <a:rPr lang="tr-TR" sz="2000" b="1" i="1" dirty="0">
                  <a:effectLst>
                    <a:outerShdw blurRad="38100" dist="38100" dir="2700000" algn="tl">
                      <a:srgbClr val="000000">
                        <a:alpha val="43137"/>
                      </a:srgbClr>
                    </a:outerShdw>
                  </a:effectLst>
                </a:rPr>
                <a:t>İhracat Fiyatlandırması</a:t>
              </a:r>
            </a:p>
          </p:txBody>
        </p:sp>
      </p:grpSp>
      <p:sp>
        <p:nvSpPr>
          <p:cNvPr id="9" name="8 Dikdörtgen"/>
          <p:cNvSpPr/>
          <p:nvPr/>
        </p:nvSpPr>
        <p:spPr>
          <a:xfrm>
            <a:off x="179388" y="1628775"/>
            <a:ext cx="8820150" cy="1108075"/>
          </a:xfrm>
          <a:prstGeom prst="rect">
            <a:avLst/>
          </a:prstGeom>
        </p:spPr>
        <p:txBody>
          <a:bodyPr>
            <a:spAutoFit/>
          </a:bodyPr>
          <a:lstStyle/>
          <a:p>
            <a:pPr>
              <a:defRPr/>
            </a:pPr>
            <a:r>
              <a:rPr lang="tr-TR" sz="2200" b="1" dirty="0">
                <a:effectLst>
                  <a:outerShdw blurRad="38100" dist="38100" dir="2700000" algn="tl">
                    <a:srgbClr val="000000">
                      <a:alpha val="43137"/>
                    </a:srgbClr>
                  </a:outerShdw>
                </a:effectLst>
                <a:latin typeface="Comic Sans MS" pitchFamily="66" charset="0"/>
                <a:cs typeface="Arial" pitchFamily="34" charset="0"/>
              </a:rPr>
              <a:t>	En uygun ihraç fiyatı ürününüzün üretim maliyetlerini karşılayan, hedef pazar için uygun ve belli bir kâr marjını içeren fiyattır.</a:t>
            </a:r>
          </a:p>
        </p:txBody>
      </p:sp>
      <p:graphicFrame>
        <p:nvGraphicFramePr>
          <p:cNvPr id="10" name="9 Tablo"/>
          <p:cNvGraphicFramePr>
            <a:graphicFrameLocks noGrp="1"/>
          </p:cNvGraphicFramePr>
          <p:nvPr/>
        </p:nvGraphicFramePr>
        <p:xfrm>
          <a:off x="1835696" y="2780928"/>
          <a:ext cx="7128792" cy="3596640"/>
        </p:xfrm>
        <a:graphic>
          <a:graphicData uri="http://schemas.openxmlformats.org/drawingml/2006/table">
            <a:tbl>
              <a:tblPr firstRow="1" bandRow="1">
                <a:effectLst>
                  <a:outerShdw blurRad="152400" dist="317500" dir="5400000" sx="90000" sy="-19000" rotWithShape="0">
                    <a:prstClr val="black">
                      <a:alpha val="15000"/>
                    </a:prstClr>
                  </a:outerShdw>
                </a:effectLst>
                <a:tableStyleId>{5C22544A-7EE6-4342-B048-85BDC9FD1C3A}</a:tableStyleId>
              </a:tblPr>
              <a:tblGrid>
                <a:gridCol w="3564396"/>
                <a:gridCol w="3564396"/>
              </a:tblGrid>
              <a:tr h="370840">
                <a:tc>
                  <a:txBody>
                    <a:bodyPr/>
                    <a:lstStyle/>
                    <a:p>
                      <a:pPr algn="ctr"/>
                      <a:r>
                        <a:rPr lang="tr-TR" sz="2000" b="1" dirty="0" smtClean="0">
                          <a:solidFill>
                            <a:schemeClr val="bg1"/>
                          </a:solidFill>
                          <a:effectLst>
                            <a:outerShdw blurRad="38100" dist="38100" dir="2700000" algn="tl">
                              <a:srgbClr val="000000">
                                <a:alpha val="43137"/>
                              </a:srgbClr>
                            </a:outerShdw>
                          </a:effectLst>
                          <a:latin typeface="Comic Sans MS" pitchFamily="66" charset="0"/>
                        </a:rPr>
                        <a:t>Kontrol Edilebilir Fiyat Faktörleri</a:t>
                      </a:r>
                      <a:endParaRPr lang="tr-TR" sz="2000" b="1" dirty="0">
                        <a:solidFill>
                          <a:schemeClr val="bg1"/>
                        </a:solidFill>
                        <a:effectLst>
                          <a:outerShdw blurRad="38100" dist="38100" dir="2700000" algn="tl">
                            <a:srgbClr val="000000">
                              <a:alpha val="43137"/>
                            </a:srgbClr>
                          </a:outerShdw>
                        </a:effectLst>
                        <a:latin typeface="Comic Sans MS" pitchFamily="66" charset="0"/>
                      </a:endParaRPr>
                    </a:p>
                  </a:txBody>
                  <a:tcPr anchor="ctr">
                    <a:cell3D prstMaterial="dkEdge">
                      <a:bevel/>
                      <a:lightRig rig="flood" dir="t"/>
                    </a:cell3D>
                  </a:tcPr>
                </a:tc>
                <a:tc>
                  <a:txBody>
                    <a:bodyPr/>
                    <a:lstStyle/>
                    <a:p>
                      <a:pPr algn="ctr"/>
                      <a:r>
                        <a:rPr lang="tr-TR" sz="2000" b="1" dirty="0" smtClean="0">
                          <a:solidFill>
                            <a:schemeClr val="bg1"/>
                          </a:solidFill>
                          <a:effectLst>
                            <a:outerShdw blurRad="38100" dist="38100" dir="2700000" algn="tl">
                              <a:srgbClr val="000000">
                                <a:alpha val="43137"/>
                              </a:srgbClr>
                            </a:outerShdw>
                          </a:effectLst>
                          <a:latin typeface="Comic Sans MS" pitchFamily="66" charset="0"/>
                        </a:rPr>
                        <a:t>Bağımsız</a:t>
                      </a:r>
                      <a:r>
                        <a:rPr lang="tr-TR" sz="2000" b="1" baseline="0" dirty="0" smtClean="0">
                          <a:solidFill>
                            <a:schemeClr val="bg1"/>
                          </a:solidFill>
                          <a:effectLst>
                            <a:outerShdw blurRad="38100" dist="38100" dir="2700000" algn="tl">
                              <a:srgbClr val="000000">
                                <a:alpha val="43137"/>
                              </a:srgbClr>
                            </a:outerShdw>
                          </a:effectLst>
                          <a:latin typeface="Comic Sans MS" pitchFamily="66" charset="0"/>
                        </a:rPr>
                        <a:t> Fiyat Faktörleri</a:t>
                      </a:r>
                      <a:endParaRPr lang="tr-TR" sz="2000" b="1" dirty="0">
                        <a:solidFill>
                          <a:schemeClr val="bg1"/>
                        </a:solidFill>
                        <a:effectLst>
                          <a:outerShdw blurRad="38100" dist="38100" dir="2700000" algn="tl">
                            <a:srgbClr val="000000">
                              <a:alpha val="43137"/>
                            </a:srgbClr>
                          </a:outerShdw>
                        </a:effectLst>
                        <a:latin typeface="Comic Sans MS" pitchFamily="66" charset="0"/>
                      </a:endParaRPr>
                    </a:p>
                  </a:txBody>
                  <a:tcPr anchor="ctr">
                    <a:cell3D prstMaterial="dkEdge">
                      <a:bevel/>
                      <a:lightRig rig="flood" dir="t"/>
                    </a:cell3D>
                  </a:tcPr>
                </a:tc>
              </a:tr>
              <a:tr h="370840">
                <a:tc>
                  <a:txBody>
                    <a:bodyPr/>
                    <a:lstStyle/>
                    <a:p>
                      <a:r>
                        <a:rPr lang="tr-TR" sz="2000" b="1" dirty="0" smtClean="0">
                          <a:solidFill>
                            <a:schemeClr val="tx1"/>
                          </a:solidFill>
                          <a:effectLst>
                            <a:outerShdw blurRad="38100" dist="38100" dir="2700000" algn="tl">
                              <a:srgbClr val="000000">
                                <a:alpha val="43137"/>
                              </a:srgbClr>
                            </a:outerShdw>
                          </a:effectLst>
                          <a:latin typeface="Comic Sans MS" pitchFamily="66" charset="0"/>
                        </a:rPr>
                        <a:t>Ürün Maliyeti</a:t>
                      </a:r>
                    </a:p>
                  </a:txBody>
                  <a:tcPr anchor="ctr">
                    <a:cell3D prstMaterial="dkEdge">
                      <a:bevel/>
                      <a:lightRig rig="flood" dir="t"/>
                    </a:cell3D>
                  </a:tcPr>
                </a:tc>
                <a:tc>
                  <a:txBody>
                    <a:bodyPr/>
                    <a:lstStyle/>
                    <a:p>
                      <a:r>
                        <a:rPr lang="tr-TR" sz="2000" b="1" dirty="0" smtClean="0">
                          <a:solidFill>
                            <a:schemeClr val="tx1"/>
                          </a:solidFill>
                          <a:effectLst>
                            <a:outerShdw blurRad="38100" dist="38100" dir="2700000" algn="tl">
                              <a:srgbClr val="000000">
                                <a:alpha val="43137"/>
                              </a:srgbClr>
                            </a:outerShdw>
                          </a:effectLst>
                          <a:latin typeface="Comic Sans MS" pitchFamily="66" charset="0"/>
                        </a:rPr>
                        <a:t>Hedef Pazardaki Fiyat Düzeyi</a:t>
                      </a:r>
                      <a:endParaRPr lang="tr-TR" sz="2000" b="1" dirty="0">
                        <a:solidFill>
                          <a:schemeClr val="tx1"/>
                        </a:solidFill>
                        <a:effectLst>
                          <a:outerShdw blurRad="38100" dist="38100" dir="2700000" algn="tl">
                            <a:srgbClr val="000000">
                              <a:alpha val="43137"/>
                            </a:srgbClr>
                          </a:outerShdw>
                        </a:effectLst>
                        <a:latin typeface="Comic Sans MS" pitchFamily="66" charset="0"/>
                      </a:endParaRPr>
                    </a:p>
                  </a:txBody>
                  <a:tcPr anchor="ctr">
                    <a:cell3D prstMaterial="dkEdge">
                      <a:bevel/>
                      <a:lightRig rig="flood" dir="t"/>
                    </a:cell3D>
                  </a:tcPr>
                </a:tc>
              </a:tr>
              <a:tr h="370840">
                <a:tc>
                  <a:txBody>
                    <a:bodyPr/>
                    <a:lstStyle/>
                    <a:p>
                      <a:r>
                        <a:rPr lang="tr-TR" sz="2000" b="1" dirty="0" smtClean="0">
                          <a:solidFill>
                            <a:schemeClr val="tx1"/>
                          </a:solidFill>
                          <a:effectLst>
                            <a:outerShdw blurRad="38100" dist="38100" dir="2700000" algn="tl">
                              <a:srgbClr val="000000">
                                <a:alpha val="43137"/>
                              </a:srgbClr>
                            </a:outerShdw>
                          </a:effectLst>
                          <a:latin typeface="Comic Sans MS" pitchFamily="66" charset="0"/>
                        </a:rPr>
                        <a:t>Satış ve Dağıtım Maliyetleri</a:t>
                      </a:r>
                      <a:endParaRPr lang="tr-TR" sz="2000" b="1" dirty="0">
                        <a:solidFill>
                          <a:schemeClr val="tx1"/>
                        </a:solidFill>
                        <a:effectLst>
                          <a:outerShdw blurRad="38100" dist="38100" dir="2700000" algn="tl">
                            <a:srgbClr val="000000">
                              <a:alpha val="43137"/>
                            </a:srgbClr>
                          </a:outerShdw>
                        </a:effectLst>
                        <a:latin typeface="Comic Sans MS" pitchFamily="66" charset="0"/>
                      </a:endParaRPr>
                    </a:p>
                  </a:txBody>
                  <a:tcPr anchor="ctr">
                    <a:cell3D prstMaterial="dkEdge">
                      <a:bevel/>
                      <a:lightRig rig="flood" dir="t"/>
                    </a:cell3D>
                  </a:tcPr>
                </a:tc>
                <a:tc>
                  <a:txBody>
                    <a:bodyPr/>
                    <a:lstStyle/>
                    <a:p>
                      <a:r>
                        <a:rPr lang="tr-TR" sz="2000" b="1" dirty="0" smtClean="0">
                          <a:solidFill>
                            <a:schemeClr val="tx1"/>
                          </a:solidFill>
                          <a:effectLst>
                            <a:outerShdw blurRad="38100" dist="38100" dir="2700000" algn="tl">
                              <a:srgbClr val="000000">
                                <a:alpha val="43137"/>
                              </a:srgbClr>
                            </a:outerShdw>
                          </a:effectLst>
                          <a:latin typeface="Comic Sans MS" pitchFamily="66" charset="0"/>
                        </a:rPr>
                        <a:t>Pazardaki Arz ve Talep</a:t>
                      </a:r>
                      <a:endParaRPr lang="tr-TR" sz="2000" b="1" dirty="0">
                        <a:solidFill>
                          <a:schemeClr val="tx1"/>
                        </a:solidFill>
                        <a:effectLst>
                          <a:outerShdw blurRad="38100" dist="38100" dir="2700000" algn="tl">
                            <a:srgbClr val="000000">
                              <a:alpha val="43137"/>
                            </a:srgbClr>
                          </a:outerShdw>
                        </a:effectLst>
                        <a:latin typeface="Comic Sans MS" pitchFamily="66" charset="0"/>
                      </a:endParaRPr>
                    </a:p>
                  </a:txBody>
                  <a:tcPr anchor="ctr">
                    <a:cell3D prstMaterial="dkEdge">
                      <a:bevel/>
                      <a:lightRig rig="flood" dir="t"/>
                    </a:cell3D>
                  </a:tcPr>
                </a:tc>
              </a:tr>
              <a:tr h="370840">
                <a:tc>
                  <a:txBody>
                    <a:bodyPr/>
                    <a:lstStyle/>
                    <a:p>
                      <a:r>
                        <a:rPr lang="tr-TR" sz="2000" b="1" dirty="0" smtClean="0">
                          <a:solidFill>
                            <a:schemeClr val="tx1"/>
                          </a:solidFill>
                          <a:effectLst>
                            <a:outerShdw blurRad="38100" dist="38100" dir="2700000" algn="tl">
                              <a:srgbClr val="000000">
                                <a:alpha val="43137"/>
                              </a:srgbClr>
                            </a:outerShdw>
                          </a:effectLst>
                          <a:latin typeface="Comic Sans MS" pitchFamily="66" charset="0"/>
                        </a:rPr>
                        <a:t>Pazarlama Desteği Maliyetleri</a:t>
                      </a:r>
                      <a:endParaRPr lang="tr-TR" sz="2000" b="1" dirty="0">
                        <a:solidFill>
                          <a:schemeClr val="tx1"/>
                        </a:solidFill>
                        <a:effectLst>
                          <a:outerShdw blurRad="38100" dist="38100" dir="2700000" algn="tl">
                            <a:srgbClr val="000000">
                              <a:alpha val="43137"/>
                            </a:srgbClr>
                          </a:outerShdw>
                        </a:effectLst>
                        <a:latin typeface="Comic Sans MS" pitchFamily="66" charset="0"/>
                      </a:endParaRPr>
                    </a:p>
                  </a:txBody>
                  <a:tcPr anchor="ctr">
                    <a:cell3D prstMaterial="dkEdge">
                      <a:bevel/>
                      <a:lightRig rig="flood" dir="t"/>
                    </a:cell3D>
                  </a:tcPr>
                </a:tc>
                <a:tc>
                  <a:txBody>
                    <a:bodyPr/>
                    <a:lstStyle/>
                    <a:p>
                      <a:r>
                        <a:rPr lang="tr-TR" sz="2000" b="1" dirty="0" smtClean="0">
                          <a:solidFill>
                            <a:schemeClr val="tx1"/>
                          </a:solidFill>
                          <a:effectLst>
                            <a:outerShdw blurRad="38100" dist="38100" dir="2700000" algn="tl">
                              <a:srgbClr val="000000">
                                <a:alpha val="43137"/>
                              </a:srgbClr>
                            </a:outerShdw>
                          </a:effectLst>
                          <a:latin typeface="Comic Sans MS" pitchFamily="66" charset="0"/>
                        </a:rPr>
                        <a:t>Rekabet</a:t>
                      </a:r>
                      <a:endParaRPr lang="tr-TR" sz="2000" b="1" dirty="0">
                        <a:solidFill>
                          <a:schemeClr val="tx1"/>
                        </a:solidFill>
                        <a:effectLst>
                          <a:outerShdw blurRad="38100" dist="38100" dir="2700000" algn="tl">
                            <a:srgbClr val="000000">
                              <a:alpha val="43137"/>
                            </a:srgbClr>
                          </a:outerShdw>
                        </a:effectLst>
                        <a:latin typeface="Comic Sans MS" pitchFamily="66" charset="0"/>
                      </a:endParaRPr>
                    </a:p>
                  </a:txBody>
                  <a:tcPr anchor="ctr">
                    <a:cell3D prstMaterial="dkEdge">
                      <a:bevel/>
                      <a:lightRig rig="flood" dir="t"/>
                    </a:cell3D>
                  </a:tcPr>
                </a:tc>
              </a:tr>
              <a:tr h="370840">
                <a:tc>
                  <a:txBody>
                    <a:bodyPr/>
                    <a:lstStyle/>
                    <a:p>
                      <a:r>
                        <a:rPr lang="tr-TR" sz="2000" b="1" dirty="0" smtClean="0">
                          <a:solidFill>
                            <a:schemeClr val="tx1"/>
                          </a:solidFill>
                          <a:effectLst>
                            <a:outerShdw blurRad="38100" dist="38100" dir="2700000" algn="tl">
                              <a:srgbClr val="000000">
                                <a:alpha val="43137"/>
                              </a:srgbClr>
                            </a:outerShdw>
                          </a:effectLst>
                          <a:latin typeface="Comic Sans MS" pitchFamily="66" charset="0"/>
                        </a:rPr>
                        <a:t>Ürün Kalitesi</a:t>
                      </a:r>
                      <a:r>
                        <a:rPr lang="tr-TR" sz="2000" b="1" baseline="0" dirty="0" smtClean="0">
                          <a:solidFill>
                            <a:schemeClr val="tx1"/>
                          </a:solidFill>
                          <a:effectLst>
                            <a:outerShdw blurRad="38100" dist="38100" dir="2700000" algn="tl">
                              <a:srgbClr val="000000">
                                <a:alpha val="43137"/>
                              </a:srgbClr>
                            </a:outerShdw>
                          </a:effectLst>
                          <a:latin typeface="Comic Sans MS" pitchFamily="66" charset="0"/>
                        </a:rPr>
                        <a:t> ve İmajı</a:t>
                      </a:r>
                      <a:endParaRPr lang="tr-TR" sz="2000" b="1" dirty="0">
                        <a:solidFill>
                          <a:schemeClr val="tx1"/>
                        </a:solidFill>
                        <a:effectLst>
                          <a:outerShdw blurRad="38100" dist="38100" dir="2700000" algn="tl">
                            <a:srgbClr val="000000">
                              <a:alpha val="43137"/>
                            </a:srgbClr>
                          </a:outerShdw>
                        </a:effectLst>
                        <a:latin typeface="Comic Sans MS" pitchFamily="66" charset="0"/>
                      </a:endParaRPr>
                    </a:p>
                  </a:txBody>
                  <a:tcPr anchor="ctr">
                    <a:cell3D prstMaterial="dkEdge">
                      <a:bevel/>
                      <a:lightRig rig="flood" dir="t"/>
                    </a:cell3D>
                  </a:tcPr>
                </a:tc>
                <a:tc>
                  <a:txBody>
                    <a:bodyPr/>
                    <a:lstStyle/>
                    <a:p>
                      <a:r>
                        <a:rPr lang="tr-TR" sz="2000" b="1" dirty="0" smtClean="0">
                          <a:solidFill>
                            <a:schemeClr val="tx1"/>
                          </a:solidFill>
                          <a:effectLst>
                            <a:outerShdw blurRad="38100" dist="38100" dir="2700000" algn="tl">
                              <a:srgbClr val="000000">
                                <a:alpha val="43137"/>
                              </a:srgbClr>
                            </a:outerShdw>
                          </a:effectLst>
                          <a:latin typeface="Comic Sans MS" pitchFamily="66" charset="0"/>
                        </a:rPr>
                        <a:t>Pazar Koşulları</a:t>
                      </a:r>
                      <a:endParaRPr lang="tr-TR" sz="2000" b="1" dirty="0">
                        <a:solidFill>
                          <a:schemeClr val="tx1"/>
                        </a:solidFill>
                        <a:effectLst>
                          <a:outerShdw blurRad="38100" dist="38100" dir="2700000" algn="tl">
                            <a:srgbClr val="000000">
                              <a:alpha val="43137"/>
                            </a:srgbClr>
                          </a:outerShdw>
                        </a:effectLst>
                        <a:latin typeface="Comic Sans MS" pitchFamily="66" charset="0"/>
                      </a:endParaRPr>
                    </a:p>
                  </a:txBody>
                  <a:tcPr anchor="ctr">
                    <a:cell3D prstMaterial="dkEdge">
                      <a:bevel/>
                      <a:lightRig rig="flood" dir="t"/>
                    </a:cell3D>
                  </a:tcPr>
                </a:tc>
              </a:tr>
              <a:tr h="370840">
                <a:tc>
                  <a:txBody>
                    <a:bodyPr/>
                    <a:lstStyle/>
                    <a:p>
                      <a:r>
                        <a:rPr lang="tr-TR" sz="2000" b="1" dirty="0" smtClean="0">
                          <a:solidFill>
                            <a:schemeClr val="tx1"/>
                          </a:solidFill>
                          <a:effectLst>
                            <a:outerShdw blurRad="38100" dist="38100" dir="2700000" algn="tl">
                              <a:srgbClr val="000000">
                                <a:alpha val="43137"/>
                              </a:srgbClr>
                            </a:outerShdw>
                          </a:effectLst>
                          <a:latin typeface="Comic Sans MS" pitchFamily="66" charset="0"/>
                        </a:rPr>
                        <a:t>Ürün İletişimi</a:t>
                      </a:r>
                      <a:endParaRPr lang="tr-TR" sz="2000" b="1" dirty="0">
                        <a:solidFill>
                          <a:schemeClr val="tx1"/>
                        </a:solidFill>
                        <a:effectLst>
                          <a:outerShdw blurRad="38100" dist="38100" dir="2700000" algn="tl">
                            <a:srgbClr val="000000">
                              <a:alpha val="43137"/>
                            </a:srgbClr>
                          </a:outerShdw>
                        </a:effectLst>
                        <a:latin typeface="Comic Sans MS" pitchFamily="66" charset="0"/>
                      </a:endParaRPr>
                    </a:p>
                  </a:txBody>
                  <a:tcPr anchor="ctr">
                    <a:cell3D prstMaterial="dkEdge">
                      <a:bevel/>
                      <a:lightRig rig="flood" dir="t"/>
                    </a:cell3D>
                  </a:tcPr>
                </a:tc>
                <a:tc>
                  <a:txBody>
                    <a:bodyPr/>
                    <a:lstStyle/>
                    <a:p>
                      <a:endParaRPr lang="tr-TR" sz="2000" b="1" dirty="0">
                        <a:solidFill>
                          <a:schemeClr val="bg2"/>
                        </a:solidFill>
                        <a:effectLst>
                          <a:outerShdw blurRad="38100" dist="38100" dir="2700000" algn="tl">
                            <a:srgbClr val="000000">
                              <a:alpha val="43137"/>
                            </a:srgbClr>
                          </a:outerShdw>
                        </a:effectLst>
                        <a:latin typeface="Comic Sans MS" pitchFamily="66" charset="0"/>
                      </a:endParaRPr>
                    </a:p>
                  </a:txBody>
                  <a:tcPr anchor="ctr">
                    <a:cell3D prstMaterial="dkEdge">
                      <a:bevel/>
                      <a:lightRig rig="flood" dir="t"/>
                    </a:cell3D>
                  </a:tcPr>
                </a:tc>
              </a:tr>
            </a:tbl>
          </a:graphicData>
        </a:graphic>
      </p:graphicFrame>
      <p:pic>
        <p:nvPicPr>
          <p:cNvPr id="20482" name="Picture 2" descr="http://nora.malhasoglu.com/wp-content/uploads/2011/10/currency.jpg"/>
          <p:cNvPicPr>
            <a:picLocks noChangeAspect="1" noChangeArrowheads="1"/>
          </p:cNvPicPr>
          <p:nvPr/>
        </p:nvPicPr>
        <p:blipFill>
          <a:blip r:embed="rId3" cstate="print"/>
          <a:srcRect/>
          <a:stretch>
            <a:fillRect/>
          </a:stretch>
        </p:blipFill>
        <p:spPr bwMode="auto">
          <a:xfrm>
            <a:off x="6300788" y="188913"/>
            <a:ext cx="2303462" cy="1368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growing strategies in business ile ilgili görsel sonucu"/>
          <p:cNvPicPr>
            <a:picLocks noChangeAspect="1" noChangeArrowheads="1"/>
          </p:cNvPicPr>
          <p:nvPr/>
        </p:nvPicPr>
        <p:blipFill>
          <a:blip r:embed="rId2"/>
          <a:srcRect/>
          <a:stretch>
            <a:fillRect/>
          </a:stretch>
        </p:blipFill>
        <p:spPr bwMode="auto">
          <a:xfrm>
            <a:off x="1571604" y="214290"/>
            <a:ext cx="5778007" cy="6357958"/>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
          <p:cNvGrpSpPr/>
          <p:nvPr/>
        </p:nvGrpSpPr>
        <p:grpSpPr>
          <a:xfrm rot="20575621">
            <a:off x="285894" y="512738"/>
            <a:ext cx="2370001" cy="1080438"/>
            <a:chOff x="79251" y="3600400"/>
            <a:chExt cx="2370001" cy="1080438"/>
          </a:xfrm>
          <a:scene3d>
            <a:camera prst="orthographicFront"/>
            <a:lightRig rig="flat" dir="t"/>
          </a:scene3d>
        </p:grpSpPr>
        <p:sp>
          <p:nvSpPr>
            <p:cNvPr id="3" name="2 Oval"/>
            <p:cNvSpPr/>
            <p:nvPr/>
          </p:nvSpPr>
          <p:spPr>
            <a:xfrm>
              <a:off x="79251" y="3600400"/>
              <a:ext cx="2370001" cy="1080438"/>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shade val="50000"/>
                <a:hueOff val="-512520"/>
                <a:satOff val="-46069"/>
                <a:lumOff val="32302"/>
                <a:alphaOff val="0"/>
              </a:schemeClr>
            </a:fillRef>
            <a:effectRef idx="2">
              <a:schemeClr val="accent1">
                <a:shade val="50000"/>
                <a:hueOff val="-512520"/>
                <a:satOff val="-46069"/>
                <a:lumOff val="32302"/>
                <a:alphaOff val="0"/>
              </a:schemeClr>
            </a:effectRef>
            <a:fontRef idx="minor">
              <a:schemeClr val="lt1"/>
            </a:fontRef>
          </p:style>
        </p:sp>
        <p:sp>
          <p:nvSpPr>
            <p:cNvPr id="4" name="Oval 4"/>
            <p:cNvSpPr/>
            <p:nvPr/>
          </p:nvSpPr>
          <p:spPr>
            <a:xfrm>
              <a:off x="426330" y="3758626"/>
              <a:ext cx="1675843" cy="763986"/>
            </a:xfrm>
            <a:prstGeom prst="rect">
              <a:avLst/>
            </a:prstGeom>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a:lnSpc>
                  <a:spcPct val="90000"/>
                </a:lnSpc>
                <a:spcAft>
                  <a:spcPct val="35000"/>
                </a:spcAft>
                <a:defRPr/>
              </a:pPr>
              <a:r>
                <a:rPr lang="tr-TR" sz="2000" b="1" i="1">
                  <a:effectLst>
                    <a:outerShdw blurRad="38100" dist="38100" dir="2700000" algn="tl">
                      <a:srgbClr val="000000">
                        <a:alpha val="43137"/>
                      </a:srgbClr>
                    </a:outerShdw>
                  </a:effectLst>
                </a:rPr>
                <a:t>İhracat Sözleşmesi</a:t>
              </a:r>
              <a:endParaRPr lang="tr-TR" sz="2000" b="1" i="1" dirty="0">
                <a:effectLst>
                  <a:outerShdw blurRad="38100" dist="38100" dir="2700000" algn="tl">
                    <a:srgbClr val="000000">
                      <a:alpha val="43137"/>
                    </a:srgbClr>
                  </a:outerShdw>
                </a:effectLst>
              </a:endParaRPr>
            </a:p>
          </p:txBody>
        </p:sp>
      </p:grpSp>
      <p:sp>
        <p:nvSpPr>
          <p:cNvPr id="5" name="4 Metin kutusu"/>
          <p:cNvSpPr txBox="1"/>
          <p:nvPr/>
        </p:nvSpPr>
        <p:spPr>
          <a:xfrm>
            <a:off x="1571604" y="928670"/>
            <a:ext cx="7072362" cy="3139321"/>
          </a:xfrm>
          <a:prstGeom prst="rect">
            <a:avLst/>
          </a:prstGeom>
          <a:noFill/>
        </p:spPr>
        <p:txBody>
          <a:bodyPr>
            <a:spAutoFit/>
            <a:scene3d>
              <a:camera prst="orthographicFront"/>
              <a:lightRig rig="threePt" dir="t"/>
            </a:scene3d>
            <a:sp3d extrusionH="57150">
              <a:bevelT w="38100" h="38100"/>
            </a:sp3d>
          </a:bodyPr>
          <a:lstStyle/>
          <a:p>
            <a:pPr>
              <a:defRPr/>
            </a:pPr>
            <a:r>
              <a:rPr lang="tr-TR" sz="2200" b="1" dirty="0">
                <a:solidFill>
                  <a:schemeClr val="bg2"/>
                </a:solidFill>
                <a:effectLst>
                  <a:glow rad="228600">
                    <a:schemeClr val="accent3">
                      <a:satMod val="175000"/>
                      <a:alpha val="40000"/>
                    </a:schemeClr>
                  </a:glow>
                  <a:reflection blurRad="6350" stA="55000" endA="300" endPos="45500" dir="5400000" sy="-100000" algn="bl" rotWithShape="0"/>
                </a:effectLst>
                <a:latin typeface="Comic Sans MS" pitchFamily="66" charset="0"/>
                <a:cs typeface="Arial" pitchFamily="34" charset="0"/>
              </a:rPr>
              <a:t>	</a:t>
            </a:r>
            <a:r>
              <a:rPr lang="tr-TR" sz="2200" b="1" dirty="0">
                <a:effectLst>
                  <a:glow rad="228600">
                    <a:schemeClr val="accent3">
                      <a:satMod val="175000"/>
                      <a:alpha val="40000"/>
                    </a:schemeClr>
                  </a:glow>
                  <a:reflection blurRad="6350" stA="55000" endA="300" endPos="45500" dir="5400000" sy="-100000" algn="bl" rotWithShape="0"/>
                </a:effectLst>
                <a:latin typeface="Comic Sans MS" pitchFamily="66" charset="0"/>
                <a:cs typeface="Arial" pitchFamily="34" charset="0"/>
              </a:rPr>
              <a:t>Yazılı bir sözleşme, ticari bir işlem sırasında ortaya çıkacak anlaşmazlıkların, tarafların hak ve yükümlülüklerini açıklığa kavuşturarak çözülmesini sağlar. Bu nedenle ticari işlemlerin sorunsuz yürümesini sağlamak amacıyla sözleşmenin dikkatli bir şekilde düzenlenmesine, ticari işlemlerin tüm yönlerine ilişkin, kapsamlı ve ayrıntılı terim ve koşulları içermesine dikkat edilmelidir.</a:t>
            </a:r>
          </a:p>
        </p:txBody>
      </p:sp>
      <p:pic>
        <p:nvPicPr>
          <p:cNvPr id="62468" name="Picture 2" descr="http://omnitechsupportripoff.com/wp-content/uploads/2013/05/Microsoft-word.png">
            <a:hlinkClick r:id="rId3" action="ppaction://hlinkfile"/>
          </p:cNvPr>
          <p:cNvPicPr>
            <a:picLocks noChangeAspect="1" noChangeArrowheads="1"/>
          </p:cNvPicPr>
          <p:nvPr/>
        </p:nvPicPr>
        <p:blipFill>
          <a:blip r:embed="rId4" cstate="print"/>
          <a:srcRect/>
          <a:stretch>
            <a:fillRect/>
          </a:stretch>
        </p:blipFill>
        <p:spPr bwMode="auto">
          <a:xfrm>
            <a:off x="6156325" y="4724400"/>
            <a:ext cx="2916238" cy="206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a:spLocks noGrp="1"/>
          </p:cNvSpPr>
          <p:nvPr>
            <p:ph type="title"/>
          </p:nvPr>
        </p:nvSpPr>
        <p:spPr>
          <a:xfrm>
            <a:off x="3109913" y="404813"/>
            <a:ext cx="5710237" cy="1800225"/>
          </a:xfrm>
        </p:spPr>
        <p:txBody>
          <a:bodyPr>
            <a:normAutofit fontScale="90000"/>
          </a:bodyPr>
          <a:lstStyle/>
          <a:p>
            <a:pPr algn="just" eaLnBrk="1" fontAlgn="auto" hangingPunct="1">
              <a:spcAft>
                <a:spcPts val="0"/>
              </a:spcAft>
              <a:defRPr/>
            </a:pPr>
            <a:r>
              <a:rPr lang="tr-TR" sz="2400" dirty="0" smtClean="0">
                <a:solidFill>
                  <a:schemeClr val="bg2"/>
                </a:solidFill>
              </a:rPr>
              <a:t>	</a:t>
            </a:r>
            <a:r>
              <a:rPr lang="tr-TR" sz="2400" dirty="0" smtClean="0">
                <a:solidFill>
                  <a:schemeClr val="tx1"/>
                </a:solidFill>
              </a:rPr>
              <a:t>İlk defa ihracat yapılacaksa; Gümrük İdaresi’ne ve İhracatçılar Birliği’ne kayıt olunması şarttır, kayıt için aşağıda listelenmiş evrakların tamamı gereklidir:</a:t>
            </a:r>
          </a:p>
        </p:txBody>
      </p:sp>
      <p:sp>
        <p:nvSpPr>
          <p:cNvPr id="7" name="İçerik Yer Tutucusu 2"/>
          <p:cNvSpPr>
            <a:spLocks noGrp="1"/>
          </p:cNvSpPr>
          <p:nvPr>
            <p:ph idx="1"/>
          </p:nvPr>
        </p:nvSpPr>
        <p:spPr>
          <a:xfrm>
            <a:off x="1643042" y="2636912"/>
            <a:ext cx="7321446" cy="3863922"/>
          </a:xfrm>
          <a:effectLst>
            <a:glow rad="228600">
              <a:schemeClr val="accent1">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anchor="ctr">
            <a:normAutofit/>
          </a:bodyPr>
          <a:lstStyle/>
          <a:p>
            <a:pPr marL="265176" indent="-265176" eaLnBrk="1" fontAlgn="auto" hangingPunct="1">
              <a:spcAft>
                <a:spcPts val="0"/>
              </a:spcAft>
              <a:buFont typeface="Wingdings 2"/>
              <a:buChar char=""/>
              <a:defRPr/>
            </a:pPr>
            <a:r>
              <a:rPr lang="tr-TR" sz="2400" b="1" dirty="0" smtClean="0">
                <a:solidFill>
                  <a:schemeClr val="tx1"/>
                </a:solidFill>
                <a:effectLst>
                  <a:outerShdw blurRad="38100" dist="38100" dir="2700000" algn="tl">
                    <a:srgbClr val="000000">
                      <a:alpha val="43137"/>
                    </a:srgbClr>
                  </a:outerShdw>
                </a:effectLst>
              </a:rPr>
              <a:t>İmza sirküleri (tüzel kişiler için), imza beyannamesi (gerçek kişiler için)</a:t>
            </a:r>
          </a:p>
          <a:p>
            <a:pPr marL="265176" indent="-265176" eaLnBrk="1" fontAlgn="auto" hangingPunct="1">
              <a:spcAft>
                <a:spcPts val="0"/>
              </a:spcAft>
              <a:buFont typeface="Wingdings 2"/>
              <a:buChar char=""/>
              <a:defRPr/>
            </a:pPr>
            <a:r>
              <a:rPr lang="tr-TR" sz="2400" b="1" dirty="0" smtClean="0">
                <a:solidFill>
                  <a:schemeClr val="tx1"/>
                </a:solidFill>
                <a:effectLst>
                  <a:outerShdw blurRad="38100" dist="38100" dir="2700000" algn="tl">
                    <a:srgbClr val="000000">
                      <a:alpha val="43137"/>
                    </a:srgbClr>
                  </a:outerShdw>
                </a:effectLst>
              </a:rPr>
              <a:t>Faaliyet Belgesi (tüzel kişiler için)</a:t>
            </a:r>
          </a:p>
          <a:p>
            <a:pPr marL="265176" indent="-265176" eaLnBrk="1" fontAlgn="auto" hangingPunct="1">
              <a:spcAft>
                <a:spcPts val="0"/>
              </a:spcAft>
              <a:buFont typeface="Wingdings 2"/>
              <a:buChar char=""/>
              <a:defRPr/>
            </a:pPr>
            <a:r>
              <a:rPr lang="tr-TR" sz="2400" b="1" dirty="0" smtClean="0">
                <a:solidFill>
                  <a:schemeClr val="tx1"/>
                </a:solidFill>
                <a:effectLst>
                  <a:outerShdw blurRad="38100" dist="38100" dir="2700000" algn="tl">
                    <a:srgbClr val="000000">
                      <a:alpha val="43137"/>
                    </a:srgbClr>
                  </a:outerShdw>
                </a:effectLst>
              </a:rPr>
              <a:t>Ticaret sicil gazetesi (tüzel kişiler için)</a:t>
            </a:r>
          </a:p>
          <a:p>
            <a:pPr marL="265176" indent="-265176" eaLnBrk="1" fontAlgn="auto" hangingPunct="1">
              <a:spcAft>
                <a:spcPts val="0"/>
              </a:spcAft>
              <a:buFont typeface="Wingdings 2"/>
              <a:buChar char=""/>
              <a:defRPr/>
            </a:pPr>
            <a:r>
              <a:rPr lang="tr-TR" sz="2400" b="1" dirty="0" smtClean="0">
                <a:solidFill>
                  <a:schemeClr val="tx1"/>
                </a:solidFill>
                <a:effectLst>
                  <a:outerShdw blurRad="38100" dist="38100" dir="2700000" algn="tl">
                    <a:srgbClr val="000000">
                      <a:alpha val="43137"/>
                    </a:srgbClr>
                  </a:outerShdw>
                </a:effectLst>
              </a:rPr>
              <a:t>Vergi mükellefiyet yazısı (tüzel kişiler için)</a:t>
            </a:r>
          </a:p>
          <a:p>
            <a:pPr marL="265176" indent="-265176" eaLnBrk="1" fontAlgn="auto" hangingPunct="1">
              <a:spcAft>
                <a:spcPts val="0"/>
              </a:spcAft>
              <a:buFont typeface="Wingdings 2"/>
              <a:buChar char=""/>
              <a:defRPr/>
            </a:pPr>
            <a:r>
              <a:rPr lang="tr-TR" sz="2400" b="1" dirty="0" smtClean="0">
                <a:solidFill>
                  <a:schemeClr val="tx1"/>
                </a:solidFill>
                <a:effectLst>
                  <a:outerShdw blurRad="38100" dist="38100" dir="2700000" algn="tl">
                    <a:srgbClr val="000000">
                      <a:alpha val="43137"/>
                    </a:srgbClr>
                  </a:outerShdw>
                </a:effectLst>
              </a:rPr>
              <a:t>Vekâletname (temsil yoluyla işlem yapılması halinde)</a:t>
            </a:r>
          </a:p>
          <a:p>
            <a:pPr marL="265176" indent="-265176" eaLnBrk="1" fontAlgn="auto" hangingPunct="1">
              <a:spcAft>
                <a:spcPts val="0"/>
              </a:spcAft>
              <a:buFont typeface="Wingdings 2"/>
              <a:buChar char=""/>
              <a:defRPr/>
            </a:pPr>
            <a:r>
              <a:rPr lang="tr-TR" sz="2400" b="1" dirty="0" smtClean="0">
                <a:solidFill>
                  <a:schemeClr val="tx1"/>
                </a:solidFill>
                <a:effectLst>
                  <a:outerShdw blurRad="38100" dist="38100" dir="2700000" algn="tl">
                    <a:srgbClr val="000000">
                      <a:alpha val="43137"/>
                    </a:srgbClr>
                  </a:outerShdw>
                </a:effectLst>
              </a:rPr>
              <a:t>Yetkililerin kimlik sureti</a:t>
            </a:r>
          </a:p>
        </p:txBody>
      </p:sp>
      <p:grpSp>
        <p:nvGrpSpPr>
          <p:cNvPr id="2" name="7 Grup"/>
          <p:cNvGrpSpPr/>
          <p:nvPr/>
        </p:nvGrpSpPr>
        <p:grpSpPr>
          <a:xfrm rot="20540638">
            <a:off x="383065" y="534865"/>
            <a:ext cx="2594842" cy="1396843"/>
            <a:chOff x="5" y="2088232"/>
            <a:chExt cx="2370001" cy="1080438"/>
          </a:xfrm>
          <a:effectLst>
            <a:glow rad="228600">
              <a:schemeClr val="accent6">
                <a:satMod val="175000"/>
                <a:alpha val="40000"/>
              </a:schemeClr>
            </a:glow>
            <a:reflection blurRad="6350" stA="52000" endA="300" endPos="35000" dir="5400000" sy="-100000" algn="bl" rotWithShape="0"/>
          </a:effectLst>
          <a:scene3d>
            <a:camera prst="orthographicFront"/>
            <a:lightRig rig="flat" dir="t"/>
          </a:scene3d>
        </p:grpSpPr>
        <p:sp>
          <p:nvSpPr>
            <p:cNvPr id="9" name="8 Oval"/>
            <p:cNvSpPr/>
            <p:nvPr/>
          </p:nvSpPr>
          <p:spPr>
            <a:xfrm>
              <a:off x="5" y="2088232"/>
              <a:ext cx="2370001" cy="1080438"/>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shade val="50000"/>
                <a:hueOff val="-341680"/>
                <a:satOff val="-30712"/>
                <a:lumOff val="21534"/>
                <a:alphaOff val="0"/>
              </a:schemeClr>
            </a:fillRef>
            <a:effectRef idx="2">
              <a:schemeClr val="accent1">
                <a:shade val="50000"/>
                <a:hueOff val="-341680"/>
                <a:satOff val="-30712"/>
                <a:lumOff val="21534"/>
                <a:alphaOff val="0"/>
              </a:schemeClr>
            </a:effectRef>
            <a:fontRef idx="minor">
              <a:schemeClr val="lt1"/>
            </a:fontRef>
          </p:style>
        </p:sp>
        <p:sp>
          <p:nvSpPr>
            <p:cNvPr id="10" name="Oval 4"/>
            <p:cNvSpPr/>
            <p:nvPr/>
          </p:nvSpPr>
          <p:spPr>
            <a:xfrm>
              <a:off x="347084" y="2246458"/>
              <a:ext cx="1675843" cy="763986"/>
            </a:xfrm>
            <a:prstGeom prst="rect">
              <a:avLst/>
            </a:prstGeom>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a:lnSpc>
                  <a:spcPct val="90000"/>
                </a:lnSpc>
                <a:spcAft>
                  <a:spcPct val="35000"/>
                </a:spcAft>
                <a:defRPr/>
              </a:pPr>
              <a:r>
                <a:rPr lang="tr-TR" sz="2000" b="1" i="1" dirty="0">
                  <a:effectLst>
                    <a:outerShdw blurRad="38100" dist="38100" dir="2700000" algn="tl">
                      <a:srgbClr val="000000">
                        <a:alpha val="43137"/>
                      </a:srgbClr>
                    </a:outerShdw>
                  </a:effectLst>
                </a:rPr>
                <a:t>İhracat İşlemleri ve Belgeler</a:t>
              </a:r>
            </a:p>
          </p:txBody>
        </p:sp>
      </p:grpSp>
      <p:sp>
        <p:nvSpPr>
          <p:cNvPr id="65543" name="14 Sağa Bükülü Ok"/>
          <p:cNvSpPr>
            <a:spLocks noChangeArrowheads="1"/>
          </p:cNvSpPr>
          <p:nvPr/>
        </p:nvSpPr>
        <p:spPr bwMode="auto">
          <a:xfrm>
            <a:off x="1619250" y="2565400"/>
            <a:ext cx="431800" cy="2232025"/>
          </a:xfrm>
          <a:prstGeom prst="curvedRightArrow">
            <a:avLst>
              <a:gd name="adj1" fmla="val 25032"/>
              <a:gd name="adj2" fmla="val 50016"/>
              <a:gd name="adj3" fmla="val 25000"/>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a:gradFill>
          <a:ln w="9525" algn="ctr">
            <a:noFill/>
            <a:round/>
            <a:headEnd/>
            <a:tailEnd/>
          </a:ln>
        </p:spPr>
        <p:txBody>
          <a:bodyPr wrap="none" anchor="ctr"/>
          <a:lstStyle/>
          <a:p>
            <a:pPr algn="ctr"/>
            <a:endParaRPr lang="tr-TR">
              <a:latin typeface="Arial" charset="0"/>
            </a:endParaRPr>
          </a:p>
        </p:txBody>
      </p:sp>
      <p:sp>
        <p:nvSpPr>
          <p:cNvPr id="65544" name="15 Sağa Bükülü Ok"/>
          <p:cNvSpPr>
            <a:spLocks noChangeArrowheads="1"/>
          </p:cNvSpPr>
          <p:nvPr/>
        </p:nvSpPr>
        <p:spPr bwMode="auto">
          <a:xfrm>
            <a:off x="1619250" y="2565400"/>
            <a:ext cx="431800" cy="1368425"/>
          </a:xfrm>
          <a:prstGeom prst="curvedRightArrow">
            <a:avLst>
              <a:gd name="adj1" fmla="val 25015"/>
              <a:gd name="adj2" fmla="val 50046"/>
              <a:gd name="adj3" fmla="val 25000"/>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a:gradFill>
          <a:ln w="9525" algn="ctr">
            <a:noFill/>
            <a:round/>
            <a:headEnd/>
            <a:tailEnd/>
          </a:ln>
        </p:spPr>
        <p:txBody>
          <a:bodyPr wrap="none" anchor="ctr"/>
          <a:lstStyle/>
          <a:p>
            <a:pPr algn="ctr"/>
            <a:endParaRPr lang="tr-TR">
              <a:latin typeface="Arial" charset="0"/>
            </a:endParaRPr>
          </a:p>
        </p:txBody>
      </p:sp>
      <p:sp>
        <p:nvSpPr>
          <p:cNvPr id="65545" name="16 Sağa Bükülü Ok"/>
          <p:cNvSpPr>
            <a:spLocks noChangeArrowheads="1"/>
          </p:cNvSpPr>
          <p:nvPr/>
        </p:nvSpPr>
        <p:spPr bwMode="auto">
          <a:xfrm>
            <a:off x="1619250" y="2565400"/>
            <a:ext cx="431800" cy="1800225"/>
          </a:xfrm>
          <a:prstGeom prst="curvedRightArrow">
            <a:avLst>
              <a:gd name="adj1" fmla="val 25015"/>
              <a:gd name="adj2" fmla="val 50029"/>
              <a:gd name="adj3" fmla="val 25000"/>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a:gradFill>
          <a:ln w="9525" algn="ctr">
            <a:noFill/>
            <a:round/>
            <a:headEnd/>
            <a:tailEnd/>
          </a:ln>
        </p:spPr>
        <p:txBody>
          <a:bodyPr wrap="none" anchor="ctr"/>
          <a:lstStyle/>
          <a:p>
            <a:pPr algn="ctr"/>
            <a:endParaRPr lang="tr-TR">
              <a:latin typeface="Arial" charset="0"/>
            </a:endParaRPr>
          </a:p>
        </p:txBody>
      </p:sp>
      <p:sp>
        <p:nvSpPr>
          <p:cNvPr id="65546" name="17 Sağa Bükülü Ok"/>
          <p:cNvSpPr>
            <a:spLocks noChangeArrowheads="1"/>
          </p:cNvSpPr>
          <p:nvPr/>
        </p:nvSpPr>
        <p:spPr bwMode="auto">
          <a:xfrm>
            <a:off x="1619250" y="2492375"/>
            <a:ext cx="431800" cy="657225"/>
          </a:xfrm>
          <a:prstGeom prst="curvedRightArrow">
            <a:avLst>
              <a:gd name="adj1" fmla="val 25044"/>
              <a:gd name="adj2" fmla="val 50087"/>
              <a:gd name="adj3" fmla="val 25000"/>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a:gradFill>
          <a:ln w="9525" algn="ctr">
            <a:noFill/>
            <a:round/>
            <a:headEnd/>
            <a:tailEnd/>
          </a:ln>
        </p:spPr>
        <p:txBody>
          <a:bodyPr wrap="none" anchor="ctr"/>
          <a:lstStyle/>
          <a:p>
            <a:pPr algn="ctr"/>
            <a:endParaRPr lang="tr-TR">
              <a:latin typeface="Arial" charset="0"/>
            </a:endParaRPr>
          </a:p>
        </p:txBody>
      </p:sp>
      <p:sp>
        <p:nvSpPr>
          <p:cNvPr id="65547" name="18 Sağa Bükülü Ok"/>
          <p:cNvSpPr>
            <a:spLocks noChangeArrowheads="1"/>
          </p:cNvSpPr>
          <p:nvPr/>
        </p:nvSpPr>
        <p:spPr bwMode="auto">
          <a:xfrm>
            <a:off x="1619250" y="2492375"/>
            <a:ext cx="431800" cy="2736850"/>
          </a:xfrm>
          <a:prstGeom prst="curvedRightArrow">
            <a:avLst>
              <a:gd name="adj1" fmla="val 25030"/>
              <a:gd name="adj2" fmla="val 50031"/>
              <a:gd name="adj3" fmla="val 25000"/>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a:gradFill>
          <a:ln w="9525" algn="ctr">
            <a:noFill/>
            <a:round/>
            <a:headEnd/>
            <a:tailEnd/>
          </a:ln>
        </p:spPr>
        <p:txBody>
          <a:bodyPr wrap="none" anchor="ctr"/>
          <a:lstStyle/>
          <a:p>
            <a:pPr algn="ctr"/>
            <a:endParaRPr lang="tr-TR">
              <a:latin typeface="Arial" charset="0"/>
            </a:endParaRPr>
          </a:p>
        </p:txBody>
      </p:sp>
      <p:sp>
        <p:nvSpPr>
          <p:cNvPr id="65548" name="19 Sağa Bükülü Ok"/>
          <p:cNvSpPr>
            <a:spLocks noChangeArrowheads="1"/>
          </p:cNvSpPr>
          <p:nvPr/>
        </p:nvSpPr>
        <p:spPr bwMode="auto">
          <a:xfrm>
            <a:off x="1619250" y="2492375"/>
            <a:ext cx="431800" cy="3529013"/>
          </a:xfrm>
          <a:prstGeom prst="curvedRightArrow">
            <a:avLst>
              <a:gd name="adj1" fmla="val 25048"/>
              <a:gd name="adj2" fmla="val 50021"/>
              <a:gd name="adj3" fmla="val 25000"/>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a:gradFill>
          <a:ln w="9525" algn="ctr">
            <a:noFill/>
            <a:round/>
            <a:headEnd/>
            <a:tailEnd/>
          </a:ln>
        </p:spPr>
        <p:txBody>
          <a:bodyPr wrap="none" anchor="ctr"/>
          <a:lstStyle/>
          <a:p>
            <a:pPr algn="ctr"/>
            <a:endParaRPr lang="tr-TR">
              <a:latin typeface="Arial"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0" y="274638"/>
            <a:ext cx="8229600" cy="1143000"/>
          </a:xfrm>
        </p:spPr>
        <p:txBody>
          <a:bodyPr/>
          <a:lstStyle/>
          <a:p>
            <a:pPr eaLnBrk="1" fontAlgn="auto" hangingPunct="1">
              <a:spcAft>
                <a:spcPts val="0"/>
              </a:spcAft>
              <a:defRPr/>
            </a:pPr>
            <a:r>
              <a:rPr lang="tr-TR" smtClean="0">
                <a:solidFill>
                  <a:schemeClr val="accent1">
                    <a:tint val="88000"/>
                    <a:satMod val="150000"/>
                  </a:schemeClr>
                </a:solidFill>
              </a:rPr>
              <a:t>İhracat Planı </a:t>
            </a:r>
          </a:p>
        </p:txBody>
      </p:sp>
      <p:sp>
        <p:nvSpPr>
          <p:cNvPr id="112643" name="Rectangle 3"/>
          <p:cNvSpPr>
            <a:spLocks noGrp="1" noChangeArrowheads="1"/>
          </p:cNvSpPr>
          <p:nvPr>
            <p:ph type="body" idx="4294967295"/>
          </p:nvPr>
        </p:nvSpPr>
        <p:spPr>
          <a:xfrm>
            <a:off x="781050" y="1600200"/>
            <a:ext cx="8362950" cy="5068888"/>
          </a:xfrm>
        </p:spPr>
        <p:txBody>
          <a:bodyPr>
            <a:normAutofit lnSpcReduction="10000"/>
          </a:bodyPr>
          <a:lstStyle/>
          <a:p>
            <a:pPr marL="265176" indent="-265176" eaLnBrk="1" fontAlgn="auto" hangingPunct="1">
              <a:lnSpc>
                <a:spcPct val="80000"/>
              </a:lnSpc>
              <a:spcAft>
                <a:spcPts val="0"/>
              </a:spcAft>
              <a:buFont typeface="Wingdings 2"/>
              <a:buChar char=""/>
              <a:defRPr/>
            </a:pPr>
            <a:r>
              <a:rPr lang="tr-TR" sz="1800" b="1" smtClean="0"/>
              <a:t>Firma değerlendirmesi:</a:t>
            </a:r>
            <a:r>
              <a:rPr lang="tr-TR" sz="1800" smtClean="0"/>
              <a:t> İhracattan beklentilerinizi ve hazırlayacağınız İhracat Stratejisi ile ulaşmak istediğiniz hedeflerinizi görmenize yardımcı olacaktır. </a:t>
            </a:r>
          </a:p>
          <a:p>
            <a:pPr marL="265176" indent="-265176" eaLnBrk="1" fontAlgn="auto" hangingPunct="1">
              <a:lnSpc>
                <a:spcPct val="80000"/>
              </a:lnSpc>
              <a:spcAft>
                <a:spcPts val="0"/>
              </a:spcAft>
              <a:buFont typeface="Wingdings 2"/>
              <a:buChar char=""/>
              <a:defRPr/>
            </a:pPr>
            <a:endParaRPr lang="tr-TR" sz="1800" b="1" smtClean="0"/>
          </a:p>
          <a:p>
            <a:pPr marL="265176" indent="-265176" eaLnBrk="1" fontAlgn="auto" hangingPunct="1">
              <a:lnSpc>
                <a:spcPct val="80000"/>
              </a:lnSpc>
              <a:spcAft>
                <a:spcPts val="0"/>
              </a:spcAft>
              <a:buFont typeface="Wingdings 2"/>
              <a:buChar char=""/>
              <a:defRPr/>
            </a:pPr>
            <a:r>
              <a:rPr lang="tr-TR" sz="1800" b="1" smtClean="0"/>
              <a:t>Sektörel değerlendirme:</a:t>
            </a:r>
            <a:r>
              <a:rPr lang="tr-TR" sz="1800" smtClean="0"/>
              <a:t> Sektörel değerlendirme ve ürün tanımlamanızı yaparak faaliyet gösterdiğiniz sektördeki eğilimleri, rekabeti, önemli pazarları öğrenin ve ürününüzün sahip olduğu özellikleri tekrar gözden geçirin. </a:t>
            </a:r>
          </a:p>
          <a:p>
            <a:pPr marL="265176" indent="-265176" eaLnBrk="1" fontAlgn="auto" hangingPunct="1">
              <a:lnSpc>
                <a:spcPct val="80000"/>
              </a:lnSpc>
              <a:spcAft>
                <a:spcPts val="0"/>
              </a:spcAft>
              <a:buFont typeface="Wingdings 2"/>
              <a:buChar char=""/>
              <a:defRPr/>
            </a:pPr>
            <a:endParaRPr lang="tr-TR" sz="1800" b="1" smtClean="0"/>
          </a:p>
          <a:p>
            <a:pPr marL="265176" indent="-265176" eaLnBrk="1" fontAlgn="auto" hangingPunct="1">
              <a:lnSpc>
                <a:spcPct val="80000"/>
              </a:lnSpc>
              <a:spcAft>
                <a:spcPts val="0"/>
              </a:spcAft>
              <a:buFont typeface="Wingdings 2"/>
              <a:buChar char=""/>
              <a:defRPr/>
            </a:pPr>
            <a:r>
              <a:rPr lang="tr-TR" sz="1800" b="1" smtClean="0"/>
              <a:t>Hedef pazar seçimi ve strateji belirlenmesi:</a:t>
            </a:r>
            <a:r>
              <a:rPr lang="tr-TR" sz="1800" smtClean="0"/>
              <a:t> Sektör değerlendirmeniz sonucunda hedef pazarınızı seçin ve hedef pazarınıza yönelik ihracat stratejinizi belirleyin. Stratejinizi belirlemek amacıyla pazarınızı fiyat, pazarlama, potansiyel müşterileriniz, ürününüz, nakliye koşulları ve mevcut yasal koşullar açısından değerlendirin. Bu şekilde pazara girerken kullanmanız gereken yöntem hakkında gerekli bilgi ve donanıma sahip olabileceksiniz. </a:t>
            </a:r>
          </a:p>
          <a:p>
            <a:pPr marL="265176" indent="-265176" eaLnBrk="1" fontAlgn="auto" hangingPunct="1">
              <a:lnSpc>
                <a:spcPct val="80000"/>
              </a:lnSpc>
              <a:spcAft>
                <a:spcPts val="0"/>
              </a:spcAft>
              <a:buFont typeface="Wingdings 2"/>
              <a:buChar char=""/>
              <a:defRPr/>
            </a:pPr>
            <a:endParaRPr lang="tr-TR" sz="1800" b="1" smtClean="0"/>
          </a:p>
          <a:p>
            <a:pPr marL="265176" indent="-265176" eaLnBrk="1" fontAlgn="auto" hangingPunct="1">
              <a:lnSpc>
                <a:spcPct val="80000"/>
              </a:lnSpc>
              <a:spcAft>
                <a:spcPts val="0"/>
              </a:spcAft>
              <a:buFont typeface="Wingdings 2"/>
              <a:buChar char=""/>
              <a:defRPr/>
            </a:pPr>
            <a:r>
              <a:rPr lang="tr-TR" sz="1800" b="1" smtClean="0"/>
              <a:t>Finansal değerlendirme ve Risk analizi:</a:t>
            </a:r>
            <a:r>
              <a:rPr lang="tr-TR" sz="1800" smtClean="0"/>
              <a:t> Planınızı firmanızın finansal değerlendirmesini yaparak ve riskinizi ölçerek tamamlayın. Böylece ihracat yaparken karşılaşabileceğiniz engeller hakkında da bilgi sahibi olacaksınız.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0" y="274638"/>
            <a:ext cx="8229600" cy="1143000"/>
          </a:xfrm>
        </p:spPr>
        <p:txBody>
          <a:bodyPr/>
          <a:lstStyle/>
          <a:p>
            <a:pPr eaLnBrk="1" fontAlgn="auto" hangingPunct="1">
              <a:spcAft>
                <a:spcPts val="0"/>
              </a:spcAft>
              <a:defRPr/>
            </a:pPr>
            <a:r>
              <a:rPr lang="tr-TR" smtClean="0">
                <a:solidFill>
                  <a:schemeClr val="accent1">
                    <a:tint val="88000"/>
                    <a:satMod val="150000"/>
                  </a:schemeClr>
                </a:solidFill>
              </a:rPr>
              <a:t>A. Firma Değerlendirmesi </a:t>
            </a:r>
          </a:p>
        </p:txBody>
      </p:sp>
      <p:sp>
        <p:nvSpPr>
          <p:cNvPr id="113667" name="Rectangle 3"/>
          <p:cNvSpPr>
            <a:spLocks noGrp="1" noChangeArrowheads="1"/>
          </p:cNvSpPr>
          <p:nvPr>
            <p:ph type="body" idx="4294967295"/>
          </p:nvPr>
        </p:nvSpPr>
        <p:spPr>
          <a:xfrm>
            <a:off x="781050" y="1600200"/>
            <a:ext cx="8362950" cy="5257800"/>
          </a:xfrm>
        </p:spPr>
        <p:txBody>
          <a:bodyPr>
            <a:normAutofit lnSpcReduction="10000"/>
          </a:bodyPr>
          <a:lstStyle/>
          <a:p>
            <a:pPr marL="265176" indent="-265176" eaLnBrk="1" fontAlgn="auto" hangingPunct="1">
              <a:lnSpc>
                <a:spcPct val="80000"/>
              </a:lnSpc>
              <a:spcAft>
                <a:spcPts val="0"/>
              </a:spcAft>
              <a:buFont typeface="Wingdings 2"/>
              <a:buChar char=""/>
              <a:defRPr/>
            </a:pPr>
            <a:r>
              <a:rPr lang="tr-TR" sz="1800" smtClean="0"/>
              <a:t>Firmanızın sahip olduğu amaç ve hedefler nelerdir? Söz konusu amaçlara ulaşmanızda ihracatın katkısının ne olmasını bekliyorsunuz? </a:t>
            </a:r>
          </a:p>
          <a:p>
            <a:pPr marL="265176" indent="-265176" eaLnBrk="1" fontAlgn="auto" hangingPunct="1">
              <a:lnSpc>
                <a:spcPct val="80000"/>
              </a:lnSpc>
              <a:spcAft>
                <a:spcPts val="0"/>
              </a:spcAft>
              <a:buFont typeface="Wingdings 2"/>
              <a:buChar char=""/>
              <a:defRPr/>
            </a:pPr>
            <a:r>
              <a:rPr lang="tr-TR" sz="1800" smtClean="0"/>
              <a:t>Firma ortaklarının ve yöneticilerinin tamamı ihracat yapmak istiyor mu? Yöneticiler, ihracat yapmak için belli şirket politikalarında değişiklik yapmaya ve fedakarlık yapmaya hazırlar mı? </a:t>
            </a:r>
          </a:p>
          <a:p>
            <a:pPr marL="265176" indent="-265176" eaLnBrk="1" fontAlgn="auto" hangingPunct="1">
              <a:lnSpc>
                <a:spcPct val="80000"/>
              </a:lnSpc>
              <a:spcAft>
                <a:spcPts val="0"/>
              </a:spcAft>
              <a:buFont typeface="Wingdings 2"/>
              <a:buChar char=""/>
              <a:defRPr/>
            </a:pPr>
            <a:r>
              <a:rPr lang="tr-TR" sz="1800" smtClean="0"/>
              <a:t>İhracattan önümüzdeki dönemdeki beklentileriniz ne şekildedir? İhracata yönelik olarak belirlemiş olduğunuz hedefleriniz nelerdir? </a:t>
            </a:r>
          </a:p>
          <a:p>
            <a:pPr marL="265176" indent="-265176" eaLnBrk="1" fontAlgn="auto" hangingPunct="1">
              <a:lnSpc>
                <a:spcPct val="80000"/>
              </a:lnSpc>
              <a:spcAft>
                <a:spcPts val="0"/>
              </a:spcAft>
              <a:buFont typeface="Wingdings 2"/>
              <a:buChar char=""/>
              <a:defRPr/>
            </a:pPr>
            <a:r>
              <a:rPr lang="tr-TR" sz="1800" smtClean="0"/>
              <a:t>Hali hazırda ihracat yapıyor iseniz satışlarınızın ne kadarını ihracat işlemleriniz oluşturmaktadır? İhracat satışlarınızın karınızdaki payı ne kadardır? </a:t>
            </a:r>
          </a:p>
          <a:p>
            <a:pPr marL="265176" indent="-265176" eaLnBrk="1" fontAlgn="auto" hangingPunct="1">
              <a:lnSpc>
                <a:spcPct val="80000"/>
              </a:lnSpc>
              <a:spcAft>
                <a:spcPts val="0"/>
              </a:spcAft>
              <a:buFont typeface="Wingdings 2"/>
              <a:buChar char=""/>
              <a:defRPr/>
            </a:pPr>
            <a:r>
              <a:rPr lang="tr-TR" sz="1800" smtClean="0"/>
              <a:t>Firmanızın sahip olduğu organizasyon yapısı ihracata yönelik faaliyetleri (pazarlama, nakliye, dokümantasyon, bankacılık işlemleri vb.) gerçekleştirmeye uygun mudur? </a:t>
            </a:r>
          </a:p>
          <a:p>
            <a:pPr marL="265176" indent="-265176" eaLnBrk="1" fontAlgn="auto" hangingPunct="1">
              <a:lnSpc>
                <a:spcPct val="80000"/>
              </a:lnSpc>
              <a:spcAft>
                <a:spcPts val="0"/>
              </a:spcAft>
              <a:buFont typeface="Wingdings 2"/>
              <a:buChar char=""/>
              <a:defRPr/>
            </a:pPr>
            <a:r>
              <a:rPr lang="tr-TR" sz="1800" smtClean="0"/>
              <a:t>Firmanızda ihracatta pazarlama ile ilgili personeliniz bulunmakta mıdır? Personelinizin bu konudaki bilgi ve becerileri nelerdir? </a:t>
            </a:r>
          </a:p>
          <a:p>
            <a:pPr marL="265176" indent="-265176" eaLnBrk="1" fontAlgn="auto" hangingPunct="1">
              <a:lnSpc>
                <a:spcPct val="80000"/>
              </a:lnSpc>
              <a:spcAft>
                <a:spcPts val="0"/>
              </a:spcAft>
              <a:buFont typeface="Wingdings 2"/>
              <a:buChar char=""/>
              <a:defRPr/>
            </a:pPr>
            <a:r>
              <a:rPr lang="tr-TR" sz="1800" smtClean="0"/>
              <a:t>Firmanızın mali açıdan durumu nasıldır ve geleceğe yönelik tahminleriniz nelerdir? </a:t>
            </a:r>
          </a:p>
          <a:p>
            <a:pPr marL="265176" indent="-265176" eaLnBrk="1" fontAlgn="auto" hangingPunct="1">
              <a:lnSpc>
                <a:spcPct val="80000"/>
              </a:lnSpc>
              <a:spcAft>
                <a:spcPts val="0"/>
              </a:spcAft>
              <a:buFont typeface="Wingdings 2"/>
              <a:buChar char=""/>
              <a:defRPr/>
            </a:pPr>
            <a:r>
              <a:rPr lang="tr-TR" sz="1800" smtClean="0"/>
              <a:t>Üretim kapasiteniz nedir? Artan talebi karşılayacak kapasiteye sahip misiniz? Üretim girdilerinizin temininde herhangi bir sıkıntı yaşamakta mısınız? Tedarik ve üretim sürecinde bir sıkıntı (hammaddenin gecikmesi, makine arızalanması) olduğu takdirde alternatif bir planınız var mı?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0" y="274638"/>
            <a:ext cx="8229600" cy="1143000"/>
          </a:xfrm>
        </p:spPr>
        <p:txBody>
          <a:bodyPr>
            <a:normAutofit fontScale="90000"/>
          </a:bodyPr>
          <a:lstStyle/>
          <a:p>
            <a:pPr eaLnBrk="1" fontAlgn="auto" hangingPunct="1">
              <a:spcAft>
                <a:spcPts val="0"/>
              </a:spcAft>
              <a:defRPr/>
            </a:pPr>
            <a:r>
              <a:rPr lang="tr-TR" sz="4000" b="0" smtClean="0">
                <a:solidFill>
                  <a:schemeClr val="accent1">
                    <a:tint val="88000"/>
                    <a:satMod val="150000"/>
                  </a:schemeClr>
                </a:solidFill>
              </a:rPr>
              <a:t>B. Sektörel Değerlendirme</a:t>
            </a:r>
            <a:r>
              <a:rPr lang="tr-TR" sz="4000" smtClean="0">
                <a:solidFill>
                  <a:schemeClr val="accent1">
                    <a:tint val="88000"/>
                    <a:satMod val="150000"/>
                  </a:schemeClr>
                </a:solidFill>
              </a:rPr>
              <a:t/>
            </a:r>
            <a:br>
              <a:rPr lang="tr-TR" sz="4000" smtClean="0">
                <a:solidFill>
                  <a:schemeClr val="accent1">
                    <a:tint val="88000"/>
                    <a:satMod val="150000"/>
                  </a:schemeClr>
                </a:solidFill>
              </a:rPr>
            </a:br>
            <a:endParaRPr lang="tr-TR" sz="4000" smtClean="0">
              <a:solidFill>
                <a:schemeClr val="accent1">
                  <a:tint val="88000"/>
                  <a:satMod val="150000"/>
                </a:schemeClr>
              </a:solidFill>
            </a:endParaRPr>
          </a:p>
        </p:txBody>
      </p:sp>
      <p:sp>
        <p:nvSpPr>
          <p:cNvPr id="114691" name="Rectangle 3"/>
          <p:cNvSpPr>
            <a:spLocks noGrp="1" noChangeArrowheads="1"/>
          </p:cNvSpPr>
          <p:nvPr>
            <p:ph type="body" idx="4294967295"/>
          </p:nvPr>
        </p:nvSpPr>
        <p:spPr>
          <a:xfrm>
            <a:off x="0" y="1600200"/>
            <a:ext cx="8229600" cy="4525963"/>
          </a:xfrm>
        </p:spPr>
        <p:txBody>
          <a:bodyPr>
            <a:normAutofit fontScale="92500" lnSpcReduction="10000"/>
          </a:bodyPr>
          <a:lstStyle/>
          <a:p>
            <a:pPr marL="265176" indent="-265176" eaLnBrk="1" fontAlgn="auto" hangingPunct="1">
              <a:lnSpc>
                <a:spcPct val="90000"/>
              </a:lnSpc>
              <a:spcAft>
                <a:spcPts val="0"/>
              </a:spcAft>
              <a:buFont typeface="Wingdings 2"/>
              <a:buChar char=""/>
              <a:defRPr/>
            </a:pPr>
            <a:r>
              <a:rPr lang="tr-TR" smtClean="0"/>
              <a:t>Ürününüzün uluslararası kabul gören ismi nedir? </a:t>
            </a:r>
          </a:p>
          <a:p>
            <a:pPr marL="265176" indent="-265176" eaLnBrk="1" fontAlgn="auto" hangingPunct="1">
              <a:lnSpc>
                <a:spcPct val="90000"/>
              </a:lnSpc>
              <a:spcAft>
                <a:spcPts val="0"/>
              </a:spcAft>
              <a:buFont typeface="Wingdings 2"/>
              <a:buChar char=""/>
              <a:defRPr/>
            </a:pPr>
            <a:r>
              <a:rPr lang="tr-TR" smtClean="0"/>
              <a:t>Ürününüzün/ ürün grubunuzun GTİP (Gümrük Tarife İstatistik Pozisyon )  numarası nedir? </a:t>
            </a:r>
          </a:p>
          <a:p>
            <a:pPr marL="265176" indent="-265176" eaLnBrk="1" fontAlgn="auto" hangingPunct="1">
              <a:lnSpc>
                <a:spcPct val="90000"/>
              </a:lnSpc>
              <a:spcAft>
                <a:spcPts val="0"/>
              </a:spcAft>
              <a:buFont typeface="Wingdings 2"/>
              <a:buChar char=""/>
              <a:defRPr/>
            </a:pPr>
            <a:r>
              <a:rPr lang="tr-TR" smtClean="0"/>
              <a:t>Sektörün dünya ithalat, ihracat ve üretim miktarları ne şekildedir? Önemli pazarlar hangileridir? Sektörünüzdeki eğilimler ne şekildedir? (Büyüme, gerileme, artan rekabet vb.) </a:t>
            </a:r>
          </a:p>
          <a:p>
            <a:pPr marL="265176" indent="-265176" eaLnBrk="1" fontAlgn="auto" hangingPunct="1">
              <a:lnSpc>
                <a:spcPct val="90000"/>
              </a:lnSpc>
              <a:spcAft>
                <a:spcPts val="0"/>
              </a:spcAft>
              <a:buFont typeface="Wingdings 2"/>
              <a:buChar char=""/>
              <a:defRPr/>
            </a:pPr>
            <a:r>
              <a:rPr lang="tr-TR" smtClean="0"/>
              <a:t>Türkiye'nin ihracatındaki payı nedir? Ürününüz başlıca hangi ülkelere ihraç edilmektedir?</a:t>
            </a:r>
          </a:p>
          <a:p>
            <a:pPr marL="265176" indent="-265176" eaLnBrk="1" fontAlgn="auto" hangingPunct="1">
              <a:lnSpc>
                <a:spcPct val="90000"/>
              </a:lnSpc>
              <a:spcAft>
                <a:spcPts val="0"/>
              </a:spcAft>
              <a:buFont typeface="Wingdings 2"/>
              <a:buChar char=""/>
              <a:defRPr/>
            </a:pPr>
            <a:endParaRPr lang="tr-TR" smtClean="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0" y="274638"/>
            <a:ext cx="8229600" cy="1143000"/>
          </a:xfrm>
        </p:spPr>
        <p:txBody>
          <a:bodyPr>
            <a:normAutofit fontScale="90000"/>
          </a:bodyPr>
          <a:lstStyle/>
          <a:p>
            <a:pPr eaLnBrk="1" fontAlgn="auto" hangingPunct="1">
              <a:spcAft>
                <a:spcPts val="0"/>
              </a:spcAft>
              <a:defRPr/>
            </a:pPr>
            <a:r>
              <a:rPr lang="tr-TR" sz="4000" b="0" smtClean="0">
                <a:solidFill>
                  <a:schemeClr val="accent1">
                    <a:tint val="88000"/>
                    <a:satMod val="150000"/>
                  </a:schemeClr>
                </a:solidFill>
              </a:rPr>
              <a:t>C. Ürünün/Hizmetin Tanımlanması </a:t>
            </a:r>
            <a:r>
              <a:rPr lang="tr-TR" sz="4000" smtClean="0">
                <a:solidFill>
                  <a:schemeClr val="accent1">
                    <a:tint val="88000"/>
                    <a:satMod val="150000"/>
                  </a:schemeClr>
                </a:solidFill>
              </a:rPr>
              <a:t/>
            </a:r>
            <a:br>
              <a:rPr lang="tr-TR" sz="4000" smtClean="0">
                <a:solidFill>
                  <a:schemeClr val="accent1">
                    <a:tint val="88000"/>
                    <a:satMod val="150000"/>
                  </a:schemeClr>
                </a:solidFill>
              </a:rPr>
            </a:br>
            <a:endParaRPr lang="tr-TR" sz="4000" smtClean="0">
              <a:solidFill>
                <a:schemeClr val="accent1">
                  <a:tint val="88000"/>
                  <a:satMod val="150000"/>
                </a:schemeClr>
              </a:solidFill>
            </a:endParaRPr>
          </a:p>
        </p:txBody>
      </p:sp>
      <p:sp>
        <p:nvSpPr>
          <p:cNvPr id="115715" name="Rectangle 3"/>
          <p:cNvSpPr>
            <a:spLocks noGrp="1" noChangeArrowheads="1"/>
          </p:cNvSpPr>
          <p:nvPr>
            <p:ph type="body" idx="4294967295"/>
          </p:nvPr>
        </p:nvSpPr>
        <p:spPr>
          <a:xfrm>
            <a:off x="0" y="1600200"/>
            <a:ext cx="8229600" cy="4525963"/>
          </a:xfrm>
        </p:spPr>
        <p:txBody>
          <a:bodyPr>
            <a:normAutofit fontScale="92500"/>
          </a:bodyPr>
          <a:lstStyle/>
          <a:p>
            <a:pPr marL="265176" indent="-265176" eaLnBrk="1" fontAlgn="auto" hangingPunct="1">
              <a:spcAft>
                <a:spcPts val="0"/>
              </a:spcAft>
              <a:buFont typeface="Wingdings" pitchFamily="2" charset="2"/>
              <a:buNone/>
              <a:defRPr/>
            </a:pPr>
            <a:endParaRPr lang="tr-TR" smtClean="0"/>
          </a:p>
          <a:p>
            <a:pPr marL="265176" indent="-265176" eaLnBrk="1" fontAlgn="auto" hangingPunct="1">
              <a:spcAft>
                <a:spcPts val="0"/>
              </a:spcAft>
              <a:buFont typeface="Wingdings 2"/>
              <a:buChar char=""/>
              <a:defRPr/>
            </a:pPr>
            <a:r>
              <a:rPr lang="tr-TR" smtClean="0"/>
              <a:t>Ürününüze rekabet avantajı sağladığını düşündüğünüz özellikler nelerdir? </a:t>
            </a:r>
          </a:p>
          <a:p>
            <a:pPr marL="265176" indent="-265176" eaLnBrk="1" fontAlgn="auto" hangingPunct="1">
              <a:spcAft>
                <a:spcPts val="0"/>
              </a:spcAft>
              <a:buFont typeface="Wingdings 2"/>
              <a:buChar char=""/>
              <a:defRPr/>
            </a:pPr>
            <a:r>
              <a:rPr lang="tr-TR" smtClean="0"/>
              <a:t>Ürünün alıcılarının/kullanıcılarının özellikleri, ürününüzden beklentileri ne şekildedir? </a:t>
            </a:r>
          </a:p>
          <a:p>
            <a:pPr marL="265176" indent="-265176" eaLnBrk="1" fontAlgn="auto" hangingPunct="1">
              <a:spcAft>
                <a:spcPts val="0"/>
              </a:spcAft>
              <a:buFont typeface="Wingdings 2"/>
              <a:buChar char=""/>
              <a:defRPr/>
            </a:pPr>
            <a:r>
              <a:rPr lang="tr-TR" smtClean="0"/>
              <a:t>Müşterilerin beklentilerini göz önüne aldığınızda üründe gerçekleştirilmesi gerektiğini düşündüğünüz özellikler bulunmakta mıdır? </a:t>
            </a:r>
          </a:p>
          <a:p>
            <a:pPr marL="265176" indent="-265176" eaLnBrk="1" fontAlgn="auto" hangingPunct="1">
              <a:spcAft>
                <a:spcPts val="0"/>
              </a:spcAft>
              <a:buFont typeface="Wingdings 2"/>
              <a:buChar char=""/>
              <a:defRPr/>
            </a:pPr>
            <a:r>
              <a:rPr lang="tr-TR" smtClean="0"/>
              <a:t>Ürüne ait fikr-i ve sınaî haklar mevcut mudur? </a:t>
            </a:r>
          </a:p>
          <a:p>
            <a:pPr marL="265176" indent="-265176" eaLnBrk="1" fontAlgn="auto" hangingPunct="1">
              <a:spcAft>
                <a:spcPts val="0"/>
              </a:spcAft>
              <a:buFont typeface="Wingdings 2"/>
              <a:buChar char=""/>
              <a:defRPr/>
            </a:pPr>
            <a:endParaRPr lang="tr-TR"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a:xfrm>
            <a:off x="714375" y="0"/>
            <a:ext cx="8229600" cy="1143000"/>
          </a:xfrm>
        </p:spPr>
        <p:txBody>
          <a:bodyPr/>
          <a:lstStyle/>
          <a:p>
            <a:pPr eaLnBrk="1" fontAlgn="auto" hangingPunct="1">
              <a:spcAft>
                <a:spcPts val="0"/>
              </a:spcAft>
              <a:defRPr/>
            </a:pPr>
            <a:r>
              <a:rPr lang="tr-TR" b="0" dirty="0" smtClean="0">
                <a:solidFill>
                  <a:schemeClr val="accent1">
                    <a:tint val="88000"/>
                    <a:satMod val="150000"/>
                  </a:schemeClr>
                </a:solidFill>
              </a:rPr>
              <a:t>Hedef pazar</a:t>
            </a:r>
            <a:r>
              <a:rPr lang="tr-TR" dirty="0" smtClean="0">
                <a:solidFill>
                  <a:schemeClr val="accent1">
                    <a:tint val="88000"/>
                    <a:satMod val="150000"/>
                  </a:schemeClr>
                </a:solidFill>
              </a:rPr>
              <a:t> </a:t>
            </a:r>
          </a:p>
        </p:txBody>
      </p:sp>
      <p:sp>
        <p:nvSpPr>
          <p:cNvPr id="70659" name="Rectangle 3"/>
          <p:cNvSpPr>
            <a:spLocks noGrp="1" noChangeArrowheads="1"/>
          </p:cNvSpPr>
          <p:nvPr>
            <p:ph type="body" idx="4294967295"/>
          </p:nvPr>
        </p:nvSpPr>
        <p:spPr>
          <a:xfrm>
            <a:off x="0" y="1285875"/>
            <a:ext cx="8786813" cy="6000750"/>
          </a:xfrm>
        </p:spPr>
        <p:txBody>
          <a:bodyPr/>
          <a:lstStyle/>
          <a:p>
            <a:pPr eaLnBrk="1" hangingPunct="1">
              <a:lnSpc>
                <a:spcPct val="80000"/>
              </a:lnSpc>
            </a:pPr>
            <a:r>
              <a:rPr lang="tr-TR" sz="1600" b="1" smtClean="0"/>
              <a:t>Rekabet:</a:t>
            </a:r>
            <a:r>
              <a:rPr lang="tr-TR" sz="1600" smtClean="0"/>
              <a:t> Bu çok büyük pazarda başarılı olmak ve uluslararası pazarlara açılmak istiyorsanız, yoğun bir rekabet ortamı olduğunu da hesaba katmanız gerekir. Güçlü rakiplerin çok olduğu pazarlarda müşteri bulmak ve başarılı olmak, daha az rakibin bulunduğu pazarlara göre çok daha zordur.</a:t>
            </a:r>
            <a:endParaRPr lang="tr-TR" sz="1600" b="1" smtClean="0"/>
          </a:p>
          <a:p>
            <a:pPr eaLnBrk="1" hangingPunct="1">
              <a:lnSpc>
                <a:spcPct val="80000"/>
              </a:lnSpc>
            </a:pPr>
            <a:r>
              <a:rPr lang="tr-TR" sz="1600" b="1" smtClean="0"/>
              <a:t>Pazar Büyüklüğü:</a:t>
            </a:r>
            <a:r>
              <a:rPr lang="tr-TR" sz="1600" smtClean="0"/>
              <a:t> Belirleyeceğiniz hedef pazarların büyüklüğü ve pazarda bulunan potansiyel müşterilerinizin sayısı, müşteri bulmak ve ihracatta başarılı olmak için harcayacağınız kaynaklarla orantılı olmalıdır. </a:t>
            </a:r>
          </a:p>
          <a:p>
            <a:pPr eaLnBrk="1" hangingPunct="1">
              <a:lnSpc>
                <a:spcPct val="80000"/>
              </a:lnSpc>
            </a:pPr>
            <a:r>
              <a:rPr lang="tr-TR" sz="1600" b="1" smtClean="0"/>
              <a:t>Farklılıklar:</a:t>
            </a:r>
            <a:r>
              <a:rPr lang="tr-TR" sz="1600" smtClean="0"/>
              <a:t> Kendi ülkenizde satış yapmakla, ihracat yapmak arasındaki en önemli fark; müşterilerin ve ülkelerin kültürel, ekonomik, bürokratik farklılıklarıdır. Bu farklılıkların bilinmesi ve ona göre ihracat sürecinin yönetilmesi gerekir. İlk kez ihracat yapacaksanız en akıllıca olanı ülkenize özellikler ya da coğrafya açısından yakın bir pazar seçmektir. Pazarlar uzaklaştıkça farklılıklar da artabilir. Bu farklılıklar yüzünden iletişim şekliniz, ürün ve hizmetlerinizde değişiklikler yapmanız gerekebilir ve bu da maliyetlerinizi artırabilir. </a:t>
            </a:r>
            <a:endParaRPr lang="tr-TR" sz="1600" b="1" smtClean="0"/>
          </a:p>
          <a:p>
            <a:pPr eaLnBrk="1" hangingPunct="1">
              <a:lnSpc>
                <a:spcPct val="80000"/>
              </a:lnSpc>
            </a:pPr>
            <a:r>
              <a:rPr lang="tr-TR" sz="1600" b="1" smtClean="0"/>
              <a:t>Müşteri istek ve ihtiyaçları:</a:t>
            </a:r>
            <a:r>
              <a:rPr lang="tr-TR" sz="1600" smtClean="0"/>
              <a:t> Yeni müşteriler bulabilmek ve sizden alım yapmalarını sağlamak için bu müşterilerin istek ve ihtiyaçlarını karşılayacak ürün ve hizmetler sunmanız gerekir. Bu nedenle, öncelikle hedef pazardaki müşterilerin istek ve ihtiyaçlarının neler olduğunu detaylı olarak tanımlayabilmelisiniz. </a:t>
            </a:r>
            <a:endParaRPr lang="tr-TR" sz="1600" b="1" smtClean="0"/>
          </a:p>
          <a:p>
            <a:pPr eaLnBrk="1" hangingPunct="1">
              <a:lnSpc>
                <a:spcPct val="80000"/>
              </a:lnSpc>
            </a:pPr>
            <a:r>
              <a:rPr lang="tr-TR" sz="1600" b="1" smtClean="0"/>
              <a:t>Pazar bilgileri:</a:t>
            </a:r>
            <a:r>
              <a:rPr lang="tr-TR" sz="1600" smtClean="0"/>
              <a:t> Yukarıda belirtilen rekabet, pazar büyüklüğü, farklılıklar, müşteri istek ve ihtiyaçlarını değerlendirebilmek için hedef pazarlar hakkında detaylı bilgi toplamanız size yardımcı olacaktır. Bu bilgiler size daha sonra ürününüzün dağıtım, tutundurma, fiyatlandırma ve diğer pazarlama politikalarını akılcı ve esnek bir biçimde oluşturma olanağını da sağlayacaktır.</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0" y="274638"/>
            <a:ext cx="8229600" cy="1143000"/>
          </a:xfrm>
        </p:spPr>
        <p:txBody>
          <a:bodyPr/>
          <a:lstStyle/>
          <a:p>
            <a:pPr eaLnBrk="1" fontAlgn="auto" hangingPunct="1">
              <a:spcAft>
                <a:spcPts val="0"/>
              </a:spcAft>
              <a:defRPr/>
            </a:pPr>
            <a:r>
              <a:rPr lang="tr-TR" smtClean="0">
                <a:solidFill>
                  <a:schemeClr val="accent1">
                    <a:tint val="88000"/>
                    <a:satMod val="150000"/>
                  </a:schemeClr>
                </a:solidFill>
              </a:rPr>
              <a:t>Toplanacak Veriler</a:t>
            </a:r>
          </a:p>
        </p:txBody>
      </p:sp>
      <p:sp>
        <p:nvSpPr>
          <p:cNvPr id="71683" name="Rectangle 3"/>
          <p:cNvSpPr>
            <a:spLocks noGrp="1" noChangeArrowheads="1"/>
          </p:cNvSpPr>
          <p:nvPr>
            <p:ph type="body" idx="4294967295"/>
          </p:nvPr>
        </p:nvSpPr>
        <p:spPr>
          <a:xfrm>
            <a:off x="0" y="1600200"/>
            <a:ext cx="8786813" cy="5257800"/>
          </a:xfrm>
        </p:spPr>
        <p:txBody>
          <a:bodyPr/>
          <a:lstStyle/>
          <a:p>
            <a:pPr eaLnBrk="1" hangingPunct="1">
              <a:lnSpc>
                <a:spcPct val="80000"/>
              </a:lnSpc>
            </a:pPr>
            <a:r>
              <a:rPr lang="tr-TR" sz="1800" b="1" smtClean="0"/>
              <a:t>Demografik Yapı ile İlgili Veriler:</a:t>
            </a:r>
          </a:p>
          <a:p>
            <a:pPr lvl="1" eaLnBrk="1" hangingPunct="1">
              <a:lnSpc>
                <a:spcPct val="80000"/>
              </a:lnSpc>
            </a:pPr>
            <a:r>
              <a:rPr lang="tr-TR" sz="1800" smtClean="0"/>
              <a:t>Toplam nüfus, yıllık nüfus artış oranı. Doğum, ölüm, evlenme, boşanma oranları. Nüfusun bölgeler, yaşlar, cinsiyet, medeni durum ve sektörler itibarıyla dağılımı. Faal nüfus. Bu bilgiler mal / hizmete dönük talebin şimdi ve gelecek için tahmini açısından önem taşır. İşgücünün büyüklüğü, yapısı, satın alma gücü ve alışkanlıkları, demografik özelliklerle şekillenmektedir.</a:t>
            </a:r>
          </a:p>
          <a:p>
            <a:pPr eaLnBrk="1" hangingPunct="1">
              <a:lnSpc>
                <a:spcPct val="80000"/>
              </a:lnSpc>
            </a:pPr>
            <a:r>
              <a:rPr lang="tr-TR" sz="1800" b="1" smtClean="0"/>
              <a:t>Coğrafi Konumla İlgili Veriler: </a:t>
            </a:r>
          </a:p>
          <a:p>
            <a:pPr lvl="1" eaLnBrk="1" hangingPunct="1">
              <a:lnSpc>
                <a:spcPct val="80000"/>
              </a:lnSpc>
            </a:pPr>
            <a:r>
              <a:rPr lang="tr-TR" sz="1800" smtClean="0"/>
              <a:t>Yüzölçümü, doğal ve politik sınırlar. Mevsimler, bölgeler itibari ile iklim, sıcaklık, rutubet ve bitki örtüsü, deniz seviyesinden ve denizden uzaklık. Ulaşım imkanları, deniz, hava, kara, demir ve su yolları. Telefon, teleks vb haberleşme vasıtaları, sayıları niteliği. Bütün bunlar talep edilen malların niteliğini, depolama, taşıma, ambalaj koşullarını ve müşterilerle iletim şekillerinizi etkiler. </a:t>
            </a:r>
          </a:p>
          <a:p>
            <a:pPr eaLnBrk="1" hangingPunct="1">
              <a:lnSpc>
                <a:spcPct val="80000"/>
              </a:lnSpc>
            </a:pPr>
            <a:r>
              <a:rPr lang="tr-TR" sz="1800" b="1" smtClean="0"/>
              <a:t>Sosyal/ Ekonomik Yapı ile İlgili Veriler:</a:t>
            </a:r>
            <a:endParaRPr lang="tr-TR" sz="1800" smtClean="0"/>
          </a:p>
          <a:p>
            <a:pPr lvl="1" eaLnBrk="1" hangingPunct="1">
              <a:lnSpc>
                <a:spcPct val="80000"/>
              </a:lnSpc>
            </a:pPr>
            <a:r>
              <a:rPr lang="tr-TR" sz="1800" smtClean="0"/>
              <a:t>Milli gelir ve kaynakları, kişi başına gelir, aile başına gelir, gelir dağılımı, tasarruflar, kullanılabilir gelir. Sektörler itibarıyla ortalama işçi ücretleri, sermaye birikimi. İthalat ve ihracat miktarları. Yurt dışından satın alınan ve yurt dışına satılan mal ve hizmetler. Tüketim harcamaları, kişi ve aile başına dayanıklı ve dayanıksız tüketim malları, enerji kaynakları. Sağlık hizmetleri, ilaç tüketimi.</a:t>
            </a:r>
          </a:p>
          <a:p>
            <a:pPr eaLnBrk="1" hangingPunct="1">
              <a:lnSpc>
                <a:spcPct val="80000"/>
              </a:lnSpc>
            </a:pPr>
            <a:endParaRPr lang="tr-TR" sz="1800"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0" y="274638"/>
            <a:ext cx="8229600" cy="1143000"/>
          </a:xfrm>
        </p:spPr>
        <p:txBody>
          <a:bodyPr/>
          <a:lstStyle/>
          <a:p>
            <a:pPr eaLnBrk="1" fontAlgn="auto" hangingPunct="1">
              <a:spcAft>
                <a:spcPts val="0"/>
              </a:spcAft>
              <a:defRPr/>
            </a:pPr>
            <a:r>
              <a:rPr lang="tr-TR" smtClean="0">
                <a:solidFill>
                  <a:schemeClr val="accent1">
                    <a:tint val="88000"/>
                    <a:satMod val="150000"/>
                  </a:schemeClr>
                </a:solidFill>
              </a:rPr>
              <a:t>Toplanacak Veriler</a:t>
            </a:r>
          </a:p>
        </p:txBody>
      </p:sp>
      <p:sp>
        <p:nvSpPr>
          <p:cNvPr id="118787" name="Rectangle 3"/>
          <p:cNvSpPr>
            <a:spLocks noGrp="1" noChangeArrowheads="1"/>
          </p:cNvSpPr>
          <p:nvPr>
            <p:ph type="body" idx="4294967295"/>
          </p:nvPr>
        </p:nvSpPr>
        <p:spPr>
          <a:xfrm>
            <a:off x="0" y="1600200"/>
            <a:ext cx="8229600" cy="4525963"/>
          </a:xfrm>
        </p:spPr>
        <p:txBody>
          <a:bodyPr>
            <a:normAutofit fontScale="92500"/>
          </a:bodyPr>
          <a:lstStyle/>
          <a:p>
            <a:pPr marL="265176" indent="-265176" eaLnBrk="1" fontAlgn="auto" hangingPunct="1">
              <a:lnSpc>
                <a:spcPct val="90000"/>
              </a:lnSpc>
              <a:spcAft>
                <a:spcPts val="0"/>
              </a:spcAft>
              <a:buFont typeface="Wingdings 2"/>
              <a:buChar char=""/>
              <a:defRPr/>
            </a:pPr>
            <a:r>
              <a:rPr lang="tr-TR" sz="2400" b="1" smtClean="0"/>
              <a:t>Kültürel Yapı ve Yaşam Tarzı ile İlgili Veriler:</a:t>
            </a:r>
            <a:endParaRPr lang="tr-TR" sz="2400" smtClean="0"/>
          </a:p>
          <a:p>
            <a:pPr marL="548640" lvl="1" indent="-201168" eaLnBrk="1" fontAlgn="auto" hangingPunct="1">
              <a:lnSpc>
                <a:spcPct val="90000"/>
              </a:lnSpc>
              <a:spcAft>
                <a:spcPts val="0"/>
              </a:spcAft>
              <a:buFont typeface="Verdana"/>
              <a:buChar char="◦"/>
              <a:defRPr/>
            </a:pPr>
            <a:r>
              <a:rPr lang="tr-TR" sz="2000" smtClean="0"/>
              <a:t>Örf ve adetler, estetik anlayışı, konuşulan dil, din ve dini inançlar, yaşam tarzı, plastik sanatlar. Bu bilgiler potansiyel pazarın istek ve ihtiyaçları, değerleri, tüketicilerin tutumu ile ilgili göstergelerdir.</a:t>
            </a:r>
          </a:p>
          <a:p>
            <a:pPr marL="265176" indent="-265176" eaLnBrk="1" fontAlgn="auto" hangingPunct="1">
              <a:lnSpc>
                <a:spcPct val="90000"/>
              </a:lnSpc>
              <a:spcAft>
                <a:spcPts val="0"/>
              </a:spcAft>
              <a:buFont typeface="Wingdings 2"/>
              <a:buChar char=""/>
              <a:defRPr/>
            </a:pPr>
            <a:r>
              <a:rPr lang="tr-TR" sz="2400" b="1" smtClean="0"/>
              <a:t>Teknolojik ve Endüstriyel Yapı ile İlgili Veriler:</a:t>
            </a:r>
            <a:endParaRPr lang="tr-TR" sz="2400" smtClean="0"/>
          </a:p>
          <a:p>
            <a:pPr marL="548640" lvl="1" indent="-201168" eaLnBrk="1" fontAlgn="auto" hangingPunct="1">
              <a:lnSpc>
                <a:spcPct val="90000"/>
              </a:lnSpc>
              <a:spcAft>
                <a:spcPts val="0"/>
              </a:spcAft>
              <a:buFont typeface="Verdana"/>
              <a:buChar char="◦"/>
              <a:defRPr/>
            </a:pPr>
            <a:r>
              <a:rPr lang="tr-TR" sz="2000" smtClean="0"/>
              <a:t>Üretilen mal veya hizmetler, üretim miktarları. İşletmelerin sayıları, kapasiteleri, kapasite kullanım oranları, yarattıkları katma değer. Perakendeciler ve toptancılar, çeşitleri, bulundukları yerler, nitelikleri, mal bileşimleri, iş hacimleri. Genel olarak işgücü miktarı, cinsiyet, yaş ve kalite bileşimi. İşçi-işveren ilişkileri.</a:t>
            </a:r>
            <a:br>
              <a:rPr lang="tr-TR" sz="2000" smtClean="0"/>
            </a:br>
            <a:r>
              <a:rPr lang="tr-TR" sz="2000" smtClean="0"/>
              <a:t>Bir ülkedeki teknolojik gelişme düzeyi ve bu teknoloji ile üretilen mal veya hizmetlerin sanayi, tarım, haberleşme, ulaşım ve diğer sektörlerdeki kullanım oranları</a:t>
            </a:r>
          </a:p>
          <a:p>
            <a:pPr marL="265176" indent="-265176" eaLnBrk="1" fontAlgn="auto" hangingPunct="1">
              <a:lnSpc>
                <a:spcPct val="90000"/>
              </a:lnSpc>
              <a:spcAft>
                <a:spcPts val="0"/>
              </a:spcAft>
              <a:buFont typeface="Wingdings 2"/>
              <a:buChar char=""/>
              <a:defRPr/>
            </a:pPr>
            <a:endParaRPr lang="tr-TR" sz="2400" smtClean="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a:xfrm>
            <a:off x="0" y="274638"/>
            <a:ext cx="8229600" cy="1143000"/>
          </a:xfrm>
        </p:spPr>
        <p:txBody>
          <a:bodyPr/>
          <a:lstStyle/>
          <a:p>
            <a:pPr eaLnBrk="1" fontAlgn="auto" hangingPunct="1">
              <a:spcAft>
                <a:spcPts val="0"/>
              </a:spcAft>
              <a:defRPr/>
            </a:pPr>
            <a:r>
              <a:rPr lang="tr-TR" smtClean="0">
                <a:solidFill>
                  <a:schemeClr val="accent1">
                    <a:tint val="88000"/>
                    <a:satMod val="150000"/>
                  </a:schemeClr>
                </a:solidFill>
              </a:rPr>
              <a:t>Toplanacak Veriler</a:t>
            </a:r>
          </a:p>
        </p:txBody>
      </p:sp>
      <p:sp>
        <p:nvSpPr>
          <p:cNvPr id="73731" name="Rectangle 3"/>
          <p:cNvSpPr>
            <a:spLocks noGrp="1" noChangeArrowheads="1"/>
          </p:cNvSpPr>
          <p:nvPr>
            <p:ph type="body" idx="4294967295"/>
          </p:nvPr>
        </p:nvSpPr>
        <p:spPr>
          <a:xfrm>
            <a:off x="0" y="1600200"/>
            <a:ext cx="8858250" cy="5257800"/>
          </a:xfrm>
        </p:spPr>
        <p:txBody>
          <a:bodyPr/>
          <a:lstStyle/>
          <a:p>
            <a:pPr eaLnBrk="1" hangingPunct="1">
              <a:lnSpc>
                <a:spcPct val="80000"/>
              </a:lnSpc>
            </a:pPr>
            <a:r>
              <a:rPr lang="tr-TR" sz="1800" b="1" smtClean="0"/>
              <a:t>Politik ve Hukuki Durum İle İlgili Veriler:</a:t>
            </a:r>
            <a:endParaRPr lang="tr-TR" sz="1800" smtClean="0"/>
          </a:p>
          <a:p>
            <a:pPr lvl="1" eaLnBrk="1" hangingPunct="1">
              <a:lnSpc>
                <a:spcPct val="80000"/>
              </a:lnSpc>
            </a:pPr>
            <a:r>
              <a:rPr lang="tr-TR" sz="1800" smtClean="0"/>
              <a:t>Yönetim şekli. Ülkeye hakim politik felsefe. Ticari hayatı düzenleyen ve etkileyen kanunlar. Vergi sistemi. Özellikle ihracatı-ithalatı ve kar transferlerini etkileyen mevzuat. İthal yasakları, kotalar, ithalde alınan çeşitli vergi, resim ve harçlar. Bunlar dış ticaret konusunda karşınıza çıkabilecek engel ve kolaylıkların göstergesidir. Ülkeler arası anlaşmalar da ihracatçılar için yeni fırsatlar yaratabilir.</a:t>
            </a:r>
          </a:p>
          <a:p>
            <a:pPr eaLnBrk="1" hangingPunct="1">
              <a:lnSpc>
                <a:spcPct val="80000"/>
              </a:lnSpc>
            </a:pPr>
            <a:r>
              <a:rPr lang="tr-TR" sz="1800" b="1" smtClean="0"/>
              <a:t>Tüketiciler:</a:t>
            </a:r>
            <a:endParaRPr lang="tr-TR" sz="1800" smtClean="0"/>
          </a:p>
          <a:p>
            <a:pPr lvl="1" eaLnBrk="1" hangingPunct="1">
              <a:lnSpc>
                <a:spcPct val="80000"/>
              </a:lnSpc>
            </a:pPr>
            <a:r>
              <a:rPr lang="tr-TR" sz="1800" smtClean="0"/>
              <a:t>Ürünü satın alan kişi ve kuruluşlarla ilgili bilgiler. Bunlar tüketicinin gereksinimlerini ve davranış biçimini ortaya koyarak strateji geliştirmenizde yardımcı olur.</a:t>
            </a:r>
          </a:p>
          <a:p>
            <a:pPr eaLnBrk="1" hangingPunct="1">
              <a:lnSpc>
                <a:spcPct val="80000"/>
              </a:lnSpc>
            </a:pPr>
            <a:r>
              <a:rPr lang="tr-TR" sz="1800" b="1" smtClean="0"/>
              <a:t>Dağıtım Kanalları:</a:t>
            </a:r>
            <a:endParaRPr lang="tr-TR" sz="1800" smtClean="0"/>
          </a:p>
          <a:p>
            <a:pPr lvl="1" eaLnBrk="1" hangingPunct="1">
              <a:lnSpc>
                <a:spcPct val="80000"/>
              </a:lnSpc>
            </a:pPr>
            <a:r>
              <a:rPr lang="tr-TR" sz="1800" smtClean="0"/>
              <a:t>Aracılar, pazarlama büroları ve lojistik büroları. Bunlar maliyetler, daha az bilinen pazarlara ulaşma, müşteri bulma gibi konularda önem taşımaktadır.</a:t>
            </a:r>
          </a:p>
          <a:p>
            <a:pPr eaLnBrk="1" hangingPunct="1">
              <a:lnSpc>
                <a:spcPct val="80000"/>
              </a:lnSpc>
            </a:pPr>
            <a:r>
              <a:rPr lang="tr-TR" sz="1800" b="1" smtClean="0"/>
              <a:t>Rakipler:</a:t>
            </a:r>
            <a:endParaRPr lang="tr-TR" sz="1800" smtClean="0"/>
          </a:p>
          <a:p>
            <a:pPr lvl="1" eaLnBrk="1" hangingPunct="1">
              <a:lnSpc>
                <a:spcPct val="80000"/>
              </a:lnSpc>
            </a:pPr>
            <a:r>
              <a:rPr lang="tr-TR" sz="1800" smtClean="0"/>
              <a:t>Rakip şirketlerin hedefleri, stratejileri, güçlü ve zayıf yönleri. Bu bilgiler pazarda hangi stratejiyle rakipleri alt edilebileceğinizi gösterir.</a:t>
            </a:r>
          </a:p>
          <a:p>
            <a:pPr eaLnBrk="1" hangingPunct="1">
              <a:lnSpc>
                <a:spcPct val="80000"/>
              </a:lnSpc>
            </a:pPr>
            <a:endParaRPr lang="tr-TR" sz="18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growing strategies in business ile ilgili görsel sonucu"/>
          <p:cNvPicPr>
            <a:picLocks noChangeAspect="1" noChangeArrowheads="1"/>
          </p:cNvPicPr>
          <p:nvPr/>
        </p:nvPicPr>
        <p:blipFill>
          <a:blip r:embed="rId2"/>
          <a:srcRect/>
          <a:stretch>
            <a:fillRect/>
          </a:stretch>
        </p:blipFill>
        <p:spPr bwMode="auto">
          <a:xfrm>
            <a:off x="357158" y="285728"/>
            <a:ext cx="8358246" cy="6275236"/>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a:xfrm>
            <a:off x="0" y="274638"/>
            <a:ext cx="8229600" cy="1143000"/>
          </a:xfrm>
        </p:spPr>
        <p:txBody>
          <a:bodyPr/>
          <a:lstStyle/>
          <a:p>
            <a:pPr eaLnBrk="1" fontAlgn="auto" hangingPunct="1">
              <a:spcAft>
                <a:spcPts val="0"/>
              </a:spcAft>
              <a:defRPr/>
            </a:pPr>
            <a:r>
              <a:rPr lang="tr-TR" smtClean="0">
                <a:solidFill>
                  <a:schemeClr val="accent1">
                    <a:tint val="88000"/>
                    <a:satMod val="150000"/>
                  </a:schemeClr>
                </a:solidFill>
              </a:rPr>
              <a:t>Finansal Analiz </a:t>
            </a:r>
          </a:p>
        </p:txBody>
      </p:sp>
      <p:sp>
        <p:nvSpPr>
          <p:cNvPr id="120835" name="Rectangle 3"/>
          <p:cNvSpPr>
            <a:spLocks noGrp="1" noChangeArrowheads="1"/>
          </p:cNvSpPr>
          <p:nvPr>
            <p:ph type="body" idx="4294967295"/>
          </p:nvPr>
        </p:nvSpPr>
        <p:spPr>
          <a:xfrm>
            <a:off x="0" y="1600200"/>
            <a:ext cx="8229600" cy="4525963"/>
          </a:xfrm>
        </p:spPr>
        <p:txBody>
          <a:bodyPr>
            <a:noAutofit/>
          </a:bodyPr>
          <a:lstStyle/>
          <a:p>
            <a:pPr marL="265176" indent="-265176" eaLnBrk="1" fontAlgn="auto" hangingPunct="1">
              <a:lnSpc>
                <a:spcPct val="80000"/>
              </a:lnSpc>
              <a:spcAft>
                <a:spcPts val="0"/>
              </a:spcAft>
              <a:buFont typeface="Wingdings 2"/>
              <a:buChar char=""/>
              <a:defRPr/>
            </a:pPr>
            <a:r>
              <a:rPr lang="tr-TR" sz="2000" dirty="0" smtClean="0"/>
              <a:t>Personel, makine, malzeme ihtiyacınızı planladınız mı? </a:t>
            </a:r>
          </a:p>
          <a:p>
            <a:pPr marL="265176" indent="-265176" eaLnBrk="1" fontAlgn="auto" hangingPunct="1">
              <a:lnSpc>
                <a:spcPct val="80000"/>
              </a:lnSpc>
              <a:spcAft>
                <a:spcPts val="0"/>
              </a:spcAft>
              <a:buFont typeface="Wingdings 2"/>
              <a:buChar char=""/>
              <a:defRPr/>
            </a:pPr>
            <a:r>
              <a:rPr lang="tr-TR" sz="2000" dirty="0" smtClean="0"/>
              <a:t>Satış Tahmini (en az 3-5 yıllık bir süre için) yaptınız mı? </a:t>
            </a:r>
          </a:p>
          <a:p>
            <a:pPr marL="265176" indent="-265176" eaLnBrk="1" fontAlgn="auto" hangingPunct="1">
              <a:lnSpc>
                <a:spcPct val="80000"/>
              </a:lnSpc>
              <a:spcAft>
                <a:spcPts val="0"/>
              </a:spcAft>
              <a:buFont typeface="Wingdings 2"/>
              <a:buChar char=""/>
              <a:defRPr/>
            </a:pPr>
            <a:r>
              <a:rPr lang="tr-TR" sz="2000" dirty="0" smtClean="0"/>
              <a:t>Satılacak ürün miktarı </a:t>
            </a:r>
          </a:p>
          <a:p>
            <a:pPr marL="265176" indent="-265176" eaLnBrk="1" fontAlgn="auto" hangingPunct="1">
              <a:lnSpc>
                <a:spcPct val="80000"/>
              </a:lnSpc>
              <a:spcAft>
                <a:spcPts val="0"/>
              </a:spcAft>
              <a:buFont typeface="Wingdings 2"/>
              <a:buChar char=""/>
              <a:defRPr/>
            </a:pPr>
            <a:r>
              <a:rPr lang="tr-TR" sz="2000" dirty="0" smtClean="0"/>
              <a:t>Fiyat/birim </a:t>
            </a:r>
          </a:p>
          <a:p>
            <a:pPr marL="265176" indent="-265176" eaLnBrk="1" fontAlgn="auto" hangingPunct="1">
              <a:lnSpc>
                <a:spcPct val="80000"/>
              </a:lnSpc>
              <a:spcAft>
                <a:spcPts val="0"/>
              </a:spcAft>
              <a:buFont typeface="Wingdings 2"/>
              <a:buChar char=""/>
              <a:defRPr/>
            </a:pPr>
            <a:r>
              <a:rPr lang="tr-TR" sz="2000" dirty="0" smtClean="0"/>
              <a:t>Toplam satış tutarı </a:t>
            </a:r>
          </a:p>
          <a:p>
            <a:pPr marL="265176" indent="-265176" eaLnBrk="1" fontAlgn="auto" hangingPunct="1">
              <a:lnSpc>
                <a:spcPct val="80000"/>
              </a:lnSpc>
              <a:spcAft>
                <a:spcPts val="0"/>
              </a:spcAft>
              <a:buFont typeface="Wingdings 2"/>
              <a:buChar char=""/>
              <a:defRPr/>
            </a:pPr>
            <a:r>
              <a:rPr lang="tr-TR" sz="2000" dirty="0" smtClean="0"/>
              <a:t>Ürün Maliyetini belirlediniz mi? </a:t>
            </a:r>
          </a:p>
          <a:p>
            <a:pPr marL="265176" indent="-265176" eaLnBrk="1" fontAlgn="auto" hangingPunct="1">
              <a:lnSpc>
                <a:spcPct val="80000"/>
              </a:lnSpc>
              <a:spcAft>
                <a:spcPts val="0"/>
              </a:spcAft>
              <a:buFont typeface="Wingdings 2"/>
              <a:buChar char=""/>
              <a:defRPr/>
            </a:pPr>
            <a:r>
              <a:rPr lang="tr-TR" sz="2000" dirty="0" smtClean="0"/>
              <a:t>İhraç edilecek ürün miktarı </a:t>
            </a:r>
          </a:p>
          <a:p>
            <a:pPr marL="265176" indent="-265176" eaLnBrk="1" fontAlgn="auto" hangingPunct="1">
              <a:lnSpc>
                <a:spcPct val="80000"/>
              </a:lnSpc>
              <a:spcAft>
                <a:spcPts val="0"/>
              </a:spcAft>
              <a:buFont typeface="Wingdings 2"/>
              <a:buChar char=""/>
              <a:defRPr/>
            </a:pPr>
            <a:r>
              <a:rPr lang="tr-TR" sz="2000" dirty="0" smtClean="0"/>
              <a:t>Maliyet/birim </a:t>
            </a:r>
          </a:p>
          <a:p>
            <a:pPr marL="265176" indent="-265176" eaLnBrk="1" fontAlgn="auto" hangingPunct="1">
              <a:lnSpc>
                <a:spcPct val="80000"/>
              </a:lnSpc>
              <a:spcAft>
                <a:spcPts val="0"/>
              </a:spcAft>
              <a:buFont typeface="Wingdings 2"/>
              <a:buChar char=""/>
              <a:defRPr/>
            </a:pPr>
            <a:r>
              <a:rPr lang="tr-TR" sz="2000" dirty="0" smtClean="0"/>
              <a:t>Toplam maliyet tutarı </a:t>
            </a:r>
          </a:p>
          <a:p>
            <a:pPr marL="265176" indent="-265176" eaLnBrk="1" fontAlgn="auto" hangingPunct="1">
              <a:lnSpc>
                <a:spcPct val="80000"/>
              </a:lnSpc>
              <a:spcAft>
                <a:spcPts val="0"/>
              </a:spcAft>
              <a:buFont typeface="Wingdings 2"/>
              <a:buChar char=""/>
              <a:defRPr/>
            </a:pPr>
            <a:r>
              <a:rPr lang="tr-TR" sz="2000" dirty="0" smtClean="0"/>
              <a:t>Planlanan Net Gelir ne kadardır? </a:t>
            </a:r>
          </a:p>
          <a:p>
            <a:pPr marL="265176" indent="-265176" eaLnBrk="1" fontAlgn="auto" hangingPunct="1">
              <a:lnSpc>
                <a:spcPct val="80000"/>
              </a:lnSpc>
              <a:spcAft>
                <a:spcPts val="0"/>
              </a:spcAft>
              <a:buFont typeface="Wingdings 2"/>
              <a:buChar char=""/>
              <a:defRPr/>
            </a:pPr>
            <a:r>
              <a:rPr lang="tr-TR" sz="2000" dirty="0" smtClean="0"/>
              <a:t>Planlanan Nakit Akışı nasıldır? </a:t>
            </a:r>
          </a:p>
          <a:p>
            <a:pPr marL="265176" indent="-265176" eaLnBrk="1" fontAlgn="auto" hangingPunct="1">
              <a:lnSpc>
                <a:spcPct val="80000"/>
              </a:lnSpc>
              <a:spcAft>
                <a:spcPts val="0"/>
              </a:spcAft>
              <a:buFont typeface="Wingdings 2"/>
              <a:buChar char=""/>
              <a:defRPr/>
            </a:pPr>
            <a:r>
              <a:rPr lang="tr-TR" sz="2000" dirty="0" err="1" smtClean="0"/>
              <a:t>Breakdown</a:t>
            </a:r>
            <a:r>
              <a:rPr lang="tr-TR" sz="2000" dirty="0" smtClean="0"/>
              <a:t> noktasını belirlediniz mi?(gelir ile maliyetin eşitlendiği satış miktarı) </a:t>
            </a:r>
          </a:p>
          <a:p>
            <a:pPr marL="265176" indent="-265176" eaLnBrk="1" fontAlgn="auto" hangingPunct="1">
              <a:lnSpc>
                <a:spcPct val="80000"/>
              </a:lnSpc>
              <a:spcAft>
                <a:spcPts val="0"/>
              </a:spcAft>
              <a:buFont typeface="Wingdings 2"/>
              <a:buChar char=""/>
              <a:defRPr/>
            </a:pPr>
            <a:r>
              <a:rPr lang="tr-TR" sz="2000" dirty="0" smtClean="0"/>
              <a:t>Finansal ihtiyaçlar ne şekildedir? </a:t>
            </a:r>
          </a:p>
          <a:p>
            <a:pPr marL="265176" indent="-265176" eaLnBrk="1" fontAlgn="auto" hangingPunct="1">
              <a:lnSpc>
                <a:spcPct val="80000"/>
              </a:lnSpc>
              <a:spcAft>
                <a:spcPts val="0"/>
              </a:spcAft>
              <a:buFont typeface="Wingdings 2"/>
              <a:buChar char=""/>
              <a:defRPr/>
            </a:pPr>
            <a:r>
              <a:rPr lang="tr-TR" sz="2000" dirty="0" smtClean="0"/>
              <a:t>Mali Kaynaklarınız nelerdir? </a:t>
            </a:r>
          </a:p>
          <a:p>
            <a:pPr marL="265176" indent="-265176" eaLnBrk="1" fontAlgn="auto" hangingPunct="1">
              <a:lnSpc>
                <a:spcPct val="80000"/>
              </a:lnSpc>
              <a:spcAft>
                <a:spcPts val="0"/>
              </a:spcAft>
              <a:buFont typeface="Wingdings 2"/>
              <a:buChar char=""/>
              <a:defRPr/>
            </a:pPr>
            <a:r>
              <a:rPr lang="tr-TR" sz="2000" dirty="0" smtClean="0"/>
              <a:t>Şirketinizin yasal şekli devlet yardımlarından yararlanmak için uygun mudur?</a:t>
            </a:r>
            <a:br>
              <a:rPr lang="tr-TR" sz="2000" dirty="0" smtClean="0"/>
            </a:br>
            <a:endParaRPr lang="tr-TR" sz="2000" dirty="0"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0" y="274638"/>
            <a:ext cx="8229600" cy="1143000"/>
          </a:xfrm>
        </p:spPr>
        <p:txBody>
          <a:bodyPr/>
          <a:lstStyle/>
          <a:p>
            <a:pPr eaLnBrk="1" fontAlgn="auto" hangingPunct="1">
              <a:spcAft>
                <a:spcPts val="0"/>
              </a:spcAft>
              <a:defRPr/>
            </a:pPr>
            <a:r>
              <a:rPr lang="tr-TR" smtClean="0">
                <a:solidFill>
                  <a:schemeClr val="accent1">
                    <a:tint val="88000"/>
                    <a:satMod val="150000"/>
                  </a:schemeClr>
                </a:solidFill>
              </a:rPr>
              <a:t>Risk Tahmini </a:t>
            </a:r>
          </a:p>
        </p:txBody>
      </p:sp>
      <p:sp>
        <p:nvSpPr>
          <p:cNvPr id="121859" name="Rectangle 3"/>
          <p:cNvSpPr>
            <a:spLocks noGrp="1" noChangeArrowheads="1"/>
          </p:cNvSpPr>
          <p:nvPr>
            <p:ph type="body" idx="4294967295"/>
          </p:nvPr>
        </p:nvSpPr>
        <p:spPr>
          <a:xfrm>
            <a:off x="0" y="1600200"/>
            <a:ext cx="8229600" cy="4525963"/>
          </a:xfrm>
        </p:spPr>
        <p:txBody>
          <a:bodyPr>
            <a:normAutofit fontScale="92500"/>
          </a:bodyPr>
          <a:lstStyle/>
          <a:p>
            <a:pPr marL="265176" indent="-265176" eaLnBrk="1" fontAlgn="auto" hangingPunct="1">
              <a:lnSpc>
                <a:spcPct val="90000"/>
              </a:lnSpc>
              <a:spcAft>
                <a:spcPts val="0"/>
              </a:spcAft>
              <a:buFont typeface="Wingdings 2"/>
              <a:buChar char=""/>
              <a:defRPr/>
            </a:pPr>
            <a:r>
              <a:rPr lang="tr-TR" smtClean="0"/>
              <a:t>Risk tahmini yapıp gerekli önlemleri aldınız mı? Olası durumlara karşı planlarınız var mı? </a:t>
            </a:r>
          </a:p>
          <a:p>
            <a:pPr marL="265176" indent="-265176" eaLnBrk="1" fontAlgn="auto" hangingPunct="1">
              <a:lnSpc>
                <a:spcPct val="90000"/>
              </a:lnSpc>
              <a:spcAft>
                <a:spcPts val="0"/>
              </a:spcAft>
              <a:buFont typeface="Wingdings 2"/>
              <a:buChar char=""/>
              <a:defRPr/>
            </a:pPr>
            <a:r>
              <a:rPr lang="tr-TR" smtClean="0"/>
              <a:t>Ülke Riski; ihraç pazarının politik, yasal ve ekonomik koşulları </a:t>
            </a:r>
          </a:p>
          <a:p>
            <a:pPr marL="265176" indent="-265176" eaLnBrk="1" fontAlgn="auto" hangingPunct="1">
              <a:lnSpc>
                <a:spcPct val="90000"/>
              </a:lnSpc>
              <a:spcAft>
                <a:spcPts val="0"/>
              </a:spcAft>
              <a:buFont typeface="Wingdings 2"/>
              <a:buChar char=""/>
              <a:defRPr/>
            </a:pPr>
            <a:r>
              <a:rPr lang="tr-TR" smtClean="0"/>
              <a:t>Ticari Risk; kredi itibarı, ürünün kabul edilmemesi, tasfiye gibi riskler </a:t>
            </a:r>
          </a:p>
          <a:p>
            <a:pPr marL="265176" indent="-265176" eaLnBrk="1" fontAlgn="auto" hangingPunct="1">
              <a:lnSpc>
                <a:spcPct val="90000"/>
              </a:lnSpc>
              <a:spcAft>
                <a:spcPts val="0"/>
              </a:spcAft>
              <a:buFont typeface="Wingdings 2"/>
              <a:buChar char=""/>
              <a:defRPr/>
            </a:pPr>
            <a:r>
              <a:rPr lang="tr-TR" smtClean="0"/>
              <a:t>Döviz Kuru Riski </a:t>
            </a:r>
          </a:p>
          <a:p>
            <a:pPr marL="265176" indent="-265176" eaLnBrk="1" fontAlgn="auto" hangingPunct="1">
              <a:lnSpc>
                <a:spcPct val="90000"/>
              </a:lnSpc>
              <a:spcAft>
                <a:spcPts val="0"/>
              </a:spcAft>
              <a:buFont typeface="Wingdings 2"/>
              <a:buChar char=""/>
              <a:defRPr/>
            </a:pPr>
            <a:r>
              <a:rPr lang="tr-TR" smtClean="0"/>
              <a:t>Firma İçi Risk (yeterli elemanın olmaması, üretimden kaynaklanan sorunlar vb. riskler) </a:t>
            </a:r>
          </a:p>
          <a:p>
            <a:pPr marL="265176" indent="-265176" eaLnBrk="1" fontAlgn="auto" hangingPunct="1">
              <a:lnSpc>
                <a:spcPct val="90000"/>
              </a:lnSpc>
              <a:spcAft>
                <a:spcPts val="0"/>
              </a:spcAft>
              <a:buFont typeface="Wingdings 2"/>
              <a:buChar char=""/>
              <a:defRPr/>
            </a:pPr>
            <a:r>
              <a:rPr lang="tr-TR" smtClean="0"/>
              <a:t>Pazar Riski (pazar koşullarının değişme riski)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0" y="-171450"/>
            <a:ext cx="8229600" cy="1143000"/>
          </a:xfrm>
        </p:spPr>
        <p:txBody>
          <a:bodyPr/>
          <a:lstStyle/>
          <a:p>
            <a:pPr eaLnBrk="1" fontAlgn="auto" hangingPunct="1">
              <a:spcAft>
                <a:spcPts val="0"/>
              </a:spcAft>
              <a:defRPr/>
            </a:pPr>
            <a:r>
              <a:rPr lang="tr-TR" sz="2800" smtClean="0">
                <a:solidFill>
                  <a:schemeClr val="accent1">
                    <a:tint val="88000"/>
                    <a:satMod val="150000"/>
                  </a:schemeClr>
                </a:solidFill>
              </a:rPr>
              <a:t>Hedef Pazar Seçimi için  Pazar analizi</a:t>
            </a:r>
          </a:p>
        </p:txBody>
      </p:sp>
      <p:sp>
        <p:nvSpPr>
          <p:cNvPr id="122883" name="Rectangle 3"/>
          <p:cNvSpPr>
            <a:spLocks noGrp="1" noChangeArrowheads="1"/>
          </p:cNvSpPr>
          <p:nvPr>
            <p:ph type="body" idx="4294967295"/>
          </p:nvPr>
        </p:nvSpPr>
        <p:spPr>
          <a:xfrm>
            <a:off x="457200" y="908050"/>
            <a:ext cx="8686800" cy="5949950"/>
          </a:xfrm>
        </p:spPr>
        <p:txBody>
          <a:bodyPr>
            <a:normAutofit lnSpcReduction="10000"/>
          </a:bodyPr>
          <a:lstStyle/>
          <a:p>
            <a:pPr marL="265176" indent="-265176" eaLnBrk="1" fontAlgn="auto" hangingPunct="1">
              <a:lnSpc>
                <a:spcPct val="80000"/>
              </a:lnSpc>
              <a:spcAft>
                <a:spcPts val="0"/>
              </a:spcAft>
              <a:buFont typeface="Wingdings 2"/>
              <a:buChar char=""/>
              <a:defRPr/>
            </a:pPr>
            <a:r>
              <a:rPr lang="tr-TR" sz="1800" smtClean="0"/>
              <a:t>İhraç pazarının seçimi </a:t>
            </a:r>
          </a:p>
          <a:p>
            <a:pPr marL="265176" indent="-265176" eaLnBrk="1" fontAlgn="auto" hangingPunct="1">
              <a:lnSpc>
                <a:spcPct val="80000"/>
              </a:lnSpc>
              <a:spcAft>
                <a:spcPts val="0"/>
              </a:spcAft>
              <a:buFont typeface="Wingdings 2"/>
              <a:buChar char=""/>
              <a:defRPr/>
            </a:pPr>
            <a:r>
              <a:rPr lang="tr-TR" sz="1800" smtClean="0"/>
              <a:t>Ülke seçiminde hangi kriterleri kullandınız? </a:t>
            </a:r>
          </a:p>
          <a:p>
            <a:pPr marL="265176" indent="-265176" eaLnBrk="1" fontAlgn="auto" hangingPunct="1">
              <a:lnSpc>
                <a:spcPct val="80000"/>
              </a:lnSpc>
              <a:spcAft>
                <a:spcPts val="0"/>
              </a:spcAft>
              <a:buFont typeface="Wingdings 2"/>
              <a:buChar char=""/>
              <a:defRPr/>
            </a:pPr>
            <a:r>
              <a:rPr lang="tr-TR" sz="1800" smtClean="0"/>
              <a:t>Pazar/pazar bölümü seçiminde kullandığınız kriterler nelerdir? </a:t>
            </a:r>
          </a:p>
          <a:p>
            <a:pPr marL="265176" indent="-265176" eaLnBrk="1" fontAlgn="auto" hangingPunct="1">
              <a:lnSpc>
                <a:spcPct val="80000"/>
              </a:lnSpc>
              <a:spcAft>
                <a:spcPts val="0"/>
              </a:spcAft>
              <a:buFont typeface="Wingdings 2"/>
              <a:buChar char=""/>
              <a:defRPr/>
            </a:pPr>
            <a:r>
              <a:rPr lang="tr-TR" sz="1800" smtClean="0"/>
              <a:t>Firmanız neden özellikle bu pazara girmek istemektedir? </a:t>
            </a:r>
          </a:p>
          <a:p>
            <a:pPr marL="265176" indent="-265176" eaLnBrk="1" fontAlgn="auto" hangingPunct="1">
              <a:lnSpc>
                <a:spcPct val="80000"/>
              </a:lnSpc>
              <a:spcAft>
                <a:spcPts val="0"/>
              </a:spcAft>
              <a:buFont typeface="Wingdings 2"/>
              <a:buChar char=""/>
              <a:defRPr/>
            </a:pPr>
            <a:r>
              <a:rPr lang="tr-TR" sz="1800" smtClean="0"/>
              <a:t>Seçilen pazarın büyüklüğü (toplam talep; değer ve hacim olarak), büyüme potansiyeli ne şekildedir? </a:t>
            </a:r>
          </a:p>
          <a:p>
            <a:pPr marL="265176" indent="-265176" eaLnBrk="1" fontAlgn="auto" hangingPunct="1">
              <a:lnSpc>
                <a:spcPct val="80000"/>
              </a:lnSpc>
              <a:spcAft>
                <a:spcPts val="0"/>
              </a:spcAft>
              <a:buFont typeface="Wingdings 2"/>
              <a:buChar char=""/>
              <a:defRPr/>
            </a:pPr>
            <a:r>
              <a:rPr lang="tr-TR" sz="1800" smtClean="0"/>
              <a:t>Ülke profili </a:t>
            </a:r>
          </a:p>
          <a:p>
            <a:pPr marL="265176" indent="-265176" eaLnBrk="1" fontAlgn="auto" hangingPunct="1">
              <a:lnSpc>
                <a:spcPct val="80000"/>
              </a:lnSpc>
              <a:spcAft>
                <a:spcPts val="0"/>
              </a:spcAft>
              <a:buFont typeface="Wingdings 2"/>
              <a:buChar char=""/>
              <a:defRPr/>
            </a:pPr>
            <a:r>
              <a:rPr lang="tr-TR" sz="1800" smtClean="0"/>
              <a:t>Politik, ekonomik, sosyal koşullar nelerdir? </a:t>
            </a:r>
          </a:p>
          <a:p>
            <a:pPr marL="265176" indent="-265176" eaLnBrk="1" fontAlgn="auto" hangingPunct="1">
              <a:lnSpc>
                <a:spcPct val="80000"/>
              </a:lnSpc>
              <a:spcAft>
                <a:spcPts val="0"/>
              </a:spcAft>
              <a:buFont typeface="Wingdings 2"/>
              <a:buChar char=""/>
              <a:defRPr/>
            </a:pPr>
            <a:r>
              <a:rPr lang="tr-TR" sz="1800" smtClean="0"/>
              <a:t>Yasal düzenlemeler (ithalat prosedürü, belgeler, ofis/mağaza açma, vergiler vs.) nelerdir? </a:t>
            </a:r>
          </a:p>
          <a:p>
            <a:pPr marL="265176" indent="-265176" eaLnBrk="1" fontAlgn="auto" hangingPunct="1">
              <a:lnSpc>
                <a:spcPct val="80000"/>
              </a:lnSpc>
              <a:spcAft>
                <a:spcPts val="0"/>
              </a:spcAft>
              <a:buFont typeface="Wingdings 2"/>
              <a:buChar char=""/>
              <a:defRPr/>
            </a:pPr>
            <a:r>
              <a:rPr lang="tr-TR" sz="1800" smtClean="0"/>
              <a:t>Altyapı koşulları (yollar, limanlar, demiryolu, havaalanları, iletişim olanakları vb.) uygun mudur? </a:t>
            </a:r>
          </a:p>
          <a:p>
            <a:pPr marL="265176" indent="-265176" eaLnBrk="1" fontAlgn="auto" hangingPunct="1">
              <a:lnSpc>
                <a:spcPct val="80000"/>
              </a:lnSpc>
              <a:spcAft>
                <a:spcPts val="0"/>
              </a:spcAft>
              <a:buFont typeface="Wingdings 2"/>
              <a:buChar char=""/>
              <a:defRPr/>
            </a:pPr>
            <a:r>
              <a:rPr lang="tr-TR" sz="1800" smtClean="0"/>
              <a:t>Kültürel ve ticari uygulamalar (İş kültürü) nasıldır? </a:t>
            </a:r>
          </a:p>
          <a:p>
            <a:pPr marL="265176" indent="-265176" eaLnBrk="1" fontAlgn="auto" hangingPunct="1">
              <a:lnSpc>
                <a:spcPct val="80000"/>
              </a:lnSpc>
              <a:spcAft>
                <a:spcPts val="0"/>
              </a:spcAft>
              <a:buFont typeface="Wingdings 2"/>
              <a:buChar char=""/>
              <a:defRPr/>
            </a:pPr>
            <a:r>
              <a:rPr lang="tr-TR" sz="1800" smtClean="0"/>
              <a:t>Sektör profili </a:t>
            </a:r>
          </a:p>
          <a:p>
            <a:pPr marL="265176" indent="-265176" eaLnBrk="1" fontAlgn="auto" hangingPunct="1">
              <a:lnSpc>
                <a:spcPct val="80000"/>
              </a:lnSpc>
              <a:spcAft>
                <a:spcPts val="0"/>
              </a:spcAft>
              <a:buFont typeface="Wingdings 2"/>
              <a:buChar char=""/>
              <a:defRPr/>
            </a:pPr>
            <a:r>
              <a:rPr lang="tr-TR" sz="1800" smtClean="0"/>
              <a:t>Pazardaki potansiyel müşterilerinizi, (acenta, distribütör, toptancı, ticaret şirketi, alım şirketi vb.), ürünün nihai kullanıcılarını ve pazardaki rekabet koşullarını biliyor musunuz? </a:t>
            </a:r>
          </a:p>
          <a:p>
            <a:pPr marL="265176" indent="-265176" eaLnBrk="1" fontAlgn="auto" hangingPunct="1">
              <a:lnSpc>
                <a:spcPct val="80000"/>
              </a:lnSpc>
              <a:spcAft>
                <a:spcPts val="0"/>
              </a:spcAft>
              <a:buFont typeface="Wingdings 2"/>
              <a:buChar char=""/>
              <a:defRPr/>
            </a:pPr>
            <a:r>
              <a:rPr lang="tr-TR" sz="1800" smtClean="0"/>
              <a:t>Mevcut rakiplerinizi belirlediniz mi? </a:t>
            </a:r>
          </a:p>
          <a:p>
            <a:pPr marL="265176" indent="-265176" eaLnBrk="1" fontAlgn="auto" hangingPunct="1">
              <a:lnSpc>
                <a:spcPct val="80000"/>
              </a:lnSpc>
              <a:spcAft>
                <a:spcPts val="0"/>
              </a:spcAft>
              <a:buFont typeface="Wingdings 2"/>
              <a:buChar char=""/>
              <a:defRPr/>
            </a:pPr>
            <a:r>
              <a:rPr lang="tr-TR" sz="1800" smtClean="0"/>
              <a:t>Rakiplerinizin sahip olduğu avantaj ve dezavantajlar, ürünlerine ait özgün özellikler nelerdir? </a:t>
            </a:r>
          </a:p>
          <a:p>
            <a:pPr marL="265176" indent="-265176" eaLnBrk="1" fontAlgn="auto" hangingPunct="1">
              <a:lnSpc>
                <a:spcPct val="80000"/>
              </a:lnSpc>
              <a:spcAft>
                <a:spcPts val="0"/>
              </a:spcAft>
              <a:buFont typeface="Wingdings 2"/>
              <a:buChar char=""/>
              <a:defRPr/>
            </a:pPr>
            <a:r>
              <a:rPr lang="tr-TR" sz="1800" smtClean="0"/>
              <a:t>Pazarda mevcut üretim ve dağıtım kanalları yapısı nasıldır? </a:t>
            </a:r>
          </a:p>
          <a:p>
            <a:pPr marL="265176" indent="-265176" eaLnBrk="1" fontAlgn="auto" hangingPunct="1">
              <a:lnSpc>
                <a:spcPct val="80000"/>
              </a:lnSpc>
              <a:spcAft>
                <a:spcPts val="0"/>
              </a:spcAft>
              <a:buFont typeface="Wingdings 2"/>
              <a:buChar char=""/>
              <a:defRPr/>
            </a:pPr>
            <a:r>
              <a:rPr lang="tr-TR" sz="1800" smtClean="0"/>
              <a:t>Pazarda tercih edilen ödeme şekilleri hangileridir?</a:t>
            </a:r>
          </a:p>
          <a:p>
            <a:pPr marL="265176" indent="-265176" eaLnBrk="1" fontAlgn="auto" hangingPunct="1">
              <a:lnSpc>
                <a:spcPct val="80000"/>
              </a:lnSpc>
              <a:spcAft>
                <a:spcPts val="0"/>
              </a:spcAft>
              <a:buFont typeface="Wingdings 2"/>
              <a:buChar char=""/>
              <a:defRPr/>
            </a:pPr>
            <a:r>
              <a:rPr lang="tr-TR" sz="1600" smtClean="0"/>
              <a:t>Pazarlama amaçlarınızı (satış hacmi, pazar payı ve marka tanınırlığı) belirlediniz mi? </a:t>
            </a:r>
            <a:br>
              <a:rPr lang="tr-TR" sz="1600" smtClean="0"/>
            </a:br>
            <a:endParaRPr lang="tr-TR" sz="1800" smtClean="0"/>
          </a:p>
          <a:p>
            <a:pPr marL="265176" indent="-265176" eaLnBrk="1" fontAlgn="auto" hangingPunct="1">
              <a:lnSpc>
                <a:spcPct val="80000"/>
              </a:lnSpc>
              <a:spcAft>
                <a:spcPts val="0"/>
              </a:spcAft>
              <a:buFont typeface="Wingdings 2"/>
              <a:buChar char=""/>
              <a:defRPr/>
            </a:pPr>
            <a:endParaRPr lang="tr-TR" sz="1800" smtClean="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a:xfrm>
            <a:off x="0" y="274638"/>
            <a:ext cx="8229600" cy="1143000"/>
          </a:xfrm>
        </p:spPr>
        <p:txBody>
          <a:bodyPr>
            <a:normAutofit fontScale="90000"/>
          </a:bodyPr>
          <a:lstStyle/>
          <a:p>
            <a:pPr eaLnBrk="1" fontAlgn="auto" hangingPunct="1">
              <a:spcAft>
                <a:spcPts val="0"/>
              </a:spcAft>
              <a:defRPr/>
            </a:pPr>
            <a:r>
              <a:rPr lang="tr-TR" sz="4000" smtClean="0">
                <a:solidFill>
                  <a:schemeClr val="accent1">
                    <a:tint val="88000"/>
                    <a:satMod val="150000"/>
                  </a:schemeClr>
                </a:solidFill>
              </a:rPr>
              <a:t>Pazara Giriş Stratejisi</a:t>
            </a:r>
            <a:br>
              <a:rPr lang="tr-TR" sz="4000" smtClean="0">
                <a:solidFill>
                  <a:schemeClr val="accent1">
                    <a:tint val="88000"/>
                    <a:satMod val="150000"/>
                  </a:schemeClr>
                </a:solidFill>
              </a:rPr>
            </a:br>
            <a:endParaRPr lang="tr-TR" sz="4000" smtClean="0">
              <a:solidFill>
                <a:schemeClr val="accent1">
                  <a:tint val="88000"/>
                  <a:satMod val="150000"/>
                </a:schemeClr>
              </a:solidFill>
            </a:endParaRPr>
          </a:p>
        </p:txBody>
      </p:sp>
      <p:sp>
        <p:nvSpPr>
          <p:cNvPr id="123907" name="Rectangle 3"/>
          <p:cNvSpPr>
            <a:spLocks noGrp="1" noChangeArrowheads="1"/>
          </p:cNvSpPr>
          <p:nvPr>
            <p:ph type="body" idx="4294967295"/>
          </p:nvPr>
        </p:nvSpPr>
        <p:spPr>
          <a:xfrm>
            <a:off x="0" y="1600200"/>
            <a:ext cx="8229600" cy="4525963"/>
          </a:xfrm>
        </p:spPr>
        <p:txBody>
          <a:bodyPr>
            <a:normAutofit lnSpcReduction="10000"/>
          </a:bodyPr>
          <a:lstStyle/>
          <a:p>
            <a:pPr marL="548640" lvl="1" indent="-201168" eaLnBrk="1" fontAlgn="auto" hangingPunct="1">
              <a:lnSpc>
                <a:spcPct val="90000"/>
              </a:lnSpc>
              <a:spcAft>
                <a:spcPts val="0"/>
              </a:spcAft>
              <a:buFont typeface="Verdana"/>
              <a:buChar char="◦"/>
              <a:defRPr/>
            </a:pPr>
            <a:r>
              <a:rPr lang="tr-TR" sz="2000" smtClean="0"/>
              <a:t>Hedef Müşteri Profili </a:t>
            </a:r>
          </a:p>
          <a:p>
            <a:pPr marL="786384" lvl="2" indent="-182880" eaLnBrk="1" fontAlgn="auto" hangingPunct="1">
              <a:lnSpc>
                <a:spcPct val="90000"/>
              </a:lnSpc>
              <a:spcAft>
                <a:spcPts val="0"/>
              </a:spcAft>
              <a:buClr>
                <a:schemeClr val="accent2">
                  <a:tint val="85000"/>
                  <a:satMod val="285000"/>
                </a:schemeClr>
              </a:buClr>
              <a:buFont typeface="Wingdings 2"/>
              <a:buChar char=""/>
              <a:defRPr/>
            </a:pPr>
            <a:r>
              <a:rPr lang="tr-TR" sz="1800" smtClean="0"/>
              <a:t>Hedeflediğiniz müşteriler (pazar bölümünüz) kimlerdir? (Üretici firma, distribütör, acenta, ticaret şirketi, nihai kullanıcı vb.) </a:t>
            </a:r>
          </a:p>
          <a:p>
            <a:pPr marL="786384" lvl="2" indent="-182880" eaLnBrk="1" fontAlgn="auto" hangingPunct="1">
              <a:lnSpc>
                <a:spcPct val="90000"/>
              </a:lnSpc>
              <a:spcAft>
                <a:spcPts val="0"/>
              </a:spcAft>
              <a:buClr>
                <a:schemeClr val="accent2">
                  <a:tint val="85000"/>
                  <a:satMod val="285000"/>
                </a:schemeClr>
              </a:buClr>
              <a:buFont typeface="Wingdings 2"/>
              <a:buChar char=""/>
              <a:defRPr/>
            </a:pPr>
            <a:r>
              <a:rPr lang="tr-TR" sz="1800" smtClean="0"/>
              <a:t>Potansiyel müşterilerin unvan ve adreslerini belirlediniz mi? Pazar bölümünüzün demografik ve/veya firma özellikleri nelerdir? </a:t>
            </a:r>
          </a:p>
          <a:p>
            <a:pPr marL="786384" lvl="2" indent="-182880" eaLnBrk="1" fontAlgn="auto" hangingPunct="1">
              <a:lnSpc>
                <a:spcPct val="90000"/>
              </a:lnSpc>
              <a:spcAft>
                <a:spcPts val="0"/>
              </a:spcAft>
              <a:buClr>
                <a:schemeClr val="accent2">
                  <a:tint val="85000"/>
                  <a:satMod val="285000"/>
                </a:schemeClr>
              </a:buClr>
              <a:buFont typeface="Wingdings 2"/>
              <a:buChar char=""/>
              <a:defRPr/>
            </a:pPr>
            <a:r>
              <a:rPr lang="tr-TR" sz="1800" smtClean="0"/>
              <a:t>Satın alma kararını kimler vermektedir? </a:t>
            </a:r>
          </a:p>
          <a:p>
            <a:pPr marL="548640" lvl="1" indent="-201168" eaLnBrk="1" fontAlgn="auto" hangingPunct="1">
              <a:lnSpc>
                <a:spcPct val="90000"/>
              </a:lnSpc>
              <a:spcAft>
                <a:spcPts val="0"/>
              </a:spcAft>
              <a:buFont typeface="Verdana"/>
              <a:buChar char="◦"/>
              <a:defRPr/>
            </a:pPr>
            <a:r>
              <a:rPr lang="tr-TR" sz="2000" smtClean="0"/>
              <a:t>Pazardaki rekabet analizi </a:t>
            </a:r>
          </a:p>
          <a:p>
            <a:pPr marL="786384" lvl="2" indent="-182880" eaLnBrk="1" fontAlgn="auto" hangingPunct="1">
              <a:lnSpc>
                <a:spcPct val="90000"/>
              </a:lnSpc>
              <a:spcAft>
                <a:spcPts val="0"/>
              </a:spcAft>
              <a:buClr>
                <a:schemeClr val="accent2">
                  <a:tint val="85000"/>
                  <a:satMod val="285000"/>
                </a:schemeClr>
              </a:buClr>
              <a:buFont typeface="Wingdings 2"/>
              <a:buChar char=""/>
              <a:defRPr/>
            </a:pPr>
            <a:r>
              <a:rPr lang="tr-TR" sz="1800" smtClean="0"/>
              <a:t>Potansiyel müşterilerimiz aynı yada benzer ürünü hangi rakiplerden satın alıyorlar? </a:t>
            </a:r>
          </a:p>
          <a:p>
            <a:pPr marL="786384" lvl="2" indent="-182880" eaLnBrk="1" fontAlgn="auto" hangingPunct="1">
              <a:lnSpc>
                <a:spcPct val="90000"/>
              </a:lnSpc>
              <a:spcAft>
                <a:spcPts val="0"/>
              </a:spcAft>
              <a:buClr>
                <a:schemeClr val="accent2">
                  <a:tint val="85000"/>
                  <a:satMod val="285000"/>
                </a:schemeClr>
              </a:buClr>
              <a:buFont typeface="Wingdings 2"/>
              <a:buChar char=""/>
              <a:defRPr/>
            </a:pPr>
            <a:r>
              <a:rPr lang="tr-TR" sz="1800" smtClean="0"/>
              <a:t>Müşteriler rakiplerden niye satın alıyorlar? </a:t>
            </a:r>
          </a:p>
          <a:p>
            <a:pPr marL="786384" lvl="2" indent="-182880" eaLnBrk="1" fontAlgn="auto" hangingPunct="1">
              <a:lnSpc>
                <a:spcPct val="90000"/>
              </a:lnSpc>
              <a:spcAft>
                <a:spcPts val="0"/>
              </a:spcAft>
              <a:buClr>
                <a:schemeClr val="accent2">
                  <a:tint val="85000"/>
                  <a:satMod val="285000"/>
                </a:schemeClr>
              </a:buClr>
              <a:buFont typeface="Wingdings 2"/>
              <a:buChar char=""/>
              <a:defRPr/>
            </a:pPr>
            <a:r>
              <a:rPr lang="tr-TR" sz="1800" smtClean="0"/>
              <a:t>Rakiplerin karşılayamadığı müşteri ihtiyaç ve beklentileri nelerdir? </a:t>
            </a:r>
          </a:p>
          <a:p>
            <a:pPr marL="786384" lvl="2" indent="-182880" eaLnBrk="1" fontAlgn="auto" hangingPunct="1">
              <a:lnSpc>
                <a:spcPct val="90000"/>
              </a:lnSpc>
              <a:spcAft>
                <a:spcPts val="0"/>
              </a:spcAft>
              <a:buClr>
                <a:schemeClr val="accent2">
                  <a:tint val="85000"/>
                  <a:satMod val="285000"/>
                </a:schemeClr>
              </a:buClr>
              <a:buFont typeface="Wingdings 2"/>
              <a:buChar char=""/>
              <a:defRPr/>
            </a:pPr>
            <a:r>
              <a:rPr lang="tr-TR" sz="1800" smtClean="0"/>
              <a:t>Rakiplerin kullandıkları pazarlama araçları neler? </a:t>
            </a:r>
          </a:p>
          <a:p>
            <a:pPr marL="786384" lvl="2" indent="-182880" eaLnBrk="1" fontAlgn="auto" hangingPunct="1">
              <a:lnSpc>
                <a:spcPct val="90000"/>
              </a:lnSpc>
              <a:spcAft>
                <a:spcPts val="0"/>
              </a:spcAft>
              <a:buClr>
                <a:schemeClr val="accent2">
                  <a:tint val="85000"/>
                  <a:satMod val="285000"/>
                </a:schemeClr>
              </a:buClr>
              <a:buFont typeface="Wingdings 2"/>
              <a:buChar char=""/>
              <a:defRPr/>
            </a:pPr>
            <a:r>
              <a:rPr lang="tr-TR" sz="1800" smtClean="0"/>
              <a:t>Rakipler hangi fuarlara katılıyorlar? </a:t>
            </a:r>
          </a:p>
          <a:p>
            <a:pPr marL="786384" lvl="2" indent="-182880" eaLnBrk="1" fontAlgn="auto" hangingPunct="1">
              <a:lnSpc>
                <a:spcPct val="90000"/>
              </a:lnSpc>
              <a:spcAft>
                <a:spcPts val="0"/>
              </a:spcAft>
              <a:buClr>
                <a:schemeClr val="accent2">
                  <a:tint val="85000"/>
                  <a:satMod val="285000"/>
                </a:schemeClr>
              </a:buClr>
              <a:buFont typeface="Wingdings 2"/>
              <a:buChar char=""/>
              <a:defRPr/>
            </a:pPr>
            <a:r>
              <a:rPr lang="tr-TR" sz="1800" smtClean="0"/>
              <a:t>Rakiplerin stratejileri, karlılık hedefleri ve fiyat politikaları nasıl? </a:t>
            </a:r>
          </a:p>
          <a:p>
            <a:pPr marL="265176" indent="-265176" eaLnBrk="1" fontAlgn="auto" hangingPunct="1">
              <a:lnSpc>
                <a:spcPct val="90000"/>
              </a:lnSpc>
              <a:spcAft>
                <a:spcPts val="0"/>
              </a:spcAft>
              <a:buFont typeface="Wingdings 2"/>
              <a:buChar char=""/>
              <a:defRPr/>
            </a:pPr>
            <a:endParaRPr lang="tr-TR" sz="2400" smtClean="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0" y="274638"/>
            <a:ext cx="8229600" cy="1143000"/>
          </a:xfrm>
        </p:spPr>
        <p:txBody>
          <a:bodyPr/>
          <a:lstStyle/>
          <a:p>
            <a:pPr eaLnBrk="1" fontAlgn="auto" hangingPunct="1">
              <a:spcAft>
                <a:spcPts val="0"/>
              </a:spcAft>
              <a:defRPr/>
            </a:pPr>
            <a:r>
              <a:rPr lang="tr-TR" smtClean="0">
                <a:solidFill>
                  <a:schemeClr val="accent1">
                    <a:tint val="88000"/>
                    <a:satMod val="150000"/>
                  </a:schemeClr>
                </a:solidFill>
              </a:rPr>
              <a:t>Pazara yönelik ürün özellikleri</a:t>
            </a:r>
          </a:p>
        </p:txBody>
      </p:sp>
      <p:sp>
        <p:nvSpPr>
          <p:cNvPr id="78851" name="Rectangle 3"/>
          <p:cNvSpPr>
            <a:spLocks noGrp="1" noChangeArrowheads="1"/>
          </p:cNvSpPr>
          <p:nvPr>
            <p:ph type="body" idx="4294967295"/>
          </p:nvPr>
        </p:nvSpPr>
        <p:spPr>
          <a:xfrm>
            <a:off x="0" y="1600200"/>
            <a:ext cx="8229600" cy="4525963"/>
          </a:xfrm>
        </p:spPr>
        <p:txBody>
          <a:bodyPr/>
          <a:lstStyle/>
          <a:p>
            <a:pPr eaLnBrk="1" hangingPunct="1">
              <a:lnSpc>
                <a:spcPct val="80000"/>
              </a:lnSpc>
              <a:buFont typeface="Wingdings" pitchFamily="2" charset="2"/>
              <a:buNone/>
            </a:pPr>
            <a:endParaRPr lang="tr-TR" sz="2000" smtClean="0"/>
          </a:p>
          <a:p>
            <a:pPr eaLnBrk="1" hangingPunct="1">
              <a:lnSpc>
                <a:spcPct val="80000"/>
              </a:lnSpc>
            </a:pPr>
            <a:r>
              <a:rPr lang="tr-TR" sz="2000" smtClean="0"/>
              <a:t>Ürününüzün hangi özelliği müşterinizin ihtiyacını ve beklentisini karşılayacak? </a:t>
            </a:r>
          </a:p>
          <a:p>
            <a:pPr eaLnBrk="1" hangingPunct="1">
              <a:lnSpc>
                <a:spcPct val="80000"/>
              </a:lnSpc>
            </a:pPr>
            <a:r>
              <a:rPr lang="tr-TR" sz="2000" smtClean="0"/>
              <a:t>Ürünün bu pazara yönelik olarak sahip olduğu rekabetçi yönleri (avantajları) nelerdir? </a:t>
            </a:r>
          </a:p>
          <a:p>
            <a:pPr eaLnBrk="1" hangingPunct="1">
              <a:lnSpc>
                <a:spcPct val="80000"/>
              </a:lnSpc>
            </a:pPr>
            <a:r>
              <a:rPr lang="tr-TR" sz="2000" smtClean="0"/>
              <a:t>Üründe gerçekleştirilmesi gereken değişiklik bulunmakta mıdır? Bu değişiklikler nelerdir? </a:t>
            </a:r>
          </a:p>
          <a:p>
            <a:pPr eaLnBrk="1" hangingPunct="1">
              <a:lnSpc>
                <a:spcPct val="80000"/>
              </a:lnSpc>
            </a:pPr>
            <a:r>
              <a:rPr lang="tr-TR" sz="2000" smtClean="0"/>
              <a:t>Pazarda kalite ile ilgili gereksinimler ne şekildedir? </a:t>
            </a:r>
          </a:p>
          <a:p>
            <a:pPr eaLnBrk="1" hangingPunct="1">
              <a:lnSpc>
                <a:spcPct val="80000"/>
              </a:lnSpc>
            </a:pPr>
            <a:r>
              <a:rPr lang="tr-TR" sz="2000" smtClean="0"/>
              <a:t>Ürüne yönelik standartlar (sağlık ve güvenlik ile ilgili vb.) ne şekildedir? </a:t>
            </a:r>
          </a:p>
          <a:p>
            <a:pPr eaLnBrk="1" hangingPunct="1">
              <a:lnSpc>
                <a:spcPct val="80000"/>
              </a:lnSpc>
            </a:pPr>
            <a:r>
              <a:rPr lang="tr-TR" sz="2000" smtClean="0"/>
              <a:t>Etiketleme ve ambalaj gereksinimleri/ düzenlemeleri nasıldır? </a:t>
            </a:r>
          </a:p>
          <a:p>
            <a:pPr eaLnBrk="1" hangingPunct="1">
              <a:lnSpc>
                <a:spcPct val="80000"/>
              </a:lnSpc>
            </a:pPr>
            <a:r>
              <a:rPr lang="tr-TR" sz="2000" smtClean="0"/>
              <a:t>Fikr-i ve sınai haklara (ticari ismi, marka, ticari sır, patent vb.) yönelik koruma nasıl sağlanmalıdır? </a:t>
            </a:r>
          </a:p>
          <a:p>
            <a:pPr eaLnBrk="1" hangingPunct="1">
              <a:lnSpc>
                <a:spcPct val="80000"/>
              </a:lnSpc>
            </a:pPr>
            <a:endParaRPr lang="tr-TR" sz="2000" smtClean="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idx="4294967295"/>
          </p:nvPr>
        </p:nvSpPr>
        <p:spPr>
          <a:xfrm>
            <a:off x="0" y="274638"/>
            <a:ext cx="8229600" cy="1143000"/>
          </a:xfrm>
        </p:spPr>
        <p:txBody>
          <a:bodyPr/>
          <a:lstStyle/>
          <a:p>
            <a:pPr eaLnBrk="1" fontAlgn="auto" hangingPunct="1">
              <a:spcAft>
                <a:spcPts val="0"/>
              </a:spcAft>
              <a:defRPr/>
            </a:pPr>
            <a:r>
              <a:rPr lang="tr-TR" smtClean="0">
                <a:solidFill>
                  <a:schemeClr val="accent1">
                    <a:tint val="88000"/>
                    <a:satMod val="150000"/>
                  </a:schemeClr>
                </a:solidFill>
              </a:rPr>
              <a:t>Üretim Analizi</a:t>
            </a:r>
          </a:p>
        </p:txBody>
      </p:sp>
      <p:sp>
        <p:nvSpPr>
          <p:cNvPr id="79875" name="Rectangle 3"/>
          <p:cNvSpPr>
            <a:spLocks noGrp="1" noChangeArrowheads="1"/>
          </p:cNvSpPr>
          <p:nvPr>
            <p:ph type="body" idx="4294967295"/>
          </p:nvPr>
        </p:nvSpPr>
        <p:spPr>
          <a:xfrm>
            <a:off x="0" y="1600200"/>
            <a:ext cx="8229600" cy="4525963"/>
          </a:xfrm>
        </p:spPr>
        <p:txBody>
          <a:bodyPr/>
          <a:lstStyle/>
          <a:p>
            <a:pPr eaLnBrk="1" hangingPunct="1">
              <a:lnSpc>
                <a:spcPct val="80000"/>
              </a:lnSpc>
              <a:buFont typeface="Wingdings" pitchFamily="2" charset="2"/>
              <a:buNone/>
            </a:pPr>
            <a:endParaRPr lang="tr-TR" sz="1800" smtClean="0"/>
          </a:p>
          <a:p>
            <a:pPr eaLnBrk="1" hangingPunct="1">
              <a:lnSpc>
                <a:spcPct val="80000"/>
              </a:lnSpc>
            </a:pPr>
            <a:r>
              <a:rPr lang="tr-TR" sz="1800" smtClean="0"/>
              <a:t>Potansiyel müşterilerin talep ettiği miktarı, ürün faklılıkları ve ambalajlamayı yapabilecek makine ve işçiniz var mı? Yok ise kısa, orta yada uzun dönemde ne tür çözümler olabilir? </a:t>
            </a:r>
          </a:p>
          <a:p>
            <a:pPr eaLnBrk="1" hangingPunct="1">
              <a:lnSpc>
                <a:spcPct val="80000"/>
              </a:lnSpc>
            </a:pPr>
            <a:r>
              <a:rPr lang="tr-TR" sz="1800" smtClean="0"/>
              <a:t>Hedef pazarın talebi olan kalite, sağlık ve benzeri standart belgeleriniz var mı? Yoksa bu belgeleri nasıl ve ne kadara alabilirsiniz? </a:t>
            </a:r>
          </a:p>
          <a:p>
            <a:pPr eaLnBrk="1" hangingPunct="1">
              <a:lnSpc>
                <a:spcPct val="80000"/>
              </a:lnSpc>
              <a:buFont typeface="Wingdings" pitchFamily="2" charset="2"/>
              <a:buNone/>
            </a:pPr>
            <a:r>
              <a:rPr lang="tr-TR" sz="2400" smtClean="0"/>
              <a:t>Fiyatlandırma </a:t>
            </a:r>
          </a:p>
          <a:p>
            <a:pPr eaLnBrk="1" hangingPunct="1">
              <a:lnSpc>
                <a:spcPct val="80000"/>
              </a:lnSpc>
            </a:pPr>
            <a:r>
              <a:rPr lang="tr-TR" sz="1800" smtClean="0"/>
              <a:t>İhracatınızdaki maliyet kalemleri hangileridir? Nihai fiyatınız üzerinde söz konusu kalemlerin payı ne olacaktır? </a:t>
            </a:r>
          </a:p>
          <a:p>
            <a:pPr eaLnBrk="1" hangingPunct="1">
              <a:lnSpc>
                <a:spcPct val="80000"/>
              </a:lnSpc>
            </a:pPr>
            <a:r>
              <a:rPr lang="tr-TR" sz="1800" smtClean="0"/>
              <a:t>Pazarda fiyatınızı etkileyecek herhangi bir kısıtlama bulunmakta mıdır? (anti-damping uygulamaları, fiyat kontrolleri, ikinci el satış fiyatları vb.) </a:t>
            </a:r>
          </a:p>
          <a:p>
            <a:pPr eaLnBrk="1" hangingPunct="1">
              <a:lnSpc>
                <a:spcPct val="80000"/>
              </a:lnSpc>
            </a:pPr>
            <a:r>
              <a:rPr lang="tr-TR" sz="1800" smtClean="0"/>
              <a:t>Mevcut pazar fiyatı hangi düzeydedir ve bileşenleri nelerdir? (varsa dağıtım kanalı üyelerinin kar marjlarını biliyor musunuz?) </a:t>
            </a:r>
          </a:p>
          <a:p>
            <a:pPr eaLnBrk="1" hangingPunct="1">
              <a:lnSpc>
                <a:spcPct val="80000"/>
              </a:lnSpc>
            </a:pPr>
            <a:r>
              <a:rPr lang="tr-TR" sz="1800" smtClean="0"/>
              <a:t>Potansiyel müşterilerin fiyat algısı ve beklentisi nedir? </a:t>
            </a:r>
          </a:p>
          <a:p>
            <a:pPr eaLnBrk="1" hangingPunct="1">
              <a:lnSpc>
                <a:spcPct val="80000"/>
              </a:lnSpc>
            </a:pPr>
            <a:r>
              <a:rPr lang="tr-TR" sz="1800" smtClean="0"/>
              <a:t>Pazara girişte kullanılacak fiyatlandırma stratejisi ne olmalıdır? </a:t>
            </a:r>
          </a:p>
          <a:p>
            <a:pPr eaLnBrk="1" hangingPunct="1">
              <a:lnSpc>
                <a:spcPct val="80000"/>
              </a:lnSpc>
            </a:pPr>
            <a:endParaRPr lang="tr-TR" sz="1800" smtClean="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0" y="274638"/>
            <a:ext cx="8229600" cy="1143000"/>
          </a:xfrm>
        </p:spPr>
        <p:txBody>
          <a:bodyPr/>
          <a:lstStyle/>
          <a:p>
            <a:pPr eaLnBrk="1" fontAlgn="auto" hangingPunct="1">
              <a:spcAft>
                <a:spcPts val="0"/>
              </a:spcAft>
              <a:defRPr/>
            </a:pPr>
            <a:r>
              <a:rPr lang="tr-TR" smtClean="0">
                <a:solidFill>
                  <a:schemeClr val="accent1">
                    <a:tint val="88000"/>
                    <a:satMod val="150000"/>
                  </a:schemeClr>
                </a:solidFill>
              </a:rPr>
              <a:t>Satış ve Tanıtım Stratejileri</a:t>
            </a:r>
          </a:p>
        </p:txBody>
      </p:sp>
      <p:sp>
        <p:nvSpPr>
          <p:cNvPr id="80899" name="Rectangle 3"/>
          <p:cNvSpPr>
            <a:spLocks noGrp="1" noChangeArrowheads="1"/>
          </p:cNvSpPr>
          <p:nvPr>
            <p:ph type="body" idx="4294967295"/>
          </p:nvPr>
        </p:nvSpPr>
        <p:spPr>
          <a:xfrm>
            <a:off x="0" y="1600200"/>
            <a:ext cx="8229600" cy="4525963"/>
          </a:xfrm>
        </p:spPr>
        <p:txBody>
          <a:bodyPr/>
          <a:lstStyle/>
          <a:p>
            <a:pPr eaLnBrk="1" hangingPunct="1">
              <a:lnSpc>
                <a:spcPct val="80000"/>
              </a:lnSpc>
              <a:buFont typeface="Wingdings" pitchFamily="2" charset="2"/>
              <a:buNone/>
            </a:pPr>
            <a:endParaRPr lang="tr-TR" sz="2000" smtClean="0"/>
          </a:p>
          <a:p>
            <a:pPr eaLnBrk="1" hangingPunct="1">
              <a:lnSpc>
                <a:spcPct val="80000"/>
              </a:lnSpc>
            </a:pPr>
            <a:r>
              <a:rPr lang="tr-TR" sz="2000" smtClean="0"/>
              <a:t>Pazarda düzenlenen fuarların, ticaret heyetlerin vb. tarihleri nedir? Organizatörleri kimlerdir? </a:t>
            </a:r>
          </a:p>
          <a:p>
            <a:pPr eaLnBrk="1" hangingPunct="1">
              <a:lnSpc>
                <a:spcPct val="80000"/>
              </a:lnSpc>
            </a:pPr>
            <a:r>
              <a:rPr lang="tr-TR" sz="2000" smtClean="0"/>
              <a:t>Kullanılabilecek tanıtım araçları (numuneler, indirimler, konsinye satış, vb.) hangileridir? </a:t>
            </a:r>
          </a:p>
          <a:p>
            <a:pPr eaLnBrk="1" hangingPunct="1">
              <a:lnSpc>
                <a:spcPct val="80000"/>
              </a:lnSpc>
            </a:pPr>
            <a:r>
              <a:rPr lang="tr-TR" sz="2000" smtClean="0"/>
              <a:t>Reklâm koşulları (gazeteler, dergiler, radyo, televizyon vb.) nasıldır? </a:t>
            </a:r>
          </a:p>
          <a:p>
            <a:pPr eaLnBrk="1" hangingPunct="1">
              <a:lnSpc>
                <a:spcPct val="80000"/>
              </a:lnSpc>
            </a:pPr>
            <a:r>
              <a:rPr lang="tr-TR" sz="2000" smtClean="0"/>
              <a:t>Tanıtım mesajları (kültürel, dini, hayat tarzı/imaj, ekonomik etkiler gibi) ne şekilde olmalıdır? </a:t>
            </a:r>
          </a:p>
          <a:p>
            <a:pPr eaLnBrk="1" hangingPunct="1">
              <a:lnSpc>
                <a:spcPct val="80000"/>
              </a:lnSpc>
            </a:pPr>
            <a:r>
              <a:rPr lang="tr-TR" sz="2000" smtClean="0"/>
              <a:t>Satış destek araçları, müşterinin finanse edilmesinin koşulları, imkânları vb. ne şekildedir? </a:t>
            </a:r>
          </a:p>
          <a:p>
            <a:pPr eaLnBrk="1" hangingPunct="1">
              <a:lnSpc>
                <a:spcPct val="80000"/>
              </a:lnSpc>
            </a:pPr>
            <a:r>
              <a:rPr lang="tr-TR" sz="2000" smtClean="0"/>
              <a:t>Garanti koşulları nasıl olmalıdır? </a:t>
            </a:r>
          </a:p>
          <a:p>
            <a:pPr eaLnBrk="1" hangingPunct="1">
              <a:lnSpc>
                <a:spcPct val="80000"/>
              </a:lnSpc>
            </a:pPr>
            <a:r>
              <a:rPr lang="tr-TR" sz="2000" smtClean="0"/>
              <a:t>Eğer gerekli ise satış sonrası hizmet (geri dönüşler, tamirat, garanti, eğitim, vb.) nasıl sağlanabilir? </a:t>
            </a:r>
          </a:p>
          <a:p>
            <a:pPr eaLnBrk="1" hangingPunct="1">
              <a:lnSpc>
                <a:spcPct val="80000"/>
              </a:lnSpc>
            </a:pPr>
            <a:r>
              <a:rPr lang="tr-TR" sz="2000" smtClean="0"/>
              <a:t>Pazara girişte kullanılacak tanıtım stratejiniz ne olmalıdır? </a:t>
            </a:r>
          </a:p>
          <a:p>
            <a:pPr eaLnBrk="1" hangingPunct="1">
              <a:lnSpc>
                <a:spcPct val="80000"/>
              </a:lnSpc>
            </a:pPr>
            <a:endParaRPr lang="tr-TR" sz="2000" smtClean="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0" y="274638"/>
            <a:ext cx="8229600" cy="1143000"/>
          </a:xfrm>
        </p:spPr>
        <p:txBody>
          <a:bodyPr>
            <a:normAutofit fontScale="90000"/>
          </a:bodyPr>
          <a:lstStyle/>
          <a:p>
            <a:pPr eaLnBrk="1" fontAlgn="auto" hangingPunct="1">
              <a:spcAft>
                <a:spcPts val="0"/>
              </a:spcAft>
              <a:defRPr/>
            </a:pPr>
            <a:r>
              <a:rPr lang="tr-TR" sz="4000" smtClean="0">
                <a:solidFill>
                  <a:schemeClr val="accent1">
                    <a:tint val="88000"/>
                    <a:satMod val="150000"/>
                  </a:schemeClr>
                </a:solidFill>
              </a:rPr>
              <a:t>Nakliye </a:t>
            </a:r>
            <a:br>
              <a:rPr lang="tr-TR" sz="4000" smtClean="0">
                <a:solidFill>
                  <a:schemeClr val="accent1">
                    <a:tint val="88000"/>
                    <a:satMod val="150000"/>
                  </a:schemeClr>
                </a:solidFill>
              </a:rPr>
            </a:br>
            <a:endParaRPr lang="tr-TR" sz="4000" smtClean="0">
              <a:solidFill>
                <a:schemeClr val="accent1">
                  <a:tint val="88000"/>
                  <a:satMod val="150000"/>
                </a:schemeClr>
              </a:solidFill>
            </a:endParaRPr>
          </a:p>
        </p:txBody>
      </p:sp>
      <p:sp>
        <p:nvSpPr>
          <p:cNvPr id="81923" name="Rectangle 3"/>
          <p:cNvSpPr>
            <a:spLocks noGrp="1" noChangeArrowheads="1"/>
          </p:cNvSpPr>
          <p:nvPr>
            <p:ph type="body" idx="4294967295"/>
          </p:nvPr>
        </p:nvSpPr>
        <p:spPr>
          <a:xfrm>
            <a:off x="0" y="1600200"/>
            <a:ext cx="8229600" cy="4525963"/>
          </a:xfrm>
        </p:spPr>
        <p:txBody>
          <a:bodyPr/>
          <a:lstStyle/>
          <a:p>
            <a:pPr eaLnBrk="1" hangingPunct="1">
              <a:lnSpc>
                <a:spcPct val="80000"/>
              </a:lnSpc>
            </a:pPr>
            <a:r>
              <a:rPr lang="tr-TR" sz="2000" smtClean="0"/>
              <a:t>Siparişin veriliş zamanı ile teslimat zamanı (sözleşme koşulları, üretim, faturalama, iletişim vb.) arasında ne kadar süre bulunmaktadır? Bu süre sizin için uygun mudur? </a:t>
            </a:r>
          </a:p>
          <a:p>
            <a:pPr eaLnBrk="1" hangingPunct="1">
              <a:lnSpc>
                <a:spcPct val="80000"/>
              </a:lnSpc>
            </a:pPr>
            <a:r>
              <a:rPr lang="tr-TR" sz="2000" smtClean="0"/>
              <a:t>Tercih edilen teslimat koşulları (Incoterms) nedir? </a:t>
            </a:r>
          </a:p>
          <a:p>
            <a:pPr eaLnBrk="1" hangingPunct="1">
              <a:lnSpc>
                <a:spcPct val="80000"/>
              </a:lnSpc>
            </a:pPr>
            <a:r>
              <a:rPr lang="tr-TR" sz="2000" smtClean="0"/>
              <a:t>Ürününüz depolama gerektiriyorsa depolama koşulları ve stok kontrol yöntemi nasıl olmalıdır? </a:t>
            </a:r>
          </a:p>
          <a:p>
            <a:pPr eaLnBrk="1" hangingPunct="1">
              <a:lnSpc>
                <a:spcPct val="80000"/>
              </a:lnSpc>
            </a:pPr>
            <a:r>
              <a:rPr lang="tr-TR" sz="2000" smtClean="0"/>
              <a:t>Nakliye sigortası koşulları nasıldır? </a:t>
            </a:r>
          </a:p>
          <a:p>
            <a:pPr eaLnBrk="1" hangingPunct="1">
              <a:lnSpc>
                <a:spcPct val="80000"/>
              </a:lnSpc>
            </a:pPr>
            <a:r>
              <a:rPr lang="tr-TR" sz="2000" smtClean="0"/>
              <a:t>Nakliye yöntemleri (ambalaj ve etiketleme gerekleri, eğer özel bir koşul gerekiyorsa bunu belirtin- soğutma, ısıtma, nem oranı vb.) nelerdir? </a:t>
            </a:r>
          </a:p>
          <a:p>
            <a:pPr eaLnBrk="1" hangingPunct="1">
              <a:lnSpc>
                <a:spcPct val="80000"/>
              </a:lnSpc>
            </a:pPr>
            <a:r>
              <a:rPr lang="tr-TR" sz="2000" smtClean="0"/>
              <a:t>Kullanabileceğiniz nakliye firmalarının ve/veya gümrük müşavirlerinin koşulları nelerdir? </a:t>
            </a:r>
          </a:p>
          <a:p>
            <a:pPr eaLnBrk="1" hangingPunct="1">
              <a:lnSpc>
                <a:spcPct val="80000"/>
              </a:lnSpc>
            </a:pPr>
            <a:r>
              <a:rPr lang="tr-TR" sz="2000" smtClean="0"/>
              <a:t>Gerekli dokümanlar/belgeler (ithalat, ihracat, sağlık, kota, gözetim, gümrük onayı vb.) hangileridir? </a:t>
            </a:r>
          </a:p>
          <a:p>
            <a:pPr eaLnBrk="1" hangingPunct="1">
              <a:lnSpc>
                <a:spcPct val="80000"/>
              </a:lnSpc>
            </a:pPr>
            <a:endParaRPr lang="tr-TR" sz="2000" smtClean="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a:xfrm>
            <a:off x="0" y="274638"/>
            <a:ext cx="8229600" cy="1143000"/>
          </a:xfrm>
        </p:spPr>
        <p:txBody>
          <a:bodyPr/>
          <a:lstStyle/>
          <a:p>
            <a:pPr eaLnBrk="1" fontAlgn="auto" hangingPunct="1">
              <a:spcAft>
                <a:spcPts val="0"/>
              </a:spcAft>
              <a:defRPr/>
            </a:pPr>
            <a:r>
              <a:rPr lang="tr-TR" smtClean="0">
                <a:solidFill>
                  <a:schemeClr val="accent1">
                    <a:tint val="88000"/>
                    <a:satMod val="150000"/>
                  </a:schemeClr>
                </a:solidFill>
              </a:rPr>
              <a:t>?</a:t>
            </a:r>
          </a:p>
        </p:txBody>
      </p:sp>
      <p:sp>
        <p:nvSpPr>
          <p:cNvPr id="82947" name="Rectangle 3"/>
          <p:cNvSpPr>
            <a:spLocks noGrp="1" noChangeArrowheads="1"/>
          </p:cNvSpPr>
          <p:nvPr>
            <p:ph type="body" idx="4294967295"/>
          </p:nvPr>
        </p:nvSpPr>
        <p:spPr>
          <a:xfrm>
            <a:off x="0" y="1600200"/>
            <a:ext cx="8229600" cy="4525963"/>
          </a:xfrm>
        </p:spPr>
        <p:txBody>
          <a:bodyPr/>
          <a:lstStyle/>
          <a:p>
            <a:pPr eaLnBrk="1" hangingPunct="1"/>
            <a:r>
              <a:rPr lang="tr-TR" smtClean="0"/>
              <a:t>Pazarda stratejik ortaklık(joint venture, franchising vb.) gereksinimi bulunmakta mıdır? Koşulları ve yöntemleri nelerdir?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1500188" y="428625"/>
            <a:ext cx="8229600" cy="1143000"/>
          </a:xfrm>
        </p:spPr>
        <p:txBody>
          <a:bodyPr>
            <a:normAutofit fontScale="90000"/>
          </a:bodyPr>
          <a:lstStyle/>
          <a:p>
            <a:pPr eaLnBrk="1" fontAlgn="auto" hangingPunct="1">
              <a:spcAft>
                <a:spcPts val="0"/>
              </a:spcAft>
              <a:defRPr/>
            </a:pPr>
            <a:r>
              <a:rPr lang="tr-TR" sz="4000" dirty="0" smtClean="0">
                <a:solidFill>
                  <a:schemeClr val="accent1">
                    <a:tint val="88000"/>
                    <a:satMod val="150000"/>
                  </a:schemeClr>
                </a:solidFill>
              </a:rPr>
              <a:t>Uluslararası Yasalar (yasal danışmanlık gereklidir)</a:t>
            </a:r>
            <a:br>
              <a:rPr lang="tr-TR" sz="4000" dirty="0" smtClean="0">
                <a:solidFill>
                  <a:schemeClr val="accent1">
                    <a:tint val="88000"/>
                    <a:satMod val="150000"/>
                  </a:schemeClr>
                </a:solidFill>
              </a:rPr>
            </a:br>
            <a:endParaRPr lang="tr-TR" sz="4000" dirty="0" smtClean="0">
              <a:solidFill>
                <a:schemeClr val="accent1">
                  <a:tint val="88000"/>
                  <a:satMod val="150000"/>
                </a:schemeClr>
              </a:solidFill>
            </a:endParaRPr>
          </a:p>
        </p:txBody>
      </p:sp>
      <p:sp>
        <p:nvSpPr>
          <p:cNvPr id="83971" name="Rectangle 3"/>
          <p:cNvSpPr>
            <a:spLocks noGrp="1" noChangeArrowheads="1"/>
          </p:cNvSpPr>
          <p:nvPr>
            <p:ph type="body" idx="4294967295"/>
          </p:nvPr>
        </p:nvSpPr>
        <p:spPr>
          <a:xfrm>
            <a:off x="0" y="1600200"/>
            <a:ext cx="8229600" cy="4525963"/>
          </a:xfrm>
        </p:spPr>
        <p:txBody>
          <a:bodyPr/>
          <a:lstStyle/>
          <a:p>
            <a:pPr lvl="1" eaLnBrk="1" hangingPunct="1">
              <a:lnSpc>
                <a:spcPct val="80000"/>
              </a:lnSpc>
            </a:pPr>
            <a:r>
              <a:rPr lang="tr-TR" sz="1800" smtClean="0"/>
              <a:t>Uyuşmazlık halinde izlenecek stratejiyi belirlediniz mi? (tahkim, anlaşmazlık durumunda uygulanacak yasa vb.) </a:t>
            </a:r>
          </a:p>
          <a:p>
            <a:pPr lvl="1" eaLnBrk="1" hangingPunct="1">
              <a:lnSpc>
                <a:spcPct val="80000"/>
              </a:lnSpc>
            </a:pPr>
            <a:r>
              <a:rPr lang="tr-TR" sz="1800" smtClean="0"/>
              <a:t>Sözleşme şartları ve koşullarını belirlediniz mi? </a:t>
            </a:r>
          </a:p>
          <a:p>
            <a:pPr lvl="2" eaLnBrk="1" hangingPunct="1">
              <a:lnSpc>
                <a:spcPct val="80000"/>
              </a:lnSpc>
            </a:pPr>
            <a:r>
              <a:rPr lang="tr-TR" sz="1600" smtClean="0"/>
              <a:t>Sözleşmede kullanılacak lisan </a:t>
            </a:r>
          </a:p>
          <a:p>
            <a:pPr lvl="2" eaLnBrk="1" hangingPunct="1">
              <a:lnSpc>
                <a:spcPct val="80000"/>
              </a:lnSpc>
            </a:pPr>
            <a:r>
              <a:rPr lang="tr-TR" sz="1600" smtClean="0"/>
              <a:t>Teslim şekli (Incoterms) </a:t>
            </a:r>
          </a:p>
          <a:p>
            <a:pPr lvl="2" eaLnBrk="1" hangingPunct="1">
              <a:lnSpc>
                <a:spcPct val="80000"/>
              </a:lnSpc>
            </a:pPr>
            <a:r>
              <a:rPr lang="tr-TR" sz="1600" smtClean="0"/>
              <a:t>Kullanılacak para birimi </a:t>
            </a:r>
          </a:p>
          <a:p>
            <a:pPr lvl="2" eaLnBrk="1" hangingPunct="1">
              <a:lnSpc>
                <a:spcPct val="80000"/>
              </a:lnSpc>
            </a:pPr>
            <a:r>
              <a:rPr lang="tr-TR" sz="1600" smtClean="0"/>
              <a:t>Ödeme şekli, ürünün kalitesinin ve özelliklerinin ölçümü için kullanılacak yöntem </a:t>
            </a:r>
          </a:p>
          <a:p>
            <a:pPr lvl="2" eaLnBrk="1" hangingPunct="1">
              <a:lnSpc>
                <a:spcPct val="80000"/>
              </a:lnSpc>
            </a:pPr>
            <a:r>
              <a:rPr lang="tr-TR" sz="1600" smtClean="0"/>
              <a:t>Sigorta koşulları </a:t>
            </a:r>
          </a:p>
          <a:p>
            <a:pPr lvl="2" eaLnBrk="1" hangingPunct="1">
              <a:lnSpc>
                <a:spcPct val="80000"/>
              </a:lnSpc>
            </a:pPr>
            <a:r>
              <a:rPr lang="tr-TR" sz="1600" smtClean="0"/>
              <a:t>Garanti, satış sonrası hizmet vb. </a:t>
            </a:r>
          </a:p>
          <a:p>
            <a:pPr lvl="2" eaLnBrk="1" hangingPunct="1">
              <a:lnSpc>
                <a:spcPct val="80000"/>
              </a:lnSpc>
            </a:pPr>
            <a:r>
              <a:rPr lang="tr-TR" sz="1600" smtClean="0"/>
              <a:t>Fikr-i ve Sına-i Mülkiyet Haklarının korunması </a:t>
            </a:r>
          </a:p>
          <a:p>
            <a:pPr lvl="1" eaLnBrk="1" hangingPunct="1">
              <a:lnSpc>
                <a:spcPct val="80000"/>
              </a:lnSpc>
            </a:pPr>
            <a:r>
              <a:rPr lang="tr-TR" sz="1800" smtClean="0"/>
              <a:t>Acenta/Distribütör Anlaşmalarının (eğer aracı ile pazara girilecek ise) koşullarını belirlediniz mi? </a:t>
            </a:r>
          </a:p>
          <a:p>
            <a:pPr lvl="2" eaLnBrk="1" hangingPunct="1">
              <a:lnSpc>
                <a:spcPct val="80000"/>
              </a:lnSpc>
            </a:pPr>
            <a:r>
              <a:rPr lang="tr-TR" sz="1600" smtClean="0"/>
              <a:t>Komisyon oranı </a:t>
            </a:r>
          </a:p>
          <a:p>
            <a:pPr lvl="2" eaLnBrk="1" hangingPunct="1">
              <a:lnSpc>
                <a:spcPct val="80000"/>
              </a:lnSpc>
            </a:pPr>
            <a:r>
              <a:rPr lang="tr-TR" sz="1600" smtClean="0"/>
              <a:t>Sözleşmenin süresi </a:t>
            </a:r>
          </a:p>
          <a:p>
            <a:pPr lvl="2" eaLnBrk="1" hangingPunct="1">
              <a:lnSpc>
                <a:spcPct val="80000"/>
              </a:lnSpc>
            </a:pPr>
            <a:r>
              <a:rPr lang="tr-TR" sz="1600" smtClean="0"/>
              <a:t>Aracının yetkili olduğu bölge </a:t>
            </a:r>
          </a:p>
          <a:p>
            <a:pPr lvl="2" eaLnBrk="1" hangingPunct="1">
              <a:lnSpc>
                <a:spcPct val="80000"/>
              </a:lnSpc>
            </a:pPr>
            <a:r>
              <a:rPr lang="tr-TR" sz="1600" smtClean="0"/>
              <a:t>Aracının yükümlülükleri </a:t>
            </a:r>
          </a:p>
          <a:p>
            <a:pPr lvl="2" eaLnBrk="1" hangingPunct="1">
              <a:lnSpc>
                <a:spcPct val="80000"/>
              </a:lnSpc>
            </a:pPr>
            <a:r>
              <a:rPr lang="tr-TR" sz="1600" smtClean="0"/>
              <a:t>Sözleşmeyi sona erdirme koşulları vb. </a:t>
            </a:r>
          </a:p>
          <a:p>
            <a:pPr eaLnBrk="1" hangingPunct="1">
              <a:lnSpc>
                <a:spcPct val="80000"/>
              </a:lnSpc>
            </a:pPr>
            <a:endParaRPr lang="tr-TR" sz="200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Görünüş">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örünüş">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851</TotalTime>
  <Words>4537</Words>
  <Application>Microsoft Office PowerPoint</Application>
  <PresentationFormat>Ekran Gösterisi (4:3)</PresentationFormat>
  <Paragraphs>579</Paragraphs>
  <Slides>100</Slides>
  <Notes>16</Notes>
  <HiddenSlides>0</HiddenSlides>
  <MMClips>0</MMClips>
  <ScaleCrop>false</ScaleCrop>
  <HeadingPairs>
    <vt:vector size="4" baseType="variant">
      <vt:variant>
        <vt:lpstr>Tema</vt:lpstr>
      </vt:variant>
      <vt:variant>
        <vt:i4>2</vt:i4>
      </vt:variant>
      <vt:variant>
        <vt:lpstr>Slayt Başlıkları</vt:lpstr>
      </vt:variant>
      <vt:variant>
        <vt:i4>100</vt:i4>
      </vt:variant>
    </vt:vector>
  </HeadingPairs>
  <TitlesOfParts>
    <vt:vector size="102" baseType="lpstr">
      <vt:lpstr>Cumba</vt:lpstr>
      <vt:lpstr>Görünüş</vt:lpstr>
      <vt:lpstr>İHRACAT   STRATEJİSİ</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İHRACAT </vt:lpstr>
      <vt:lpstr>Slayt 15</vt:lpstr>
      <vt:lpstr>    !</vt:lpstr>
      <vt:lpstr>Slayt 17</vt:lpstr>
      <vt:lpstr>    ?</vt:lpstr>
      <vt:lpstr>    ?</vt:lpstr>
      <vt:lpstr>Nasıl ihracatçı olunur?</vt:lpstr>
      <vt:lpstr>Nasıl ihracatçı olunur?</vt:lpstr>
      <vt:lpstr> İHRACATÇI TANIMI</vt:lpstr>
      <vt:lpstr>İŞLETMELERİ İHRACATA YÖNLENDİREN NEDENLER </vt:lpstr>
      <vt:lpstr> İŞLETMELERİ İHRACATA YÖNLENDİREN NEDENLER </vt:lpstr>
      <vt:lpstr>NEDEN İHRACAT?</vt:lpstr>
      <vt:lpstr> NEDEN İHRACAT?</vt:lpstr>
      <vt:lpstr> İHRACATIN ÜSTÜN VE ZAYIF                       YÖNLERİ</vt:lpstr>
      <vt:lpstr>İHRACATTA İZLENECEK PROSEDÜR</vt:lpstr>
      <vt:lpstr>İhracat Plânının Oluşturulması </vt:lpstr>
      <vt:lpstr>İhracata Başlamadan Önce Önem Verilen Bilgi Çeşitleri</vt:lpstr>
      <vt:lpstr>İhracata Başlamadan Önce Önem Verilen Bilgi Çeşitleri</vt:lpstr>
      <vt:lpstr>İhracat Stratejisi Oluşturma</vt:lpstr>
      <vt:lpstr>DÜŞÜNELİM</vt:lpstr>
      <vt:lpstr>Fırsatlar:</vt:lpstr>
      <vt:lpstr>Slayt 35</vt:lpstr>
      <vt:lpstr>Slayt 36</vt:lpstr>
      <vt:lpstr>Slayt 37</vt:lpstr>
      <vt:lpstr>İşletmelerin faaliyet gösterdikleri ulusal ve uluslararası pazarlarla ilişkili politik gelişmeler ve yasal düzenlemeler</vt:lpstr>
      <vt:lpstr>Tehditler</vt:lpstr>
      <vt:lpstr>Slayt 40</vt:lpstr>
      <vt:lpstr>Kültürel İklim </vt:lpstr>
      <vt:lpstr>Slayt 42</vt:lpstr>
      <vt:lpstr>Pazar Fırsatları Değerlendirme Aşamaları</vt:lpstr>
      <vt:lpstr>        İHRACATTAN İHRACAT PAZARLAMASINA GEÇİŞ NEDİR?</vt:lpstr>
      <vt:lpstr>İHRACAT PAZARLAMASI KARAR ALMA AŞAMALARI </vt:lpstr>
      <vt:lpstr>İHRACAT DAVRANIŞININ BELİRLENMESİNDE:</vt:lpstr>
      <vt:lpstr>HANGİSİNİ TERCİH EDERSİNİZ?</vt:lpstr>
      <vt:lpstr>Slayt 48</vt:lpstr>
      <vt:lpstr>İHRACATTA YAPILAN HATALAR NELER OLABİLİR?</vt:lpstr>
      <vt:lpstr>İhracat Faaliyetinde Yapılan Hatalar</vt:lpstr>
      <vt:lpstr>Slayt 51</vt:lpstr>
      <vt:lpstr>Slayt 52</vt:lpstr>
      <vt:lpstr>Slayt 53</vt:lpstr>
      <vt:lpstr>Slayt 54</vt:lpstr>
      <vt:lpstr>İHRACAT PERFORMANSININ BELİRLEYİCİLERİ</vt:lpstr>
      <vt:lpstr>KOBİ’lerin İhracat Tecrübesinden Elde Ettikleri Sonuçların Değerlendirilmesi Listesi </vt:lpstr>
      <vt:lpstr>İhracat İşlemlerinin Çeşitli Aşamalarında Başvurulacak Bazı Yardımcı Kuruluşlar Hangileridir? </vt:lpstr>
      <vt:lpstr>Slayt 58</vt:lpstr>
      <vt:lpstr>DOLAYLI İHRACAT </vt:lpstr>
      <vt:lpstr>Slayt 60</vt:lpstr>
      <vt:lpstr>Slayt 61</vt:lpstr>
      <vt:lpstr> DOĞRUDAN İHRACAT</vt:lpstr>
      <vt:lpstr>.</vt:lpstr>
      <vt:lpstr>.</vt:lpstr>
      <vt:lpstr>Yabancı Distribütörü Değerlendirmede Kullanılan Kriterler </vt:lpstr>
      <vt:lpstr>.</vt:lpstr>
      <vt:lpstr>Slayt 67</vt:lpstr>
      <vt:lpstr>Slayt 68</vt:lpstr>
      <vt:lpstr>Hedef Pazar Bulmak İçin</vt:lpstr>
      <vt:lpstr>Slayt 70</vt:lpstr>
      <vt:lpstr>Slayt 71</vt:lpstr>
      <vt:lpstr>Slayt 72</vt:lpstr>
      <vt:lpstr>Slayt 73</vt:lpstr>
      <vt:lpstr>Rekabet</vt:lpstr>
      <vt:lpstr>Slayt 75</vt:lpstr>
      <vt:lpstr>Slayt 76</vt:lpstr>
      <vt:lpstr>Slayt 77</vt:lpstr>
      <vt:lpstr>Slayt 78</vt:lpstr>
      <vt:lpstr>Slayt 79</vt:lpstr>
      <vt:lpstr>Slayt 80</vt:lpstr>
      <vt:lpstr> İlk defa ihracat yapılacaksa; Gümrük İdaresi’ne ve İhracatçılar Birliği’ne kayıt olunması şarttır, kayıt için aşağıda listelenmiş evrakların tamamı gereklidir:</vt:lpstr>
      <vt:lpstr>İhracat Planı </vt:lpstr>
      <vt:lpstr>A. Firma Değerlendirmesi </vt:lpstr>
      <vt:lpstr>B. Sektörel Değerlendirme </vt:lpstr>
      <vt:lpstr>C. Ürünün/Hizmetin Tanımlanması  </vt:lpstr>
      <vt:lpstr>Hedef pazar </vt:lpstr>
      <vt:lpstr>Toplanacak Veriler</vt:lpstr>
      <vt:lpstr>Toplanacak Veriler</vt:lpstr>
      <vt:lpstr>Toplanacak Veriler</vt:lpstr>
      <vt:lpstr>Finansal Analiz </vt:lpstr>
      <vt:lpstr>Risk Tahmini </vt:lpstr>
      <vt:lpstr>Hedef Pazar Seçimi için  Pazar analizi</vt:lpstr>
      <vt:lpstr>Pazara Giriş Stratejisi </vt:lpstr>
      <vt:lpstr>Pazara yönelik ürün özellikleri</vt:lpstr>
      <vt:lpstr>Üretim Analizi</vt:lpstr>
      <vt:lpstr>Satış ve Tanıtım Stratejileri</vt:lpstr>
      <vt:lpstr>Nakliye  </vt:lpstr>
      <vt:lpstr>?</vt:lpstr>
      <vt:lpstr>Uluslararası Yasalar (yasal danışmanlık gereklidir) </vt:lpstr>
      <vt:lpstr>İHRACATA BAŞLAMA TÜRLERİ AÇISINDAN İHRACAT TÜRLERİ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Your User Name</dc:creator>
  <cp:lastModifiedBy>ulas</cp:lastModifiedBy>
  <cp:revision>116</cp:revision>
  <dcterms:created xsi:type="dcterms:W3CDTF">2011-03-21T12:03:27Z</dcterms:created>
  <dcterms:modified xsi:type="dcterms:W3CDTF">2017-10-27T19:13:10Z</dcterms:modified>
</cp:coreProperties>
</file>