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3" r:id="rId37"/>
    <p:sldId id="294"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39F3EBA-318B-4176-AFA4-D4E1F080E63C}" type="datetimeFigureOut">
              <a:rPr lang="tr-TR" smtClean="0"/>
              <a:t>25.01.2020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9D84AB7-21F7-4235-ACD2-4F162E07132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262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9F3EBA-318B-4176-AFA4-D4E1F080E63C}" type="datetimeFigureOut">
              <a:rPr lang="tr-TR" smtClean="0"/>
              <a:t>25.01.2020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409975532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9F3EBA-318B-4176-AFA4-D4E1F080E63C}" type="datetimeFigureOut">
              <a:rPr lang="tr-TR" smtClean="0"/>
              <a:t>25.01.2020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2697382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A39F3EBA-318B-4176-AFA4-D4E1F080E63C}" type="datetimeFigureOut">
              <a:rPr lang="tr-TR" smtClean="0"/>
              <a:t>25.01.2020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F9D84AB7-21F7-4235-ACD2-4F162E07132A}" type="slidenum">
              <a:rPr lang="tr-TR" smtClean="0"/>
              <a:t>‹#›</a:t>
            </a:fld>
            <a:endParaRPr lang="tr-TR"/>
          </a:p>
        </p:txBody>
      </p:sp>
    </p:spTree>
    <p:extLst>
      <p:ext uri="{BB962C8B-B14F-4D97-AF65-F5344CB8AC3E}">
        <p14:creationId xmlns:p14="http://schemas.microsoft.com/office/powerpoint/2010/main" val="2223934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A39F3EBA-318B-4176-AFA4-D4E1F080E63C}" type="datetimeFigureOut">
              <a:rPr lang="tr-TR" smtClean="0"/>
              <a:t>25.01.2020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9D84AB7-21F7-4235-ACD2-4F162E07132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45373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39F3EBA-318B-4176-AFA4-D4E1F080E63C}" type="datetimeFigureOut">
              <a:rPr lang="tr-TR" smtClean="0"/>
              <a:t>25.01.2020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3205196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39F3EBA-318B-4176-AFA4-D4E1F080E63C}" type="datetimeFigureOut">
              <a:rPr lang="tr-TR" smtClean="0"/>
              <a:t>25.01.2020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3989550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46270"/>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A39F3EBA-318B-4176-AFA4-D4E1F080E63C}" type="datetimeFigureOut">
              <a:rPr lang="tr-TR" smtClean="0"/>
              <a:t>25.01.2020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9D84AB7-21F7-4235-ACD2-4F162E07132A}" type="slidenum">
              <a:rPr lang="tr-TR" smtClean="0"/>
              <a:t>‹#›</a:t>
            </a:fld>
            <a:endParaRPr lang="tr-TR"/>
          </a:p>
        </p:txBody>
      </p:sp>
      <p:sp>
        <p:nvSpPr>
          <p:cNvPr id="6" name="Dikdörtgen 5"/>
          <p:cNvSpPr/>
          <p:nvPr/>
        </p:nvSpPr>
        <p:spPr>
          <a:xfrm>
            <a:off x="988291" y="1644073"/>
            <a:ext cx="10224192" cy="3509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p:nvCxnSpPr>
        <p:spPr>
          <a:xfrm>
            <a:off x="1097280" y="97905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29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39F3EBA-318B-4176-AFA4-D4E1F080E63C}" type="datetimeFigureOut">
              <a:rPr lang="tr-TR" smtClean="0"/>
              <a:t>25.01.2020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2144964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A39F3EBA-318B-4176-AFA4-D4E1F080E63C}" type="datetimeFigureOut">
              <a:rPr lang="tr-TR" smtClean="0"/>
              <a:t>25.01.2020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9D84AB7-21F7-4235-ACD2-4F162E07132A}" type="slidenum">
              <a:rPr lang="tr-TR" smtClean="0"/>
              <a:t>‹#›</a:t>
            </a:fld>
            <a:endParaRPr lang="tr-TR"/>
          </a:p>
        </p:txBody>
      </p:sp>
    </p:spTree>
    <p:extLst>
      <p:ext uri="{BB962C8B-B14F-4D97-AF65-F5344CB8AC3E}">
        <p14:creationId xmlns:p14="http://schemas.microsoft.com/office/powerpoint/2010/main" val="11398791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39F3EBA-318B-4176-AFA4-D4E1F080E63C}" type="datetimeFigureOut">
              <a:rPr lang="tr-TR" smtClean="0"/>
              <a:t>25.01.2020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D84AB7-21F7-4235-ACD2-4F162E07132A}" type="slidenum">
              <a:rPr lang="tr-TR" smtClean="0"/>
              <a:t>‹#›</a:t>
            </a:fld>
            <a:endParaRPr lang="tr-TR"/>
          </a:p>
        </p:txBody>
      </p:sp>
    </p:spTree>
    <p:extLst>
      <p:ext uri="{BB962C8B-B14F-4D97-AF65-F5344CB8AC3E}">
        <p14:creationId xmlns:p14="http://schemas.microsoft.com/office/powerpoint/2010/main" val="20959602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064999"/>
            <a:ext cx="10058400" cy="480409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A39F3EBA-318B-4176-AFA4-D4E1F080E63C}" type="datetimeFigureOut">
              <a:rPr lang="tr-TR" smtClean="0"/>
              <a:t>25.01.2020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9D84AB7-21F7-4235-ACD2-4F162E07132A}" type="slidenum">
              <a:rPr lang="tr-TR" smtClean="0"/>
              <a:t>‹#›</a:t>
            </a:fld>
            <a:endParaRPr lang="tr-TR"/>
          </a:p>
        </p:txBody>
      </p:sp>
      <p:cxnSp>
        <p:nvCxnSpPr>
          <p:cNvPr id="10" name="Straight Connector 9"/>
          <p:cNvCxnSpPr/>
          <p:nvPr/>
        </p:nvCxnSpPr>
        <p:spPr>
          <a:xfrm>
            <a:off x="1097280" y="989699"/>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25313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WEB </a:t>
            </a:r>
            <a:r>
              <a:rPr lang="tr-TR" dirty="0" smtClean="0"/>
              <a:t>SİTESİNİN İHTİYAÇ ANALİZİ</a:t>
            </a:r>
            <a:endParaRPr lang="tr-TR" dirty="0"/>
          </a:p>
        </p:txBody>
      </p:sp>
      <p:sp>
        <p:nvSpPr>
          <p:cNvPr id="3" name="Alt Başlık 2"/>
          <p:cNvSpPr>
            <a:spLocks noGrp="1"/>
          </p:cNvSpPr>
          <p:nvPr>
            <p:ph type="subTitle" idx="1"/>
          </p:nvPr>
        </p:nvSpPr>
        <p:spPr/>
        <p:txBody>
          <a:bodyPr/>
          <a:lstStyle/>
          <a:p>
            <a:r>
              <a:rPr lang="tr-TR" dirty="0" smtClean="0"/>
              <a:t>Nbp220 web projesi yönetimi</a:t>
            </a:r>
            <a:endParaRPr lang="tr-TR" dirty="0"/>
          </a:p>
        </p:txBody>
      </p:sp>
    </p:spTree>
    <p:extLst>
      <p:ext uri="{BB962C8B-B14F-4D97-AF65-F5344CB8AC3E}">
        <p14:creationId xmlns:p14="http://schemas.microsoft.com/office/powerpoint/2010/main" val="391283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Görünüşe Göre Gruplandırma</a:t>
            </a:r>
            <a:endParaRPr lang="tr-TR" dirty="0"/>
          </a:p>
        </p:txBody>
      </p:sp>
      <p:sp>
        <p:nvSpPr>
          <p:cNvPr id="4" name="Rectangle 3"/>
          <p:cNvSpPr>
            <a:spLocks noGrp="1" noChangeArrowheads="1"/>
          </p:cNvSpPr>
          <p:nvPr>
            <p:ph idx="1"/>
          </p:nvPr>
        </p:nvSpPr>
        <p:spPr/>
        <p:txBody>
          <a:bodyPr/>
          <a:lstStyle/>
          <a:p>
            <a:pPr marL="442913" indent="-358775" eaLnBrk="1" hangingPunct="1">
              <a:buFont typeface="Wingdings" panose="05000000000000000000" pitchFamily="2" charset="2"/>
              <a:buChar char="Ø"/>
            </a:pPr>
            <a:r>
              <a:rPr lang="tr-TR" altLang="tr-TR" dirty="0" smtClean="0"/>
              <a:t>Metin tabanlı</a:t>
            </a:r>
          </a:p>
          <a:p>
            <a:pPr marL="442913" indent="-358775" eaLnBrk="1" hangingPunct="1">
              <a:buFont typeface="Wingdings" panose="05000000000000000000" pitchFamily="2" charset="2"/>
              <a:buChar char="Ø"/>
            </a:pPr>
            <a:r>
              <a:rPr lang="tr-TR" altLang="tr-TR" dirty="0" smtClean="0"/>
              <a:t>GUI stilleri</a:t>
            </a:r>
          </a:p>
          <a:p>
            <a:pPr marL="442913" indent="-358775" eaLnBrk="1" hangingPunct="1">
              <a:buFont typeface="Wingdings" panose="05000000000000000000" pitchFamily="2" charset="2"/>
              <a:buChar char="Ø"/>
            </a:pPr>
            <a:r>
              <a:rPr lang="tr-TR" altLang="tr-TR" dirty="0" smtClean="0"/>
              <a:t>Simgesel (</a:t>
            </a:r>
            <a:r>
              <a:rPr lang="en-US" altLang="tr-TR" dirty="0" smtClean="0"/>
              <a:t>Metaphorical</a:t>
            </a:r>
            <a:r>
              <a:rPr lang="tr-TR" altLang="tr-TR" dirty="0" smtClean="0"/>
              <a:t>)</a:t>
            </a:r>
          </a:p>
          <a:p>
            <a:pPr marL="442913" indent="-358775" eaLnBrk="1" hangingPunct="1">
              <a:buFont typeface="Wingdings" panose="05000000000000000000" pitchFamily="2" charset="2"/>
              <a:buChar char="Ø"/>
            </a:pPr>
            <a:r>
              <a:rPr lang="tr-TR" altLang="tr-TR" dirty="0" smtClean="0"/>
              <a:t>Deneysel</a:t>
            </a:r>
          </a:p>
        </p:txBody>
      </p:sp>
    </p:spTree>
    <p:extLst>
      <p:ext uri="{BB962C8B-B14F-4D97-AF65-F5344CB8AC3E}">
        <p14:creationId xmlns:p14="http://schemas.microsoft.com/office/powerpoint/2010/main" val="287361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Amacına göre</a:t>
            </a:r>
            <a:endParaRPr lang="tr-TR" dirty="0"/>
          </a:p>
        </p:txBody>
      </p:sp>
      <p:sp>
        <p:nvSpPr>
          <p:cNvPr id="4" name="Rectangle 3"/>
          <p:cNvSpPr>
            <a:spLocks noGrp="1" noChangeArrowheads="1"/>
          </p:cNvSpPr>
          <p:nvPr>
            <p:ph idx="1"/>
          </p:nvPr>
        </p:nvSpPr>
        <p:spPr/>
        <p:txBody>
          <a:bodyPr/>
          <a:lstStyle/>
          <a:p>
            <a:pPr marL="358775" indent="-358775" eaLnBrk="1" hangingPunct="1">
              <a:buFont typeface="Wingdings" panose="05000000000000000000" pitchFamily="2" charset="2"/>
              <a:buChar char="Ø"/>
            </a:pPr>
            <a:r>
              <a:rPr lang="tr-TR" altLang="tr-TR" dirty="0" smtClean="0"/>
              <a:t>Ticari siteler</a:t>
            </a:r>
          </a:p>
          <a:p>
            <a:pPr marL="358775" indent="-358775" eaLnBrk="1" hangingPunct="1">
              <a:buFont typeface="Wingdings" panose="05000000000000000000" pitchFamily="2" charset="2"/>
              <a:buChar char="Ø"/>
            </a:pPr>
            <a:r>
              <a:rPr lang="tr-TR" altLang="tr-TR" dirty="0" smtClean="0"/>
              <a:t>Eğlence siteleri </a:t>
            </a:r>
          </a:p>
          <a:p>
            <a:pPr marL="358775" indent="-358775" eaLnBrk="1" hangingPunct="1">
              <a:buFont typeface="Wingdings" panose="05000000000000000000" pitchFamily="2" charset="2"/>
              <a:buChar char="Ø"/>
            </a:pPr>
            <a:r>
              <a:rPr lang="tr-TR" altLang="tr-TR" dirty="0" smtClean="0"/>
              <a:t>Bilgi siteleri</a:t>
            </a:r>
          </a:p>
          <a:p>
            <a:pPr marL="358775" indent="-358775" eaLnBrk="1" hangingPunct="1">
              <a:buFont typeface="Wingdings" panose="05000000000000000000" pitchFamily="2" charset="2"/>
              <a:buChar char="Ø"/>
            </a:pPr>
            <a:r>
              <a:rPr lang="tr-TR" altLang="tr-TR" dirty="0" err="1" smtClean="0"/>
              <a:t>Portallar</a:t>
            </a:r>
            <a:r>
              <a:rPr lang="tr-TR" altLang="tr-TR" dirty="0" smtClean="0"/>
              <a:t> (yönlendirme amaçlı)</a:t>
            </a:r>
          </a:p>
          <a:p>
            <a:pPr marL="358775" indent="-358775" eaLnBrk="1" hangingPunct="1">
              <a:buFont typeface="Wingdings" panose="05000000000000000000" pitchFamily="2" charset="2"/>
              <a:buChar char="Ø"/>
            </a:pPr>
            <a:r>
              <a:rPr lang="tr-TR" altLang="tr-TR" dirty="0" smtClean="0"/>
              <a:t>Sanatsal siteler</a:t>
            </a:r>
          </a:p>
          <a:p>
            <a:pPr marL="358775" indent="-358775" eaLnBrk="1" hangingPunct="1">
              <a:buFont typeface="Wingdings" panose="05000000000000000000" pitchFamily="2" charset="2"/>
              <a:buChar char="Ø"/>
            </a:pPr>
            <a:r>
              <a:rPr lang="tr-TR" altLang="tr-TR" dirty="0" smtClean="0"/>
              <a:t>Kişisel siteler</a:t>
            </a:r>
          </a:p>
          <a:p>
            <a:pPr marL="358775" indent="-358775" eaLnBrk="1" hangingPunct="1">
              <a:buFont typeface="Wingdings" panose="05000000000000000000" pitchFamily="2" charset="2"/>
              <a:buChar char="Ø"/>
            </a:pPr>
            <a:r>
              <a:rPr lang="tr-TR" altLang="tr-TR" dirty="0" smtClean="0"/>
              <a:t>Topluluk siteleri</a:t>
            </a:r>
          </a:p>
        </p:txBody>
      </p:sp>
    </p:spTree>
    <p:extLst>
      <p:ext uri="{BB962C8B-B14F-4D97-AF65-F5344CB8AC3E}">
        <p14:creationId xmlns:p14="http://schemas.microsoft.com/office/powerpoint/2010/main" val="1643099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Ticari Siteler</a:t>
            </a:r>
            <a:endParaRPr lang="tr-TR" dirty="0"/>
          </a:p>
        </p:txBody>
      </p:sp>
      <p:sp>
        <p:nvSpPr>
          <p:cNvPr id="4" name="Rectangle 3"/>
          <p:cNvSpPr>
            <a:spLocks noGrp="1" noChangeArrowheads="1"/>
          </p:cNvSpPr>
          <p:nvPr>
            <p:ph idx="1"/>
          </p:nvPr>
        </p:nvSpPr>
        <p:spPr/>
        <p:txBody>
          <a:bodyPr/>
          <a:lstStyle/>
          <a:p>
            <a:pPr marL="358775" indent="-358775" eaLnBrk="1" hangingPunct="1">
              <a:buFont typeface="Wingdings" panose="05000000000000000000" pitchFamily="2" charset="2"/>
              <a:buChar char="Ø"/>
            </a:pPr>
            <a:r>
              <a:rPr lang="tr-TR" altLang="tr-TR" sz="2800" dirty="0" smtClean="0"/>
              <a:t>Temel bilgi verme / yayma</a:t>
            </a:r>
          </a:p>
          <a:p>
            <a:pPr marL="358775" indent="-358775" eaLnBrk="1" hangingPunct="1">
              <a:buFont typeface="Wingdings" panose="05000000000000000000" pitchFamily="2" charset="2"/>
              <a:buChar char="Ø"/>
            </a:pPr>
            <a:r>
              <a:rPr lang="tr-TR" altLang="tr-TR" sz="2800" dirty="0" smtClean="0"/>
              <a:t>Destek</a:t>
            </a:r>
          </a:p>
          <a:p>
            <a:pPr marL="358775" indent="-358775" eaLnBrk="1" hangingPunct="1">
              <a:buFont typeface="Wingdings" panose="05000000000000000000" pitchFamily="2" charset="2"/>
              <a:buChar char="Ø"/>
            </a:pPr>
            <a:r>
              <a:rPr lang="tr-TR" altLang="tr-TR" sz="2800" dirty="0" smtClean="0"/>
              <a:t>Yatırımcı ilişkileri</a:t>
            </a:r>
          </a:p>
          <a:p>
            <a:pPr marL="358775" indent="-358775" eaLnBrk="1" hangingPunct="1">
              <a:buFont typeface="Wingdings" panose="05000000000000000000" pitchFamily="2" charset="2"/>
              <a:buChar char="Ø"/>
            </a:pPr>
            <a:r>
              <a:rPr lang="tr-TR" altLang="tr-TR" sz="2800" dirty="0" smtClean="0"/>
              <a:t>Halkla ilişkiler</a:t>
            </a:r>
          </a:p>
          <a:p>
            <a:pPr marL="358775" indent="-358775" eaLnBrk="1" hangingPunct="1">
              <a:buFont typeface="Wingdings" panose="05000000000000000000" pitchFamily="2" charset="2"/>
              <a:buChar char="Ø"/>
            </a:pPr>
            <a:r>
              <a:rPr lang="tr-TR" altLang="tr-TR" sz="2800" dirty="0" smtClean="0"/>
              <a:t>Çalışan bulma</a:t>
            </a:r>
          </a:p>
          <a:p>
            <a:pPr marL="358775" indent="-358775" eaLnBrk="1" hangingPunct="1">
              <a:buFont typeface="Wingdings" panose="05000000000000000000" pitchFamily="2" charset="2"/>
              <a:buChar char="Ø"/>
            </a:pPr>
            <a:r>
              <a:rPr lang="tr-TR" altLang="tr-TR" sz="2800" dirty="0" smtClean="0"/>
              <a:t>E-ticaret</a:t>
            </a:r>
          </a:p>
          <a:p>
            <a:pPr eaLnBrk="1" hangingPunct="1"/>
            <a:endParaRPr lang="tr-TR" altLang="tr-TR" sz="2800" dirty="0" smtClean="0"/>
          </a:p>
          <a:p>
            <a:pPr eaLnBrk="1" hangingPunct="1"/>
            <a:r>
              <a:rPr lang="tr-TR" altLang="tr-TR" sz="2800" dirty="0" smtClean="0"/>
              <a:t>Bu hedeflerin genel amacı ise direkt olarak veya dolaylı yollardan şirkete fayda sağlamaktır.</a:t>
            </a:r>
          </a:p>
        </p:txBody>
      </p:sp>
    </p:spTree>
    <p:extLst>
      <p:ext uri="{BB962C8B-B14F-4D97-AF65-F5344CB8AC3E}">
        <p14:creationId xmlns:p14="http://schemas.microsoft.com/office/powerpoint/2010/main" val="138648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diamond(in)">
                                      <p:cBhvr>
                                        <p:cTn id="7"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Amaçlarına Göre</a:t>
            </a:r>
            <a:endParaRPr lang="tr-TR" dirty="0"/>
          </a:p>
        </p:txBody>
      </p:sp>
      <p:sp>
        <p:nvSpPr>
          <p:cNvPr id="4" name="Rectangle 3"/>
          <p:cNvSpPr>
            <a:spLocks noGrp="1" noChangeArrowheads="1"/>
          </p:cNvSpPr>
          <p:nvPr>
            <p:ph idx="1"/>
          </p:nvPr>
        </p:nvSpPr>
        <p:spPr/>
        <p:txBody>
          <a:bodyPr>
            <a:normAutofit/>
          </a:bodyPr>
          <a:lstStyle/>
          <a:p>
            <a:pPr eaLnBrk="1" hangingPunct="1">
              <a:spcBef>
                <a:spcPct val="40000"/>
              </a:spcBef>
            </a:pPr>
            <a:r>
              <a:rPr lang="tr-TR" altLang="tr-TR" b="1" dirty="0" smtClean="0"/>
              <a:t>Bilgi verme:</a:t>
            </a:r>
            <a:r>
              <a:rPr lang="tr-TR" altLang="tr-TR" dirty="0" smtClean="0"/>
              <a:t> Asıl amacı bir ticaret hareketi yaratmak yerine bilgi vermek olan sitelerdir. </a:t>
            </a:r>
          </a:p>
          <a:p>
            <a:pPr eaLnBrk="1" hangingPunct="1">
              <a:spcBef>
                <a:spcPct val="40000"/>
              </a:spcBef>
            </a:pPr>
            <a:r>
              <a:rPr lang="tr-TR" altLang="tr-TR" b="1" dirty="0" smtClean="0"/>
              <a:t>Eğlence</a:t>
            </a:r>
            <a:r>
              <a:rPr lang="tr-TR" altLang="tr-TR" dirty="0" smtClean="0"/>
              <a:t>: Bu sitelerde tasarımda yenilik ve sürprizlere, sitenin yapı veya bütünlüğünden daha çok önem verilen konular olabilir.</a:t>
            </a:r>
          </a:p>
          <a:p>
            <a:pPr eaLnBrk="1" hangingPunct="1">
              <a:spcBef>
                <a:spcPct val="40000"/>
              </a:spcBef>
            </a:pPr>
            <a:r>
              <a:rPr lang="tr-TR" altLang="tr-TR" b="1" dirty="0" err="1" smtClean="0"/>
              <a:t>Portallar</a:t>
            </a:r>
            <a:r>
              <a:rPr lang="tr-TR" altLang="tr-TR" dirty="0" smtClean="0"/>
              <a:t>: İnsanların genelde </a:t>
            </a:r>
            <a:r>
              <a:rPr lang="tr-TR" altLang="tr-TR" dirty="0" err="1" smtClean="0"/>
              <a:t>web’de</a:t>
            </a:r>
            <a:r>
              <a:rPr lang="tr-TR" altLang="tr-TR" dirty="0" smtClean="0"/>
              <a:t> sörf yaparken başladıkları sitelerdir ve insanların istedikleri bilgileri bulmasına yardımcı olur. Mümkün olduğu kadar çok bilgi bulundururlar ki hem kullanıcılar istedikleri bilgileri bulsunlar hem de başka sayfalara gitmesinler.</a:t>
            </a:r>
          </a:p>
        </p:txBody>
      </p:sp>
    </p:spTree>
    <p:extLst>
      <p:ext uri="{BB962C8B-B14F-4D97-AF65-F5344CB8AC3E}">
        <p14:creationId xmlns:p14="http://schemas.microsoft.com/office/powerpoint/2010/main" val="1478353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amond(in)">
                                      <p:cBhvr>
                                        <p:cTn id="7" dur="2000"/>
                                        <p:tgtEl>
                                          <p:spTgt spid="4">
                                            <p:txEl>
                                              <p:pRg st="1" end="1"/>
                                            </p:txEl>
                                          </p:spTgt>
                                        </p:tgtEl>
                                      </p:cBhvr>
                                    </p:animEffect>
                                  </p:childTnLst>
                                </p:cTn>
                              </p:par>
                              <p:par>
                                <p:cTn id="8" presetID="9" presetClass="emph" presetSubtype="0" nodeType="withEffect">
                                  <p:stCondLst>
                                    <p:cond delay="0"/>
                                  </p:stCondLst>
                                  <p:childTnLst>
                                    <p:set>
                                      <p:cBhvr rctx="PPT">
                                        <p:cTn id="9" dur="indefinite"/>
                                        <p:tgtEl>
                                          <p:spTgt spid="4">
                                            <p:txEl>
                                              <p:pRg st="0" end="0"/>
                                            </p:txEl>
                                          </p:spTgt>
                                        </p:tgtEl>
                                        <p:attrNameLst>
                                          <p:attrName>style.opacity</p:attrName>
                                        </p:attrNameLst>
                                      </p:cBhvr>
                                      <p:to>
                                        <p:strVal val="0.25"/>
                                      </p:to>
                                    </p:set>
                                    <p:animEffect filter="image" prLst="opacity: 0.25">
                                      <p:cBhvr rctx="IE">
                                        <p:cTn id="10" dur="indefinite"/>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amond(in)">
                                      <p:cBhvr>
                                        <p:cTn id="15" dur="2000"/>
                                        <p:tgtEl>
                                          <p:spTgt spid="4">
                                            <p:txEl>
                                              <p:pRg st="2" end="2"/>
                                            </p:txEl>
                                          </p:spTgt>
                                        </p:tgtEl>
                                      </p:cBhvr>
                                    </p:animEffect>
                                  </p:childTnLst>
                                </p:cTn>
                              </p:par>
                              <p:par>
                                <p:cTn id="16" presetID="9" presetClass="emph" presetSubtype="0" nodeType="withEffect">
                                  <p:stCondLst>
                                    <p:cond delay="0"/>
                                  </p:stCondLst>
                                  <p:childTnLst>
                                    <p:set>
                                      <p:cBhvr rctx="PPT">
                                        <p:cTn id="17" dur="indefinite"/>
                                        <p:tgtEl>
                                          <p:spTgt spid="4">
                                            <p:txEl>
                                              <p:pRg st="1" end="1"/>
                                            </p:txEl>
                                          </p:spTgt>
                                        </p:tgtEl>
                                        <p:attrNameLst>
                                          <p:attrName>style.opacity</p:attrName>
                                        </p:attrNameLst>
                                      </p:cBhvr>
                                      <p:to>
                                        <p:strVal val="0.25"/>
                                      </p:to>
                                    </p:set>
                                    <p:animEffect filter="image" prLst="opacity: 0.25">
                                      <p:cBhvr rctx="IE">
                                        <p:cTn id="18" dur="indefinite"/>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Yapıları</a:t>
            </a:r>
            <a:endParaRPr lang="tr-TR" dirty="0"/>
          </a:p>
        </p:txBody>
      </p:sp>
      <p:sp>
        <p:nvSpPr>
          <p:cNvPr id="4" name="Rectangle 3"/>
          <p:cNvSpPr>
            <a:spLocks noGrp="1" noChangeArrowheads="1"/>
          </p:cNvSpPr>
          <p:nvPr>
            <p:ph idx="1"/>
          </p:nvPr>
        </p:nvSpPr>
        <p:spPr/>
        <p:txBody>
          <a:bodyPr/>
          <a:lstStyle/>
          <a:p>
            <a:pPr eaLnBrk="1" hangingPunct="1">
              <a:spcBef>
                <a:spcPct val="50000"/>
              </a:spcBef>
            </a:pPr>
            <a:r>
              <a:rPr lang="tr-TR" altLang="tr-TR" sz="2800" dirty="0" smtClean="0"/>
              <a:t>Site yapıları mantıksal ve fiziksel yapı olarak ikiye ayrılır.</a:t>
            </a:r>
          </a:p>
          <a:p>
            <a:pPr eaLnBrk="1" hangingPunct="1">
              <a:spcBef>
                <a:spcPct val="50000"/>
              </a:spcBef>
            </a:pPr>
            <a:r>
              <a:rPr lang="tr-TR" altLang="tr-TR" sz="2800" dirty="0" smtClean="0"/>
              <a:t>Kullanıcıya göre web sayfasının mantıksal yapısı, fiziksel yapısına göre çok daha önemlidir.</a:t>
            </a:r>
          </a:p>
          <a:p>
            <a:pPr marL="358775" indent="-358775" eaLnBrk="1" hangingPunct="1">
              <a:spcBef>
                <a:spcPct val="50000"/>
              </a:spcBef>
              <a:buFont typeface="Wingdings" panose="05000000000000000000" pitchFamily="2" charset="2"/>
              <a:buChar char="Ø"/>
            </a:pPr>
            <a:r>
              <a:rPr lang="tr-TR" altLang="tr-TR" sz="2800" dirty="0" smtClean="0"/>
              <a:t>Eğer </a:t>
            </a:r>
            <a:r>
              <a:rPr lang="tr-TR" altLang="tr-TR" sz="2800" dirty="0" smtClean="0"/>
              <a:t>mümkünse kullanıcıya fiziksel yapıyı göstermeyin.</a:t>
            </a:r>
          </a:p>
          <a:p>
            <a:pPr marL="358775" indent="-358775" eaLnBrk="1" hangingPunct="1">
              <a:spcBef>
                <a:spcPct val="50000"/>
              </a:spcBef>
              <a:buFont typeface="Wingdings" panose="05000000000000000000" pitchFamily="2" charset="2"/>
              <a:buChar char="Ø"/>
            </a:pPr>
            <a:r>
              <a:rPr lang="tr-TR" altLang="tr-TR" sz="2800" dirty="0" smtClean="0"/>
              <a:t>Web </a:t>
            </a:r>
            <a:r>
              <a:rPr lang="tr-TR" altLang="tr-TR" sz="2800" dirty="0" smtClean="0"/>
              <a:t>sitesinin fiziksel yapısı mantıksal yapısı ile birebir örtüşmek zorunda değildir. </a:t>
            </a:r>
          </a:p>
        </p:txBody>
      </p:sp>
    </p:spTree>
    <p:extLst>
      <p:ext uri="{BB962C8B-B14F-4D97-AF65-F5344CB8AC3E}">
        <p14:creationId xmlns:p14="http://schemas.microsoft.com/office/powerpoint/2010/main" val="331945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amond(in)">
                                      <p:cBhvr>
                                        <p:cTn id="12" dur="2000"/>
                                        <p:tgtEl>
                                          <p:spTgt spid="4">
                                            <p:txEl>
                                              <p:pRg st="1" end="1"/>
                                            </p:txEl>
                                          </p:spTgt>
                                        </p:tgtEl>
                                      </p:cBhvr>
                                    </p:animEffect>
                                  </p:childTnLst>
                                </p:cTn>
                              </p:par>
                              <p:par>
                                <p:cTn id="13" presetID="9" presetClass="emph" presetSubtype="0" nodeType="withEffect">
                                  <p:stCondLst>
                                    <p:cond delay="0"/>
                                  </p:stCondLst>
                                  <p:childTnLst>
                                    <p:set>
                                      <p:cBhvr rctx="PPT">
                                        <p:cTn id="14" dur="indefinite"/>
                                        <p:tgtEl>
                                          <p:spTgt spid="4">
                                            <p:txEl>
                                              <p:pRg st="0" end="0"/>
                                            </p:txEl>
                                          </p:spTgt>
                                        </p:tgtEl>
                                        <p:attrNameLst>
                                          <p:attrName>style.opacity</p:attrName>
                                        </p:attrNameLst>
                                      </p:cBhvr>
                                      <p:to>
                                        <p:strVal val="0.25"/>
                                      </p:to>
                                    </p:set>
                                    <p:animEffect filter="image" prLst="opacity: 0.25">
                                      <p:cBhvr rctx="IE">
                                        <p:cTn id="15" dur="indefinite"/>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amond(in)">
                                      <p:cBhvr>
                                        <p:cTn id="20" dur="2000"/>
                                        <p:tgtEl>
                                          <p:spTgt spid="4">
                                            <p:txEl>
                                              <p:pRg st="2" end="2"/>
                                            </p:txEl>
                                          </p:spTgt>
                                        </p:tgtEl>
                                      </p:cBhvr>
                                    </p:animEffect>
                                  </p:childTnLst>
                                </p:cTn>
                              </p:par>
                              <p:par>
                                <p:cTn id="21" presetID="9" presetClass="emph" presetSubtype="0" nodeType="withEffect">
                                  <p:stCondLst>
                                    <p:cond delay="0"/>
                                  </p:stCondLst>
                                  <p:childTnLst>
                                    <p:set>
                                      <p:cBhvr rctx="PPT">
                                        <p:cTn id="22" dur="indefinite"/>
                                        <p:tgtEl>
                                          <p:spTgt spid="4">
                                            <p:txEl>
                                              <p:pRg st="1" end="1"/>
                                            </p:txEl>
                                          </p:spTgt>
                                        </p:tgtEl>
                                        <p:attrNameLst>
                                          <p:attrName>style.opacity</p:attrName>
                                        </p:attrNameLst>
                                      </p:cBhvr>
                                      <p:to>
                                        <p:strVal val="0.25"/>
                                      </p:to>
                                    </p:set>
                                    <p:animEffect filter="image" prLst="opacity: 0.25">
                                      <p:cBhvr rctx="IE">
                                        <p:cTn id="23" dur="indefinite"/>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diamond(in)">
                                      <p:cBhvr>
                                        <p:cTn id="28" dur="2000"/>
                                        <p:tgtEl>
                                          <p:spTgt spid="4">
                                            <p:txEl>
                                              <p:pRg st="3" end="3"/>
                                            </p:txEl>
                                          </p:spTgt>
                                        </p:tgtEl>
                                      </p:cBhvr>
                                    </p:animEffect>
                                  </p:childTnLst>
                                </p:cTn>
                              </p:par>
                              <p:par>
                                <p:cTn id="29" presetID="9" presetClass="emph" presetSubtype="0" nodeType="withEffect">
                                  <p:stCondLst>
                                    <p:cond delay="0"/>
                                  </p:stCondLst>
                                  <p:childTnLst>
                                    <p:set>
                                      <p:cBhvr rctx="PPT">
                                        <p:cTn id="30" dur="indefinite"/>
                                        <p:tgtEl>
                                          <p:spTgt spid="4">
                                            <p:txEl>
                                              <p:pRg st="2" end="2"/>
                                            </p:txEl>
                                          </p:spTgt>
                                        </p:tgtEl>
                                        <p:attrNameLst>
                                          <p:attrName>style.opacity</p:attrName>
                                        </p:attrNameLst>
                                      </p:cBhvr>
                                      <p:to>
                                        <p:strVal val="0.25"/>
                                      </p:to>
                                    </p:set>
                                    <p:animEffect filter="image" prLst="opacity: 0.25">
                                      <p:cBhvr rctx="IE">
                                        <p:cTn id="31" dur="indefinite"/>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smtClean="0"/>
              <a:t>Çizgisel (</a:t>
            </a:r>
            <a:r>
              <a:rPr lang="en-US" altLang="tr-TR" b="1" dirty="0" smtClean="0"/>
              <a:t>Linear</a:t>
            </a:r>
            <a:r>
              <a:rPr lang="tr-TR" altLang="tr-TR" b="1" dirty="0" smtClean="0"/>
              <a:t>):</a:t>
            </a:r>
          </a:p>
          <a:p>
            <a:pPr eaLnBrk="1" hangingPunct="1"/>
            <a:r>
              <a:rPr lang="tr-TR" altLang="tr-TR" dirty="0" smtClean="0"/>
              <a:t>Tamamen çizgisel:</a:t>
            </a: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4299" y="2863796"/>
            <a:ext cx="6327775"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405" y="4222963"/>
            <a:ext cx="3267075"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70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smtClean="0"/>
              <a:t>Çizgisel (</a:t>
            </a:r>
            <a:r>
              <a:rPr lang="en-US" altLang="tr-TR" b="1" dirty="0" smtClean="0"/>
              <a:t>Linear</a:t>
            </a:r>
            <a:r>
              <a:rPr lang="tr-TR" altLang="tr-TR" b="1" dirty="0" smtClean="0"/>
              <a:t>):</a:t>
            </a:r>
          </a:p>
          <a:p>
            <a:pPr eaLnBrk="1" hangingPunct="1"/>
            <a:r>
              <a:rPr lang="tr-TR" altLang="tr-TR" dirty="0" smtClean="0"/>
              <a:t>Seçenekli çizgisel:</a:t>
            </a: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794000"/>
            <a:ext cx="7285038"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3520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smtClean="0"/>
              <a:t>Çizgisel (</a:t>
            </a:r>
            <a:r>
              <a:rPr lang="en-US" altLang="tr-TR" b="1" dirty="0" smtClean="0"/>
              <a:t>Linear</a:t>
            </a:r>
            <a:r>
              <a:rPr lang="tr-TR" altLang="tr-TR" b="1" dirty="0" smtClean="0"/>
              <a:t>):</a:t>
            </a:r>
          </a:p>
          <a:p>
            <a:pPr eaLnBrk="1" hangingPunct="1"/>
            <a:r>
              <a:rPr lang="tr-TR" altLang="tr-TR" dirty="0" smtClean="0"/>
              <a:t>Opsiyonlu çizgisel:</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865438"/>
            <a:ext cx="7699375" cy="153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311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smtClean="0"/>
              <a:t>Çizgisel (</a:t>
            </a:r>
            <a:r>
              <a:rPr lang="en-US" altLang="tr-TR" b="1" dirty="0" smtClean="0"/>
              <a:t>Linear</a:t>
            </a:r>
            <a:r>
              <a:rPr lang="tr-TR" altLang="tr-TR" b="1" dirty="0" smtClean="0"/>
              <a:t>):</a:t>
            </a:r>
          </a:p>
          <a:p>
            <a:pPr eaLnBrk="1" hangingPunct="1"/>
            <a:r>
              <a:rPr lang="tr-TR" altLang="tr-TR" dirty="0" smtClean="0"/>
              <a:t>Kenarlara Taşan çizgisel:</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9850" y="2190643"/>
            <a:ext cx="78486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183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smtClean="0"/>
              <a:t>Izgara Modeli (</a:t>
            </a:r>
            <a:r>
              <a:rPr lang="en-US" altLang="tr-TR" b="1" dirty="0" smtClean="0"/>
              <a:t>Grid</a:t>
            </a:r>
            <a:r>
              <a:rPr lang="tr-TR" altLang="tr-TR" b="1" dirty="0" smtClean="0"/>
              <a:t>): </a:t>
            </a:r>
            <a:endParaRPr lang="tr-TR" altLang="tr-TR" dirty="0" smtClean="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00200"/>
            <a:ext cx="5867400" cy="437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3055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Web </a:t>
            </a:r>
            <a:r>
              <a:rPr lang="tr-TR" dirty="0"/>
              <a:t>Sitesi İhtiyaç Analizi</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dirty="0"/>
              <a:t>Web sitesinde yapılması gerekenler  sorgulanır.</a:t>
            </a:r>
          </a:p>
          <a:p>
            <a:pPr>
              <a:buFont typeface="Wingdings" panose="05000000000000000000" pitchFamily="2" charset="2"/>
              <a:buChar char="Ø"/>
            </a:pPr>
            <a:r>
              <a:rPr lang="tr-TR" dirty="0"/>
              <a:t>Web sitesi hangi içeriğe sahip olacak</a:t>
            </a:r>
          </a:p>
          <a:p>
            <a:pPr>
              <a:buFont typeface="Wingdings" panose="05000000000000000000" pitchFamily="2" charset="2"/>
              <a:buChar char="Ø"/>
            </a:pPr>
            <a:r>
              <a:rPr lang="tr-TR" dirty="0"/>
              <a:t>Kurumsal Yapıda mı, kişisel yapıda mı?</a:t>
            </a:r>
          </a:p>
          <a:p>
            <a:pPr>
              <a:buFont typeface="Wingdings" panose="05000000000000000000" pitchFamily="2" charset="2"/>
              <a:buChar char="Ø"/>
            </a:pPr>
            <a:r>
              <a:rPr lang="tr-TR" dirty="0"/>
              <a:t>Sık sık güncellenecek mi?</a:t>
            </a:r>
          </a:p>
          <a:p>
            <a:pPr>
              <a:buFont typeface="Wingdings" panose="05000000000000000000" pitchFamily="2" charset="2"/>
              <a:buChar char="Ø"/>
            </a:pPr>
            <a:r>
              <a:rPr lang="tr-TR" dirty="0"/>
              <a:t>İçeriği etkileşimlimi olacak?</a:t>
            </a:r>
          </a:p>
          <a:p>
            <a:pPr>
              <a:buFont typeface="Wingdings" panose="05000000000000000000" pitchFamily="2" charset="2"/>
              <a:buChar char="Ø"/>
            </a:pPr>
            <a:endParaRPr lang="tr-TR" dirty="0"/>
          </a:p>
        </p:txBody>
      </p:sp>
    </p:spTree>
    <p:extLst>
      <p:ext uri="{BB962C8B-B14F-4D97-AF65-F5344CB8AC3E}">
        <p14:creationId xmlns:p14="http://schemas.microsoft.com/office/powerpoint/2010/main" val="3937277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Dar Ağaçlar:  </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2180" y="2367069"/>
            <a:ext cx="7848600" cy="350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50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Geniş Ağaçlar:  </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6850" y="2368496"/>
            <a:ext cx="8458200"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4346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Web Ağaçları:  </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1850" y="1969891"/>
            <a:ext cx="8153400" cy="418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0868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Web Ağaçları:  </a:t>
            </a: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193925"/>
            <a:ext cx="8229600"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p:cNvSpPr txBox="1">
            <a:spLocks noChangeArrowheads="1"/>
          </p:cNvSpPr>
          <p:nvPr/>
        </p:nvSpPr>
        <p:spPr bwMode="auto">
          <a:xfrm>
            <a:off x="2117725" y="5429143"/>
            <a:ext cx="314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400" b="1" dirty="0"/>
              <a:t>Basit site hiyerarşisi</a:t>
            </a:r>
          </a:p>
        </p:txBody>
      </p:sp>
    </p:spTree>
    <p:extLst>
      <p:ext uri="{BB962C8B-B14F-4D97-AF65-F5344CB8AC3E}">
        <p14:creationId xmlns:p14="http://schemas.microsoft.com/office/powerpoint/2010/main" val="294164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4"/>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Web Ağaçları:  </a:t>
            </a:r>
          </a:p>
        </p:txBody>
      </p:sp>
      <p:pic>
        <p:nvPicPr>
          <p:cNvPr id="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866900"/>
            <a:ext cx="6096000" cy="374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5"/>
          <p:cNvSpPr txBox="1">
            <a:spLocks noChangeArrowheads="1"/>
          </p:cNvSpPr>
          <p:nvPr/>
        </p:nvSpPr>
        <p:spPr bwMode="auto">
          <a:xfrm>
            <a:off x="1981200" y="5791200"/>
            <a:ext cx="6007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400" b="1" dirty="0"/>
              <a:t>Geri dönüşü de gösteren site hiyerarşisi</a:t>
            </a:r>
          </a:p>
        </p:txBody>
      </p:sp>
    </p:spTree>
    <p:extLst>
      <p:ext uri="{BB962C8B-B14F-4D97-AF65-F5344CB8AC3E}">
        <p14:creationId xmlns:p14="http://schemas.microsoft.com/office/powerpoint/2010/main" val="3618782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4"/>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Birbirine</a:t>
            </a:r>
            <a:r>
              <a:rPr lang="tr-TR" altLang="tr-TR" sz="2800" b="1" dirty="0" smtClean="0"/>
              <a:t> </a:t>
            </a:r>
            <a:r>
              <a:rPr lang="tr-TR" altLang="tr-TR" sz="2800" dirty="0" smtClean="0"/>
              <a:t>Geçmeli</a:t>
            </a:r>
            <a:r>
              <a:rPr lang="tr-TR" altLang="tr-TR" sz="2800" b="1" dirty="0" smtClean="0"/>
              <a:t>:  </a:t>
            </a:r>
            <a:endParaRPr lang="tr-TR" altLang="tr-TR" sz="2800" dirty="0" smtClean="0"/>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2800" y="1881081"/>
            <a:ext cx="5340350" cy="413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7764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Karışık Biçimler</a:t>
            </a:r>
            <a:r>
              <a:rPr lang="tr-TR" altLang="tr-TR" sz="2800" b="1" dirty="0" smtClean="0"/>
              <a:t>:  </a:t>
            </a:r>
            <a:endParaRPr lang="tr-TR" altLang="tr-TR" sz="2800" dirty="0" smtClean="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68650" y="2211333"/>
            <a:ext cx="5283200" cy="251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4318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3"/>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Karışık Biçimler</a:t>
            </a:r>
            <a:r>
              <a:rPr lang="tr-TR" altLang="tr-TR" sz="2800" b="1" dirty="0" smtClean="0"/>
              <a:t>:  </a:t>
            </a:r>
            <a:endParaRPr lang="tr-TR" altLang="tr-TR" sz="2800" dirty="0" smtClean="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1546118"/>
            <a:ext cx="6435725"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3714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4"/>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Karışık Biçimler</a:t>
            </a:r>
            <a:r>
              <a:rPr lang="tr-TR" altLang="tr-TR" sz="2800" b="1" dirty="0" smtClean="0"/>
              <a:t>:  </a:t>
            </a:r>
            <a:endParaRPr lang="tr-TR" altLang="tr-TR" sz="2800" dirty="0" smtClean="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587606"/>
            <a:ext cx="7239000" cy="428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2544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Organizasyon Modelleri</a:t>
            </a:r>
            <a:endParaRPr lang="tr-TR" dirty="0"/>
          </a:p>
        </p:txBody>
      </p:sp>
      <p:sp>
        <p:nvSpPr>
          <p:cNvPr id="4" name="Rectangle 4"/>
          <p:cNvSpPr>
            <a:spLocks noGrp="1" noChangeArrowheads="1"/>
          </p:cNvSpPr>
          <p:nvPr>
            <p:ph idx="1"/>
          </p:nvPr>
        </p:nvSpPr>
        <p:spPr/>
        <p:txBody>
          <a:bodyPr/>
          <a:lstStyle/>
          <a:p>
            <a:pPr eaLnBrk="1" hangingPunct="1"/>
            <a:r>
              <a:rPr lang="tr-TR" altLang="tr-TR" b="1" dirty="0" err="1" smtClean="0"/>
              <a:t>Hiyerarşili</a:t>
            </a:r>
            <a:r>
              <a:rPr lang="tr-TR" altLang="tr-TR" b="1" dirty="0" smtClean="0"/>
              <a:t> Modeller:</a:t>
            </a:r>
          </a:p>
          <a:p>
            <a:pPr eaLnBrk="1" hangingPunct="1"/>
            <a:r>
              <a:rPr lang="tr-TR" altLang="tr-TR" sz="2800" dirty="0" smtClean="0"/>
              <a:t>Karışık Biçimler</a:t>
            </a:r>
            <a:r>
              <a:rPr lang="tr-TR" altLang="tr-TR" sz="2800" b="1" dirty="0" smtClean="0"/>
              <a:t>:  </a:t>
            </a:r>
            <a:endParaRPr lang="tr-TR" altLang="tr-TR" sz="2800" dirty="0" smtClean="0"/>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1625" y="2278169"/>
            <a:ext cx="7154863" cy="359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7818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Türleri ve Yapıları </a:t>
            </a:r>
            <a:endParaRPr lang="tr-TR" dirty="0"/>
          </a:p>
        </p:txBody>
      </p:sp>
      <p:sp>
        <p:nvSpPr>
          <p:cNvPr id="3" name="İçerik Yer Tutucusu 2"/>
          <p:cNvSpPr>
            <a:spLocks noGrp="1"/>
          </p:cNvSpPr>
          <p:nvPr>
            <p:ph idx="1"/>
          </p:nvPr>
        </p:nvSpPr>
        <p:spPr/>
        <p:txBody>
          <a:bodyPr/>
          <a:lstStyle/>
          <a:p>
            <a:pPr>
              <a:spcBef>
                <a:spcPct val="50000"/>
              </a:spcBef>
            </a:pPr>
            <a:r>
              <a:rPr lang="tr-TR" altLang="tr-TR" b="1" dirty="0"/>
              <a:t>Halka açık Web Siteleri</a:t>
            </a:r>
            <a:r>
              <a:rPr lang="tr-TR" altLang="tr-TR" dirty="0"/>
              <a:t>: Belirli bir sınıfın erişimine kapalı </a:t>
            </a:r>
            <a:r>
              <a:rPr lang="tr-TR" altLang="tr-TR" b="1" dirty="0"/>
              <a:t>olmayan </a:t>
            </a:r>
            <a:r>
              <a:rPr lang="tr-TR" altLang="tr-TR" dirty="0"/>
              <a:t>İnternet sayfalarıdır.</a:t>
            </a:r>
          </a:p>
          <a:p>
            <a:pPr>
              <a:spcBef>
                <a:spcPct val="50000"/>
              </a:spcBef>
            </a:pPr>
            <a:r>
              <a:rPr lang="tr-TR" altLang="tr-TR" b="1" dirty="0"/>
              <a:t>İç İnternet, intranet</a:t>
            </a:r>
            <a:r>
              <a:rPr lang="tr-TR" altLang="tr-TR" dirty="0"/>
              <a:t>. Bir kuruluşa özgü güvenlik duvarının arkasında yer alıp Internet ağının protokol ve teknolojilerini kullanan bilişim ağı (TBD).</a:t>
            </a:r>
          </a:p>
          <a:p>
            <a:pPr>
              <a:spcBef>
                <a:spcPct val="50000"/>
              </a:spcBef>
            </a:pPr>
            <a:r>
              <a:rPr lang="tr-TR" altLang="tr-TR" b="1" dirty="0"/>
              <a:t>Dış Internet, </a:t>
            </a:r>
            <a:r>
              <a:rPr lang="en-US" altLang="tr-TR" b="1" dirty="0"/>
              <a:t>extranet</a:t>
            </a:r>
            <a:r>
              <a:rPr lang="tr-TR" altLang="tr-TR" dirty="0"/>
              <a:t>: Güvenli bir örün yapısı üzerinden Internet ağını kullanarak birbirleriyle iletişim kuran ve birçok ayrı </a:t>
            </a:r>
            <a:r>
              <a:rPr lang="tr-TR" altLang="tr-TR" dirty="0" err="1"/>
              <a:t>intranet’ten</a:t>
            </a:r>
            <a:r>
              <a:rPr lang="tr-TR" altLang="tr-TR" dirty="0"/>
              <a:t> oluşan ticari bilişim ağı. Bir kuruluşun dış tanıtımı ve başka kuruluşlarla bilgi alışverişi için yetki verilmiş dış kullanıcılara açık olan şirket intranet ağı (TBD).  </a:t>
            </a:r>
          </a:p>
          <a:p>
            <a:endParaRPr lang="tr-TR" dirty="0"/>
          </a:p>
        </p:txBody>
      </p:sp>
    </p:spTree>
    <p:extLst>
      <p:ext uri="{BB962C8B-B14F-4D97-AF65-F5344CB8AC3E}">
        <p14:creationId xmlns:p14="http://schemas.microsoft.com/office/powerpoint/2010/main" val="36811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Kullanılabilirlik ve Web Yapıları</a:t>
            </a:r>
            <a:endParaRPr lang="tr-TR"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0825" y="1064999"/>
            <a:ext cx="4959350" cy="519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5"/>
          <p:cNvSpPr txBox="1">
            <a:spLocks noChangeArrowheads="1"/>
          </p:cNvSpPr>
          <p:nvPr/>
        </p:nvSpPr>
        <p:spPr bwMode="auto">
          <a:xfrm>
            <a:off x="3543300" y="4922624"/>
            <a:ext cx="2590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dirty="0"/>
              <a:t>Kullanıcıya göre basit web sayfası yapısı</a:t>
            </a:r>
          </a:p>
        </p:txBody>
      </p:sp>
    </p:spTree>
    <p:extLst>
      <p:ext uri="{BB962C8B-B14F-4D97-AF65-F5344CB8AC3E}">
        <p14:creationId xmlns:p14="http://schemas.microsoft.com/office/powerpoint/2010/main" val="3964778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Kullanılabilirlik ve Web Yapıları</a:t>
            </a:r>
            <a:endParaRPr lang="tr-TR" dirty="0"/>
          </a:p>
        </p:txBody>
      </p:sp>
      <p:pic>
        <p:nvPicPr>
          <p:cNvPr id="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3100" y="1263650"/>
            <a:ext cx="5319713" cy="497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4"/>
          <p:cNvSpPr txBox="1">
            <a:spLocks noChangeArrowheads="1"/>
          </p:cNvSpPr>
          <p:nvPr/>
        </p:nvSpPr>
        <p:spPr bwMode="auto">
          <a:xfrm>
            <a:off x="3013075" y="5084763"/>
            <a:ext cx="24542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dirty="0"/>
              <a:t>Gerçek yapı oldukça karmaşık olabilir</a:t>
            </a:r>
          </a:p>
        </p:txBody>
      </p:sp>
    </p:spTree>
    <p:extLst>
      <p:ext uri="{BB962C8B-B14F-4D97-AF65-F5344CB8AC3E}">
        <p14:creationId xmlns:p14="http://schemas.microsoft.com/office/powerpoint/2010/main" val="644110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Kullanılabilirlik ve Web Yapıları</a:t>
            </a:r>
            <a:endParaRPr lang="tr-TR" dirty="0"/>
          </a:p>
        </p:txBody>
      </p:sp>
      <p:sp>
        <p:nvSpPr>
          <p:cNvPr id="4" name="Text Box 4"/>
          <p:cNvSpPr txBox="1">
            <a:spLocks noChangeArrowheads="1"/>
          </p:cNvSpPr>
          <p:nvPr/>
        </p:nvSpPr>
        <p:spPr bwMode="auto">
          <a:xfrm>
            <a:off x="1698625" y="4094163"/>
            <a:ext cx="6264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a:t>Karmaşık bir kullanıcı oturumunun içerik yapısı</a:t>
            </a: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9763" y="1866900"/>
            <a:ext cx="783907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3980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480" y="2403834"/>
            <a:ext cx="3701602" cy="3879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Unvan 1"/>
          <p:cNvSpPr>
            <a:spLocks noGrp="1"/>
          </p:cNvSpPr>
          <p:nvPr>
            <p:ph type="title"/>
          </p:nvPr>
        </p:nvSpPr>
        <p:spPr/>
        <p:txBody>
          <a:bodyPr/>
          <a:lstStyle/>
          <a:p>
            <a:r>
              <a:rPr lang="tr-TR" altLang="tr-TR" dirty="0"/>
              <a:t>Açık ve Katı (Gizli) Yapılar</a:t>
            </a:r>
            <a:endParaRPr lang="tr-TR" dirty="0"/>
          </a:p>
        </p:txBody>
      </p:sp>
      <p:sp>
        <p:nvSpPr>
          <p:cNvPr id="4" name="Rectangle 3"/>
          <p:cNvSpPr>
            <a:spLocks noGrp="1" noChangeArrowheads="1"/>
          </p:cNvSpPr>
          <p:nvPr>
            <p:ph idx="1"/>
          </p:nvPr>
        </p:nvSpPr>
        <p:spPr/>
        <p:txBody>
          <a:bodyPr>
            <a:normAutofit/>
          </a:bodyPr>
          <a:lstStyle/>
          <a:p>
            <a:pPr eaLnBrk="1" hangingPunct="1"/>
            <a:r>
              <a:rPr lang="tr-TR" altLang="tr-TR" sz="2400" dirty="0" smtClean="0"/>
              <a:t>Bir web sitesinin bütün sayfalarına adresini yazıp ulaşabiliyorsanız bunlara açık (</a:t>
            </a:r>
            <a:r>
              <a:rPr lang="en-US" altLang="tr-TR" sz="2400" dirty="0" smtClean="0"/>
              <a:t>porous</a:t>
            </a:r>
            <a:r>
              <a:rPr lang="tr-TR" altLang="tr-TR" sz="2400" dirty="0" smtClean="0"/>
              <a:t>) siteler denir.</a:t>
            </a:r>
          </a:p>
          <a:p>
            <a:pPr eaLnBrk="1" hangingPunct="1"/>
            <a:r>
              <a:rPr lang="tr-TR" altLang="tr-TR" sz="2400" dirty="0" smtClean="0"/>
              <a:t>Gizli sitelerde ise sadece bazı anahtar sayfaların adreslerini yazıp ulaşabilirsiniz.</a:t>
            </a:r>
          </a:p>
        </p:txBody>
      </p:sp>
    </p:spTree>
    <p:extLst>
      <p:ext uri="{BB962C8B-B14F-4D97-AF65-F5344CB8AC3E}">
        <p14:creationId xmlns:p14="http://schemas.microsoft.com/office/powerpoint/2010/main" val="4017941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Açık ve Katı (Gizli) Yapılar</a:t>
            </a:r>
            <a:endParaRPr lang="tr-TR" dirty="0"/>
          </a:p>
        </p:txBody>
      </p:sp>
      <p:graphicFrame>
        <p:nvGraphicFramePr>
          <p:cNvPr id="4" name="Group 99"/>
          <p:cNvGraphicFramePr>
            <a:graphicFrameLocks noGrp="1"/>
          </p:cNvGraphicFramePr>
          <p:nvPr>
            <p:ph idx="1"/>
            <p:extLst>
              <p:ext uri="{D42A27DB-BD31-4B8C-83A1-F6EECF244321}">
                <p14:modId xmlns:p14="http://schemas.microsoft.com/office/powerpoint/2010/main" val="3055332003"/>
              </p:ext>
            </p:extLst>
          </p:nvPr>
        </p:nvGraphicFramePr>
        <p:xfrm>
          <a:off x="1174030" y="1118169"/>
          <a:ext cx="9745980" cy="4868433"/>
        </p:xfrm>
        <a:graphic>
          <a:graphicData uri="http://schemas.openxmlformats.org/drawingml/2006/table">
            <a:tbl>
              <a:tblPr/>
              <a:tblGrid>
                <a:gridCol w="929815">
                  <a:extLst>
                    <a:ext uri="{9D8B030D-6E8A-4147-A177-3AD203B41FA5}">
                      <a16:colId xmlns:a16="http://schemas.microsoft.com/office/drawing/2014/main" val="3387792223"/>
                    </a:ext>
                  </a:extLst>
                </a:gridCol>
                <a:gridCol w="4717389">
                  <a:extLst>
                    <a:ext uri="{9D8B030D-6E8A-4147-A177-3AD203B41FA5}">
                      <a16:colId xmlns:a16="http://schemas.microsoft.com/office/drawing/2014/main" val="1149401516"/>
                    </a:ext>
                  </a:extLst>
                </a:gridCol>
                <a:gridCol w="4098776">
                  <a:extLst>
                    <a:ext uri="{9D8B030D-6E8A-4147-A177-3AD203B41FA5}">
                      <a16:colId xmlns:a16="http://schemas.microsoft.com/office/drawing/2014/main" val="1156980766"/>
                    </a:ext>
                  </a:extLst>
                </a:gridCol>
              </a:tblGrid>
              <a:tr h="504459">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endParaRPr kumimoji="0" lang="en-US" altLang="tr-T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2000" b="1" i="0" u="none" strike="noStrike" cap="none" normalizeH="0" baseline="0" smtClean="0">
                          <a:ln>
                            <a:noFill/>
                          </a:ln>
                          <a:solidFill>
                            <a:schemeClr val="tx1"/>
                          </a:solidFill>
                          <a:effectLst/>
                          <a:latin typeface="Arial" panose="020B0604020202020204" pitchFamily="34" charset="0"/>
                        </a:rPr>
                        <a:t>Artıları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2000" b="1" i="0" u="none" strike="noStrike" cap="none" normalizeH="0" baseline="0" smtClean="0">
                          <a:ln>
                            <a:noFill/>
                          </a:ln>
                          <a:solidFill>
                            <a:schemeClr val="tx1"/>
                          </a:solidFill>
                          <a:effectLst/>
                          <a:latin typeface="Arial" panose="020B0604020202020204" pitchFamily="34" charset="0"/>
                        </a:rPr>
                        <a:t>Negatif yanları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20380705"/>
                  </a:ext>
                </a:extLst>
              </a:tr>
              <a:tr h="1631516">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2000" b="1" i="0" u="none" strike="noStrike" cap="none" normalizeH="0" baseline="0" smtClean="0">
                          <a:ln>
                            <a:noFill/>
                          </a:ln>
                          <a:solidFill>
                            <a:schemeClr val="tx1"/>
                          </a:solidFill>
                          <a:effectLst/>
                          <a:latin typeface="Arial" panose="020B0604020202020204" pitchFamily="34" charset="0"/>
                        </a:rPr>
                        <a:t>Açık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smtClean="0">
                          <a:ln>
                            <a:noFill/>
                          </a:ln>
                          <a:solidFill>
                            <a:schemeClr val="tx1"/>
                          </a:solidFill>
                          <a:effectLst/>
                          <a:latin typeface="Arial" panose="020B0604020202020204" pitchFamily="34" charset="0"/>
                        </a:rPr>
                        <a:t>Kontrol kullanıcıdadır.</a:t>
                      </a:r>
                    </a:p>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smtClean="0">
                          <a:ln>
                            <a:noFill/>
                          </a:ln>
                          <a:solidFill>
                            <a:schemeClr val="tx1"/>
                          </a:solidFill>
                          <a:effectLst/>
                          <a:latin typeface="Arial" panose="020B0604020202020204" pitchFamily="34" charset="0"/>
                        </a:rPr>
                        <a:t>Herhangi bir sayfaya direkt adres yazılıp ulaşılabilir.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1800" b="0" i="0" u="none" strike="noStrike" cap="none" normalizeH="0" baseline="0" smtClean="0">
                          <a:ln>
                            <a:noFill/>
                          </a:ln>
                          <a:solidFill>
                            <a:schemeClr val="tx1"/>
                          </a:solidFill>
                          <a:effectLst/>
                          <a:latin typeface="Arial" panose="020B0604020202020204" pitchFamily="34" charset="0"/>
                        </a:rPr>
                        <a:t>Bir adresi (yapıyı) değiştirmek kullanıcının istediği içeriği bulmasını zorlaştırabilir.</a:t>
                      </a:r>
                    </a:p>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1800" b="0" i="0" u="none" strike="noStrike" cap="none" normalizeH="0" baseline="0" smtClean="0">
                          <a:ln>
                            <a:noFill/>
                          </a:ln>
                          <a:solidFill>
                            <a:schemeClr val="tx1"/>
                          </a:solidFill>
                          <a:effectLst/>
                          <a:latin typeface="Arial" panose="020B0604020202020204" pitchFamily="34" charset="0"/>
                        </a:rPr>
                        <a:t>İlan, yönlendirme veya kurulum gibi ortak bir giriş sayfası içermez.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46443445"/>
                  </a:ext>
                </a:extLst>
              </a:tr>
              <a:tr h="2732458">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2000" b="1" i="0" u="none" strike="noStrike" cap="none" normalizeH="0" baseline="0" smtClean="0">
                          <a:ln>
                            <a:noFill/>
                          </a:ln>
                          <a:solidFill>
                            <a:schemeClr val="tx1"/>
                          </a:solidFill>
                          <a:effectLst/>
                          <a:latin typeface="Arial" panose="020B0604020202020204" pitchFamily="34" charset="0"/>
                        </a:rPr>
                        <a:t>Gizli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dirty="0" smtClean="0">
                          <a:ln>
                            <a:noFill/>
                          </a:ln>
                          <a:solidFill>
                            <a:schemeClr val="tx1"/>
                          </a:solidFill>
                          <a:effectLst/>
                          <a:latin typeface="Arial" panose="020B0604020202020204" pitchFamily="34" charset="0"/>
                        </a:rPr>
                        <a:t>Site yapısı kolayca değiştirilebilir bu yüzden değişiklik ve yönetimi kısmen kolaydır.</a:t>
                      </a:r>
                    </a:p>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dirty="0" smtClean="0">
                          <a:ln>
                            <a:noFill/>
                          </a:ln>
                          <a:solidFill>
                            <a:schemeClr val="tx1"/>
                          </a:solidFill>
                          <a:effectLst/>
                          <a:latin typeface="Arial" panose="020B0604020202020204" pitchFamily="34" charset="0"/>
                        </a:rPr>
                        <a:t>Kullanıcıyı bilinen noktadan giriş yapmaya zorlar.</a:t>
                      </a:r>
                    </a:p>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dirty="0" smtClean="0">
                          <a:ln>
                            <a:noFill/>
                          </a:ln>
                          <a:solidFill>
                            <a:schemeClr val="tx1"/>
                          </a:solidFill>
                          <a:effectLst/>
                          <a:latin typeface="Arial" panose="020B0604020202020204" pitchFamily="34" charset="0"/>
                        </a:rPr>
                        <a:t>Kullanıcının izleyebileceği adımları tahmin edebilmeyi mümkün kılar.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dirty="0" smtClean="0">
                          <a:ln>
                            <a:noFill/>
                          </a:ln>
                          <a:solidFill>
                            <a:schemeClr val="tx1"/>
                          </a:solidFill>
                          <a:effectLst/>
                          <a:latin typeface="Arial" panose="020B0604020202020204" pitchFamily="34" charset="0"/>
                        </a:rPr>
                        <a:t>Kontrolü kullanıcıdan alır.</a:t>
                      </a:r>
                    </a:p>
                    <a:p>
                      <a:pPr marL="0" marR="0" lvl="0" indent="0" algn="l" defTabSz="914400" rtl="0" eaLnBrk="1" fontAlgn="base" latinLnBrk="0" hangingPunct="1">
                        <a:lnSpc>
                          <a:spcPct val="100000"/>
                        </a:lnSpc>
                        <a:spcBef>
                          <a:spcPct val="50000"/>
                        </a:spcBef>
                        <a:spcAft>
                          <a:spcPct val="0"/>
                        </a:spcAft>
                        <a:buClr>
                          <a:schemeClr val="tx1"/>
                        </a:buClr>
                        <a:buSzPct val="70000"/>
                        <a:buFont typeface="Microsoft Sans Serif" panose="020B0604020202020204" pitchFamily="34" charset="0"/>
                        <a:buChar char="-"/>
                        <a:tabLst/>
                      </a:pPr>
                      <a:r>
                        <a:rPr kumimoji="0" lang="tr-TR" altLang="tr-TR" sz="2000" b="0" i="0" u="none" strike="noStrike" cap="none" normalizeH="0" baseline="0" dirty="0" smtClean="0">
                          <a:ln>
                            <a:noFill/>
                          </a:ln>
                          <a:solidFill>
                            <a:schemeClr val="tx1"/>
                          </a:solidFill>
                          <a:effectLst/>
                          <a:latin typeface="Arial" panose="020B0604020202020204" pitchFamily="34" charset="0"/>
                        </a:rPr>
                        <a:t>Arama motorlarının verimliliğini düşürür.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8588796"/>
                  </a:ext>
                </a:extLst>
              </a:tr>
            </a:tbl>
          </a:graphicData>
        </a:graphic>
      </p:graphicFrame>
    </p:spTree>
    <p:extLst>
      <p:ext uri="{BB962C8B-B14F-4D97-AF65-F5344CB8AC3E}">
        <p14:creationId xmlns:p14="http://schemas.microsoft.com/office/powerpoint/2010/main" val="260415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Derin’e Karşı Sığ Siteler</a:t>
            </a:r>
            <a:endParaRPr lang="tr-TR" dirty="0"/>
          </a:p>
        </p:txBody>
      </p:sp>
      <p:sp>
        <p:nvSpPr>
          <p:cNvPr id="4" name="Rectangle 3"/>
          <p:cNvSpPr>
            <a:spLocks noGrp="1" noChangeArrowheads="1"/>
          </p:cNvSpPr>
          <p:nvPr>
            <p:ph idx="1"/>
          </p:nvPr>
        </p:nvSpPr>
        <p:spPr/>
        <p:txBody>
          <a:bodyPr/>
          <a:lstStyle/>
          <a:p>
            <a:pPr eaLnBrk="1" hangingPunct="1">
              <a:spcBef>
                <a:spcPct val="50000"/>
              </a:spcBef>
              <a:buFont typeface="Wingdings" panose="05000000000000000000" pitchFamily="2" charset="2"/>
              <a:buChar char="v"/>
            </a:pPr>
            <a:r>
              <a:rPr lang="tr-TR" altLang="tr-TR" sz="2800" dirty="0" smtClean="0"/>
              <a:t>Site </a:t>
            </a:r>
            <a:r>
              <a:rPr lang="tr-TR" altLang="tr-TR" sz="2800" dirty="0" smtClean="0"/>
              <a:t>derinliği olarak 3 adımı hedefleyin.</a:t>
            </a:r>
          </a:p>
          <a:p>
            <a:pPr eaLnBrk="1" hangingPunct="1">
              <a:spcBef>
                <a:spcPct val="50000"/>
              </a:spcBef>
              <a:buFont typeface="Wingdings" panose="05000000000000000000" pitchFamily="2" charset="2"/>
              <a:buChar char="v"/>
            </a:pPr>
            <a:r>
              <a:rPr lang="tr-TR" altLang="tr-TR" sz="2800" dirty="0" smtClean="0"/>
              <a:t>Hedefe </a:t>
            </a:r>
            <a:r>
              <a:rPr lang="tr-TR" altLang="tr-TR" sz="2800" dirty="0" smtClean="0"/>
              <a:t>doğru her tıklamada doğru yolda olduğunu gösteren (söyleyen) geri besleme verin, geri beslemesiz en fazla 3 adım olsun.</a:t>
            </a:r>
          </a:p>
          <a:p>
            <a:pPr eaLnBrk="1" hangingPunct="1">
              <a:spcBef>
                <a:spcPct val="50000"/>
              </a:spcBef>
              <a:buFont typeface="Wingdings" panose="05000000000000000000" pitchFamily="2" charset="2"/>
              <a:buChar char="v"/>
            </a:pPr>
            <a:r>
              <a:rPr lang="tr-TR" altLang="tr-TR" sz="2800" dirty="0" smtClean="0"/>
              <a:t>Linkler </a:t>
            </a:r>
            <a:r>
              <a:rPr lang="tr-TR" altLang="tr-TR" sz="2800" dirty="0" smtClean="0"/>
              <a:t>gruplandırıldığında geniş web sayfaları için bir sayfada en fazla 25-81 bağlantı olmasını sağlayın.</a:t>
            </a:r>
          </a:p>
          <a:p>
            <a:pPr eaLnBrk="1" hangingPunct="1">
              <a:spcBef>
                <a:spcPct val="50000"/>
              </a:spcBef>
              <a:buFont typeface="Wingdings" panose="05000000000000000000" pitchFamily="2" charset="2"/>
              <a:buChar char="v"/>
            </a:pPr>
            <a:r>
              <a:rPr lang="tr-TR" altLang="tr-TR" sz="2800" dirty="0" smtClean="0"/>
              <a:t>Önemli sayfalar için daha fazla bağlantı sağlayın.</a:t>
            </a:r>
          </a:p>
        </p:txBody>
      </p:sp>
    </p:spTree>
    <p:extLst>
      <p:ext uri="{BB962C8B-B14F-4D97-AF65-F5344CB8AC3E}">
        <p14:creationId xmlns:p14="http://schemas.microsoft.com/office/powerpoint/2010/main" val="3276700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amond(in)">
                                      <p:cBhvr>
                                        <p:cTn id="12" dur="2000"/>
                                        <p:tgtEl>
                                          <p:spTgt spid="4">
                                            <p:txEl>
                                              <p:pRg st="1" end="1"/>
                                            </p:txEl>
                                          </p:spTgt>
                                        </p:tgtEl>
                                      </p:cBhvr>
                                    </p:animEffect>
                                  </p:childTnLst>
                                </p:cTn>
                              </p:par>
                              <p:par>
                                <p:cTn id="13" presetID="9" presetClass="emph" presetSubtype="0" nodeType="withEffect">
                                  <p:stCondLst>
                                    <p:cond delay="0"/>
                                  </p:stCondLst>
                                  <p:childTnLst>
                                    <p:set>
                                      <p:cBhvr rctx="PPT">
                                        <p:cTn id="14" dur="indefinite"/>
                                        <p:tgtEl>
                                          <p:spTgt spid="4">
                                            <p:txEl>
                                              <p:pRg st="0" end="0"/>
                                            </p:txEl>
                                          </p:spTgt>
                                        </p:tgtEl>
                                        <p:attrNameLst>
                                          <p:attrName>style.opacity</p:attrName>
                                        </p:attrNameLst>
                                      </p:cBhvr>
                                      <p:to>
                                        <p:strVal val="0.25"/>
                                      </p:to>
                                    </p:set>
                                    <p:animEffect filter="image" prLst="opacity: 0.25">
                                      <p:cBhvr rctx="IE">
                                        <p:cTn id="15" dur="indefinite"/>
                                        <p:tgtEl>
                                          <p:spTgt spid="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diamond(in)">
                                      <p:cBhvr>
                                        <p:cTn id="20" dur="2000"/>
                                        <p:tgtEl>
                                          <p:spTgt spid="4">
                                            <p:txEl>
                                              <p:pRg st="2" end="2"/>
                                            </p:txEl>
                                          </p:spTgt>
                                        </p:tgtEl>
                                      </p:cBhvr>
                                    </p:animEffect>
                                  </p:childTnLst>
                                </p:cTn>
                              </p:par>
                              <p:par>
                                <p:cTn id="21" presetID="9" presetClass="emph" presetSubtype="0" nodeType="withEffect">
                                  <p:stCondLst>
                                    <p:cond delay="0"/>
                                  </p:stCondLst>
                                  <p:childTnLst>
                                    <p:set>
                                      <p:cBhvr rctx="PPT">
                                        <p:cTn id="22" dur="indefinite"/>
                                        <p:tgtEl>
                                          <p:spTgt spid="4">
                                            <p:txEl>
                                              <p:pRg st="1" end="1"/>
                                            </p:txEl>
                                          </p:spTgt>
                                        </p:tgtEl>
                                        <p:attrNameLst>
                                          <p:attrName>style.opacity</p:attrName>
                                        </p:attrNameLst>
                                      </p:cBhvr>
                                      <p:to>
                                        <p:strVal val="0.25"/>
                                      </p:to>
                                    </p:set>
                                    <p:animEffect filter="image" prLst="opacity: 0.25">
                                      <p:cBhvr rctx="IE">
                                        <p:cTn id="23" dur="indefinite"/>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diamond(in)">
                                      <p:cBhvr>
                                        <p:cTn id="28" dur="2000"/>
                                        <p:tgtEl>
                                          <p:spTgt spid="4">
                                            <p:txEl>
                                              <p:pRg st="3" end="3"/>
                                            </p:txEl>
                                          </p:spTgt>
                                        </p:tgtEl>
                                      </p:cBhvr>
                                    </p:animEffect>
                                  </p:childTnLst>
                                </p:cTn>
                              </p:par>
                              <p:par>
                                <p:cTn id="29" presetID="9" presetClass="emph" presetSubtype="0" nodeType="withEffect">
                                  <p:stCondLst>
                                    <p:cond delay="0"/>
                                  </p:stCondLst>
                                  <p:childTnLst>
                                    <p:set>
                                      <p:cBhvr rctx="PPT">
                                        <p:cTn id="30" dur="indefinite"/>
                                        <p:tgtEl>
                                          <p:spTgt spid="4">
                                            <p:txEl>
                                              <p:pRg st="2" end="2"/>
                                            </p:txEl>
                                          </p:spTgt>
                                        </p:tgtEl>
                                        <p:attrNameLst>
                                          <p:attrName>style.opacity</p:attrName>
                                        </p:attrNameLst>
                                      </p:cBhvr>
                                      <p:to>
                                        <p:strVal val="0.25"/>
                                      </p:to>
                                    </p:set>
                                    <p:animEffect filter="image" prLst="opacity: 0.25">
                                      <p:cBhvr rctx="IE">
                                        <p:cTn id="31" dur="indefinite"/>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Ayıklama	</a:t>
            </a:r>
            <a:endParaRPr lang="tr-TR" dirty="0"/>
          </a:p>
        </p:txBody>
      </p:sp>
      <p:sp>
        <p:nvSpPr>
          <p:cNvPr id="4" name="Rectangle 3"/>
          <p:cNvSpPr>
            <a:spLocks noGrp="1" noChangeArrowheads="1"/>
          </p:cNvSpPr>
          <p:nvPr>
            <p:ph idx="1"/>
          </p:nvPr>
        </p:nvSpPr>
        <p:spPr/>
        <p:txBody>
          <a:bodyPr/>
          <a:lstStyle/>
          <a:p>
            <a:pPr eaLnBrk="1" hangingPunct="1">
              <a:spcBef>
                <a:spcPct val="50000"/>
              </a:spcBef>
            </a:pPr>
            <a:r>
              <a:rPr lang="tr-TR" altLang="tr-TR" sz="2400" dirty="0" smtClean="0"/>
              <a:t>Yeni kullanıcılar daha düzenli, tahmin edilebilir yapılı siteleri tercih ederler.</a:t>
            </a:r>
          </a:p>
          <a:p>
            <a:pPr eaLnBrk="1" hangingPunct="1">
              <a:spcBef>
                <a:spcPct val="50000"/>
              </a:spcBef>
            </a:pPr>
            <a:r>
              <a:rPr lang="tr-TR" altLang="tr-TR" sz="2400" dirty="0" smtClean="0"/>
              <a:t>Sık kullanıcılar veya bilgili kullanıcılar kontrolün kendilerinde olmalarını isterler ve daha çok yönlendirme seçeneği olan sayfaları tercih ederler.</a:t>
            </a: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2700" y="2519255"/>
            <a:ext cx="5751513" cy="35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689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amond(in)">
                                      <p:cBhvr>
                                        <p:cTn id="7" dur="2000"/>
                                        <p:tgtEl>
                                          <p:spTgt spid="4">
                                            <p:txEl>
                                              <p:pRg st="1" end="1"/>
                                            </p:txEl>
                                          </p:spTgt>
                                        </p:tgtEl>
                                      </p:cBhvr>
                                    </p:animEffect>
                                  </p:childTnLst>
                                </p:cTn>
                              </p:par>
                              <p:par>
                                <p:cTn id="8" presetID="9" presetClass="emph" presetSubtype="0" nodeType="withEffect">
                                  <p:stCondLst>
                                    <p:cond delay="0"/>
                                  </p:stCondLst>
                                  <p:childTnLst>
                                    <p:set>
                                      <p:cBhvr rctx="PPT">
                                        <p:cTn id="9" dur="indefinite"/>
                                        <p:tgtEl>
                                          <p:spTgt spid="4">
                                            <p:txEl>
                                              <p:pRg st="0" end="0"/>
                                            </p:txEl>
                                          </p:spTgt>
                                        </p:tgtEl>
                                        <p:attrNameLst>
                                          <p:attrName>style.opacity</p:attrName>
                                        </p:attrNameLst>
                                      </p:cBhvr>
                                      <p:to>
                                        <p:strVal val="0.25"/>
                                      </p:to>
                                    </p:set>
                                    <p:animEffect filter="image" prLst="opacity: 0.25">
                                      <p:cBhvr rctx="IE">
                                        <p:cTn id="10" dur="indefinite"/>
                                        <p:tgtEl>
                                          <p:spTgt spid="4">
                                            <p:txEl>
                                              <p:pRg st="0" end="0"/>
                                            </p:txEl>
                                          </p:spTgt>
                                        </p:tgtEl>
                                      </p:cBhvr>
                                    </p:animEffect>
                                  </p:childTnLst>
                                </p:cTn>
                              </p:par>
                              <p:par>
                                <p:cTn id="11" presetID="9" presetClass="emph" presetSubtype="0" nodeType="withEffect">
                                  <p:stCondLst>
                                    <p:cond delay="0"/>
                                  </p:stCondLst>
                                  <p:childTnLst>
                                    <p:set>
                                      <p:cBhvr rctx="PPT">
                                        <p:cTn id="12" dur="indefinite"/>
                                        <p:tgtEl>
                                          <p:spTgt spid="4">
                                            <p:txEl>
                                              <p:pRg st="1" end="1"/>
                                            </p:txEl>
                                          </p:spTgt>
                                        </p:tgtEl>
                                        <p:attrNameLst>
                                          <p:attrName>style.opacity</p:attrName>
                                        </p:attrNameLst>
                                      </p:cBhvr>
                                      <p:to>
                                        <p:strVal val="0.25"/>
                                      </p:to>
                                    </p:set>
                                    <p:animEffect filter="image" prLst="opacity: 0.25">
                                      <p:cBhvr rctx="IE">
                                        <p:cTn id="13" dur="indefinite"/>
                                        <p:tgtEl>
                                          <p:spTgt spid="4">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amond(in)">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r>
              <a:rPr lang="tr-TR" sz="2000" dirty="0" smtClean="0"/>
              <a:t>1- Web programlama eğitimi ders notları, E. YÜKSELTÜRK, 2012</a:t>
            </a:r>
            <a:endParaRPr lang="tr-TR" sz="2000" dirty="0"/>
          </a:p>
        </p:txBody>
      </p:sp>
    </p:spTree>
    <p:extLst>
      <p:ext uri="{BB962C8B-B14F-4D97-AF65-F5344CB8AC3E}">
        <p14:creationId xmlns:p14="http://schemas.microsoft.com/office/powerpoint/2010/main" val="343585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Site Türleri</a:t>
            </a:r>
            <a:endParaRPr lang="tr-TR" dirty="0"/>
          </a:p>
        </p:txBody>
      </p:sp>
      <p:graphicFrame>
        <p:nvGraphicFramePr>
          <p:cNvPr id="5" name="Group 48"/>
          <p:cNvGraphicFramePr>
            <a:graphicFrameLocks noGrp="1"/>
          </p:cNvGraphicFramePr>
          <p:nvPr>
            <p:ph idx="1"/>
            <p:extLst>
              <p:ext uri="{D42A27DB-BD31-4B8C-83A1-F6EECF244321}">
                <p14:modId xmlns:p14="http://schemas.microsoft.com/office/powerpoint/2010/main" val="2455479296"/>
              </p:ext>
            </p:extLst>
          </p:nvPr>
        </p:nvGraphicFramePr>
        <p:xfrm>
          <a:off x="1387475" y="1543050"/>
          <a:ext cx="6670675" cy="2828040"/>
        </p:xfrm>
        <a:graphic>
          <a:graphicData uri="http://schemas.openxmlformats.org/drawingml/2006/table">
            <a:tbl>
              <a:tblPr/>
              <a:tblGrid>
                <a:gridCol w="1668463">
                  <a:extLst>
                    <a:ext uri="{9D8B030D-6E8A-4147-A177-3AD203B41FA5}">
                      <a16:colId xmlns:a16="http://schemas.microsoft.com/office/drawing/2014/main" val="3552623508"/>
                    </a:ext>
                  </a:extLst>
                </a:gridCol>
                <a:gridCol w="1666875">
                  <a:extLst>
                    <a:ext uri="{9D8B030D-6E8A-4147-A177-3AD203B41FA5}">
                      <a16:colId xmlns:a16="http://schemas.microsoft.com/office/drawing/2014/main" val="701724647"/>
                    </a:ext>
                  </a:extLst>
                </a:gridCol>
                <a:gridCol w="1668462">
                  <a:extLst>
                    <a:ext uri="{9D8B030D-6E8A-4147-A177-3AD203B41FA5}">
                      <a16:colId xmlns:a16="http://schemas.microsoft.com/office/drawing/2014/main" val="2979820444"/>
                    </a:ext>
                  </a:extLst>
                </a:gridCol>
                <a:gridCol w="1666875">
                  <a:extLst>
                    <a:ext uri="{9D8B030D-6E8A-4147-A177-3AD203B41FA5}">
                      <a16:colId xmlns:a16="http://schemas.microsoft.com/office/drawing/2014/main" val="2337760384"/>
                    </a:ext>
                  </a:extLst>
                </a:gridCol>
              </a:tblGrid>
              <a:tr h="325438">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endParaRPr kumimoji="0" lang="en-US" altLang="tr-TR" sz="1800" b="1" i="0" u="none" strike="noStrike" cap="none" normalizeH="0" baseline="0" smtClean="0">
                        <a:ln>
                          <a:noFill/>
                        </a:ln>
                        <a:solidFill>
                          <a:schemeClr val="tx1"/>
                        </a:solidFill>
                        <a:effectLst/>
                        <a:latin typeface="Arial" panose="020B0604020202020204"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1" i="0" u="none" strike="noStrike" cap="none" normalizeH="0" baseline="0" smtClean="0">
                          <a:ln>
                            <a:noFill/>
                          </a:ln>
                          <a:solidFill>
                            <a:schemeClr val="tx1"/>
                          </a:solidFill>
                          <a:effectLst/>
                          <a:latin typeface="Arial" panose="020B0604020202020204" pitchFamily="34" charset="0"/>
                        </a:rPr>
                        <a:t>İç İnternet</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1" i="0" u="none" strike="noStrike" cap="none" normalizeH="0" baseline="0" smtClean="0">
                          <a:ln>
                            <a:noFill/>
                          </a:ln>
                          <a:solidFill>
                            <a:schemeClr val="tx1"/>
                          </a:solidFill>
                          <a:effectLst/>
                          <a:latin typeface="Arial" panose="020B0604020202020204" pitchFamily="34" charset="0"/>
                        </a:rPr>
                        <a:t>Dış İnternet</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1" i="0" u="none" strike="noStrike" cap="none" normalizeH="0" baseline="0" smtClean="0">
                          <a:ln>
                            <a:noFill/>
                          </a:ln>
                          <a:solidFill>
                            <a:schemeClr val="tx1"/>
                          </a:solidFill>
                          <a:effectLst/>
                          <a:latin typeface="Arial" panose="020B0604020202020204" pitchFamily="34" charset="0"/>
                        </a:rPr>
                        <a:t>İnternet</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75749886"/>
                  </a:ext>
                </a:extLst>
              </a:tr>
              <a:tr h="533400">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Kullanıcı hakkında bilgi</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Yüksek</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Orta</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Düşük</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56351884"/>
                  </a:ext>
                </a:extLst>
              </a:tr>
              <a:tr h="533400">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Kapasite Planlama</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Mümkün</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Genelde mümkün</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Zor veya imkansız</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75571271"/>
                  </a:ext>
                </a:extLst>
              </a:tr>
              <a:tr h="533400">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Bant Genişliği</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Yüksek</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Değişebiliyor</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Çok değişken</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10341512"/>
                  </a:ext>
                </a:extLst>
              </a:tr>
              <a:tr h="533400">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rPr>
                        <a:t>Teknoloji kurabilme</a:t>
                      </a:r>
                    </a:p>
                  </a:txBody>
                  <a:tcPr marL="90000" marR="900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Evet</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Arial" panose="020B0604020202020204" pitchFamily="34" charset="0"/>
                        </a:rPr>
                        <a:t>Sık sık</a:t>
                      </a:r>
                    </a:p>
                  </a:txBody>
                  <a:tcPr marL="90000" marR="900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70000"/>
                        <a:buFont typeface="Wingdings" panose="05000000000000000000" pitchFamily="2" charset="2"/>
                        <a:defRPr sz="2800">
                          <a:solidFill>
                            <a:schemeClr val="tx1"/>
                          </a:solidFill>
                          <a:latin typeface="Arial" panose="020B0604020202020204" pitchFamily="34" charset="0"/>
                        </a:defRPr>
                      </a:lvl1pPr>
                      <a:lvl2pPr marL="742950" indent="-285750" eaLnBrk="0" hangingPunct="0">
                        <a:spcBef>
                          <a:spcPct val="20000"/>
                        </a:spcBef>
                        <a:buClr>
                          <a:schemeClr val="hlink"/>
                        </a:buClr>
                        <a:buSzPct val="65000"/>
                        <a:buFont typeface="Wingdings" panose="05000000000000000000" pitchFamily="2" charset="2"/>
                        <a:defRPr sz="2400">
                          <a:solidFill>
                            <a:schemeClr val="tx1"/>
                          </a:solidFill>
                          <a:latin typeface="Arial" panose="020B0604020202020204" pitchFamily="34" charset="0"/>
                        </a:defRPr>
                      </a:lvl2pPr>
                      <a:lvl3pPr marL="1143000" indent="-228600" eaLnBrk="0" hangingPunct="0">
                        <a:spcBef>
                          <a:spcPct val="20000"/>
                        </a:spcBef>
                        <a:buClr>
                          <a:schemeClr val="accent1"/>
                        </a:buClr>
                        <a:buSzPct val="70000"/>
                        <a:buFont typeface="Wingdings" panose="05000000000000000000" pitchFamily="2" charset="2"/>
                        <a:defRPr sz="2000">
                          <a:solidFill>
                            <a:schemeClr val="tx1"/>
                          </a:solidFill>
                          <a:latin typeface="Arial" panose="020B0604020202020204" pitchFamily="34" charset="0"/>
                        </a:defRPr>
                      </a:lvl3pPr>
                      <a:lvl4pPr marL="1600200" indent="-228600" eaLnBrk="0" hangingPunct="0">
                        <a:spcBef>
                          <a:spcPct val="20000"/>
                        </a:spcBef>
                        <a:buClr>
                          <a:schemeClr val="hlink"/>
                        </a:buClr>
                        <a:buSzPct val="75000"/>
                        <a:buFont typeface="Wingdings" panose="05000000000000000000" pitchFamily="2" charset="2"/>
                        <a:defRPr>
                          <a:solidFill>
                            <a:schemeClr val="tx1"/>
                          </a:solidFill>
                          <a:latin typeface="Arial" panose="020B0604020202020204" pitchFamily="34" charset="0"/>
                        </a:defRPr>
                      </a:lvl4pPr>
                      <a:lvl5pPr marL="2057400" indent="-228600" eaLnBrk="0" hangingPunct="0">
                        <a:spcBef>
                          <a:spcPct val="20000"/>
                        </a:spcBef>
                        <a:buClr>
                          <a:schemeClr val="accent1"/>
                        </a:buClr>
                        <a:buSzPct val="70000"/>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latin typeface="Arial" panose="020B0604020202020204" pitchFamily="34" charset="0"/>
                        </a:rPr>
                        <a:t>Çok nadir</a:t>
                      </a:r>
                    </a:p>
                  </a:txBody>
                  <a:tcPr marL="90000" marR="900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139734"/>
                  </a:ext>
                </a:extLst>
              </a:tr>
            </a:tbl>
          </a:graphicData>
        </a:graphic>
      </p:graphicFrame>
    </p:spTree>
    <p:extLst>
      <p:ext uri="{BB962C8B-B14F-4D97-AF65-F5344CB8AC3E}">
        <p14:creationId xmlns:p14="http://schemas.microsoft.com/office/powerpoint/2010/main" val="240106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a:t>Etkileşime Göre Gruplandırma</a:t>
            </a:r>
            <a:endParaRPr lang="tr-TR"/>
          </a:p>
        </p:txBody>
      </p:sp>
      <p:sp>
        <p:nvSpPr>
          <p:cNvPr id="4" name="Rectangle 3"/>
          <p:cNvSpPr>
            <a:spLocks noGrp="1" noChangeArrowheads="1"/>
          </p:cNvSpPr>
          <p:nvPr>
            <p:ph idx="1"/>
          </p:nvPr>
        </p:nvSpPr>
        <p:spPr/>
        <p:txBody>
          <a:bodyPr/>
          <a:lstStyle/>
          <a:p>
            <a:pPr eaLnBrk="1" hangingPunct="1">
              <a:spcBef>
                <a:spcPct val="50000"/>
              </a:spcBef>
            </a:pPr>
            <a:r>
              <a:rPr lang="tr-TR" altLang="tr-TR" sz="2600" b="1" dirty="0" smtClean="0"/>
              <a:t>Durağan (statik):</a:t>
            </a:r>
            <a:r>
              <a:rPr lang="tr-TR" altLang="tr-TR" sz="2600" dirty="0" smtClean="0"/>
              <a:t> İçeriğin oldukça sabit olduğu, kullanıcıların görünümü ve gösterilecek veri miktarını genelde değiştiremediği web siteleridir. Bir başka deyişle, kullanıcıların site içeriğini belirlenen sıra (düzen) içerisinde görebilmekten başka site içeriğine müdahale pek edemediği web sayfalarıdır.</a:t>
            </a:r>
          </a:p>
          <a:p>
            <a:pPr eaLnBrk="1" hangingPunct="1">
              <a:spcBef>
                <a:spcPct val="50000"/>
              </a:spcBef>
            </a:pPr>
            <a:r>
              <a:rPr lang="tr-TR" altLang="tr-TR" sz="2600" b="1" dirty="0" smtClean="0"/>
              <a:t>Etkileşimli (</a:t>
            </a:r>
            <a:r>
              <a:rPr lang="en-US" altLang="tr-TR" sz="2600" b="1" dirty="0" smtClean="0"/>
              <a:t>interactive</a:t>
            </a:r>
            <a:r>
              <a:rPr lang="tr-TR" altLang="tr-TR" sz="2600" b="1" dirty="0" smtClean="0"/>
              <a:t>):</a:t>
            </a:r>
            <a:r>
              <a:rPr lang="tr-TR" altLang="tr-TR" sz="2600" dirty="0" smtClean="0"/>
              <a:t>İnsanın etkin biçimde etkileştiği, insandan girdi kabul eden insan-makine ara yüzüne ilişkin; örneğin etkileşimli işletim, etkileşimli grafik ekran.</a:t>
            </a:r>
          </a:p>
        </p:txBody>
      </p:sp>
    </p:spTree>
    <p:extLst>
      <p:ext uri="{BB962C8B-B14F-4D97-AF65-F5344CB8AC3E}">
        <p14:creationId xmlns:p14="http://schemas.microsoft.com/office/powerpoint/2010/main" val="2538635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amond(in)">
                                      <p:cBhvr>
                                        <p:cTn id="12" dur="2000"/>
                                        <p:tgtEl>
                                          <p:spTgt spid="4">
                                            <p:txEl>
                                              <p:pRg st="1" end="1"/>
                                            </p:txEl>
                                          </p:spTgt>
                                        </p:tgtEl>
                                      </p:cBhvr>
                                    </p:animEffect>
                                  </p:childTnLst>
                                </p:cTn>
                              </p:par>
                              <p:par>
                                <p:cTn id="13" presetID="9" presetClass="emph" presetSubtype="0" nodeType="withEffect">
                                  <p:stCondLst>
                                    <p:cond delay="0"/>
                                  </p:stCondLst>
                                  <p:childTnLst>
                                    <p:set>
                                      <p:cBhvr rctx="PPT">
                                        <p:cTn id="14" dur="indefinite"/>
                                        <p:tgtEl>
                                          <p:spTgt spid="4">
                                            <p:txEl>
                                              <p:pRg st="0" end="0"/>
                                            </p:txEl>
                                          </p:spTgt>
                                        </p:tgtEl>
                                        <p:attrNameLst>
                                          <p:attrName>style.opacity</p:attrName>
                                        </p:attrNameLst>
                                      </p:cBhvr>
                                      <p:to>
                                        <p:strVal val="0.25"/>
                                      </p:to>
                                    </p:set>
                                    <p:animEffect filter="image" prLst="opacity: 0.25">
                                      <p:cBhvr rctx="IE">
                                        <p:cTn id="15" dur="indefinite"/>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Değişiklik Sıklığına Göre</a:t>
            </a:r>
            <a:endParaRPr lang="tr-TR" dirty="0"/>
          </a:p>
        </p:txBody>
      </p:sp>
      <p:sp>
        <p:nvSpPr>
          <p:cNvPr id="4" name="Rectangle 3"/>
          <p:cNvSpPr>
            <a:spLocks noGrp="1" noChangeArrowheads="1"/>
          </p:cNvSpPr>
          <p:nvPr>
            <p:ph idx="1"/>
          </p:nvPr>
        </p:nvSpPr>
        <p:spPr/>
        <p:txBody>
          <a:bodyPr/>
          <a:lstStyle/>
          <a:p>
            <a:pPr eaLnBrk="1" hangingPunct="1">
              <a:spcBef>
                <a:spcPct val="50000"/>
              </a:spcBef>
            </a:pPr>
            <a:r>
              <a:rPr lang="tr-TR" altLang="tr-TR" sz="2800" b="1" dirty="0" smtClean="0"/>
              <a:t>Statik</a:t>
            </a:r>
            <a:r>
              <a:rPr lang="tr-TR" altLang="tr-TR" sz="2800" dirty="0" smtClean="0"/>
              <a:t> ve </a:t>
            </a:r>
            <a:r>
              <a:rPr lang="tr-TR" altLang="tr-TR" sz="2800" b="1" dirty="0" smtClean="0"/>
              <a:t>dinamik</a:t>
            </a:r>
            <a:r>
              <a:rPr lang="tr-TR" altLang="tr-TR" sz="2800" dirty="0" smtClean="0"/>
              <a:t> olarak ikiye ayrılıyor. Burada </a:t>
            </a:r>
            <a:r>
              <a:rPr lang="tr-TR" altLang="tr-TR" sz="2800" b="1" dirty="0" smtClean="0"/>
              <a:t>Statik</a:t>
            </a:r>
            <a:r>
              <a:rPr lang="tr-TR" altLang="tr-TR" sz="2800" dirty="0" smtClean="0"/>
              <a:t> içeriği kullanıcıya göre değişmeyen siteleri ifade ediyor. </a:t>
            </a:r>
            <a:r>
              <a:rPr lang="tr-TR" altLang="tr-TR" sz="2800" b="1" dirty="0" smtClean="0"/>
              <a:t>Dinamik</a:t>
            </a:r>
            <a:r>
              <a:rPr lang="tr-TR" altLang="tr-TR" sz="2800" dirty="0" smtClean="0"/>
              <a:t> ise içeriğin kullanıcıya göre değiştiği siteleri ifade ediyor.</a:t>
            </a:r>
          </a:p>
          <a:p>
            <a:pPr eaLnBrk="1" hangingPunct="1">
              <a:spcBef>
                <a:spcPct val="50000"/>
              </a:spcBef>
            </a:pPr>
            <a:r>
              <a:rPr lang="tr-TR" altLang="tr-TR" sz="2800" b="1" dirty="0" smtClean="0"/>
              <a:t>Kişiselleştirilmiş web siteleri</a:t>
            </a:r>
            <a:r>
              <a:rPr lang="tr-TR" altLang="tr-TR" sz="2800" dirty="0" smtClean="0"/>
              <a:t>: Web sitesinin ve hizmetlerinin bireysel müşterilerin gereksinimlerinin (görüntü, içerik ve sayfalarda izin verilen teknolojiler) incelenmesinden sonra uyarlanması </a:t>
            </a:r>
          </a:p>
        </p:txBody>
      </p:sp>
    </p:spTree>
    <p:extLst>
      <p:ext uri="{BB962C8B-B14F-4D97-AF65-F5344CB8AC3E}">
        <p14:creationId xmlns:p14="http://schemas.microsoft.com/office/powerpoint/2010/main" val="3397685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amond(in)">
                                      <p:cBhvr>
                                        <p:cTn id="12" dur="2000"/>
                                        <p:tgtEl>
                                          <p:spTgt spid="4">
                                            <p:txEl>
                                              <p:pRg st="1" end="1"/>
                                            </p:txEl>
                                          </p:spTgt>
                                        </p:tgtEl>
                                      </p:cBhvr>
                                    </p:animEffect>
                                  </p:childTnLst>
                                </p:cTn>
                              </p:par>
                              <p:par>
                                <p:cTn id="13" presetID="9" presetClass="emph" presetSubtype="0" nodeType="withEffect">
                                  <p:stCondLst>
                                    <p:cond delay="0"/>
                                  </p:stCondLst>
                                  <p:childTnLst>
                                    <p:set>
                                      <p:cBhvr rctx="PPT">
                                        <p:cTn id="14" dur="indefinite"/>
                                        <p:tgtEl>
                                          <p:spTgt spid="4">
                                            <p:txEl>
                                              <p:pRg st="0" end="0"/>
                                            </p:txEl>
                                          </p:spTgt>
                                        </p:tgtEl>
                                        <p:attrNameLst>
                                          <p:attrName>style.opacity</p:attrName>
                                        </p:attrNameLst>
                                      </p:cBhvr>
                                      <p:to>
                                        <p:strVal val="0.25"/>
                                      </p:to>
                                    </p:set>
                                    <p:animEffect filter="image" prLst="opacity: 0.25">
                                      <p:cBhvr rctx="IE">
                                        <p:cTn id="15" dur="indefinite"/>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Sayfanın Oluşturulduğu Zamana Göre</a:t>
            </a:r>
            <a:endParaRPr lang="tr-TR" dirty="0"/>
          </a:p>
        </p:txBody>
      </p:sp>
      <p:sp>
        <p:nvSpPr>
          <p:cNvPr id="4" name="Rectangle 3"/>
          <p:cNvSpPr txBox="1">
            <a:spLocks noChangeArrowheads="1"/>
          </p:cNvSpPr>
          <p:nvPr/>
        </p:nvSpPr>
        <p:spPr>
          <a:xfrm>
            <a:off x="949325" y="990600"/>
            <a:ext cx="10042329" cy="510540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8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altLang="tr-TR" dirty="0" smtClean="0"/>
              <a:t>Dinamik olarak oluşturulan sayfalar: Kullanıcının talep ettiği anda oluşturulmuş sayfalardır. Bu sitelerde genelde arka planda çalışan bir </a:t>
            </a:r>
            <a:r>
              <a:rPr lang="tr-TR" altLang="tr-TR" dirty="0" err="1" smtClean="0"/>
              <a:t>veritabanı</a:t>
            </a:r>
            <a:r>
              <a:rPr lang="tr-TR" altLang="tr-TR" dirty="0" smtClean="0"/>
              <a:t> vardır. </a:t>
            </a:r>
            <a:endParaRPr lang="tr-TR" altLang="tr-TR" dirty="0" smtClean="0"/>
          </a:p>
        </p:txBody>
      </p:sp>
      <p:pic>
        <p:nvPicPr>
          <p:cNvPr id="5"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49515" y="2474853"/>
            <a:ext cx="5637165" cy="3771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6308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Büyüklüğüne Göre Gruplandırmak</a:t>
            </a:r>
            <a:endParaRPr lang="tr-TR" dirty="0"/>
          </a:p>
        </p:txBody>
      </p:sp>
      <p:sp>
        <p:nvSpPr>
          <p:cNvPr id="4" name="Rectangle 3"/>
          <p:cNvSpPr>
            <a:spLocks noGrp="1" noChangeArrowheads="1"/>
          </p:cNvSpPr>
          <p:nvPr>
            <p:ph idx="1"/>
          </p:nvPr>
        </p:nvSpPr>
        <p:spPr/>
        <p:txBody>
          <a:bodyPr/>
          <a:lstStyle/>
          <a:p>
            <a:pPr eaLnBrk="1" hangingPunct="1">
              <a:lnSpc>
                <a:spcPct val="80000"/>
              </a:lnSpc>
            </a:pPr>
            <a:r>
              <a:rPr lang="tr-TR" altLang="tr-TR" sz="2200" dirty="0" smtClean="0"/>
              <a:t>&lt;10 sayfa		Çok küçük site</a:t>
            </a:r>
          </a:p>
          <a:p>
            <a:pPr eaLnBrk="1" hangingPunct="1">
              <a:lnSpc>
                <a:spcPct val="80000"/>
              </a:lnSpc>
            </a:pPr>
            <a:r>
              <a:rPr lang="tr-TR" altLang="tr-TR" sz="2200" dirty="0" smtClean="0"/>
              <a:t>10-100 sayfa		Küçük site</a:t>
            </a:r>
          </a:p>
          <a:p>
            <a:pPr eaLnBrk="1" hangingPunct="1">
              <a:lnSpc>
                <a:spcPct val="80000"/>
              </a:lnSpc>
            </a:pPr>
            <a:r>
              <a:rPr lang="tr-TR" altLang="tr-TR" sz="2200" dirty="0" smtClean="0"/>
              <a:t>100-1.000 sayfa	Orta boy bir site</a:t>
            </a:r>
          </a:p>
          <a:p>
            <a:pPr eaLnBrk="1" hangingPunct="1">
              <a:lnSpc>
                <a:spcPct val="80000"/>
              </a:lnSpc>
            </a:pPr>
            <a:r>
              <a:rPr lang="tr-TR" altLang="tr-TR" sz="2200" dirty="0" smtClean="0"/>
              <a:t>1.000-10.000 sayfa	Büyük site</a:t>
            </a:r>
          </a:p>
          <a:p>
            <a:pPr eaLnBrk="1" hangingPunct="1">
              <a:lnSpc>
                <a:spcPct val="80000"/>
              </a:lnSpc>
            </a:pPr>
            <a:r>
              <a:rPr lang="tr-TR" altLang="tr-TR" sz="2200" dirty="0" smtClean="0"/>
              <a:t>&lt;10.000 sayfa		Çok büyük site</a:t>
            </a:r>
          </a:p>
          <a:p>
            <a:pPr eaLnBrk="1" hangingPunct="1">
              <a:lnSpc>
                <a:spcPct val="80000"/>
              </a:lnSpc>
            </a:pPr>
            <a:endParaRPr lang="tr-TR" altLang="tr-TR" sz="2200" dirty="0" smtClean="0"/>
          </a:p>
          <a:p>
            <a:pPr eaLnBrk="1" hangingPunct="1">
              <a:spcBef>
                <a:spcPct val="50000"/>
              </a:spcBef>
            </a:pPr>
            <a:r>
              <a:rPr lang="tr-TR" altLang="tr-TR" sz="2200" dirty="0" smtClean="0"/>
              <a:t>Küçük ve çok küçük siteler genelde çok özellik barındırmazlar ve bir veya birkaç kişi tarafından yönetilirler.</a:t>
            </a:r>
          </a:p>
          <a:p>
            <a:pPr eaLnBrk="1" hangingPunct="1">
              <a:spcBef>
                <a:spcPct val="50000"/>
              </a:spcBef>
            </a:pPr>
            <a:r>
              <a:rPr lang="tr-TR" altLang="tr-TR" sz="2200" dirty="0" smtClean="0"/>
              <a:t>Orta boy siteler küçük bir grup tarafından yönetilirler ve daha karmaşık teknolojileri barındırırlar.</a:t>
            </a:r>
          </a:p>
          <a:p>
            <a:pPr eaLnBrk="1" hangingPunct="1">
              <a:spcBef>
                <a:spcPct val="50000"/>
              </a:spcBef>
            </a:pPr>
            <a:r>
              <a:rPr lang="tr-TR" altLang="tr-TR" sz="2200" dirty="0" smtClean="0"/>
              <a:t>Büyük ve çok büyük siteler kayda değer sayıda insan tarafından yönetilirler.</a:t>
            </a:r>
          </a:p>
        </p:txBody>
      </p:sp>
    </p:spTree>
    <p:extLst>
      <p:ext uri="{BB962C8B-B14F-4D97-AF65-F5344CB8AC3E}">
        <p14:creationId xmlns:p14="http://schemas.microsoft.com/office/powerpoint/2010/main" val="2248312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Kullanılan Teknolojiye Göre</a:t>
            </a:r>
            <a:endParaRPr lang="tr-TR" dirty="0"/>
          </a:p>
        </p:txBody>
      </p:sp>
      <p:sp>
        <p:nvSpPr>
          <p:cNvPr id="4" name="Rectangle 3"/>
          <p:cNvSpPr>
            <a:spLocks noGrp="1" noChangeArrowheads="1"/>
          </p:cNvSpPr>
          <p:nvPr>
            <p:ph idx="1"/>
          </p:nvPr>
        </p:nvSpPr>
        <p:spPr/>
        <p:txBody>
          <a:bodyPr/>
          <a:lstStyle/>
          <a:p>
            <a:pPr eaLnBrk="1" hangingPunct="1"/>
            <a:r>
              <a:rPr lang="tr-TR" altLang="tr-TR" dirty="0" smtClean="0"/>
              <a:t>Doküman ve uygulama merkezli</a:t>
            </a:r>
          </a:p>
          <a:p>
            <a:pPr eaLnBrk="1" hangingPunct="1"/>
            <a:r>
              <a:rPr lang="tr-TR" altLang="tr-TR" dirty="0" smtClean="0"/>
              <a:t> </a:t>
            </a: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7027" y="2041418"/>
            <a:ext cx="4491038" cy="397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3567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98FC9F39-2869-4FEB-A3F1-4BD57F75EF41}" vid="{728FA77C-9B79-4EDE-B446-6FF140AB3617}"/>
    </a:ext>
  </a:extLst>
</a:theme>
</file>

<file path=docProps/app.xml><?xml version="1.0" encoding="utf-8"?>
<Properties xmlns="http://schemas.openxmlformats.org/officeDocument/2006/extended-properties" xmlns:vt="http://schemas.openxmlformats.org/officeDocument/2006/docPropsVTypes">
  <Template>nmyo</Template>
  <TotalTime>160</TotalTime>
  <Words>903</Words>
  <Application>Microsoft Office PowerPoint</Application>
  <PresentationFormat>Geniş ekran</PresentationFormat>
  <Paragraphs>163</Paragraphs>
  <Slides>37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37</vt:i4>
      </vt:variant>
    </vt:vector>
  </HeadingPairs>
  <TitlesOfParts>
    <vt:vector size="43" baseType="lpstr">
      <vt:lpstr>Arial</vt:lpstr>
      <vt:lpstr>Calibri</vt:lpstr>
      <vt:lpstr>Microsoft Sans Serif</vt:lpstr>
      <vt:lpstr>Times New Roman</vt:lpstr>
      <vt:lpstr>Wingdings</vt:lpstr>
      <vt:lpstr>nmyo</vt:lpstr>
      <vt:lpstr>WEB SİTESİNİN İHTİYAÇ ANALİZİ</vt:lpstr>
      <vt:lpstr>Web Sitesi İhtiyaç Analizi</vt:lpstr>
      <vt:lpstr>Site Türleri ve Yapıları </vt:lpstr>
      <vt:lpstr>Site Türleri</vt:lpstr>
      <vt:lpstr>Etkileşime Göre Gruplandırma</vt:lpstr>
      <vt:lpstr>Değişiklik Sıklığına Göre</vt:lpstr>
      <vt:lpstr>Sayfanın Oluşturulduğu Zamana Göre</vt:lpstr>
      <vt:lpstr>Büyüklüğüne Göre Gruplandırmak</vt:lpstr>
      <vt:lpstr>Kullanılan Teknolojiye Göre</vt:lpstr>
      <vt:lpstr>Görünüşe Göre Gruplandırma</vt:lpstr>
      <vt:lpstr>Amacına göre</vt:lpstr>
      <vt:lpstr>Ticari Siteler</vt:lpstr>
      <vt:lpstr>Amaçlarına Göre</vt:lpstr>
      <vt:lpstr>Site Yapıları</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Site Organizasyon Modelleri</vt:lpstr>
      <vt:lpstr>Kullanılabilirlik ve Web Yapıları</vt:lpstr>
      <vt:lpstr>Kullanılabilirlik ve Web Yapıları</vt:lpstr>
      <vt:lpstr>Kullanılabilirlik ve Web Yapıları</vt:lpstr>
      <vt:lpstr>Açık ve Katı (Gizli) Yapılar</vt:lpstr>
      <vt:lpstr>Açık ve Katı (Gizli) Yapılar</vt:lpstr>
      <vt:lpstr>Derin’e Karşı Sığ Siteler</vt:lpstr>
      <vt:lpstr>Ayıklama </vt:lpstr>
      <vt:lpstr>Kaynakça</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SİTESİ TASARLAMA</dc:title>
  <dc:creator>Salih</dc:creator>
  <cp:lastModifiedBy>Salih</cp:lastModifiedBy>
  <cp:revision>10</cp:revision>
  <dcterms:created xsi:type="dcterms:W3CDTF">2020-01-25T18:17:38Z</dcterms:created>
  <dcterms:modified xsi:type="dcterms:W3CDTF">2020-01-25T20:58:38Z</dcterms:modified>
</cp:coreProperties>
</file>