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9" r:id="rId3"/>
    <p:sldId id="454" r:id="rId4"/>
    <p:sldId id="288" r:id="rId5"/>
    <p:sldId id="455" r:id="rId6"/>
    <p:sldId id="456" r:id="rId7"/>
    <p:sldId id="263" r:id="rId8"/>
    <p:sldId id="279" r:id="rId9"/>
    <p:sldId id="421" r:id="rId10"/>
    <p:sldId id="422" r:id="rId11"/>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FF"/>
    <a:srgbClr val="FFFF66"/>
    <a:srgbClr val="FFCC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29" autoAdjust="0"/>
    <p:restoredTop sz="94660"/>
  </p:normalViewPr>
  <p:slideViewPr>
    <p:cSldViewPr>
      <p:cViewPr varScale="1">
        <p:scale>
          <a:sx n="83" d="100"/>
          <a:sy n="83" d="100"/>
        </p:scale>
        <p:origin x="1435"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7 Dikdörtgen"/>
          <p:cNvSpPr/>
          <p:nvPr/>
        </p:nvSpPr>
        <p:spPr>
          <a:xfrm flipH="1">
            <a:off x="2660650" y="635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7 Dikdörtgen"/>
          <p:cNvSpPr/>
          <p:nvPr userDrawn="1"/>
        </p:nvSpPr>
        <p:spPr>
          <a:xfrm>
            <a:off x="6867468" y="6351610"/>
            <a:ext cx="1854895" cy="311667"/>
          </a:xfrm>
          <a:prstGeom prst="rect">
            <a:avLst/>
          </a:prstGeom>
        </p:spPr>
        <p:txBody>
          <a:bodyPr wrap="none">
            <a:spAutoFit/>
          </a:bodyPr>
          <a:lstStyle/>
          <a:p>
            <a:pPr eaLnBrk="1" fontAlgn="auto" hangingPunct="1">
              <a:spcBef>
                <a:spcPts val="0"/>
              </a:spcBef>
              <a:spcAft>
                <a:spcPts val="0"/>
              </a:spcAft>
              <a:defRPr/>
            </a:pP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www.</a:t>
            </a:r>
            <a:r>
              <a:rPr lang="tr-TR"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nuranyildiz</a:t>
            </a: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.com</a:t>
            </a:r>
          </a:p>
        </p:txBody>
      </p:sp>
      <p:pic>
        <p:nvPicPr>
          <p:cNvPr id="7" name="Picture 3" descr="C:\Program Files\Microsoft Office\MEDIA\OFFICE12\Lines\BD21338_.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27313" y="6524625"/>
            <a:ext cx="4286250" cy="6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11 Başlık"/>
          <p:cNvSpPr>
            <a:spLocks noGrp="1"/>
          </p:cNvSpPr>
          <p:nvPr>
            <p:ph type="ctrTitle"/>
          </p:nvPr>
        </p:nvSpPr>
        <p:spPr>
          <a:xfrm>
            <a:off x="3366868" y="533400"/>
            <a:ext cx="5105400" cy="2868168"/>
          </a:xfrm>
        </p:spPr>
        <p:txBody>
          <a:bodyPr>
            <a:noAutofit/>
          </a:bodyPr>
          <a:lstStyle>
            <a:lvl1pPr algn="r">
              <a:defRPr sz="4200" b="1"/>
            </a:lvl1pPr>
            <a:extLst/>
          </a:lstStyle>
          <a:p>
            <a:r>
              <a:rPr lang="tr-TR" smtClean="0"/>
              <a:t>Asıl başlık stili için tıklatın</a:t>
            </a:r>
            <a:endParaRPr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8" name="30 Veri Yer Tutucusu"/>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FC37AE9C-DE54-4759-ABEC-C0A1EEF6D8E9}" type="datetimeFigureOut">
              <a:rPr lang="tr-TR"/>
              <a:pPr>
                <a:defRPr/>
              </a:pPr>
              <a:t>6.07.2020</a:t>
            </a:fld>
            <a:endParaRPr lang="tr-TR"/>
          </a:p>
        </p:txBody>
      </p:sp>
      <p:sp>
        <p:nvSpPr>
          <p:cNvPr id="9" name="17 Altbilgi Yer Tutucusu"/>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tr-TR"/>
          </a:p>
        </p:txBody>
      </p:sp>
      <p:sp>
        <p:nvSpPr>
          <p:cNvPr id="10" name="28 Slayt Numarası Yer Tutucusu"/>
          <p:cNvSpPr>
            <a:spLocks noGrp="1"/>
          </p:cNvSpPr>
          <p:nvPr>
            <p:ph type="sldNum" sz="quarter" idx="12"/>
          </p:nvPr>
        </p:nvSpPr>
        <p:spPr>
          <a:xfrm>
            <a:off x="7880350" y="6556375"/>
            <a:ext cx="588963" cy="228600"/>
          </a:xfrm>
        </p:spPr>
        <p:txBody>
          <a:bodyPr/>
          <a:lstStyle>
            <a:lvl1pPr>
              <a:defRPr>
                <a:solidFill>
                  <a:srgbClr val="FFFFFF"/>
                </a:solidFill>
              </a:defRPr>
            </a:lvl1pPr>
          </a:lstStyle>
          <a:p>
            <a:pPr>
              <a:defRPr/>
            </a:pPr>
            <a:fld id="{135098E7-7BD1-4078-B411-B1DB54050E8E}" type="slidenum">
              <a:rPr lang="tr-TR" altLang="tr-TR"/>
              <a:pPr>
                <a:defRPr/>
              </a:pPr>
              <a:t>‹#›</a:t>
            </a:fld>
            <a:endParaRPr lang="tr-TR" altLang="tr-TR"/>
          </a:p>
        </p:txBody>
      </p:sp>
    </p:spTree>
    <p:extLst>
      <p:ext uri="{BB962C8B-B14F-4D97-AF65-F5344CB8AC3E}">
        <p14:creationId xmlns:p14="http://schemas.microsoft.com/office/powerpoint/2010/main" val="18626644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1B69C3CC-8FAF-45AE-97A1-BB42F94F2E08}" type="datetimeFigureOut">
              <a:rPr lang="tr-TR"/>
              <a:pPr>
                <a:defRPr/>
              </a:pPr>
              <a:t>6.07.2020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B953078C-AAD6-4685-93A3-1C8D756F284A}" type="slidenum">
              <a:rPr lang="tr-TR" altLang="tr-TR"/>
              <a:pPr>
                <a:defRPr/>
              </a:pPr>
              <a:t>‹#›</a:t>
            </a:fld>
            <a:endParaRPr lang="tr-TR" altLang="tr-TR"/>
          </a:p>
        </p:txBody>
      </p:sp>
    </p:spTree>
    <p:extLst>
      <p:ext uri="{BB962C8B-B14F-4D97-AF65-F5344CB8AC3E}">
        <p14:creationId xmlns:p14="http://schemas.microsoft.com/office/powerpoint/2010/main" val="152958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42"/>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a:xfrm>
            <a:off x="4243388" y="6557963"/>
            <a:ext cx="2001837" cy="227012"/>
          </a:xfrm>
        </p:spPr>
        <p:txBody>
          <a:bodyPr/>
          <a:lstStyle>
            <a:lvl1pPr>
              <a:defRPr/>
            </a:lvl1pPr>
            <a:extLst/>
          </a:lstStyle>
          <a:p>
            <a:pPr>
              <a:defRPr/>
            </a:pPr>
            <a:fld id="{05FFAD98-2CA2-4423-BF83-B41472FA1A7D}" type="datetimeFigureOut">
              <a:rPr lang="tr-TR"/>
              <a:pPr>
                <a:defRPr/>
              </a:pPr>
              <a:t>6.07.2020</a:t>
            </a:fld>
            <a:endParaRPr lang="tr-TR"/>
          </a:p>
        </p:txBody>
      </p:sp>
      <p:sp>
        <p:nvSpPr>
          <p:cNvPr id="5" name="4 Altbilgi Yer Tutucusu"/>
          <p:cNvSpPr>
            <a:spLocks noGrp="1"/>
          </p:cNvSpPr>
          <p:nvPr>
            <p:ph type="ftr" sz="quarter" idx="11"/>
          </p:nvPr>
        </p:nvSpPr>
        <p:spPr>
          <a:xfrm>
            <a:off x="457200" y="6556375"/>
            <a:ext cx="3657600" cy="228600"/>
          </a:xfrm>
        </p:spPr>
        <p:txBody>
          <a:bodyPr/>
          <a:lstStyle>
            <a:lvl1pPr>
              <a:defRPr/>
            </a:lvl1pPr>
            <a:extLst/>
          </a:lstStyle>
          <a:p>
            <a:pPr>
              <a:defRPr/>
            </a:pPr>
            <a:endParaRPr lang="tr-TR"/>
          </a:p>
        </p:txBody>
      </p:sp>
      <p:sp>
        <p:nvSpPr>
          <p:cNvPr id="6" name="5 Slayt Numarası Yer Tutucusu"/>
          <p:cNvSpPr>
            <a:spLocks noGrp="1"/>
          </p:cNvSpPr>
          <p:nvPr>
            <p:ph type="sldNum" sz="quarter" idx="12"/>
          </p:nvPr>
        </p:nvSpPr>
        <p:spPr>
          <a:xfrm>
            <a:off x="6254750" y="6553200"/>
            <a:ext cx="587375" cy="228600"/>
          </a:xfrm>
        </p:spPr>
        <p:txBody>
          <a:bodyPr/>
          <a:lstStyle>
            <a:lvl1pPr>
              <a:defRPr/>
            </a:lvl1pPr>
          </a:lstStyle>
          <a:p>
            <a:pPr>
              <a:defRPr/>
            </a:pPr>
            <a:fld id="{BA82C51D-53CD-4F2C-8BE1-43AC34964124}" type="slidenum">
              <a:rPr lang="tr-TR" altLang="tr-TR"/>
              <a:pPr>
                <a:defRPr/>
              </a:pPr>
              <a:t>‹#›</a:t>
            </a:fld>
            <a:endParaRPr lang="tr-TR" altLang="tr-TR"/>
          </a:p>
        </p:txBody>
      </p:sp>
    </p:spTree>
    <p:extLst>
      <p:ext uri="{BB962C8B-B14F-4D97-AF65-F5344CB8AC3E}">
        <p14:creationId xmlns:p14="http://schemas.microsoft.com/office/powerpoint/2010/main" val="127843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D161C1F3-A7E2-4620-90A8-D682CA881E9B}" type="datetimeFigureOut">
              <a:rPr lang="tr-TR"/>
              <a:pPr>
                <a:defRPr/>
              </a:pPr>
              <a:t>6.07.2020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F0D4004F-B6BA-44A1-8356-8C8F16C6CE81}" type="slidenum">
              <a:rPr lang="tr-TR" altLang="tr-TR"/>
              <a:pPr>
                <a:defRPr/>
              </a:pPr>
              <a:t>‹#›</a:t>
            </a:fld>
            <a:endParaRPr lang="tr-TR" altLang="tr-TR"/>
          </a:p>
        </p:txBody>
      </p:sp>
    </p:spTree>
    <p:extLst>
      <p:ext uri="{BB962C8B-B14F-4D97-AF65-F5344CB8AC3E}">
        <p14:creationId xmlns:p14="http://schemas.microsoft.com/office/powerpoint/2010/main" val="2223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anchor="t"/>
          <a:lstStyle>
            <a:lvl1pPr algn="r">
              <a:buNone/>
              <a:defRPr sz="4200" b="1" cap="all"/>
            </a:lvl1pPr>
            <a:extLst/>
          </a:lstStyle>
          <a:p>
            <a:r>
              <a:rPr lang="tr-TR" smtClean="0"/>
              <a:t>Asıl başlık stili için tıklatın</a:t>
            </a:r>
            <a:endParaRPr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4" name="3 Veri Yer Tutucusu"/>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180448A0-2C91-494C-A16E-EB2AAD685553}" type="datetimeFigureOut">
              <a:rPr lang="tr-TR"/>
              <a:pPr>
                <a:defRPr/>
              </a:pPr>
              <a:t>6.07.2020</a:t>
            </a:fld>
            <a:endParaRPr lang="tr-TR"/>
          </a:p>
        </p:txBody>
      </p:sp>
      <p:sp>
        <p:nvSpPr>
          <p:cNvPr id="5" name="4 Altbilgi Yer Tutucusu"/>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tr-TR"/>
          </a:p>
        </p:txBody>
      </p:sp>
      <p:sp>
        <p:nvSpPr>
          <p:cNvPr id="6" name="5 Slayt Numarası Yer Tutucusu"/>
          <p:cNvSpPr>
            <a:spLocks noGrp="1"/>
          </p:cNvSpPr>
          <p:nvPr>
            <p:ph type="sldNum" sz="quarter" idx="12"/>
          </p:nvPr>
        </p:nvSpPr>
        <p:spPr>
          <a:xfrm>
            <a:off x="6734175" y="6554788"/>
            <a:ext cx="587375" cy="228600"/>
          </a:xfrm>
        </p:spPr>
        <p:txBody>
          <a:bodyPr/>
          <a:lstStyle>
            <a:lvl1pPr>
              <a:defRPr/>
            </a:lvl1pPr>
          </a:lstStyle>
          <a:p>
            <a:pPr>
              <a:defRPr/>
            </a:pPr>
            <a:fld id="{9689E939-F5A2-4B44-8EF5-F4078288077B}" type="slidenum">
              <a:rPr lang="tr-TR" altLang="tr-TR"/>
              <a:pPr>
                <a:defRPr/>
              </a:pPr>
              <a:t>‹#›</a:t>
            </a:fld>
            <a:endParaRPr lang="tr-TR" altLang="tr-TR"/>
          </a:p>
        </p:txBody>
      </p:sp>
    </p:spTree>
    <p:extLst>
      <p:ext uri="{BB962C8B-B14F-4D97-AF65-F5344CB8AC3E}">
        <p14:creationId xmlns:p14="http://schemas.microsoft.com/office/powerpoint/2010/main" val="412616040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F11AA1EB-CBD0-4CFE-A6F7-6E85D0E5D2C4}" type="datetimeFigureOut">
              <a:rPr lang="tr-TR"/>
              <a:pPr>
                <a:defRPr/>
              </a:pPr>
              <a:t>6.07.2020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BEE811FD-0C39-4CC1-9082-4315278958C6}" type="slidenum">
              <a:rPr lang="tr-TR" altLang="tr-TR"/>
              <a:pPr>
                <a:defRPr/>
              </a:pPr>
              <a:t>‹#›</a:t>
            </a:fld>
            <a:endParaRPr lang="tr-TR" altLang="tr-TR"/>
          </a:p>
        </p:txBody>
      </p:sp>
    </p:spTree>
    <p:extLst>
      <p:ext uri="{BB962C8B-B14F-4D97-AF65-F5344CB8AC3E}">
        <p14:creationId xmlns:p14="http://schemas.microsoft.com/office/powerpoint/2010/main" val="217552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26 Veri Yer Tutucusu"/>
          <p:cNvSpPr>
            <a:spLocks noGrp="1"/>
          </p:cNvSpPr>
          <p:nvPr>
            <p:ph type="dt" sz="half" idx="10"/>
          </p:nvPr>
        </p:nvSpPr>
        <p:spPr/>
        <p:txBody>
          <a:bodyPr/>
          <a:lstStyle>
            <a:lvl1pPr>
              <a:defRPr/>
            </a:lvl1pPr>
          </a:lstStyle>
          <a:p>
            <a:pPr>
              <a:defRPr/>
            </a:pPr>
            <a:fld id="{5394B969-1173-4440-919C-524DAF08073E}" type="datetimeFigureOut">
              <a:rPr lang="tr-TR"/>
              <a:pPr>
                <a:defRPr/>
              </a:pPr>
              <a:t>6.07.2020</a:t>
            </a:fld>
            <a:endParaRPr lang="tr-TR"/>
          </a:p>
        </p:txBody>
      </p:sp>
      <p:sp>
        <p:nvSpPr>
          <p:cNvPr id="8" name="3 Altbilgi Yer Tutucusu"/>
          <p:cNvSpPr>
            <a:spLocks noGrp="1"/>
          </p:cNvSpPr>
          <p:nvPr>
            <p:ph type="ftr" sz="quarter" idx="11"/>
          </p:nvPr>
        </p:nvSpPr>
        <p:spPr/>
        <p:txBody>
          <a:bodyPr/>
          <a:lstStyle>
            <a:lvl1pPr>
              <a:defRPr/>
            </a:lvl1pPr>
          </a:lstStyle>
          <a:p>
            <a:pPr>
              <a:defRPr/>
            </a:pPr>
            <a:endParaRPr lang="tr-TR"/>
          </a:p>
        </p:txBody>
      </p:sp>
      <p:sp>
        <p:nvSpPr>
          <p:cNvPr id="9" name="15 Slayt Numarası Yer Tutucusu"/>
          <p:cNvSpPr>
            <a:spLocks noGrp="1"/>
          </p:cNvSpPr>
          <p:nvPr>
            <p:ph type="sldNum" sz="quarter" idx="12"/>
          </p:nvPr>
        </p:nvSpPr>
        <p:spPr/>
        <p:txBody>
          <a:bodyPr/>
          <a:lstStyle>
            <a:lvl1pPr>
              <a:defRPr/>
            </a:lvl1pPr>
          </a:lstStyle>
          <a:p>
            <a:pPr>
              <a:defRPr/>
            </a:pPr>
            <a:fld id="{FDD1F5DE-E2A8-4529-B511-326E6C8FF5E8}" type="slidenum">
              <a:rPr lang="tr-TR" altLang="tr-TR"/>
              <a:pPr>
                <a:defRPr/>
              </a:pPr>
              <a:t>‹#›</a:t>
            </a:fld>
            <a:endParaRPr lang="tr-TR" altLang="tr-TR"/>
          </a:p>
        </p:txBody>
      </p:sp>
    </p:spTree>
    <p:extLst>
      <p:ext uri="{BB962C8B-B14F-4D97-AF65-F5344CB8AC3E}">
        <p14:creationId xmlns:p14="http://schemas.microsoft.com/office/powerpoint/2010/main" val="24422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6 Veri Yer Tutucusu"/>
          <p:cNvSpPr>
            <a:spLocks noGrp="1"/>
          </p:cNvSpPr>
          <p:nvPr>
            <p:ph type="dt" sz="half" idx="10"/>
          </p:nvPr>
        </p:nvSpPr>
        <p:spPr/>
        <p:txBody>
          <a:bodyPr/>
          <a:lstStyle>
            <a:lvl1pPr>
              <a:defRPr/>
            </a:lvl1pPr>
          </a:lstStyle>
          <a:p>
            <a:pPr>
              <a:defRPr/>
            </a:pPr>
            <a:fld id="{AD864EF5-7A42-410C-A796-3400DFC0A4F1}" type="datetimeFigureOut">
              <a:rPr lang="tr-TR"/>
              <a:pPr>
                <a:defRPr/>
              </a:pPr>
              <a:t>6.07.2020</a:t>
            </a:fld>
            <a:endParaRPr lang="tr-TR"/>
          </a:p>
        </p:txBody>
      </p:sp>
      <p:sp>
        <p:nvSpPr>
          <p:cNvPr id="4" name="3 Altbilgi Yer Tutucusu"/>
          <p:cNvSpPr>
            <a:spLocks noGrp="1"/>
          </p:cNvSpPr>
          <p:nvPr>
            <p:ph type="ftr" sz="quarter" idx="11"/>
          </p:nvPr>
        </p:nvSpPr>
        <p:spPr/>
        <p:txBody>
          <a:bodyPr/>
          <a:lstStyle>
            <a:lvl1pPr>
              <a:defRPr/>
            </a:lvl1pPr>
          </a:lstStyle>
          <a:p>
            <a:pPr>
              <a:defRPr/>
            </a:pPr>
            <a:endParaRPr lang="tr-TR"/>
          </a:p>
        </p:txBody>
      </p:sp>
      <p:sp>
        <p:nvSpPr>
          <p:cNvPr id="5" name="15 Slayt Numarası Yer Tutucusu"/>
          <p:cNvSpPr>
            <a:spLocks noGrp="1"/>
          </p:cNvSpPr>
          <p:nvPr>
            <p:ph type="sldNum" sz="quarter" idx="12"/>
          </p:nvPr>
        </p:nvSpPr>
        <p:spPr/>
        <p:txBody>
          <a:bodyPr/>
          <a:lstStyle>
            <a:lvl1pPr>
              <a:defRPr/>
            </a:lvl1pPr>
          </a:lstStyle>
          <a:p>
            <a:pPr>
              <a:defRPr/>
            </a:pPr>
            <a:fld id="{EF34D90D-B460-45AB-86FA-2C781AC9091E}" type="slidenum">
              <a:rPr lang="tr-TR" altLang="tr-TR"/>
              <a:pPr>
                <a:defRPr/>
              </a:pPr>
              <a:t>‹#›</a:t>
            </a:fld>
            <a:endParaRPr lang="tr-TR" altLang="tr-TR"/>
          </a:p>
        </p:txBody>
      </p:sp>
    </p:spTree>
    <p:extLst>
      <p:ext uri="{BB962C8B-B14F-4D97-AF65-F5344CB8AC3E}">
        <p14:creationId xmlns:p14="http://schemas.microsoft.com/office/powerpoint/2010/main" val="226762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26 Veri Yer Tutucusu"/>
          <p:cNvSpPr>
            <a:spLocks noGrp="1"/>
          </p:cNvSpPr>
          <p:nvPr>
            <p:ph type="dt" sz="half" idx="10"/>
          </p:nvPr>
        </p:nvSpPr>
        <p:spPr/>
        <p:txBody>
          <a:bodyPr/>
          <a:lstStyle>
            <a:lvl1pPr>
              <a:defRPr/>
            </a:lvl1pPr>
          </a:lstStyle>
          <a:p>
            <a:pPr>
              <a:defRPr/>
            </a:pPr>
            <a:fld id="{22A5CAF7-6083-4183-BE2E-2C2100D81774}" type="datetimeFigureOut">
              <a:rPr lang="tr-TR"/>
              <a:pPr>
                <a:defRPr/>
              </a:pPr>
              <a:t>6.07.2020</a:t>
            </a:fld>
            <a:endParaRPr lang="tr-TR"/>
          </a:p>
        </p:txBody>
      </p:sp>
      <p:sp>
        <p:nvSpPr>
          <p:cNvPr id="3" name="3 Altbilgi Yer Tutucusu"/>
          <p:cNvSpPr>
            <a:spLocks noGrp="1"/>
          </p:cNvSpPr>
          <p:nvPr>
            <p:ph type="ftr" sz="quarter" idx="11"/>
          </p:nvPr>
        </p:nvSpPr>
        <p:spPr/>
        <p:txBody>
          <a:bodyPr/>
          <a:lstStyle>
            <a:lvl1pPr>
              <a:defRPr/>
            </a:lvl1pPr>
          </a:lstStyle>
          <a:p>
            <a:pPr>
              <a:defRPr/>
            </a:pPr>
            <a:endParaRPr lang="tr-TR"/>
          </a:p>
        </p:txBody>
      </p:sp>
      <p:sp>
        <p:nvSpPr>
          <p:cNvPr id="4" name="15 Slayt Numarası Yer Tutucusu"/>
          <p:cNvSpPr>
            <a:spLocks noGrp="1"/>
          </p:cNvSpPr>
          <p:nvPr>
            <p:ph type="sldNum" sz="quarter" idx="12"/>
          </p:nvPr>
        </p:nvSpPr>
        <p:spPr/>
        <p:txBody>
          <a:bodyPr/>
          <a:lstStyle>
            <a:lvl1pPr>
              <a:defRPr/>
            </a:lvl1pPr>
          </a:lstStyle>
          <a:p>
            <a:pPr>
              <a:defRPr/>
            </a:pPr>
            <a:fld id="{01B00DAA-DBF9-4826-BC01-573ADE3613A7}" type="slidenum">
              <a:rPr lang="tr-TR" altLang="tr-TR"/>
              <a:pPr>
                <a:defRPr/>
              </a:pPr>
              <a:t>‹#›</a:t>
            </a:fld>
            <a:endParaRPr lang="tr-TR" altLang="tr-TR"/>
          </a:p>
        </p:txBody>
      </p:sp>
    </p:spTree>
    <p:extLst>
      <p:ext uri="{BB962C8B-B14F-4D97-AF65-F5344CB8AC3E}">
        <p14:creationId xmlns:p14="http://schemas.microsoft.com/office/powerpoint/2010/main" val="314448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tr-TR" smtClean="0"/>
              <a:t>Asıl başlık stili için tıklatın</a:t>
            </a:r>
            <a:endParaRPr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CEE8445E-E460-468D-82D4-B0720471701F}" type="datetimeFigureOut">
              <a:rPr lang="tr-TR"/>
              <a:pPr>
                <a:defRPr/>
              </a:pPr>
              <a:t>6.07.2020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AFD19DF8-404F-4F68-BC0D-398A6AF81CF1}" type="slidenum">
              <a:rPr lang="tr-TR" altLang="tr-TR"/>
              <a:pPr>
                <a:defRPr/>
              </a:pPr>
              <a:t>‹#›</a:t>
            </a:fld>
            <a:endParaRPr lang="tr-TR" altLang="tr-TR"/>
          </a:p>
        </p:txBody>
      </p:sp>
    </p:spTree>
    <p:extLst>
      <p:ext uri="{BB962C8B-B14F-4D97-AF65-F5344CB8AC3E}">
        <p14:creationId xmlns:p14="http://schemas.microsoft.com/office/powerpoint/2010/main" val="330726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Dikdörtgen"/>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8 Dikdörtgen"/>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1 Başlık"/>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tr-TR" smtClean="0"/>
              <a:t>Asıl başlık stili için tıklatın</a:t>
            </a:r>
            <a:endParaRPr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7" name="4 Veri Yer Tutucusu"/>
          <p:cNvSpPr>
            <a:spLocks noGrp="1"/>
          </p:cNvSpPr>
          <p:nvPr>
            <p:ph type="dt" sz="half" idx="10"/>
          </p:nvPr>
        </p:nvSpPr>
        <p:spPr/>
        <p:txBody>
          <a:bodyPr/>
          <a:lstStyle>
            <a:lvl1pPr>
              <a:defRPr/>
            </a:lvl1pPr>
            <a:extLst/>
          </a:lstStyle>
          <a:p>
            <a:pPr>
              <a:defRPr/>
            </a:pPr>
            <a:fld id="{7F3F1525-78E4-40AD-A083-2D951F20EDCE}" type="datetimeFigureOut">
              <a:rPr lang="tr-TR"/>
              <a:pPr>
                <a:defRPr/>
              </a:pPr>
              <a:t>6.07.2020</a:t>
            </a:fld>
            <a:endParaRPr lang="tr-TR"/>
          </a:p>
        </p:txBody>
      </p:sp>
      <p:sp>
        <p:nvSpPr>
          <p:cNvPr id="8" name="5 Altbilgi Yer Tutucusu"/>
          <p:cNvSpPr>
            <a:spLocks noGrp="1"/>
          </p:cNvSpPr>
          <p:nvPr>
            <p:ph type="ftr" sz="quarter" idx="11"/>
          </p:nvPr>
        </p:nvSpPr>
        <p:spPr/>
        <p:txBody>
          <a:bodyPr/>
          <a:lstStyle>
            <a:lvl1pPr>
              <a:defRPr/>
            </a:lvl1pPr>
            <a:extLst/>
          </a:lstStyle>
          <a:p>
            <a:pPr>
              <a:defRPr/>
            </a:pPr>
            <a:endParaRPr lang="tr-TR"/>
          </a:p>
        </p:txBody>
      </p:sp>
      <p:sp>
        <p:nvSpPr>
          <p:cNvPr id="9" name="6 Slayt Numarası Yer Tutucusu"/>
          <p:cNvSpPr>
            <a:spLocks noGrp="1"/>
          </p:cNvSpPr>
          <p:nvPr>
            <p:ph type="sldNum" sz="quarter" idx="12"/>
          </p:nvPr>
        </p:nvSpPr>
        <p:spPr/>
        <p:txBody>
          <a:bodyPr/>
          <a:lstStyle>
            <a:lvl1pPr>
              <a:defRPr/>
            </a:lvl1pPr>
          </a:lstStyle>
          <a:p>
            <a:pPr>
              <a:defRPr/>
            </a:pPr>
            <a:fld id="{23425E39-851D-40B5-95A2-D17FEB78D2FB}" type="slidenum">
              <a:rPr lang="tr-TR" altLang="tr-TR"/>
              <a:pPr>
                <a:defRPr/>
              </a:pPr>
              <a:t>‹#›</a:t>
            </a:fld>
            <a:endParaRPr lang="tr-TR" altLang="tr-TR"/>
          </a:p>
        </p:txBody>
      </p:sp>
    </p:spTree>
    <p:extLst>
      <p:ext uri="{BB962C8B-B14F-4D97-AF65-F5344CB8AC3E}">
        <p14:creationId xmlns:p14="http://schemas.microsoft.com/office/powerpoint/2010/main" val="134156560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2 Başlık Yer Tutucusu"/>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tr-TR" smtClean="0"/>
              <a:t>Asıl başlık stili için tıklatın</a:t>
            </a:r>
            <a:endParaRPr lang="en-US"/>
          </a:p>
        </p:txBody>
      </p:sp>
      <p:sp>
        <p:nvSpPr>
          <p:cNvPr id="1030" name="30 Metin Yer Tutucusu"/>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27" name="26 Veri Yer Tutucusu"/>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A2D619AF-C664-42F2-8A34-4E06439CD04D}" type="datetimeFigureOut">
              <a:rPr lang="tr-TR"/>
              <a:pPr>
                <a:defRPr/>
              </a:pPr>
              <a:t>6.07.2020</a:t>
            </a:fld>
            <a:endParaRPr lang="tr-TR"/>
          </a:p>
        </p:txBody>
      </p:sp>
      <p:sp>
        <p:nvSpPr>
          <p:cNvPr id="4" name="3 Altbilgi Yer Tutucusu"/>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tr-TR"/>
          </a:p>
        </p:txBody>
      </p:sp>
      <p:sp>
        <p:nvSpPr>
          <p:cNvPr id="16" name="15 Slayt Numarası Yer Tutucusu"/>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eaLnBrk="1" hangingPunct="1">
              <a:defRPr sz="1100">
                <a:solidFill>
                  <a:schemeClr val="tx2"/>
                </a:solidFill>
                <a:latin typeface="Trebuchet MS" panose="020B0603020202020204" pitchFamily="34" charset="0"/>
              </a:defRPr>
            </a:lvl1pPr>
          </a:lstStyle>
          <a:p>
            <a:pPr>
              <a:defRPr/>
            </a:pPr>
            <a:fld id="{79934509-852F-4C2B-9CC4-B76162BCFD53}"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4065" r:id="rId1"/>
    <p:sldLayoutId id="2147484058" r:id="rId2"/>
    <p:sldLayoutId id="2147484066" r:id="rId3"/>
    <p:sldLayoutId id="2147484059" r:id="rId4"/>
    <p:sldLayoutId id="2147484060" r:id="rId5"/>
    <p:sldLayoutId id="2147484061" r:id="rId6"/>
    <p:sldLayoutId id="2147484062" r:id="rId7"/>
    <p:sldLayoutId id="2147484063" r:id="rId8"/>
    <p:sldLayoutId id="2147484067" r:id="rId9"/>
    <p:sldLayoutId id="2147484064" r:id="rId10"/>
    <p:sldLayoutId id="2147484068"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8064A2"/>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8064A2"/>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8064A2"/>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8064A2"/>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2 Alt Başlık"/>
          <p:cNvSpPr>
            <a:spLocks noGrp="1"/>
          </p:cNvSpPr>
          <p:nvPr>
            <p:ph type="subTitle" idx="1"/>
          </p:nvPr>
        </p:nvSpPr>
        <p:spPr>
          <a:xfrm>
            <a:off x="4286250" y="4357688"/>
            <a:ext cx="3611563" cy="388937"/>
          </a:xfrm>
        </p:spPr>
        <p:txBody>
          <a:bodyPr/>
          <a:lstStyle/>
          <a:p>
            <a:pPr eaLnBrk="1" hangingPunct="1"/>
            <a:r>
              <a:rPr lang="tr-TR" altLang="tr-TR" b="1" u="sng" dirty="0" smtClean="0">
                <a:latin typeface="Arial" panose="020B0604020202020204" pitchFamily="34" charset="0"/>
              </a:rPr>
              <a:t>PROF. DR. NURAN </a:t>
            </a:r>
            <a:r>
              <a:rPr lang="tr-TR" altLang="tr-TR" b="1" u="sng" dirty="0" smtClean="0">
                <a:latin typeface="Arial" panose="020B0604020202020204" pitchFamily="34" charset="0"/>
              </a:rPr>
              <a:t>YILDIZ</a:t>
            </a:r>
          </a:p>
          <a:p>
            <a:pPr eaLnBrk="1" hangingPunct="1"/>
            <a:r>
              <a:rPr lang="tr-TR" altLang="tr-TR" b="1" u="sng" dirty="0" smtClean="0">
                <a:latin typeface="Arial" panose="020B0604020202020204" pitchFamily="34" charset="0"/>
              </a:rPr>
              <a:t>(Bu dersin slaytlarında bulunan bilgiler ders ortamında anlatılan bilgilerle birebir örtüşmemektedir.)</a:t>
            </a:r>
            <a:endParaRPr lang="tr-TR" altLang="tr-TR" b="1" u="sng" dirty="0" smtClean="0">
              <a:latin typeface="Arial" panose="020B0604020202020204" pitchFamily="34" charset="0"/>
            </a:endParaRPr>
          </a:p>
        </p:txBody>
      </p:sp>
      <p:sp>
        <p:nvSpPr>
          <p:cNvPr id="6147" name="16 Metin kutusu"/>
          <p:cNvSpPr txBox="1">
            <a:spLocks noChangeArrowheads="1"/>
          </p:cNvSpPr>
          <p:nvPr/>
        </p:nvSpPr>
        <p:spPr bwMode="auto">
          <a:xfrm>
            <a:off x="2786063" y="2571750"/>
            <a:ext cx="614362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r>
              <a:rPr lang="tr-TR" altLang="tr-TR" sz="2800" b="1">
                <a:solidFill>
                  <a:schemeClr val="bg1"/>
                </a:solidFill>
                <a:latin typeface="Arial" panose="020B0604020202020204" pitchFamily="34" charset="0"/>
              </a:rPr>
              <a:t>     HALKLA İLİŞKİLERDE </a:t>
            </a:r>
          </a:p>
          <a:p>
            <a:pPr algn="ctr" eaLnBrk="1" hangingPunct="1">
              <a:spcBef>
                <a:spcPct val="0"/>
              </a:spcBef>
              <a:buClrTx/>
              <a:buSzTx/>
              <a:buFontTx/>
              <a:buNone/>
            </a:pPr>
            <a:r>
              <a:rPr lang="tr-TR" altLang="tr-TR" sz="2800" b="1">
                <a:solidFill>
                  <a:schemeClr val="bg1"/>
                </a:solidFill>
                <a:latin typeface="Arial" panose="020B0604020202020204" pitchFamily="34" charset="0"/>
              </a:rPr>
              <a:t>    YAZI TEKNİKLERİ</a:t>
            </a:r>
            <a:endParaRPr lang="tr-TR" altLang="tr-TR" sz="2800" b="1">
              <a:latin typeface="Arial" panose="020B0604020202020204" pitchFamily="34" charset="0"/>
            </a:endParaRPr>
          </a:p>
        </p:txBody>
      </p:sp>
      <p:pic>
        <p:nvPicPr>
          <p:cNvPr id="5" name="Picture 7" descr="C:\Users\samsung pc\Desktop\marka\nuran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44675"/>
            <a:ext cx="2643188" cy="302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Resim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3350670"/>
            <a:ext cx="2232248" cy="3236275"/>
          </a:xfrm>
          <a:prstGeom prst="rect">
            <a:avLst/>
          </a:prstGeom>
        </p:spPr>
      </p:pic>
      <p:sp>
        <p:nvSpPr>
          <p:cNvPr id="7" name="Dikdörtgen 6"/>
          <p:cNvSpPr/>
          <p:nvPr/>
        </p:nvSpPr>
        <p:spPr>
          <a:xfrm>
            <a:off x="2915816" y="2060848"/>
            <a:ext cx="6048672" cy="1754326"/>
          </a:xfrm>
          <a:prstGeom prst="rect">
            <a:avLst/>
          </a:prstGeom>
        </p:spPr>
        <p:txBody>
          <a:bodyPr wrap="square">
            <a:spAutoFit/>
          </a:bodyPr>
          <a:lstStyle/>
          <a:p>
            <a:r>
              <a:rPr lang="tr-TR" dirty="0" smtClean="0">
                <a:solidFill>
                  <a:schemeClr val="bg1"/>
                </a:solidFill>
              </a:rPr>
              <a:t>«Halkla </a:t>
            </a:r>
            <a:r>
              <a:rPr lang="tr-TR" dirty="0">
                <a:solidFill>
                  <a:schemeClr val="bg1"/>
                </a:solidFill>
              </a:rPr>
              <a:t>ilişkiler çalışanlarının iyi ve başarılı olabilmesi için, dili iyi bilmesi ve kullanması, mesleğini yapmaya istekli, iyi niyetli, önyargısız, eğitimli veya eğitilebilir olması gerekir. Rahat, tutarlı, net ve hızlı yazma yeteneği halkla ilişkiler uygulayıcısını kurumdaki diğer çalışanlardan da ayırmaktadır</a:t>
            </a:r>
            <a:r>
              <a:rPr lang="tr-TR" dirty="0" smtClean="0">
                <a:solidFill>
                  <a:schemeClr val="bg1"/>
                </a:solidFill>
              </a:rPr>
              <a:t>.» </a:t>
            </a:r>
            <a:endParaRPr lang="tr-TR" dirty="0">
              <a:solidFill>
                <a:schemeClr val="bg1"/>
              </a:solidFill>
            </a:endParaRPr>
          </a:p>
        </p:txBody>
      </p:sp>
      <p:sp>
        <p:nvSpPr>
          <p:cNvPr id="14" name="Dikdörtgen 13"/>
          <p:cNvSpPr/>
          <p:nvPr/>
        </p:nvSpPr>
        <p:spPr>
          <a:xfrm>
            <a:off x="2771801" y="5373216"/>
            <a:ext cx="6372199" cy="1149930"/>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dirty="0">
                <a:solidFill>
                  <a:schemeClr val="bg1"/>
                </a:solidFill>
              </a:rPr>
              <a:t>DUĞAN, Özlem. "HALKLA İLİŞKİLER LİSANS ÖĞRENCİLERİNİN YAZMA BECERİLERİNİN" BASIN BÜLTENİ" ÜZERİNDEN İNCELENMESİ." </a:t>
            </a:r>
            <a:r>
              <a:rPr lang="tr-TR" sz="1400" i="1" dirty="0">
                <a:solidFill>
                  <a:schemeClr val="bg1"/>
                </a:solidFill>
              </a:rPr>
              <a:t>İNİF E-Dergi</a:t>
            </a:r>
            <a:r>
              <a:rPr lang="tr-TR" sz="1400" dirty="0">
                <a:solidFill>
                  <a:schemeClr val="bg1"/>
                </a:solidFill>
              </a:rPr>
              <a:t> 3.1: 53-64</a:t>
            </a:r>
            <a:r>
              <a:rPr lang="tr-TR" sz="14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t>
            </a:r>
            <a:endParaRPr lang="tr-TR"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8 Metin kutusu"/>
          <p:cNvSpPr txBox="1">
            <a:spLocks noChangeArrowheads="1"/>
          </p:cNvSpPr>
          <p:nvPr/>
        </p:nvSpPr>
        <p:spPr bwMode="auto">
          <a:xfrm>
            <a:off x="2984870" y="836712"/>
            <a:ext cx="3719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b="1" dirty="0">
                <a:solidFill>
                  <a:schemeClr val="bg1"/>
                </a:solidFill>
                <a:latin typeface="Arial" panose="020B0604020202020204" pitchFamily="34" charset="0"/>
                <a:ea typeface="Arial Unicode MS" panose="020B0604020202020204" pitchFamily="34" charset="-128"/>
                <a:cs typeface="Arial Unicode MS" panose="020B0604020202020204" pitchFamily="34" charset="-128"/>
              </a:rPr>
              <a:t>Yazı ve Sözcükleri Sev!</a:t>
            </a:r>
          </a:p>
        </p:txBody>
      </p:sp>
      <p:sp>
        <p:nvSpPr>
          <p:cNvPr id="4" name="Dikdörtgen 3"/>
          <p:cNvSpPr/>
          <p:nvPr/>
        </p:nvSpPr>
        <p:spPr>
          <a:xfrm>
            <a:off x="2923766" y="5715700"/>
            <a:ext cx="5904656" cy="688907"/>
          </a:xfrm>
          <a:prstGeom prst="rect">
            <a:avLst/>
          </a:prstGeom>
        </p:spPr>
        <p:txBody>
          <a:bodyPr wrap="square">
            <a:spAutoFit/>
          </a:bodyPr>
          <a:lstStyle/>
          <a:p>
            <a:pPr>
              <a:lnSpc>
                <a:spcPct val="107000"/>
              </a:lnSpc>
              <a:spcAft>
                <a:spcPts val="800"/>
              </a:spcAft>
            </a:pPr>
            <a:r>
              <a:rPr lang="tr-TR" sz="1600" b="1" u="sng"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Kaynak:</a:t>
            </a:r>
          </a:p>
          <a:p>
            <a:pPr>
              <a:lnSpc>
                <a:spcPct val="107000"/>
              </a:lnSpc>
              <a:spcAft>
                <a:spcPts val="800"/>
              </a:spcAft>
            </a:pPr>
            <a:r>
              <a:rPr lang="tr-TR" sz="1400" b="1"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Urban</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Hal (2007), Olumlu Sözcükler, Etkili Sonuçlar, İstanbul: Elma Yayınevi.</a:t>
            </a:r>
            <a:endParaRPr lang="tr-TR" sz="1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Dikdörtgen 1"/>
          <p:cNvSpPr/>
          <p:nvPr/>
        </p:nvSpPr>
        <p:spPr>
          <a:xfrm>
            <a:off x="2975020" y="1896643"/>
            <a:ext cx="6246440" cy="2862322"/>
          </a:xfrm>
          <a:prstGeom prst="rect">
            <a:avLst/>
          </a:prstGeom>
        </p:spPr>
        <p:txBody>
          <a:bodyPr wrap="square">
            <a:spAutoFit/>
          </a:bodyPr>
          <a:lstStyle/>
          <a:p>
            <a:r>
              <a:rPr lang="tr-TR" dirty="0">
                <a:solidFill>
                  <a:schemeClr val="bg1"/>
                </a:solidFill>
                <a:latin typeface="Tahoma" panose="020B0604030504040204" pitchFamily="34" charset="0"/>
              </a:rPr>
              <a:t>Güzel sözcükler öylesine güçlüdür ki…</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Dünya bizi üzerken, onlar bizi neşelendirir.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Başarılarımızdan dolayı bizi onurlandırır.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Gülmemize ve kahkaha atmamıza neden olur.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En iyisini ortaya koymamız için bize ilham verir.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Birilerinin bize ilgi gösterdiğini bilmemizi sağlar.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Kalplerimizi ısıtır.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Ruh hâlimizi iyileştirir.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Yaralarımızı sarar.</a:t>
            </a:r>
            <a:r>
              <a:rPr lang="tr-TR" dirty="0">
                <a:solidFill>
                  <a:schemeClr val="bg1"/>
                </a:solidFill>
              </a:rPr>
              <a:t/>
            </a:r>
            <a:br>
              <a:rPr lang="tr-TR" dirty="0">
                <a:solidFill>
                  <a:schemeClr val="bg1"/>
                </a:solidFill>
              </a:rPr>
            </a:br>
            <a:endParaRPr lang="tr-TR" dirty="0">
              <a:solidFill>
                <a:schemeClr val="bg1"/>
              </a:solidFill>
            </a:endParaRPr>
          </a:p>
        </p:txBody>
      </p:sp>
      <p:pic>
        <p:nvPicPr>
          <p:cNvPr id="7" name="6 Resim" descr="Yazar_1239966438.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71688"/>
            <a:ext cx="26431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8 Metin kutusu"/>
          <p:cNvSpPr txBox="1">
            <a:spLocks noChangeArrowheads="1"/>
          </p:cNvSpPr>
          <p:nvPr/>
        </p:nvSpPr>
        <p:spPr bwMode="auto">
          <a:xfrm>
            <a:off x="2939068" y="754199"/>
            <a:ext cx="3719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b="1" dirty="0">
                <a:solidFill>
                  <a:schemeClr val="bg1"/>
                </a:solidFill>
                <a:latin typeface="Arial" panose="020B0604020202020204" pitchFamily="34" charset="0"/>
                <a:ea typeface="Arial Unicode MS" panose="020B0604020202020204" pitchFamily="34" charset="-128"/>
                <a:cs typeface="Arial Unicode MS" panose="020B0604020202020204" pitchFamily="34" charset="-128"/>
              </a:rPr>
              <a:t>Yazı ve Sözcükleri Sev!</a:t>
            </a:r>
          </a:p>
        </p:txBody>
      </p:sp>
      <p:sp>
        <p:nvSpPr>
          <p:cNvPr id="4" name="Dikdörtgen 3"/>
          <p:cNvSpPr/>
          <p:nvPr/>
        </p:nvSpPr>
        <p:spPr>
          <a:xfrm>
            <a:off x="2923766" y="5715700"/>
            <a:ext cx="5904656" cy="688907"/>
          </a:xfrm>
          <a:prstGeom prst="rect">
            <a:avLst/>
          </a:prstGeom>
        </p:spPr>
        <p:txBody>
          <a:bodyPr wrap="square">
            <a:spAutoFit/>
          </a:bodyPr>
          <a:lstStyle/>
          <a:p>
            <a:pPr>
              <a:lnSpc>
                <a:spcPct val="107000"/>
              </a:lnSpc>
              <a:spcAft>
                <a:spcPts val="800"/>
              </a:spcAft>
            </a:pPr>
            <a:r>
              <a:rPr lang="tr-TR" sz="1600" b="1" u="sng"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Kaynak:</a:t>
            </a:r>
          </a:p>
          <a:p>
            <a:pPr>
              <a:lnSpc>
                <a:spcPct val="107000"/>
              </a:lnSpc>
              <a:spcAft>
                <a:spcPts val="800"/>
              </a:spcAft>
            </a:pPr>
            <a:r>
              <a:rPr lang="tr-TR" sz="1400" b="1"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Urban</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Hal (2007), Olumlu Sözcükler, Etkili Sonuçlar, İstanbul: Elma Yayınevi.</a:t>
            </a:r>
            <a:endParaRPr lang="tr-TR" sz="1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6 Resim" descr="Yazar_1239966438.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71688"/>
            <a:ext cx="26431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ikdörtgen 4"/>
          <p:cNvSpPr/>
          <p:nvPr/>
        </p:nvSpPr>
        <p:spPr>
          <a:xfrm>
            <a:off x="2923168" y="1896643"/>
            <a:ext cx="6012160" cy="2862322"/>
          </a:xfrm>
          <a:prstGeom prst="rect">
            <a:avLst/>
          </a:prstGeom>
        </p:spPr>
        <p:txBody>
          <a:bodyPr wrap="square">
            <a:spAutoFit/>
          </a:bodyPr>
          <a:lstStyle/>
          <a:p>
            <a:r>
              <a:rPr lang="tr-TR" dirty="0">
                <a:solidFill>
                  <a:schemeClr val="bg1"/>
                </a:solidFill>
                <a:latin typeface="Tahoma" panose="020B0604030504040204" pitchFamily="34" charset="0"/>
              </a:rPr>
              <a:t>Birilerinin gayretli çalışmamızın farkında olduğunu gösterir.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İçimizdeki en iyi yönleri ortaya çıkarır.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Kendimize güvenimizi artırır.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Kederli zamanlarda bizi rahatlatır.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Kendimizi önemli hissetmemizi sağlar.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Küçük bir desteğe ihtiyacımız olduğunda bizi cesaretlendirir.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Dünyada doğru ve iyi olan şeyleri bize hatırlatır.</a:t>
            </a:r>
            <a:r>
              <a:rPr lang="tr-TR" dirty="0">
                <a:solidFill>
                  <a:schemeClr val="bg1"/>
                </a:solidFill>
              </a:rPr>
              <a:t/>
            </a:r>
            <a:br>
              <a:rPr lang="tr-TR" dirty="0">
                <a:solidFill>
                  <a:schemeClr val="bg1"/>
                </a:solidFill>
              </a:rPr>
            </a:br>
            <a:r>
              <a:rPr lang="tr-TR" dirty="0">
                <a:solidFill>
                  <a:schemeClr val="bg1"/>
                </a:solidFill>
                <a:latin typeface="Tahoma" panose="020B0604030504040204" pitchFamily="34" charset="0"/>
              </a:rPr>
              <a:t>İnsanların bizi layık olduğumuz şekilde anlamasını sağlar.</a:t>
            </a:r>
            <a:endParaRPr lang="tr-TR" dirty="0">
              <a:solidFill>
                <a:schemeClr val="bg1"/>
              </a:solidFill>
            </a:endParaRPr>
          </a:p>
        </p:txBody>
      </p:sp>
    </p:spTree>
    <p:extLst>
      <p:ext uri="{BB962C8B-B14F-4D97-AF65-F5344CB8AC3E}">
        <p14:creationId xmlns:p14="http://schemas.microsoft.com/office/powerpoint/2010/main" val="3084350388"/>
      </p:ext>
    </p:extLst>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2292" name="8 Metin kutusu"/>
          <p:cNvSpPr txBox="1">
            <a:spLocks noChangeArrowheads="1"/>
          </p:cNvSpPr>
          <p:nvPr/>
        </p:nvSpPr>
        <p:spPr bwMode="auto">
          <a:xfrm>
            <a:off x="2830159" y="537690"/>
            <a:ext cx="32861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r>
              <a:rPr lang="tr-TR" altLang="tr-TR" sz="2400" b="1" dirty="0">
                <a:solidFill>
                  <a:schemeClr val="bg1"/>
                </a:solidFill>
                <a:latin typeface="Arial" panose="020B0604020202020204" pitchFamily="34" charset="0"/>
                <a:ea typeface="Arial Unicode MS" panose="020B0604020202020204" pitchFamily="34" charset="-128"/>
                <a:cs typeface="Arial Unicode MS" panose="020B0604020202020204" pitchFamily="34" charset="-128"/>
              </a:rPr>
              <a:t>Sözcük = </a:t>
            </a:r>
            <a:r>
              <a:rPr lang="tr-TR" altLang="tr-TR" sz="2400" b="1" dirty="0" smtClean="0">
                <a:solidFill>
                  <a:schemeClr val="bg1"/>
                </a:solidFill>
                <a:latin typeface="Arial" panose="020B0604020202020204" pitchFamily="34" charset="0"/>
                <a:ea typeface="Arial Unicode MS" panose="020B0604020202020204" pitchFamily="34" charset="-128"/>
                <a:cs typeface="Arial Unicode MS" panose="020B0604020202020204" pitchFamily="34" charset="-128"/>
              </a:rPr>
              <a:t>Araç</a:t>
            </a:r>
            <a:endParaRPr lang="tr-TR" altLang="tr-TR" sz="2400" b="1" dirty="0">
              <a:solidFill>
                <a:schemeClr val="bg1"/>
              </a:solidFill>
              <a:latin typeface="Arial" panose="020B0604020202020204" pitchFamily="34" charset="0"/>
              <a:ea typeface="Arial Unicode MS" panose="020B0604020202020204" pitchFamily="34" charset="-128"/>
              <a:cs typeface="Arial Unicode MS" panose="020B0604020202020204" pitchFamily="34" charset="-128"/>
            </a:endParaRPr>
          </a:p>
        </p:txBody>
      </p:sp>
      <p:sp>
        <p:nvSpPr>
          <p:cNvPr id="2" name="Dikdörtgen 1"/>
          <p:cNvSpPr/>
          <p:nvPr/>
        </p:nvSpPr>
        <p:spPr>
          <a:xfrm>
            <a:off x="2812606" y="5517232"/>
            <a:ext cx="6048672" cy="919419"/>
          </a:xfrm>
          <a:prstGeom prst="rect">
            <a:avLst/>
          </a:prstGeom>
        </p:spPr>
        <p:txBody>
          <a:bodyPr wrap="square">
            <a:spAutoFit/>
          </a:bodyPr>
          <a:lstStyle/>
          <a:p>
            <a:pPr>
              <a:lnSpc>
                <a:spcPct val="107000"/>
              </a:lnSpc>
              <a:spcAft>
                <a:spcPts val="800"/>
              </a:spcAft>
            </a:pPr>
            <a:r>
              <a:rPr lang="tr-TR" sz="1600" b="1" u="sng"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Kaynak:</a:t>
            </a:r>
          </a:p>
          <a:p>
            <a:pPr>
              <a:lnSpc>
                <a:spcPct val="107000"/>
              </a:lnSpc>
              <a:spcAft>
                <a:spcPts val="800"/>
              </a:spcAft>
            </a:pPr>
            <a:r>
              <a:rPr lang="tr-TR" sz="1400" b="1" dirty="0" err="1"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Zinszer</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William (2015), </a:t>
            </a:r>
            <a:r>
              <a:rPr lang="tr-TR" sz="1400" b="1" i="1" dirty="0">
                <a:solidFill>
                  <a:srgbClr val="FFFF00"/>
                </a:solidFill>
                <a:latin typeface="Calibri" panose="020F0502020204030204" pitchFamily="34" charset="0"/>
                <a:ea typeface="Calibri" panose="020F0502020204030204" pitchFamily="34" charset="0"/>
                <a:cs typeface="Times New Roman" panose="02020603050405020304" pitchFamily="18" charset="0"/>
              </a:rPr>
              <a:t>İyi Yazmak Üzerine</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Çev. Barış Tanyeri, İstanbul: </a:t>
            </a:r>
            <a:r>
              <a:rPr lang="tr-TR" sz="1400" b="1" dirty="0" err="1">
                <a:solidFill>
                  <a:srgbClr val="FFFF00"/>
                </a:solidFill>
                <a:latin typeface="Calibri" panose="020F0502020204030204" pitchFamily="34" charset="0"/>
                <a:ea typeface="Calibri" panose="020F0502020204030204" pitchFamily="34" charset="0"/>
                <a:cs typeface="Times New Roman" panose="02020603050405020304" pitchFamily="18" charset="0"/>
              </a:rPr>
              <a:t>Altıkırkbeş</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Basın Yayın</a:t>
            </a:r>
            <a:r>
              <a:rPr lang="tr-TR" sz="1400" b="1"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a:t>
            </a:r>
            <a:endParaRPr lang="tr-TR" sz="14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5610" y="980728"/>
            <a:ext cx="1935561" cy="2667258"/>
          </a:xfrm>
          <a:prstGeom prst="rect">
            <a:avLst/>
          </a:prstGeom>
        </p:spPr>
      </p:pic>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7081" y="3840870"/>
            <a:ext cx="2032620" cy="2989005"/>
          </a:xfrm>
          <a:prstGeom prst="rect">
            <a:avLst/>
          </a:prstGeom>
        </p:spPr>
      </p:pic>
      <p:sp>
        <p:nvSpPr>
          <p:cNvPr id="5" name="Dikdörtgen 4"/>
          <p:cNvSpPr/>
          <p:nvPr/>
        </p:nvSpPr>
        <p:spPr>
          <a:xfrm>
            <a:off x="3131840" y="1772816"/>
            <a:ext cx="5729438" cy="2308324"/>
          </a:xfrm>
          <a:prstGeom prst="rect">
            <a:avLst/>
          </a:prstGeom>
        </p:spPr>
        <p:txBody>
          <a:bodyPr wrap="square">
            <a:spAutoFit/>
          </a:bodyPr>
          <a:lstStyle/>
          <a:p>
            <a:r>
              <a:rPr lang="tr-TR" dirty="0" smtClean="0">
                <a:solidFill>
                  <a:schemeClr val="bg1"/>
                </a:solidFill>
              </a:rPr>
              <a:t>«Ne </a:t>
            </a:r>
            <a:r>
              <a:rPr lang="tr-TR" dirty="0">
                <a:solidFill>
                  <a:schemeClr val="bg1"/>
                </a:solidFill>
              </a:rPr>
              <a:t>olursa olsun bütün yazı yazanlar gergin ve kolay incinir bir haldeler. İçlerinden bir parçayı kağıda dökme dürtüsüyle yönlendirilirler ve yine de içlerinden doğal olarak gelen şeyi yazmazlar. Kağıdın başına edebi bir eser vermek için otururlar ve yazıda ortaya çıkan o “ben”, ilk başta yazı yazmak için kağıdın başına oturmuş kişiden çok daha katıdır. Asıl sorun bu gerginliğin arkasındaki gerçek kişiyi bulmaktır</a:t>
            </a:r>
            <a:r>
              <a:rPr lang="tr-TR" dirty="0" smtClean="0">
                <a:solidFill>
                  <a:schemeClr val="bg1"/>
                </a:solidFill>
              </a:rPr>
              <a:t>.»</a:t>
            </a:r>
            <a:endParaRPr lang="tr-TR" dirty="0">
              <a:solidFill>
                <a:schemeClr val="bg1"/>
              </a:solidFill>
            </a:endParaRPr>
          </a:p>
        </p:txBody>
      </p:sp>
    </p:spTree>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2292" name="8 Metin kutusu"/>
          <p:cNvSpPr txBox="1">
            <a:spLocks noChangeArrowheads="1"/>
          </p:cNvSpPr>
          <p:nvPr/>
        </p:nvSpPr>
        <p:spPr bwMode="auto">
          <a:xfrm>
            <a:off x="2830159" y="537690"/>
            <a:ext cx="32861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r>
              <a:rPr lang="tr-TR" altLang="tr-TR" sz="2400" b="1" dirty="0">
                <a:solidFill>
                  <a:schemeClr val="bg1"/>
                </a:solidFill>
                <a:latin typeface="Arial" panose="020B0604020202020204" pitchFamily="34" charset="0"/>
                <a:ea typeface="Arial Unicode MS" panose="020B0604020202020204" pitchFamily="34" charset="-128"/>
                <a:cs typeface="Arial Unicode MS" panose="020B0604020202020204" pitchFamily="34" charset="-128"/>
              </a:rPr>
              <a:t>Sözcük = </a:t>
            </a:r>
            <a:r>
              <a:rPr lang="tr-TR" altLang="tr-TR" sz="2400" b="1" dirty="0" smtClean="0">
                <a:solidFill>
                  <a:schemeClr val="bg1"/>
                </a:solidFill>
                <a:latin typeface="Arial" panose="020B0604020202020204" pitchFamily="34" charset="0"/>
                <a:ea typeface="Arial Unicode MS" panose="020B0604020202020204" pitchFamily="34" charset="-128"/>
                <a:cs typeface="Arial Unicode MS" panose="020B0604020202020204" pitchFamily="34" charset="-128"/>
              </a:rPr>
              <a:t>Araç</a:t>
            </a:r>
            <a:endParaRPr lang="tr-TR" altLang="tr-TR" sz="2400" b="1" dirty="0">
              <a:solidFill>
                <a:schemeClr val="bg1"/>
              </a:solidFill>
              <a:latin typeface="Arial" panose="020B0604020202020204" pitchFamily="34" charset="0"/>
              <a:ea typeface="Arial Unicode MS" panose="020B0604020202020204" pitchFamily="34" charset="-128"/>
              <a:cs typeface="Arial Unicode MS" panose="020B0604020202020204" pitchFamily="34" charset="-128"/>
            </a:endParaRPr>
          </a:p>
        </p:txBody>
      </p:sp>
      <p:sp>
        <p:nvSpPr>
          <p:cNvPr id="2" name="Dikdörtgen 1"/>
          <p:cNvSpPr/>
          <p:nvPr/>
        </p:nvSpPr>
        <p:spPr>
          <a:xfrm>
            <a:off x="2812606" y="5517232"/>
            <a:ext cx="6048672" cy="919419"/>
          </a:xfrm>
          <a:prstGeom prst="rect">
            <a:avLst/>
          </a:prstGeom>
        </p:spPr>
        <p:txBody>
          <a:bodyPr wrap="square">
            <a:spAutoFit/>
          </a:bodyPr>
          <a:lstStyle/>
          <a:p>
            <a:pPr>
              <a:lnSpc>
                <a:spcPct val="107000"/>
              </a:lnSpc>
              <a:spcAft>
                <a:spcPts val="800"/>
              </a:spcAft>
            </a:pPr>
            <a:r>
              <a:rPr lang="tr-TR" sz="1600" b="1" u="sng"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Kaynak:</a:t>
            </a:r>
          </a:p>
          <a:p>
            <a:pPr>
              <a:lnSpc>
                <a:spcPct val="107000"/>
              </a:lnSpc>
              <a:spcAft>
                <a:spcPts val="800"/>
              </a:spcAft>
            </a:pPr>
            <a:r>
              <a:rPr lang="tr-TR" sz="1400" b="1" dirty="0" err="1"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Zinszer</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William (2015), </a:t>
            </a:r>
            <a:r>
              <a:rPr lang="tr-TR" sz="1400" b="1" i="1" dirty="0">
                <a:solidFill>
                  <a:srgbClr val="FFFF00"/>
                </a:solidFill>
                <a:latin typeface="Calibri" panose="020F0502020204030204" pitchFamily="34" charset="0"/>
                <a:ea typeface="Calibri" panose="020F0502020204030204" pitchFamily="34" charset="0"/>
                <a:cs typeface="Times New Roman" panose="02020603050405020304" pitchFamily="18" charset="0"/>
              </a:rPr>
              <a:t>İyi Yazmak Üzerine</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Çev. Barış Tanyeri, İstanbul: </a:t>
            </a:r>
            <a:r>
              <a:rPr lang="tr-TR" sz="1400" b="1" dirty="0" err="1">
                <a:solidFill>
                  <a:srgbClr val="FFFF00"/>
                </a:solidFill>
                <a:latin typeface="Calibri" panose="020F0502020204030204" pitchFamily="34" charset="0"/>
                <a:ea typeface="Calibri" panose="020F0502020204030204" pitchFamily="34" charset="0"/>
                <a:cs typeface="Times New Roman" panose="02020603050405020304" pitchFamily="18" charset="0"/>
              </a:rPr>
              <a:t>Altıkırkbeş</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Basın Yayın</a:t>
            </a:r>
            <a:r>
              <a:rPr lang="tr-TR" sz="1400" b="1"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a:t>
            </a:r>
            <a:endParaRPr lang="tr-TR" sz="14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5610" y="980728"/>
            <a:ext cx="1935561" cy="2667258"/>
          </a:xfrm>
          <a:prstGeom prst="rect">
            <a:avLst/>
          </a:prstGeom>
        </p:spPr>
      </p:pic>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7081" y="3840870"/>
            <a:ext cx="2032620" cy="2989005"/>
          </a:xfrm>
          <a:prstGeom prst="rect">
            <a:avLst/>
          </a:prstGeom>
        </p:spPr>
      </p:pic>
      <p:sp>
        <p:nvSpPr>
          <p:cNvPr id="6" name="Dikdörtgen 5"/>
          <p:cNvSpPr/>
          <p:nvPr/>
        </p:nvSpPr>
        <p:spPr>
          <a:xfrm>
            <a:off x="2987824" y="1732955"/>
            <a:ext cx="6048672" cy="1477328"/>
          </a:xfrm>
          <a:prstGeom prst="rect">
            <a:avLst/>
          </a:prstGeom>
        </p:spPr>
        <p:txBody>
          <a:bodyPr wrap="square">
            <a:spAutoFit/>
          </a:bodyPr>
          <a:lstStyle/>
          <a:p>
            <a:r>
              <a:rPr lang="tr-TR" dirty="0" smtClean="0">
                <a:solidFill>
                  <a:schemeClr val="bg1"/>
                </a:solidFill>
              </a:rPr>
              <a:t>«Ama </a:t>
            </a:r>
            <a:r>
              <a:rPr lang="tr-TR" dirty="0">
                <a:solidFill>
                  <a:schemeClr val="bg1"/>
                </a:solidFill>
              </a:rPr>
              <a:t>iyi yazı yazmanın sırrı her cümleyi en basit öğelerine ayırmaktır. Bir işe yaramayan kelimeler, daha kısası olan uzun kelimeler, fiilde zaten anlamı verilmiş zarflar, kimin ne yaptığını bulanıklaştıran edilgen yapılar. İşte bunlar bir cümleyi zayıflatan seyreltici maddeler</a:t>
            </a:r>
            <a:r>
              <a:rPr lang="tr-TR" dirty="0" smtClean="0">
                <a:solidFill>
                  <a:schemeClr val="bg1"/>
                </a:solidFill>
              </a:rPr>
              <a:t>.»</a:t>
            </a:r>
            <a:endParaRPr lang="tr-TR" dirty="0">
              <a:solidFill>
                <a:schemeClr val="bg1"/>
              </a:solidFill>
            </a:endParaRPr>
          </a:p>
        </p:txBody>
      </p:sp>
      <p:sp>
        <p:nvSpPr>
          <p:cNvPr id="9" name="Dikdörtgen 8"/>
          <p:cNvSpPr/>
          <p:nvPr/>
        </p:nvSpPr>
        <p:spPr>
          <a:xfrm>
            <a:off x="3131840" y="3523645"/>
            <a:ext cx="4735184" cy="369332"/>
          </a:xfrm>
          <a:prstGeom prst="rect">
            <a:avLst/>
          </a:prstGeom>
        </p:spPr>
        <p:txBody>
          <a:bodyPr wrap="square">
            <a:spAutoFit/>
          </a:bodyPr>
          <a:lstStyle/>
          <a:p>
            <a:r>
              <a:rPr lang="tr-TR" dirty="0" smtClean="0">
                <a:solidFill>
                  <a:schemeClr val="bg1"/>
                </a:solidFill>
              </a:rPr>
              <a:t>«Ben ne yazmak istiyorum?»</a:t>
            </a:r>
            <a:endParaRPr lang="tr-TR" dirty="0">
              <a:solidFill>
                <a:schemeClr val="bg1"/>
              </a:solidFill>
            </a:endParaRPr>
          </a:p>
        </p:txBody>
      </p:sp>
    </p:spTree>
    <p:extLst>
      <p:ext uri="{BB962C8B-B14F-4D97-AF65-F5344CB8AC3E}">
        <p14:creationId xmlns:p14="http://schemas.microsoft.com/office/powerpoint/2010/main" val="3884927498"/>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2292" name="8 Metin kutusu"/>
          <p:cNvSpPr txBox="1">
            <a:spLocks noChangeArrowheads="1"/>
          </p:cNvSpPr>
          <p:nvPr/>
        </p:nvSpPr>
        <p:spPr bwMode="auto">
          <a:xfrm>
            <a:off x="2830159" y="537690"/>
            <a:ext cx="32861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r>
              <a:rPr lang="tr-TR" altLang="tr-TR" sz="2400" b="1" dirty="0">
                <a:solidFill>
                  <a:schemeClr val="bg1"/>
                </a:solidFill>
                <a:latin typeface="Arial" panose="020B0604020202020204" pitchFamily="34" charset="0"/>
                <a:ea typeface="Arial Unicode MS" panose="020B0604020202020204" pitchFamily="34" charset="-128"/>
                <a:cs typeface="Arial Unicode MS" panose="020B0604020202020204" pitchFamily="34" charset="-128"/>
              </a:rPr>
              <a:t>Sözcük = </a:t>
            </a:r>
            <a:r>
              <a:rPr lang="tr-TR" altLang="tr-TR" sz="2400" b="1" dirty="0" smtClean="0">
                <a:solidFill>
                  <a:schemeClr val="bg1"/>
                </a:solidFill>
                <a:latin typeface="Arial" panose="020B0604020202020204" pitchFamily="34" charset="0"/>
                <a:ea typeface="Arial Unicode MS" panose="020B0604020202020204" pitchFamily="34" charset="-128"/>
                <a:cs typeface="Arial Unicode MS" panose="020B0604020202020204" pitchFamily="34" charset="-128"/>
              </a:rPr>
              <a:t>Araç</a:t>
            </a:r>
            <a:endParaRPr lang="tr-TR" altLang="tr-TR" sz="2400" b="1" dirty="0">
              <a:solidFill>
                <a:schemeClr val="bg1"/>
              </a:solidFill>
              <a:latin typeface="Arial" panose="020B0604020202020204" pitchFamily="34" charset="0"/>
              <a:ea typeface="Arial Unicode MS" panose="020B0604020202020204" pitchFamily="34" charset="-128"/>
              <a:cs typeface="Arial Unicode MS" panose="020B0604020202020204" pitchFamily="34" charset="-128"/>
            </a:endParaRPr>
          </a:p>
        </p:txBody>
      </p:sp>
      <p:sp>
        <p:nvSpPr>
          <p:cNvPr id="2" name="Dikdörtgen 1"/>
          <p:cNvSpPr/>
          <p:nvPr/>
        </p:nvSpPr>
        <p:spPr>
          <a:xfrm>
            <a:off x="2812606" y="5517232"/>
            <a:ext cx="6048672" cy="919419"/>
          </a:xfrm>
          <a:prstGeom prst="rect">
            <a:avLst/>
          </a:prstGeom>
        </p:spPr>
        <p:txBody>
          <a:bodyPr wrap="square">
            <a:spAutoFit/>
          </a:bodyPr>
          <a:lstStyle/>
          <a:p>
            <a:pPr>
              <a:lnSpc>
                <a:spcPct val="107000"/>
              </a:lnSpc>
              <a:spcAft>
                <a:spcPts val="800"/>
              </a:spcAft>
            </a:pPr>
            <a:r>
              <a:rPr lang="tr-TR" sz="1600" b="1" u="sng"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Kaynak:</a:t>
            </a:r>
          </a:p>
          <a:p>
            <a:pPr>
              <a:lnSpc>
                <a:spcPct val="107000"/>
              </a:lnSpc>
              <a:spcAft>
                <a:spcPts val="800"/>
              </a:spcAft>
            </a:pPr>
            <a:r>
              <a:rPr lang="tr-TR" sz="1400" b="1" dirty="0" err="1"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Zinszer</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William (2015), </a:t>
            </a:r>
            <a:r>
              <a:rPr lang="tr-TR" sz="1400" b="1" i="1" dirty="0">
                <a:solidFill>
                  <a:srgbClr val="FFFF00"/>
                </a:solidFill>
                <a:latin typeface="Calibri" panose="020F0502020204030204" pitchFamily="34" charset="0"/>
                <a:ea typeface="Calibri" panose="020F0502020204030204" pitchFamily="34" charset="0"/>
                <a:cs typeface="Times New Roman" panose="02020603050405020304" pitchFamily="18" charset="0"/>
              </a:rPr>
              <a:t>İyi Yazmak Üzerine</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Çev. Barış Tanyeri, İstanbul: </a:t>
            </a:r>
            <a:r>
              <a:rPr lang="tr-TR" sz="1400" b="1" dirty="0" err="1">
                <a:solidFill>
                  <a:srgbClr val="FFFF00"/>
                </a:solidFill>
                <a:latin typeface="Calibri" panose="020F0502020204030204" pitchFamily="34" charset="0"/>
                <a:ea typeface="Calibri" panose="020F0502020204030204" pitchFamily="34" charset="0"/>
                <a:cs typeface="Times New Roman" panose="02020603050405020304" pitchFamily="18" charset="0"/>
              </a:rPr>
              <a:t>Altıkırkbeş</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Basın Yayın</a:t>
            </a:r>
            <a:r>
              <a:rPr lang="tr-TR" sz="1400" b="1"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a:t>
            </a:r>
            <a:endParaRPr lang="tr-TR" sz="14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5610" y="980728"/>
            <a:ext cx="1935561" cy="2667258"/>
          </a:xfrm>
          <a:prstGeom prst="rect">
            <a:avLst/>
          </a:prstGeom>
        </p:spPr>
      </p:pic>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7081" y="3840870"/>
            <a:ext cx="2032620" cy="2989005"/>
          </a:xfrm>
          <a:prstGeom prst="rect">
            <a:avLst/>
          </a:prstGeom>
        </p:spPr>
      </p:pic>
      <p:sp>
        <p:nvSpPr>
          <p:cNvPr id="5" name="Dikdörtgen 4"/>
          <p:cNvSpPr/>
          <p:nvPr/>
        </p:nvSpPr>
        <p:spPr>
          <a:xfrm>
            <a:off x="2859462" y="1779122"/>
            <a:ext cx="6246440" cy="2862322"/>
          </a:xfrm>
          <a:prstGeom prst="rect">
            <a:avLst/>
          </a:prstGeom>
        </p:spPr>
        <p:txBody>
          <a:bodyPr wrap="square">
            <a:spAutoFit/>
          </a:bodyPr>
          <a:lstStyle/>
          <a:p>
            <a:r>
              <a:rPr lang="tr-TR" dirty="0" smtClean="0">
                <a:solidFill>
                  <a:schemeClr val="bg1"/>
                </a:solidFill>
              </a:rPr>
              <a:t>«Önemli </a:t>
            </a:r>
            <a:r>
              <a:rPr lang="tr-TR" dirty="0">
                <a:solidFill>
                  <a:schemeClr val="bg1"/>
                </a:solidFill>
              </a:rPr>
              <a:t>olan şey şu: yazınızı kuvvetlendirmeden önce basitleştirmeniz gerekiyor. Temel araçların ne olduğunu ve ne işe yaradıklarını bilmelisiniz. Marangozluk örneğinden gidersek, ilk önce tahta parçalarını birbirine ekleyebilmeniz ve çivi çakabilmeniz lazım. Daha sonra isterseniz köşeleri düzleştirebilir veya süsleyebilirsiniz. Hiçbir zaman unutmamalısınız ki bazı ilkeleri olan bir zanaatla uğraşıyorsunuz. Eğer çiviler sağlam değilse yapınız çöker. Eğer filleriniz zayıf ve sözdiziminiz çürükse de cümleleriniz </a:t>
            </a:r>
            <a:r>
              <a:rPr lang="tr-TR" dirty="0" smtClean="0">
                <a:solidFill>
                  <a:schemeClr val="bg1"/>
                </a:solidFill>
              </a:rPr>
              <a:t>çöker.»</a:t>
            </a:r>
            <a:endParaRPr lang="tr-TR" dirty="0">
              <a:solidFill>
                <a:schemeClr val="bg1"/>
              </a:solidFill>
            </a:endParaRPr>
          </a:p>
        </p:txBody>
      </p:sp>
    </p:spTree>
    <p:extLst>
      <p:ext uri="{BB962C8B-B14F-4D97-AF65-F5344CB8AC3E}">
        <p14:creationId xmlns:p14="http://schemas.microsoft.com/office/powerpoint/2010/main" val="1388180180"/>
      </p:ext>
    </p:extLst>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28675" name="6 Resim" descr="teknik-resim.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2643188"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6" name="7 Metin kutusu"/>
          <p:cNvSpPr txBox="1">
            <a:spLocks noChangeArrowheads="1"/>
          </p:cNvSpPr>
          <p:nvPr/>
        </p:nvSpPr>
        <p:spPr bwMode="auto">
          <a:xfrm>
            <a:off x="2872204" y="2629921"/>
            <a:ext cx="542925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lnSpc>
                <a:spcPct val="200000"/>
              </a:lnSpc>
              <a:spcBef>
                <a:spcPct val="0"/>
              </a:spcBef>
              <a:buClrTx/>
              <a:buSzTx/>
              <a:buFontTx/>
              <a:buNone/>
            </a:pPr>
            <a:r>
              <a:rPr lang="tr-TR" altLang="tr-TR" sz="2400" b="1" dirty="0" smtClean="0">
                <a:solidFill>
                  <a:schemeClr val="bg1"/>
                </a:solidFill>
                <a:latin typeface="Arial" panose="020B0604020202020204" pitchFamily="34" charset="0"/>
              </a:rPr>
              <a:t>* </a:t>
            </a:r>
            <a:r>
              <a:rPr lang="tr-TR" altLang="tr-TR" sz="2400" dirty="0">
                <a:solidFill>
                  <a:schemeClr val="bg1"/>
                </a:solidFill>
                <a:latin typeface="Arial" panose="020B0604020202020204" pitchFamily="34" charset="0"/>
              </a:rPr>
              <a:t>Alet yapımı</a:t>
            </a:r>
          </a:p>
          <a:p>
            <a:pPr algn="ctr" eaLnBrk="1" hangingPunct="1">
              <a:spcBef>
                <a:spcPct val="0"/>
              </a:spcBef>
              <a:buClrTx/>
              <a:buSzTx/>
              <a:buFontTx/>
              <a:buNone/>
            </a:pPr>
            <a:r>
              <a:rPr lang="tr-TR" altLang="tr-TR" sz="2400" dirty="0">
                <a:solidFill>
                  <a:schemeClr val="bg1"/>
                </a:solidFill>
                <a:latin typeface="Arial" panose="020B0604020202020204" pitchFamily="34" charset="0"/>
              </a:rPr>
              <a:t>*Alet kullanarak sonuç alma yöntemi</a:t>
            </a:r>
          </a:p>
          <a:p>
            <a:pPr algn="ctr" eaLnBrk="1" hangingPunct="1">
              <a:lnSpc>
                <a:spcPct val="150000"/>
              </a:lnSpc>
              <a:spcBef>
                <a:spcPct val="0"/>
              </a:spcBef>
              <a:buClrTx/>
              <a:buSzTx/>
              <a:buFontTx/>
              <a:buNone/>
            </a:pPr>
            <a:r>
              <a:rPr lang="tr-TR" altLang="tr-TR" sz="2400" dirty="0">
                <a:solidFill>
                  <a:schemeClr val="bg1"/>
                </a:solidFill>
                <a:latin typeface="Arial" panose="020B0604020202020204" pitchFamily="34" charset="0"/>
              </a:rPr>
              <a:t>*Araç, yöntem ve süreç </a:t>
            </a:r>
          </a:p>
          <a:p>
            <a:pPr algn="ctr" eaLnBrk="1" hangingPunct="1">
              <a:lnSpc>
                <a:spcPct val="150000"/>
              </a:lnSpc>
              <a:spcBef>
                <a:spcPct val="0"/>
              </a:spcBef>
              <a:buClrTx/>
              <a:buSzTx/>
              <a:buFontTx/>
              <a:buNone/>
            </a:pPr>
            <a:endParaRPr lang="tr-TR" altLang="tr-TR" sz="2400" dirty="0">
              <a:solidFill>
                <a:schemeClr val="bg1"/>
              </a:solidFill>
              <a:latin typeface="Arial" panose="020B0604020202020204" pitchFamily="34" charset="0"/>
            </a:endParaRPr>
          </a:p>
        </p:txBody>
      </p:sp>
      <p:sp>
        <p:nvSpPr>
          <p:cNvPr id="5" name="Dikdörtgen 4"/>
          <p:cNvSpPr/>
          <p:nvPr/>
        </p:nvSpPr>
        <p:spPr>
          <a:xfrm>
            <a:off x="3131840" y="1601038"/>
            <a:ext cx="6246440" cy="523220"/>
          </a:xfrm>
          <a:prstGeom prst="rect">
            <a:avLst/>
          </a:prstGeom>
        </p:spPr>
        <p:txBody>
          <a:bodyPr wrap="square">
            <a:spAutoFit/>
          </a:bodyPr>
          <a:lstStyle/>
          <a:p>
            <a:r>
              <a:rPr lang="tr-TR" sz="2800" dirty="0" smtClean="0">
                <a:solidFill>
                  <a:schemeClr val="bg1"/>
                </a:solidFill>
              </a:rPr>
              <a:t>Teknik Nedir ?</a:t>
            </a:r>
            <a:endParaRPr lang="tr-TR" sz="2800" dirty="0">
              <a:solidFill>
                <a:schemeClr val="bg1"/>
              </a:solidFill>
            </a:endParaRPr>
          </a:p>
        </p:txBody>
      </p:sp>
    </p:spTree>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29699" name="7 Metin kutusu"/>
          <p:cNvSpPr txBox="1">
            <a:spLocks noChangeArrowheads="1"/>
          </p:cNvSpPr>
          <p:nvPr/>
        </p:nvSpPr>
        <p:spPr bwMode="auto">
          <a:xfrm>
            <a:off x="2681288" y="1412776"/>
            <a:ext cx="6697662" cy="325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lnSpc>
                <a:spcPct val="200000"/>
              </a:lnSpc>
              <a:spcBef>
                <a:spcPct val="0"/>
              </a:spcBef>
              <a:buClrTx/>
              <a:buSzTx/>
              <a:buFontTx/>
              <a:buNone/>
            </a:pPr>
            <a:r>
              <a:rPr lang="tr-TR" altLang="tr-TR" sz="2000" b="1" dirty="0">
                <a:solidFill>
                  <a:schemeClr val="bg1"/>
                </a:solidFill>
                <a:latin typeface="Arial" panose="020B0604020202020204" pitchFamily="34" charset="0"/>
              </a:rPr>
              <a:t>TEKNOLOJİ :</a:t>
            </a:r>
          </a:p>
          <a:p>
            <a:pPr algn="ctr" eaLnBrk="1" hangingPunct="1">
              <a:spcBef>
                <a:spcPct val="0"/>
              </a:spcBef>
              <a:buClrTx/>
              <a:buSzTx/>
              <a:buFontTx/>
              <a:buNone/>
            </a:pPr>
            <a:endParaRPr lang="tr-TR" altLang="tr-TR" sz="2400" dirty="0">
              <a:solidFill>
                <a:schemeClr val="bg1"/>
              </a:solidFill>
              <a:latin typeface="Arial" panose="020B0604020202020204" pitchFamily="34" charset="0"/>
            </a:endParaRPr>
          </a:p>
          <a:p>
            <a:pPr algn="ctr" eaLnBrk="1" hangingPunct="1">
              <a:lnSpc>
                <a:spcPct val="150000"/>
              </a:lnSpc>
              <a:spcBef>
                <a:spcPct val="0"/>
              </a:spcBef>
              <a:buClrTx/>
              <a:buSzTx/>
              <a:buFontTx/>
              <a:buNone/>
            </a:pPr>
            <a:r>
              <a:rPr lang="tr-TR" altLang="tr-TR" sz="2400" dirty="0">
                <a:solidFill>
                  <a:schemeClr val="bg1"/>
                </a:solidFill>
                <a:latin typeface="Arial" panose="020B0604020202020204" pitchFamily="34" charset="0"/>
              </a:rPr>
              <a:t>Bilimin pratik yaşam gereksinimlerinin karşılanmasına ya da insanın çevresini denetleme, biçimlendirme, değiştirme çabalarına yönelik uygulama.</a:t>
            </a:r>
          </a:p>
        </p:txBody>
      </p:sp>
      <p:pic>
        <p:nvPicPr>
          <p:cNvPr id="29700" name="8 Resim" descr="technology.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214563"/>
            <a:ext cx="2681288"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0" name="Dikdörtgen 9"/>
          <p:cNvSpPr/>
          <p:nvPr/>
        </p:nvSpPr>
        <p:spPr>
          <a:xfrm>
            <a:off x="2771801" y="5373216"/>
            <a:ext cx="6372199" cy="1149930"/>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dirty="0">
                <a:solidFill>
                  <a:schemeClr val="bg1"/>
                </a:solidFill>
              </a:rPr>
              <a:t>DUĞAN, Özlem. "HALKLA İLİŞKİLER LİSANS ÖĞRENCİLERİNİN YAZMA BECERİLERİNİN" BASIN BÜLTENİ" ÜZERİNDEN İNCELENMESİ." </a:t>
            </a:r>
            <a:r>
              <a:rPr lang="tr-TR" sz="1400" i="1" dirty="0">
                <a:solidFill>
                  <a:schemeClr val="bg1"/>
                </a:solidFill>
              </a:rPr>
              <a:t>İNİF E-Dergi</a:t>
            </a:r>
            <a:r>
              <a:rPr lang="tr-TR" sz="1400" dirty="0">
                <a:solidFill>
                  <a:schemeClr val="bg1"/>
                </a:solidFill>
              </a:rPr>
              <a:t> 3.1: 53-64</a:t>
            </a:r>
            <a:r>
              <a:rPr lang="tr-TR" sz="14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t>
            </a:r>
            <a:endParaRPr lang="tr-TR"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11" name="Resim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3146115"/>
            <a:ext cx="2232248" cy="3464674"/>
          </a:xfrm>
          <a:prstGeom prst="rect">
            <a:avLst/>
          </a:prstGeom>
        </p:spPr>
      </p:pic>
      <p:sp>
        <p:nvSpPr>
          <p:cNvPr id="8" name="Dikdörtgen 7"/>
          <p:cNvSpPr/>
          <p:nvPr/>
        </p:nvSpPr>
        <p:spPr>
          <a:xfrm>
            <a:off x="3203848" y="1628800"/>
            <a:ext cx="5328592" cy="2308324"/>
          </a:xfrm>
          <a:prstGeom prst="rect">
            <a:avLst/>
          </a:prstGeom>
        </p:spPr>
        <p:txBody>
          <a:bodyPr wrap="square">
            <a:spAutoFit/>
          </a:bodyPr>
          <a:lstStyle/>
          <a:p>
            <a:r>
              <a:rPr lang="tr-TR" dirty="0" smtClean="0">
                <a:solidFill>
                  <a:schemeClr val="bg1"/>
                </a:solidFill>
              </a:rPr>
              <a:t>«Zengin </a:t>
            </a:r>
            <a:r>
              <a:rPr lang="tr-TR" dirty="0">
                <a:solidFill>
                  <a:schemeClr val="bg1"/>
                </a:solidFill>
              </a:rPr>
              <a:t>bir sözcük ve dil bilgisine sahip bireyin yazma yeteneğinin de zengin olması beklenir. Yazmayı öğrenmek ise, bir beceri işidir. Yazının kurallarını öğrenmek kolaydır fakat uygulamak zordur. Yazmanın temel şartı dile hakim olmaktır, dili enine boyuna inceleme ve harmanlama, dilin sınırlarını zorlayarak olanaklarını bulgulamaya </a:t>
            </a:r>
            <a:r>
              <a:rPr lang="tr-TR" dirty="0" smtClean="0">
                <a:solidFill>
                  <a:schemeClr val="bg1"/>
                </a:solidFill>
              </a:rPr>
              <a:t>çalışmadır.»</a:t>
            </a:r>
            <a:endParaRPr lang="tr-TR" dirty="0">
              <a:solidFill>
                <a:schemeClr val="bg1"/>
              </a:solidFill>
            </a:endParaRPr>
          </a:p>
        </p:txBody>
      </p:sp>
    </p:spTree>
  </p:cSld>
  <p:clrMapOvr>
    <a:masterClrMapping/>
  </p:clrMapOvr>
  <p:transition>
    <p:pull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Opulent</Template>
  <TotalTime>2203</TotalTime>
  <Words>667</Words>
  <Application>Microsoft Office PowerPoint</Application>
  <PresentationFormat>Ekran Gösterisi (4:3)</PresentationFormat>
  <Paragraphs>44</Paragraphs>
  <Slides>10</Slides>
  <Notes>0</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10</vt:i4>
      </vt:variant>
    </vt:vector>
  </HeadingPairs>
  <TitlesOfParts>
    <vt:vector size="21" baseType="lpstr">
      <vt:lpstr>Arial</vt:lpstr>
      <vt:lpstr>Arial Unicode MS</vt:lpstr>
      <vt:lpstr>Baskerville Old Face</vt:lpstr>
      <vt:lpstr>Bookman Old Style</vt:lpstr>
      <vt:lpstr>Calibri</vt:lpstr>
      <vt:lpstr>Tahoma</vt:lpstr>
      <vt:lpstr>Times New Roman</vt:lpstr>
      <vt:lpstr>Trebuchet MS</vt:lpstr>
      <vt:lpstr>Wingdings</vt:lpstr>
      <vt:lpstr>Wingdings 2</vt:lpstr>
      <vt:lpstr>Zengin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Nuran yıldız</dc:title>
  <dc:creator>hayret sumer</dc:creator>
  <cp:lastModifiedBy>ilaum</cp:lastModifiedBy>
  <cp:revision>309</cp:revision>
  <dcterms:created xsi:type="dcterms:W3CDTF">2010-02-03T08:52:51Z</dcterms:created>
  <dcterms:modified xsi:type="dcterms:W3CDTF">2020-07-06T10:25:27Z</dcterms:modified>
</cp:coreProperties>
</file>