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7" r:id="rId3"/>
    <p:sldId id="269" r:id="rId4"/>
    <p:sldId id="274" r:id="rId5"/>
    <p:sldId id="275" r:id="rId6"/>
    <p:sldId id="277" r:id="rId7"/>
    <p:sldId id="270" r:id="rId8"/>
    <p:sldId id="27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15" y="-2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5692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69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7697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1950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0595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1707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4864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8821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3852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2976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6614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F21A78F8-B80D-4AEA-B8F3-A5982438474A}" type="datetimeFigureOut">
              <a:rPr lang="tr-TR" smtClean="0"/>
              <a:pPr/>
              <a:t>18.04.2018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546F961A-2375-4F88-916B-6C70210C8FFF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1330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6540" y="1552289"/>
            <a:ext cx="103712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III. ANAYASALARIN YAPILIŞ YÖNTEMİNE GÖRE ANAYASALAR</a:t>
            </a:r>
          </a:p>
        </p:txBody>
      </p:sp>
    </p:spTree>
    <p:extLst>
      <p:ext uri="{BB962C8B-B14F-4D97-AF65-F5344CB8AC3E}">
        <p14:creationId xmlns:p14="http://schemas.microsoft.com/office/powerpoint/2010/main" xmlns="" val="150565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30901" y="1404796"/>
            <a:ext cx="1167969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latin typeface="Times New Roman" pitchFamily="18" charset="0"/>
              </a:rPr>
              <a:t>III</a:t>
            </a:r>
            <a:r>
              <a:rPr lang="tr-TR" sz="4000" b="1" dirty="0">
                <a:latin typeface="Times New Roman" pitchFamily="18" charset="0"/>
              </a:rPr>
              <a:t>. ANAYASALARIN YAPILIŞ YÖNTEMİNE GÖRE </a:t>
            </a:r>
            <a:r>
              <a:rPr lang="tr-TR" sz="4000" b="1" dirty="0" smtClean="0">
                <a:latin typeface="Times New Roman" pitchFamily="18" charset="0"/>
              </a:rPr>
              <a:t>ANAYASALAR</a:t>
            </a:r>
          </a:p>
          <a:p>
            <a:endParaRPr lang="tr-TR" sz="4000" b="1" dirty="0">
              <a:latin typeface="Times New Roman" pitchFamily="18" charset="0"/>
            </a:endParaRPr>
          </a:p>
          <a:p>
            <a:r>
              <a:rPr lang="tr-TR" sz="4000" b="1" dirty="0">
                <a:latin typeface="Times New Roman" pitchFamily="18" charset="0"/>
              </a:rPr>
              <a:t>	</a:t>
            </a:r>
            <a:r>
              <a:rPr lang="tr-TR" sz="4000" dirty="0">
                <a:latin typeface="Times New Roman" pitchFamily="18" charset="0"/>
              </a:rPr>
              <a:t>A. Demokratik Usullerle Yapılan Anayasa</a:t>
            </a:r>
          </a:p>
          <a:p>
            <a:endParaRPr lang="tr-TR" sz="4000" dirty="0" smtClean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B. Demokratik Olmayan Usullerle Yapılan Anayasa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729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19524" y="1135383"/>
            <a:ext cx="1116016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>B. Demokratik Olmayan Usullerle Yapılan </a:t>
            </a:r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Anayasa</a:t>
            </a:r>
          </a:p>
          <a:p>
            <a:endParaRPr lang="tr-TR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>		1. İç Empoze Anayasa</a:t>
            </a:r>
          </a:p>
          <a:p>
            <a:endParaRPr lang="tr-TR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>		2. Dış Empoze Anayasa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596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6540" y="1552289"/>
            <a:ext cx="10371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IV. ANAYASA YAPIM SÜRECİ</a:t>
            </a:r>
          </a:p>
        </p:txBody>
      </p:sp>
    </p:spTree>
    <p:extLst>
      <p:ext uri="{BB962C8B-B14F-4D97-AF65-F5344CB8AC3E}">
        <p14:creationId xmlns:p14="http://schemas.microsoft.com/office/powerpoint/2010/main" xmlns="" val="1505657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39049" y="1193114"/>
            <a:ext cx="1021732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latin typeface="Times New Roman" pitchFamily="18" charset="0"/>
              </a:rPr>
              <a:t>IV. ANAYASA YAPIM SÜRECİ</a:t>
            </a:r>
          </a:p>
          <a:p>
            <a:r>
              <a:rPr lang="tr-TR" sz="4000" b="1" dirty="0">
                <a:latin typeface="Times New Roman" pitchFamily="18" charset="0"/>
              </a:rPr>
              <a:t>	</a:t>
            </a:r>
            <a:r>
              <a:rPr lang="tr-TR" sz="4000" dirty="0">
                <a:latin typeface="Times New Roman" pitchFamily="18" charset="0"/>
              </a:rPr>
              <a:t>A. Hazırlık Aşaması</a:t>
            </a:r>
          </a:p>
          <a:p>
            <a:r>
              <a:rPr lang="tr-TR" sz="4000" dirty="0">
                <a:latin typeface="Times New Roman" pitchFamily="18" charset="0"/>
              </a:rPr>
              <a:t>	B. Anayasa Yapıcıların Belirlenmesi</a:t>
            </a:r>
          </a:p>
          <a:p>
            <a:r>
              <a:rPr lang="tr-TR" sz="4000" dirty="0">
                <a:latin typeface="Times New Roman" pitchFamily="18" charset="0"/>
              </a:rPr>
              <a:t>	C. Anayasanın Kaleme Alınması</a:t>
            </a:r>
          </a:p>
          <a:p>
            <a:r>
              <a:rPr lang="tr-TR" sz="4000" dirty="0">
                <a:latin typeface="Times New Roman" pitchFamily="18" charset="0"/>
              </a:rPr>
              <a:t>	D. Anayasanın Yürürlüğe Girmesi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7295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Times New Roman" pitchFamily="18" charset="0"/>
              </a:rPr>
              <a:t>			SEÇİLMİŞ KAYNAKÇA</a:t>
            </a:r>
            <a:r>
              <a:rPr lang="tr-TR" sz="2800" b="1" dirty="0">
                <a:latin typeface="Times New Roman" pitchFamily="18" charset="0"/>
              </a:rPr>
              <a:t>				</a:t>
            </a:r>
            <a:endParaRPr lang="tr-TR" sz="2800" b="1" dirty="0" smtClean="0">
              <a:latin typeface="Times New Roman" pitchFamily="18" charset="0"/>
            </a:endParaRPr>
          </a:p>
          <a:p>
            <a:r>
              <a:rPr lang="tr-TR" sz="2800" b="1" dirty="0">
                <a:latin typeface="Times New Roman" pitchFamily="18" charset="0"/>
              </a:rPr>
              <a:t> </a:t>
            </a:r>
            <a:r>
              <a:rPr lang="tr-TR" sz="2800" dirty="0">
                <a:latin typeface="Times New Roman" pitchFamily="18" charset="0"/>
              </a:rPr>
              <a:t/>
            </a:r>
            <a:br>
              <a:rPr lang="tr-TR" sz="2800" dirty="0">
                <a:latin typeface="Times New Roman" pitchFamily="18" charset="0"/>
              </a:rPr>
            </a:br>
            <a:r>
              <a:rPr lang="tr-TR" sz="2800" dirty="0">
                <a:latin typeface="Times New Roman" pitchFamily="18" charset="0"/>
              </a:rPr>
              <a:t>Ergun Özbudun, </a:t>
            </a:r>
            <a:r>
              <a:rPr lang="tr-TR" sz="2800" b="1" dirty="0">
                <a:latin typeface="Times New Roman" pitchFamily="18" charset="0"/>
              </a:rPr>
              <a:t>Demokrasiye Geçiş Sürecinde Anayasa Yapımı</a:t>
            </a:r>
            <a:r>
              <a:rPr lang="tr-TR" sz="2800" dirty="0">
                <a:latin typeface="Times New Roman" pitchFamily="18" charset="0"/>
              </a:rPr>
              <a:t>, Bilgi Yayınevi, Ankara 1993.</a:t>
            </a:r>
            <a:endParaRPr lang="en-US" sz="2800" dirty="0">
              <a:latin typeface="Times New Roman" pitchFamily="18" charset="0"/>
            </a:endParaRPr>
          </a:p>
          <a:p>
            <a:r>
              <a:rPr lang="tr-TR" sz="2800" dirty="0">
                <a:latin typeface="Times New Roman" pitchFamily="18" charset="0"/>
              </a:rPr>
              <a:t>Ergun Özbudun, </a:t>
            </a:r>
            <a:r>
              <a:rPr lang="tr-TR" sz="2800" b="1" dirty="0">
                <a:latin typeface="Times New Roman" pitchFamily="18" charset="0"/>
              </a:rPr>
              <a:t>Çağdaş Türk Politikası</a:t>
            </a:r>
            <a:r>
              <a:rPr lang="tr-TR" sz="2800" dirty="0">
                <a:latin typeface="Times New Roman" pitchFamily="18" charset="0"/>
              </a:rPr>
              <a:t>, (çev. Ali Resul Usul), Doğan Kitap, İstanbul 2003, s. 49-67.</a:t>
            </a:r>
            <a:endParaRPr lang="en-US" sz="2800" dirty="0">
              <a:latin typeface="Times New Roman" pitchFamily="18" charset="0"/>
            </a:endParaRPr>
          </a:p>
          <a:p>
            <a:r>
              <a:rPr lang="tr-TR" sz="2800" dirty="0">
                <a:latin typeface="Times New Roman" pitchFamily="18" charset="0"/>
              </a:rPr>
              <a:t>Yavuz Atar, </a:t>
            </a:r>
            <a:r>
              <a:rPr lang="tr-TR" sz="2800" b="1" dirty="0">
                <a:latin typeface="Times New Roman" pitchFamily="18" charset="0"/>
              </a:rPr>
              <a:t>Demokrasilerde Anayasa Yapımı ve Anayasal Değişimin Dinamikleri</a:t>
            </a:r>
            <a:r>
              <a:rPr lang="tr-TR" sz="2800" dirty="0">
                <a:latin typeface="Times New Roman" pitchFamily="18" charset="0"/>
              </a:rPr>
              <a:t>, Mimoza Yayıncılık, Konya 2000.</a:t>
            </a:r>
            <a:endParaRPr lang="en-US" sz="2800" dirty="0">
              <a:latin typeface="Times New Roman" pitchFamily="18" charset="0"/>
            </a:endParaRPr>
          </a:p>
          <a:p>
            <a:r>
              <a:rPr lang="tr-TR" sz="2800" dirty="0">
                <a:latin typeface="Times New Roman" pitchFamily="18" charset="0"/>
              </a:rPr>
              <a:t>Kemal Gözler, </a:t>
            </a:r>
            <a:r>
              <a:rPr lang="tr-TR" sz="2800" b="1" dirty="0">
                <a:latin typeface="Times New Roman" pitchFamily="18" charset="0"/>
              </a:rPr>
              <a:t>Kurucu İktidar</a:t>
            </a:r>
            <a:r>
              <a:rPr lang="tr-TR" sz="2800" dirty="0">
                <a:latin typeface="Times New Roman" pitchFamily="18" charset="0"/>
              </a:rPr>
              <a:t>, Ekin Kitabevi, Bursa 1998.</a:t>
            </a:r>
            <a:endParaRPr lang="en-US" sz="2800" dirty="0">
              <a:latin typeface="Times New Roman" pitchFamily="18" charset="0"/>
            </a:endParaRPr>
          </a:p>
          <a:p>
            <a:r>
              <a:rPr lang="tr-TR" sz="2800" dirty="0">
                <a:latin typeface="Times New Roman" pitchFamily="18" charset="0"/>
              </a:rPr>
              <a:t>Volkan Has, </a:t>
            </a:r>
            <a:r>
              <a:rPr lang="tr-TR" sz="2800" b="1" dirty="0">
                <a:latin typeface="Times New Roman" pitchFamily="18" charset="0"/>
              </a:rPr>
              <a:t>Anayasa’yı Değiştirme Süreci</a:t>
            </a:r>
            <a:r>
              <a:rPr lang="tr-TR" sz="2800" dirty="0">
                <a:latin typeface="Times New Roman" pitchFamily="18" charset="0"/>
              </a:rPr>
              <a:t>, 2.b., Adalet Yayınevi, Ankara 2009.</a:t>
            </a:r>
            <a:endParaRPr lang="en-US" sz="2800" dirty="0">
              <a:latin typeface="Times New Roman" pitchFamily="18" charset="0"/>
            </a:endParaRPr>
          </a:p>
          <a:p>
            <a:r>
              <a:rPr lang="tr-TR" sz="2800" dirty="0">
                <a:latin typeface="Times New Roman" pitchFamily="18" charset="0"/>
              </a:rPr>
              <a:t>Erdal Onar, </a:t>
            </a:r>
            <a:r>
              <a:rPr lang="tr-TR" sz="2800" b="1" dirty="0">
                <a:latin typeface="Times New Roman" pitchFamily="18" charset="0"/>
              </a:rPr>
              <a:t>1982 Anayasasında Anayasayı Değiştirme Sorunu</a:t>
            </a:r>
            <a:r>
              <a:rPr lang="tr-TR" sz="2800" dirty="0">
                <a:latin typeface="Times New Roman" pitchFamily="18" charset="0"/>
              </a:rPr>
              <a:t>, Ankara 1993.</a:t>
            </a:r>
            <a:endParaRPr lang="en-US" sz="2800" dirty="0">
              <a:latin typeface="Times New Roman" pitchFamily="18" charset="0"/>
            </a:endParaRPr>
          </a:p>
          <a:p>
            <a:r>
              <a:rPr lang="tr-TR" sz="2800" dirty="0" err="1">
                <a:latin typeface="Times New Roman" pitchFamily="18" charset="0"/>
              </a:rPr>
              <a:t>Arend</a:t>
            </a:r>
            <a:r>
              <a:rPr lang="tr-TR" sz="2800" dirty="0">
                <a:latin typeface="Times New Roman" pitchFamily="18" charset="0"/>
              </a:rPr>
              <a:t> </a:t>
            </a:r>
            <a:r>
              <a:rPr lang="tr-TR" sz="2800" dirty="0" err="1">
                <a:latin typeface="Times New Roman" pitchFamily="18" charset="0"/>
              </a:rPr>
              <a:t>Lijphart</a:t>
            </a:r>
            <a:r>
              <a:rPr lang="tr-TR" sz="2800" dirty="0">
                <a:latin typeface="Times New Roman" pitchFamily="18" charset="0"/>
              </a:rPr>
              <a:t>, </a:t>
            </a:r>
            <a:r>
              <a:rPr lang="tr-TR" sz="2800" b="1" dirty="0">
                <a:latin typeface="Times New Roman" pitchFamily="18" charset="0"/>
              </a:rPr>
              <a:t>Çağdaş Demokrasiler</a:t>
            </a:r>
            <a:r>
              <a:rPr lang="tr-TR" sz="2800" dirty="0">
                <a:latin typeface="Times New Roman" pitchFamily="18" charset="0"/>
              </a:rPr>
              <a:t>, (çev. Ergun Özbudun - Ersin </a:t>
            </a:r>
            <a:r>
              <a:rPr lang="tr-TR" sz="2800" dirty="0" err="1">
                <a:latin typeface="Times New Roman" pitchFamily="18" charset="0"/>
              </a:rPr>
              <a:t>Onulduran</a:t>
            </a:r>
            <a:r>
              <a:rPr lang="tr-TR" sz="2800" dirty="0">
                <a:latin typeface="Times New Roman" pitchFamily="18" charset="0"/>
              </a:rPr>
              <a:t>), Yetkin Yayınları, Ankara 1996, s. 162-165</a:t>
            </a:r>
            <a:r>
              <a:rPr lang="tr-TR" sz="2800" dirty="0" smtClean="0">
                <a:latin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170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Times New Roman" pitchFamily="18" charset="0"/>
              </a:rPr>
              <a:t>			GENEL KAYNAKLAR</a:t>
            </a:r>
            <a:r>
              <a:rPr lang="tr-TR" sz="3200" b="1" dirty="0">
                <a:latin typeface="Times New Roman" pitchFamily="18" charset="0"/>
              </a:rPr>
              <a:t>				</a:t>
            </a:r>
            <a:endParaRPr lang="tr-TR" sz="3200" b="1" dirty="0" smtClean="0">
              <a:latin typeface="Times New Roman" pitchFamily="18" charset="0"/>
            </a:endParaRPr>
          </a:p>
          <a:p>
            <a:r>
              <a:rPr lang="tr-TR" sz="3000" dirty="0" smtClean="0">
                <a:latin typeface="Times New Roman" pitchFamily="18" charset="0"/>
              </a:rPr>
              <a:t>Erdoğan </a:t>
            </a:r>
            <a:r>
              <a:rPr lang="tr-TR" sz="3000" dirty="0">
                <a:latin typeface="Times New Roman" pitchFamily="18" charset="0"/>
              </a:rPr>
              <a:t>Teziç, </a:t>
            </a:r>
            <a:r>
              <a:rPr lang="tr-TR" sz="3000" b="1" dirty="0">
                <a:latin typeface="Times New Roman" pitchFamily="18" charset="0"/>
              </a:rPr>
              <a:t>Anayasa Hukuku (Genel Esaslar),</a:t>
            </a:r>
            <a:r>
              <a:rPr lang="tr-TR" sz="3000" dirty="0">
                <a:latin typeface="Times New Roman" pitchFamily="18" charset="0"/>
              </a:rPr>
              <a:t> 21.b., Beta,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Anayasa Hukukunun Genel Esasları Ders Kitabı</a:t>
            </a:r>
            <a:r>
              <a:rPr lang="tr-TR" sz="3000" dirty="0">
                <a:latin typeface="Times New Roman" pitchFamily="18" charset="0"/>
              </a:rPr>
              <a:t>, Ekin Kitabevi Yayınları, 9.b.,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İbrahim Kaboğlu, </a:t>
            </a:r>
            <a:r>
              <a:rPr lang="tr-TR" sz="3000" b="1" dirty="0">
                <a:latin typeface="Times New Roman" pitchFamily="18" charset="0"/>
              </a:rPr>
              <a:t>Anayasa Hukuku Dersleri (Genel Esaslar)</a:t>
            </a:r>
            <a:r>
              <a:rPr lang="tr-TR" sz="3000" dirty="0">
                <a:latin typeface="Times New Roman" pitchFamily="18" charset="0"/>
              </a:rPr>
              <a:t>, 12.b., Legal Yayıncılık,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Ergun Özbudun, </a:t>
            </a:r>
            <a:r>
              <a:rPr lang="tr-TR" sz="3000" b="1" dirty="0">
                <a:latin typeface="Times New Roman" pitchFamily="18" charset="0"/>
              </a:rPr>
              <a:t>Türk Anayasa Hukuku</a:t>
            </a:r>
            <a:r>
              <a:rPr lang="tr-TR" sz="3000" dirty="0">
                <a:latin typeface="Times New Roman" pitchFamily="18" charset="0"/>
              </a:rPr>
              <a:t>, 17.b., Yetkin Yayınları, Ankara,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Bülent </a:t>
            </a:r>
            <a:r>
              <a:rPr lang="tr-TR" sz="3000" dirty="0" err="1">
                <a:latin typeface="Times New Roman" pitchFamily="18" charset="0"/>
              </a:rPr>
              <a:t>Tanör</a:t>
            </a:r>
            <a:r>
              <a:rPr lang="tr-TR" sz="3000" dirty="0">
                <a:latin typeface="Times New Roman" pitchFamily="18" charset="0"/>
              </a:rPr>
              <a:t>-Necmi Yüzbaşıoğlu, </a:t>
            </a:r>
            <a:r>
              <a:rPr lang="tr-TR" sz="3000" b="1" dirty="0">
                <a:latin typeface="Times New Roman" pitchFamily="18" charset="0"/>
              </a:rPr>
              <a:t>1982 Anayasasına Göre Türk Anayasa Hukuku</a:t>
            </a:r>
            <a:r>
              <a:rPr lang="tr-TR" sz="3000" dirty="0">
                <a:latin typeface="Times New Roman" pitchFamily="18" charset="0"/>
              </a:rPr>
              <a:t>, 16.b., Beta, İstanbul, 2016.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Türk Anayasa Hukuku Dersleri,</a:t>
            </a:r>
            <a:r>
              <a:rPr lang="tr-TR" sz="3000" dirty="0">
                <a:latin typeface="Times New Roman" pitchFamily="18" charset="0"/>
              </a:rPr>
              <a:t> 21.b., Ekin Kitabevi Yayınları,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200" b="1" dirty="0">
                <a:latin typeface="Times New Roman" pitchFamily="18" charset="0"/>
              </a:rPr>
              <a:t> </a:t>
            </a:r>
            <a:r>
              <a:rPr lang="tr-TR" sz="3200" dirty="0">
                <a:latin typeface="Times New Roman" pitchFamily="18" charset="0"/>
              </a:rPr>
              <a:t/>
            </a:r>
            <a:br>
              <a:rPr lang="tr-TR" sz="3200" dirty="0">
                <a:latin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6066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250" y="750507"/>
            <a:ext cx="108330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ÖRNEK SORULAR</a:t>
            </a: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Demokratik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yöntemlerle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Anayasaların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nasıl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yapılabileceğini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tartışınız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 1961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1982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Anayasalarını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açıdan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karşılaştırmalı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değerlendiriniz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3515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44</Words>
  <Application>Microsoft Office PowerPoint</Application>
  <PresentationFormat>Özel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</dc:title>
  <dc:creator>Deniz POLAT</dc:creator>
  <cp:lastModifiedBy>Ali Erdem Doğanoğlu</cp:lastModifiedBy>
  <cp:revision>24</cp:revision>
  <dcterms:created xsi:type="dcterms:W3CDTF">2017-10-23T13:21:40Z</dcterms:created>
  <dcterms:modified xsi:type="dcterms:W3CDTF">2018-04-18T08:58:17Z</dcterms:modified>
</cp:coreProperties>
</file>