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0F7A0B-7D01-40A5-8FE6-BF488E86D00D}" type="doc">
      <dgm:prSet loTypeId="urn:microsoft.com/office/officeart/2005/8/layout/cycle2" loCatId="cycle" qsTypeId="urn:microsoft.com/office/officeart/2005/8/quickstyle/simple3" qsCatId="simple" csTypeId="urn:microsoft.com/office/officeart/2005/8/colors/colorful3" csCatId="colorful"/>
      <dgm:spPr/>
      <dgm:t>
        <a:bodyPr/>
        <a:lstStyle/>
        <a:p>
          <a:endParaRPr lang="tr-TR"/>
        </a:p>
      </dgm:t>
    </dgm:pt>
    <dgm:pt modelId="{0266A4FA-9B2A-4875-910B-8CF1FF73204B}">
      <dgm:prSet/>
      <dgm:spPr/>
      <dgm:t>
        <a:bodyPr/>
        <a:lstStyle/>
        <a:p>
          <a:pPr rtl="0"/>
          <a:r>
            <a:rPr lang="tr-TR" dirty="0" smtClean="0"/>
            <a:t>OLAĞANDIŞI GÜZEL BİR DENEYİM</a:t>
          </a:r>
          <a:endParaRPr lang="tr-TR" dirty="0"/>
        </a:p>
      </dgm:t>
    </dgm:pt>
    <dgm:pt modelId="{70D30B24-66FE-4D44-AF60-8319930106DB}" type="parTrans" cxnId="{EAA3179B-D6E4-4DEB-8FD3-55EFAFB06037}">
      <dgm:prSet/>
      <dgm:spPr/>
      <dgm:t>
        <a:bodyPr/>
        <a:lstStyle/>
        <a:p>
          <a:endParaRPr lang="tr-TR"/>
        </a:p>
      </dgm:t>
    </dgm:pt>
    <dgm:pt modelId="{1A55E953-05D2-4420-BBB0-FBFE5269E45E}" type="sibTrans" cxnId="{EAA3179B-D6E4-4DEB-8FD3-55EFAFB06037}">
      <dgm:prSet/>
      <dgm:spPr/>
      <dgm:t>
        <a:bodyPr/>
        <a:lstStyle/>
        <a:p>
          <a:endParaRPr lang="tr-TR"/>
        </a:p>
      </dgm:t>
    </dgm:pt>
    <dgm:pt modelId="{CCEBC272-54E2-4D53-9B17-8E56DF111C6F}">
      <dgm:prSet/>
      <dgm:spPr/>
      <dgm:t>
        <a:bodyPr/>
        <a:lstStyle/>
        <a:p>
          <a:pPr rtl="0"/>
          <a:r>
            <a:rPr lang="tr-TR" dirty="0" smtClean="0"/>
            <a:t>SONSUZ BİLİNMEYEN DEĞİŞKENLİ</a:t>
          </a:r>
          <a:endParaRPr lang="tr-TR" dirty="0"/>
        </a:p>
      </dgm:t>
    </dgm:pt>
    <dgm:pt modelId="{7C63FFE4-EE85-48BE-8AAF-D5D7A50388D5}" type="parTrans" cxnId="{BD06DAE5-1A71-486D-9C37-6F2306BD1D2F}">
      <dgm:prSet/>
      <dgm:spPr/>
      <dgm:t>
        <a:bodyPr/>
        <a:lstStyle/>
        <a:p>
          <a:endParaRPr lang="tr-TR"/>
        </a:p>
      </dgm:t>
    </dgm:pt>
    <dgm:pt modelId="{4D8BF9AB-3660-4E34-B494-F77AE2D94CE5}" type="sibTrans" cxnId="{BD06DAE5-1A71-486D-9C37-6F2306BD1D2F}">
      <dgm:prSet/>
      <dgm:spPr/>
      <dgm:t>
        <a:bodyPr/>
        <a:lstStyle/>
        <a:p>
          <a:endParaRPr lang="tr-TR"/>
        </a:p>
      </dgm:t>
    </dgm:pt>
    <dgm:pt modelId="{4D6AE959-D60E-47E5-AF95-4B831E413221}">
      <dgm:prSet/>
      <dgm:spPr/>
      <dgm:t>
        <a:bodyPr/>
        <a:lstStyle/>
        <a:p>
          <a:pPr rtl="0"/>
          <a:r>
            <a:rPr lang="tr-TR" dirty="0" smtClean="0"/>
            <a:t>BİRDEN ÇOK YAKINMA</a:t>
          </a:r>
          <a:endParaRPr lang="tr-TR" dirty="0"/>
        </a:p>
      </dgm:t>
    </dgm:pt>
    <dgm:pt modelId="{C944DA25-C80F-4FFB-9183-9ECA0C2F9388}" type="parTrans" cxnId="{677DE112-67BD-430B-87A0-F04BBD6DA9EA}">
      <dgm:prSet/>
      <dgm:spPr/>
      <dgm:t>
        <a:bodyPr/>
        <a:lstStyle/>
        <a:p>
          <a:endParaRPr lang="tr-TR"/>
        </a:p>
      </dgm:t>
    </dgm:pt>
    <dgm:pt modelId="{0CE95828-AD70-4723-A0B6-35B6B0FAA333}" type="sibTrans" cxnId="{677DE112-67BD-430B-87A0-F04BBD6DA9EA}">
      <dgm:prSet/>
      <dgm:spPr/>
      <dgm:t>
        <a:bodyPr/>
        <a:lstStyle/>
        <a:p>
          <a:endParaRPr lang="tr-TR"/>
        </a:p>
      </dgm:t>
    </dgm:pt>
    <dgm:pt modelId="{BD189D97-11C1-4E00-8DA8-BB56E8020C06}" type="pres">
      <dgm:prSet presAssocID="{040F7A0B-7D01-40A5-8FE6-BF488E86D00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F89E7C5-D993-46AB-83F2-FB22924C6BAF}" type="pres">
      <dgm:prSet presAssocID="{0266A4FA-9B2A-4875-910B-8CF1FF73204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EF817F-1068-404C-9757-4D661CCEE9A7}" type="pres">
      <dgm:prSet presAssocID="{1A55E953-05D2-4420-BBB0-FBFE5269E45E}" presName="sibTrans" presStyleLbl="sibTrans2D1" presStyleIdx="0" presStyleCnt="3"/>
      <dgm:spPr/>
      <dgm:t>
        <a:bodyPr/>
        <a:lstStyle/>
        <a:p>
          <a:endParaRPr lang="tr-TR"/>
        </a:p>
      </dgm:t>
    </dgm:pt>
    <dgm:pt modelId="{26CF1F4C-B0F1-4DB1-AF53-37B6507980BE}" type="pres">
      <dgm:prSet presAssocID="{1A55E953-05D2-4420-BBB0-FBFE5269E45E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32A23E42-6B3C-45D2-9ECF-BC53B80ACFBB}" type="pres">
      <dgm:prSet presAssocID="{CCEBC272-54E2-4D53-9B17-8E56DF111C6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DE6A50-5A54-4F86-915E-2246CC591AE6}" type="pres">
      <dgm:prSet presAssocID="{4D8BF9AB-3660-4E34-B494-F77AE2D94CE5}" presName="sibTrans" presStyleLbl="sibTrans2D1" presStyleIdx="1" presStyleCnt="3"/>
      <dgm:spPr/>
      <dgm:t>
        <a:bodyPr/>
        <a:lstStyle/>
        <a:p>
          <a:endParaRPr lang="tr-TR"/>
        </a:p>
      </dgm:t>
    </dgm:pt>
    <dgm:pt modelId="{FC0A28AE-9E42-4979-90FE-E4AB73A5A92A}" type="pres">
      <dgm:prSet presAssocID="{4D8BF9AB-3660-4E34-B494-F77AE2D94CE5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F8B50431-68C0-44E3-B8E3-ECCA07BB874A}" type="pres">
      <dgm:prSet presAssocID="{4D6AE959-D60E-47E5-AF95-4B831E41322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5A0BC4-B160-451B-B2EC-E874BD8A8193}" type="pres">
      <dgm:prSet presAssocID="{0CE95828-AD70-4723-A0B6-35B6B0FAA333}" presName="sibTrans" presStyleLbl="sibTrans2D1" presStyleIdx="2" presStyleCnt="3"/>
      <dgm:spPr/>
      <dgm:t>
        <a:bodyPr/>
        <a:lstStyle/>
        <a:p>
          <a:endParaRPr lang="tr-TR"/>
        </a:p>
      </dgm:t>
    </dgm:pt>
    <dgm:pt modelId="{CA64F60C-9D59-411C-8C87-3E718AFA5367}" type="pres">
      <dgm:prSet presAssocID="{0CE95828-AD70-4723-A0B6-35B6B0FAA333}" presName="connectorText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4798BEAB-B67B-471A-84BC-04C065D4EC47}" type="presOf" srcId="{CCEBC272-54E2-4D53-9B17-8E56DF111C6F}" destId="{32A23E42-6B3C-45D2-9ECF-BC53B80ACFBB}" srcOrd="0" destOrd="0" presId="urn:microsoft.com/office/officeart/2005/8/layout/cycle2"/>
    <dgm:cxn modelId="{EAA3179B-D6E4-4DEB-8FD3-55EFAFB06037}" srcId="{040F7A0B-7D01-40A5-8FE6-BF488E86D00D}" destId="{0266A4FA-9B2A-4875-910B-8CF1FF73204B}" srcOrd="0" destOrd="0" parTransId="{70D30B24-66FE-4D44-AF60-8319930106DB}" sibTransId="{1A55E953-05D2-4420-BBB0-FBFE5269E45E}"/>
    <dgm:cxn modelId="{2D46D0B8-703F-4F82-A1D7-ABC9E4D8202A}" type="presOf" srcId="{1A55E953-05D2-4420-BBB0-FBFE5269E45E}" destId="{26CF1F4C-B0F1-4DB1-AF53-37B6507980BE}" srcOrd="1" destOrd="0" presId="urn:microsoft.com/office/officeart/2005/8/layout/cycle2"/>
    <dgm:cxn modelId="{996DDCD8-F596-40D6-8581-5B6651A7FA15}" type="presOf" srcId="{4D8BF9AB-3660-4E34-B494-F77AE2D94CE5}" destId="{90DE6A50-5A54-4F86-915E-2246CC591AE6}" srcOrd="0" destOrd="0" presId="urn:microsoft.com/office/officeart/2005/8/layout/cycle2"/>
    <dgm:cxn modelId="{7230F5F9-298C-4FBD-A9D7-EB125582AA72}" type="presOf" srcId="{4D8BF9AB-3660-4E34-B494-F77AE2D94CE5}" destId="{FC0A28AE-9E42-4979-90FE-E4AB73A5A92A}" srcOrd="1" destOrd="0" presId="urn:microsoft.com/office/officeart/2005/8/layout/cycle2"/>
    <dgm:cxn modelId="{5D733A56-8C46-48DF-8CBE-2F88B19729B4}" type="presOf" srcId="{0CE95828-AD70-4723-A0B6-35B6B0FAA333}" destId="{CA64F60C-9D59-411C-8C87-3E718AFA5367}" srcOrd="1" destOrd="0" presId="urn:microsoft.com/office/officeart/2005/8/layout/cycle2"/>
    <dgm:cxn modelId="{51544CC7-5912-4F2B-8FC6-1B9FBF3DCE7A}" type="presOf" srcId="{1A55E953-05D2-4420-BBB0-FBFE5269E45E}" destId="{F2EF817F-1068-404C-9757-4D661CCEE9A7}" srcOrd="0" destOrd="0" presId="urn:microsoft.com/office/officeart/2005/8/layout/cycle2"/>
    <dgm:cxn modelId="{BD06DAE5-1A71-486D-9C37-6F2306BD1D2F}" srcId="{040F7A0B-7D01-40A5-8FE6-BF488E86D00D}" destId="{CCEBC272-54E2-4D53-9B17-8E56DF111C6F}" srcOrd="1" destOrd="0" parTransId="{7C63FFE4-EE85-48BE-8AAF-D5D7A50388D5}" sibTransId="{4D8BF9AB-3660-4E34-B494-F77AE2D94CE5}"/>
    <dgm:cxn modelId="{90059129-8A36-49BA-9AE3-B594CF02E19F}" type="presOf" srcId="{0266A4FA-9B2A-4875-910B-8CF1FF73204B}" destId="{1F89E7C5-D993-46AB-83F2-FB22924C6BAF}" srcOrd="0" destOrd="0" presId="urn:microsoft.com/office/officeart/2005/8/layout/cycle2"/>
    <dgm:cxn modelId="{52B8194A-5AD6-42DA-9A97-95E196B67FEB}" type="presOf" srcId="{4D6AE959-D60E-47E5-AF95-4B831E413221}" destId="{F8B50431-68C0-44E3-B8E3-ECCA07BB874A}" srcOrd="0" destOrd="0" presId="urn:microsoft.com/office/officeart/2005/8/layout/cycle2"/>
    <dgm:cxn modelId="{9CA29150-1692-4A3A-BF91-C2332FD67055}" type="presOf" srcId="{040F7A0B-7D01-40A5-8FE6-BF488E86D00D}" destId="{BD189D97-11C1-4E00-8DA8-BB56E8020C06}" srcOrd="0" destOrd="0" presId="urn:microsoft.com/office/officeart/2005/8/layout/cycle2"/>
    <dgm:cxn modelId="{76134403-202F-4773-B348-5C5C2CD18F6A}" type="presOf" srcId="{0CE95828-AD70-4723-A0B6-35B6B0FAA333}" destId="{EB5A0BC4-B160-451B-B2EC-E874BD8A8193}" srcOrd="0" destOrd="0" presId="urn:microsoft.com/office/officeart/2005/8/layout/cycle2"/>
    <dgm:cxn modelId="{677DE112-67BD-430B-87A0-F04BBD6DA9EA}" srcId="{040F7A0B-7D01-40A5-8FE6-BF488E86D00D}" destId="{4D6AE959-D60E-47E5-AF95-4B831E413221}" srcOrd="2" destOrd="0" parTransId="{C944DA25-C80F-4FFB-9183-9ECA0C2F9388}" sibTransId="{0CE95828-AD70-4723-A0B6-35B6B0FAA333}"/>
    <dgm:cxn modelId="{C8759331-B831-4DD4-81D2-88429ACA9E08}" type="presParOf" srcId="{BD189D97-11C1-4E00-8DA8-BB56E8020C06}" destId="{1F89E7C5-D993-46AB-83F2-FB22924C6BAF}" srcOrd="0" destOrd="0" presId="urn:microsoft.com/office/officeart/2005/8/layout/cycle2"/>
    <dgm:cxn modelId="{3107B8F6-D729-40DB-86F9-464656B4E50E}" type="presParOf" srcId="{BD189D97-11C1-4E00-8DA8-BB56E8020C06}" destId="{F2EF817F-1068-404C-9757-4D661CCEE9A7}" srcOrd="1" destOrd="0" presId="urn:microsoft.com/office/officeart/2005/8/layout/cycle2"/>
    <dgm:cxn modelId="{6F6C5130-B1FA-4C83-82FA-99A51D4A29DE}" type="presParOf" srcId="{F2EF817F-1068-404C-9757-4D661CCEE9A7}" destId="{26CF1F4C-B0F1-4DB1-AF53-37B6507980BE}" srcOrd="0" destOrd="0" presId="urn:microsoft.com/office/officeart/2005/8/layout/cycle2"/>
    <dgm:cxn modelId="{DB9B1F3A-AEE2-4BB4-86CA-13C82C20DE17}" type="presParOf" srcId="{BD189D97-11C1-4E00-8DA8-BB56E8020C06}" destId="{32A23E42-6B3C-45D2-9ECF-BC53B80ACFBB}" srcOrd="2" destOrd="0" presId="urn:microsoft.com/office/officeart/2005/8/layout/cycle2"/>
    <dgm:cxn modelId="{1D0804F6-DEFD-4C16-8D9F-B3981EEE1955}" type="presParOf" srcId="{BD189D97-11C1-4E00-8DA8-BB56E8020C06}" destId="{90DE6A50-5A54-4F86-915E-2246CC591AE6}" srcOrd="3" destOrd="0" presId="urn:microsoft.com/office/officeart/2005/8/layout/cycle2"/>
    <dgm:cxn modelId="{4551AEDD-594F-4BB2-B308-9AC06057C6B3}" type="presParOf" srcId="{90DE6A50-5A54-4F86-915E-2246CC591AE6}" destId="{FC0A28AE-9E42-4979-90FE-E4AB73A5A92A}" srcOrd="0" destOrd="0" presId="urn:microsoft.com/office/officeart/2005/8/layout/cycle2"/>
    <dgm:cxn modelId="{831CD073-209E-4F8B-9DFC-2F9A5F603311}" type="presParOf" srcId="{BD189D97-11C1-4E00-8DA8-BB56E8020C06}" destId="{F8B50431-68C0-44E3-B8E3-ECCA07BB874A}" srcOrd="4" destOrd="0" presId="urn:microsoft.com/office/officeart/2005/8/layout/cycle2"/>
    <dgm:cxn modelId="{36695661-7AE5-4876-A9FB-E8E13A4472DB}" type="presParOf" srcId="{BD189D97-11C1-4E00-8DA8-BB56E8020C06}" destId="{EB5A0BC4-B160-451B-B2EC-E874BD8A8193}" srcOrd="5" destOrd="0" presId="urn:microsoft.com/office/officeart/2005/8/layout/cycle2"/>
    <dgm:cxn modelId="{0DB9E7FE-76F3-4AB2-940C-84EBA83AE790}" type="presParOf" srcId="{EB5A0BC4-B160-451B-B2EC-E874BD8A8193}" destId="{CA64F60C-9D59-411C-8C87-3E718AFA536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89E7C5-D993-46AB-83F2-FB22924C6BAF}">
      <dsp:nvSpPr>
        <dsp:cNvPr id="0" name=""/>
        <dsp:cNvSpPr/>
      </dsp:nvSpPr>
      <dsp:spPr>
        <a:xfrm>
          <a:off x="3131306" y="1390"/>
          <a:ext cx="1966986" cy="196698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OLAĞANDIŞI GÜZEL BİR DENEYİM</a:t>
          </a:r>
          <a:endParaRPr lang="tr-TR" sz="2000" kern="1200" dirty="0"/>
        </a:p>
      </dsp:txBody>
      <dsp:txXfrm>
        <a:off x="3131306" y="1390"/>
        <a:ext cx="1966986" cy="1966986"/>
      </dsp:txXfrm>
    </dsp:sp>
    <dsp:sp modelId="{F2EF817F-1068-404C-9757-4D661CCEE9A7}">
      <dsp:nvSpPr>
        <dsp:cNvPr id="0" name=""/>
        <dsp:cNvSpPr/>
      </dsp:nvSpPr>
      <dsp:spPr>
        <a:xfrm rot="3600000">
          <a:off x="4584392" y="1918261"/>
          <a:ext cx="521866" cy="663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 rot="3600000">
        <a:off x="4584392" y="1918261"/>
        <a:ext cx="521866" cy="663858"/>
      </dsp:txXfrm>
    </dsp:sp>
    <dsp:sp modelId="{32A23E42-6B3C-45D2-9ECF-BC53B80ACFBB}">
      <dsp:nvSpPr>
        <dsp:cNvPr id="0" name=""/>
        <dsp:cNvSpPr/>
      </dsp:nvSpPr>
      <dsp:spPr>
        <a:xfrm>
          <a:off x="4607126" y="2557585"/>
          <a:ext cx="1966986" cy="1966986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35000"/>
                <a:satMod val="260000"/>
              </a:schemeClr>
            </a:gs>
            <a:gs pos="30000">
              <a:schemeClr val="accent3">
                <a:hueOff val="5625132"/>
                <a:satOff val="-8440"/>
                <a:lumOff val="-1373"/>
                <a:alphaOff val="0"/>
                <a:tint val="38000"/>
                <a:satMod val="260000"/>
              </a:schemeClr>
            </a:gs>
            <a:gs pos="75000">
              <a:schemeClr val="accent3">
                <a:hueOff val="5625132"/>
                <a:satOff val="-8440"/>
                <a:lumOff val="-1373"/>
                <a:alphaOff val="0"/>
                <a:tint val="55000"/>
                <a:satMod val="255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SONSUZ BİLİNMEYEN DEĞİŞKENLİ</a:t>
          </a:r>
          <a:endParaRPr lang="tr-TR" sz="2000" kern="1200" dirty="0"/>
        </a:p>
      </dsp:txBody>
      <dsp:txXfrm>
        <a:off x="4607126" y="2557585"/>
        <a:ext cx="1966986" cy="1966986"/>
      </dsp:txXfrm>
    </dsp:sp>
    <dsp:sp modelId="{90DE6A50-5A54-4F86-915E-2246CC591AE6}">
      <dsp:nvSpPr>
        <dsp:cNvPr id="0" name=""/>
        <dsp:cNvSpPr/>
      </dsp:nvSpPr>
      <dsp:spPr>
        <a:xfrm rot="10800000">
          <a:off x="3868636" y="3209150"/>
          <a:ext cx="521866" cy="663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35000"/>
                <a:satMod val="260000"/>
              </a:schemeClr>
            </a:gs>
            <a:gs pos="30000">
              <a:schemeClr val="accent3">
                <a:hueOff val="5625132"/>
                <a:satOff val="-8440"/>
                <a:lumOff val="-1373"/>
                <a:alphaOff val="0"/>
                <a:tint val="38000"/>
                <a:satMod val="260000"/>
              </a:schemeClr>
            </a:gs>
            <a:gs pos="75000">
              <a:schemeClr val="accent3">
                <a:hueOff val="5625132"/>
                <a:satOff val="-8440"/>
                <a:lumOff val="-1373"/>
                <a:alphaOff val="0"/>
                <a:tint val="55000"/>
                <a:satMod val="255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 rot="10800000">
        <a:off x="3868636" y="3209150"/>
        <a:ext cx="521866" cy="663858"/>
      </dsp:txXfrm>
    </dsp:sp>
    <dsp:sp modelId="{F8B50431-68C0-44E3-B8E3-ECCA07BB874A}">
      <dsp:nvSpPr>
        <dsp:cNvPr id="0" name=""/>
        <dsp:cNvSpPr/>
      </dsp:nvSpPr>
      <dsp:spPr>
        <a:xfrm>
          <a:off x="1655486" y="2557585"/>
          <a:ext cx="1966986" cy="1966986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35000"/>
                <a:satMod val="260000"/>
              </a:schemeClr>
            </a:gs>
            <a:gs pos="30000">
              <a:schemeClr val="accent3">
                <a:hueOff val="11250264"/>
                <a:satOff val="-16880"/>
                <a:lumOff val="-2745"/>
                <a:alphaOff val="0"/>
                <a:tint val="38000"/>
                <a:satMod val="260000"/>
              </a:schemeClr>
            </a:gs>
            <a:gs pos="75000">
              <a:schemeClr val="accent3">
                <a:hueOff val="11250264"/>
                <a:satOff val="-16880"/>
                <a:lumOff val="-2745"/>
                <a:alphaOff val="0"/>
                <a:tint val="55000"/>
                <a:satMod val="255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BİRDEN ÇOK YAKINMA</a:t>
          </a:r>
          <a:endParaRPr lang="tr-TR" sz="2000" kern="1200" dirty="0"/>
        </a:p>
      </dsp:txBody>
      <dsp:txXfrm>
        <a:off x="1655486" y="2557585"/>
        <a:ext cx="1966986" cy="1966986"/>
      </dsp:txXfrm>
    </dsp:sp>
    <dsp:sp modelId="{EB5A0BC4-B160-451B-B2EC-E874BD8A8193}">
      <dsp:nvSpPr>
        <dsp:cNvPr id="0" name=""/>
        <dsp:cNvSpPr/>
      </dsp:nvSpPr>
      <dsp:spPr>
        <a:xfrm rot="18000000">
          <a:off x="3108571" y="1943843"/>
          <a:ext cx="521866" cy="663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35000"/>
                <a:satMod val="260000"/>
              </a:schemeClr>
            </a:gs>
            <a:gs pos="30000">
              <a:schemeClr val="accent3">
                <a:hueOff val="11250264"/>
                <a:satOff val="-16880"/>
                <a:lumOff val="-2745"/>
                <a:alphaOff val="0"/>
                <a:tint val="38000"/>
                <a:satMod val="260000"/>
              </a:schemeClr>
            </a:gs>
            <a:gs pos="75000">
              <a:schemeClr val="accent3">
                <a:hueOff val="11250264"/>
                <a:satOff val="-16880"/>
                <a:lumOff val="-2745"/>
                <a:alphaOff val="0"/>
                <a:tint val="55000"/>
                <a:satMod val="255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 rot="18000000">
        <a:off x="3108571" y="1943843"/>
        <a:ext cx="521866" cy="663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979B4-A1F2-4DFF-9570-1B8E27DD7AC8}" type="datetimeFigureOut">
              <a:rPr lang="tr-TR" smtClean="0"/>
              <a:pPr/>
              <a:t>03.09.2018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802DF-E4EF-4DF7-9CF5-5AE38A08E4C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AİLE HEKİMİ VE MALPRAKTİS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GÜLSEN CEYHUN PEKER</a:t>
            </a:r>
          </a:p>
          <a:p>
            <a:r>
              <a:rPr lang="tr-TR" smtClean="0"/>
              <a:t> AİLE HEKİMLİĞİ AD</a:t>
            </a:r>
            <a:endParaRPr lang="tr-T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DAHA İYİ KAYIT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NOTLARINIZ OKUNABİLİR OLSUN</a:t>
            </a:r>
          </a:p>
          <a:p>
            <a:endParaRPr lang="tr-TR" dirty="0" smtClean="0"/>
          </a:p>
          <a:p>
            <a:r>
              <a:rPr lang="tr-TR" dirty="0" smtClean="0"/>
              <a:t>YARGILAYICI OLMAYIN</a:t>
            </a:r>
          </a:p>
          <a:p>
            <a:endParaRPr lang="tr-TR" dirty="0" smtClean="0"/>
          </a:p>
          <a:p>
            <a:r>
              <a:rPr lang="tr-TR" dirty="0" smtClean="0"/>
              <a:t>AYDINLATILMIŞ ONAM ALIN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DAHA İYİ KAYIT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İSTEDİĞİNİZ YA DA ÖNERDİĞİNİZ HER TETKİKİ</a:t>
            </a:r>
          </a:p>
          <a:p>
            <a:pPr>
              <a:buNone/>
            </a:pPr>
            <a:r>
              <a:rPr lang="tr-TR" dirty="0" smtClean="0"/>
              <a:t>	KAYDEDİN</a:t>
            </a:r>
          </a:p>
          <a:p>
            <a:endParaRPr lang="tr-TR" dirty="0" smtClean="0"/>
          </a:p>
          <a:p>
            <a:r>
              <a:rPr lang="tr-TR" dirty="0" smtClean="0"/>
              <a:t>UYUMSUZLUĞU KAYDEDİN</a:t>
            </a:r>
          </a:p>
          <a:p>
            <a:endParaRPr lang="tr-TR" dirty="0"/>
          </a:p>
          <a:p>
            <a:r>
              <a:rPr lang="tr-TR" dirty="0" smtClean="0"/>
              <a:t>SİGORTA SORUNLARINI BELİRTİN</a:t>
            </a:r>
          </a:p>
          <a:p>
            <a:endParaRPr lang="tr-TR" dirty="0"/>
          </a:p>
          <a:p>
            <a:r>
              <a:rPr lang="tr-TR" dirty="0" smtClean="0"/>
              <a:t>KAYITLARA YAPILAN EKLEMELER AÇIK OLSUN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DAHA İYİ KAYIT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HASTANIZ YANINIZDAYKEN BİLGİLERİ TAMAMLAYIN- ERTELEMEYİN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TELEFON GÖRÜŞMELERİNİ KAYDEDİN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TAKİP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TEST SONUÇLARINA </a:t>
            </a:r>
            <a:r>
              <a:rPr lang="tr-TR" dirty="0" smtClean="0"/>
              <a:t>ULAŞIMDA ENDİŞELERİ YOK EDİN</a:t>
            </a:r>
          </a:p>
          <a:p>
            <a:endParaRPr lang="tr-TR" dirty="0"/>
          </a:p>
          <a:p>
            <a:r>
              <a:rPr lang="tr-TR" dirty="0" smtClean="0"/>
              <a:t>1- 2 HAFTA İÇİNDE HASTAYA TEKRAR RANDEVÜ VEREBİLİRSİNİZ	- 	AKLINIZDA ? VARSA</a:t>
            </a:r>
          </a:p>
          <a:p>
            <a:endParaRPr lang="tr-TR" dirty="0"/>
          </a:p>
          <a:p>
            <a:r>
              <a:rPr lang="tr-TR" dirty="0" smtClean="0"/>
              <a:t>SEVKİ YÖNETİN- YÜKSEK RİSKTE DİKKAT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TAKİP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KRONİK HASTALARDA DÜZENLİ İZLEM</a:t>
            </a:r>
          </a:p>
          <a:p>
            <a:endParaRPr lang="tr-TR" dirty="0" smtClean="0"/>
          </a:p>
          <a:p>
            <a:r>
              <a:rPr lang="tr-TR" dirty="0" smtClean="0"/>
              <a:t>İLAÇ DEĞİŞİMLERİNİ SİZ YÖNETİN</a:t>
            </a:r>
          </a:p>
          <a:p>
            <a:endParaRPr lang="tr-TR" dirty="0" smtClean="0"/>
          </a:p>
          <a:p>
            <a:r>
              <a:rPr lang="tr-TR" dirty="0" smtClean="0"/>
              <a:t>KAYITLARI GÖZDEN GEÇİRİN</a:t>
            </a:r>
          </a:p>
          <a:p>
            <a:endParaRPr lang="tr-TR" dirty="0" smtClean="0"/>
          </a:p>
          <a:p>
            <a:r>
              <a:rPr lang="tr-TR" dirty="0" smtClean="0"/>
              <a:t>TATİL VE HAFTA SONLARINDA SİZİN YERİNİZİ ALACAK DR VE PERSONELLE BİRE BİR GÖRÜŞÜN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SINIRLARINIZI BİLİN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GEREĞİNDEN FAZLA ZORLAŞTIRMAYIN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İLİŞKİLERİ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GEREĞİNDEN UZUN BEKLEYECEKLERSE NEDENİ HAKKINDA BİLGİ VERİN</a:t>
            </a:r>
          </a:p>
          <a:p>
            <a:endParaRPr lang="tr-TR" dirty="0"/>
          </a:p>
          <a:p>
            <a:r>
              <a:rPr lang="tr-TR" dirty="0" smtClean="0"/>
              <a:t>HASTAYA TÜM DİKKATİNİZİ VERİN</a:t>
            </a:r>
          </a:p>
          <a:p>
            <a:endParaRPr lang="tr-TR" dirty="0"/>
          </a:p>
          <a:p>
            <a:r>
              <a:rPr lang="tr-TR" dirty="0" smtClean="0"/>
              <a:t>BÖLMEYİN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İLİŞKİLERİ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MAHREMİYETE ÖZEN GÖSTERİN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HASTA GİBİ DEĞİL, İNSAN OLARAK YAKLAŞIN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KARAR SÜRECİNE HASTALARI DA KATIN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İLİŞKİLERİ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ALDIĞI DİĞER TEDAVİLERİ ELEŞTİRMEYİN</a:t>
            </a:r>
          </a:p>
          <a:p>
            <a:endParaRPr lang="tr-TR" dirty="0" smtClean="0"/>
          </a:p>
          <a:p>
            <a:r>
              <a:rPr lang="tr-TR" dirty="0" smtClean="0"/>
              <a:t>SİZİN HAKKINIZDAKİ DÜŞÜNCELERİNİ ÖĞRENİN</a:t>
            </a:r>
          </a:p>
          <a:p>
            <a:endParaRPr lang="tr-TR" dirty="0" smtClean="0"/>
          </a:p>
          <a:p>
            <a:r>
              <a:rPr lang="tr-TR" dirty="0" smtClean="0"/>
              <a:t>KIZGIN HASTALARI TAKİBE ALIN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 İLİŞKİLERİ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PERSONELİNİZİNDE HASTALARA AYNI ÖZENİ GÖSTERDİĞİNDEN EMİN OLUN</a:t>
            </a:r>
          </a:p>
          <a:p>
            <a:endParaRPr lang="tr-TR" dirty="0"/>
          </a:p>
          <a:p>
            <a:r>
              <a:rPr lang="tr-TR" dirty="0" smtClean="0"/>
              <a:t>KENDİNİZ OLUN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AİLE HEKİMİ OLMAK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BİZ NE YAPARIZ?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HASTALARIMIZI DİNLERİZ- ÖYKÜNÜN DOĞRU OLMASINI DİLERİZ</a:t>
            </a:r>
          </a:p>
          <a:p>
            <a:r>
              <a:rPr lang="tr-TR" dirty="0" smtClean="0"/>
              <a:t>MUAYENE EDERİZ- YAKINMALARA DAYANARAK</a:t>
            </a:r>
          </a:p>
          <a:p>
            <a:r>
              <a:rPr lang="tr-TR" dirty="0" smtClean="0"/>
              <a:t>TANI LİSTESİ</a:t>
            </a:r>
          </a:p>
          <a:p>
            <a:r>
              <a:rPr lang="tr-TR" dirty="0" smtClean="0"/>
              <a:t>TEDAVİ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 BİR ŞEY TERS GİDERSE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HAYATINDA OLABİLİR</a:t>
            </a:r>
          </a:p>
          <a:p>
            <a:endParaRPr lang="tr-TR" dirty="0"/>
          </a:p>
          <a:p>
            <a:r>
              <a:rPr lang="tr-TR" dirty="0" smtClean="0"/>
              <a:t>KÖTÜ BİR SONUÇ</a:t>
            </a:r>
          </a:p>
          <a:p>
            <a:r>
              <a:rPr lang="tr-TR" dirty="0" smtClean="0"/>
              <a:t>ATLANMIŞ TANI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MALPRAKTİS DAVASI AÇILABİLİR</a:t>
            </a: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 rot="5400000">
            <a:off x="2001026" y="449977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BİRİNCİ BASAMAKTA MALPRAKTİS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Ameri</a:t>
            </a:r>
            <a:r>
              <a:rPr lang="tr-TR" dirty="0" smtClean="0"/>
              <a:t>k</a:t>
            </a:r>
            <a:r>
              <a:rPr lang="en-US" dirty="0" smtClean="0"/>
              <a:t>an </a:t>
            </a:r>
            <a:r>
              <a:rPr lang="tr-TR" dirty="0" smtClean="0"/>
              <a:t>Tıp Doktorları Birliğinin </a:t>
            </a:r>
            <a:r>
              <a:rPr lang="en-US" dirty="0" smtClean="0"/>
              <a:t>42 </a:t>
            </a:r>
            <a:r>
              <a:rPr lang="tr-TR" dirty="0" smtClean="0"/>
              <a:t>farklı uzmanlık alanında </a:t>
            </a:r>
            <a:r>
              <a:rPr lang="en-US" dirty="0" smtClean="0"/>
              <a:t>5825 </a:t>
            </a:r>
            <a:r>
              <a:rPr lang="tr-TR" dirty="0" smtClean="0"/>
              <a:t>doktor ile 2010 yılında yürüttüğü</a:t>
            </a:r>
            <a:r>
              <a:rPr lang="en-US" dirty="0" smtClean="0"/>
              <a:t> </a:t>
            </a:r>
            <a:r>
              <a:rPr lang="tr-TR" dirty="0" smtClean="0"/>
              <a:t>Hizmet Bilgi Araştırmasına göre (</a:t>
            </a:r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en-US" dirty="0" smtClean="0"/>
              <a:t>Association Physician Practice Information survey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Aile hekimlerinin </a:t>
            </a:r>
            <a:r>
              <a:rPr lang="tr-TR" dirty="0" smtClean="0"/>
              <a:t>yaklaşık </a:t>
            </a:r>
            <a:r>
              <a:rPr lang="en-US" dirty="0" smtClean="0">
                <a:solidFill>
                  <a:srgbClr val="FF0000"/>
                </a:solidFill>
              </a:rPr>
              <a:t>%40</a:t>
            </a:r>
            <a:r>
              <a:rPr lang="tr-TR" dirty="0" smtClean="0"/>
              <a:t>’ ı iş yaşamları boyunca dava edilmişler. Bu oran dahiliyecilerde </a:t>
            </a:r>
            <a:r>
              <a:rPr lang="en-US" dirty="0" smtClean="0"/>
              <a:t>%34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r>
              <a:rPr lang="tr-TR" dirty="0" smtClean="0"/>
              <a:t>  </a:t>
            </a:r>
            <a:endParaRPr lang="en-US" dirty="0"/>
          </a:p>
          <a:p>
            <a:r>
              <a:rPr lang="tr-TR" dirty="0" smtClean="0"/>
              <a:t>Daha da kötüsü 7 </a:t>
            </a:r>
            <a:r>
              <a:rPr lang="tr-TR" dirty="0" err="1" smtClean="0"/>
              <a:t>hekimdem</a:t>
            </a:r>
            <a:r>
              <a:rPr lang="tr-TR" dirty="0" smtClean="0"/>
              <a:t> 1’ i  en az 2 kez dava edilmiş.  </a:t>
            </a:r>
            <a:endParaRPr lang="en-US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BİRİNCİ BASAMAKTA MALPRAKTİS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En sık dava konusu </a:t>
            </a:r>
            <a:r>
              <a:rPr lang="tr-TR" dirty="0" smtClean="0">
                <a:solidFill>
                  <a:srgbClr val="FF0000"/>
                </a:solidFill>
              </a:rPr>
              <a:t>tanı hataları 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tr-TR" dirty="0" smtClean="0"/>
          </a:p>
          <a:p>
            <a:r>
              <a:rPr lang="tr-TR" dirty="0" smtClean="0"/>
              <a:t>Aile hekimleri için en sık </a:t>
            </a:r>
            <a:r>
              <a:rPr lang="tr-TR" dirty="0" err="1" smtClean="0"/>
              <a:t>malpraktis</a:t>
            </a:r>
            <a:r>
              <a:rPr lang="tr-TR" dirty="0" smtClean="0"/>
              <a:t> dava konuları:  </a:t>
            </a:r>
          </a:p>
          <a:p>
            <a:pPr lvl="1"/>
            <a:r>
              <a:rPr lang="tr-TR" dirty="0" smtClean="0"/>
              <a:t>Ak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tr-TR" dirty="0" smtClean="0"/>
              <a:t>Mİ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tr-TR" dirty="0" smtClean="0"/>
              <a:t>Meme</a:t>
            </a:r>
            <a:r>
              <a:rPr lang="en-US" dirty="0" smtClean="0"/>
              <a:t>, </a:t>
            </a:r>
            <a:r>
              <a:rPr lang="tr-TR" dirty="0" smtClean="0"/>
              <a:t>akciğer</a:t>
            </a:r>
            <a:r>
              <a:rPr lang="en-US" dirty="0" smtClean="0"/>
              <a:t>, </a:t>
            </a:r>
            <a:r>
              <a:rPr lang="tr-TR" dirty="0" smtClean="0"/>
              <a:t>ve k</a:t>
            </a:r>
            <a:r>
              <a:rPr lang="en-US" dirty="0" err="1" smtClean="0"/>
              <a:t>olon</a:t>
            </a:r>
            <a:r>
              <a:rPr lang="en-US" dirty="0" smtClean="0"/>
              <a:t> </a:t>
            </a:r>
            <a:r>
              <a:rPr lang="tr-TR" dirty="0" smtClean="0"/>
              <a:t>kanserleri</a:t>
            </a:r>
          </a:p>
          <a:p>
            <a:pPr lvl="1"/>
            <a:r>
              <a:rPr lang="tr-TR" dirty="0" smtClean="0"/>
              <a:t>Apandisit   </a:t>
            </a:r>
          </a:p>
          <a:p>
            <a:pPr lvl="1"/>
            <a:r>
              <a:rPr lang="tr-TR" dirty="0" smtClean="0"/>
              <a:t>İlaç sorunları</a:t>
            </a:r>
            <a:r>
              <a:rPr lang="en-US" dirty="0" smtClean="0"/>
              <a:t>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İhmal davaları her bir durum için % 5’ i geçmezken, </a:t>
            </a:r>
            <a:r>
              <a:rPr lang="tr-TR" dirty="0" smtClean="0">
                <a:solidFill>
                  <a:srgbClr val="FF0000"/>
                </a:solidFill>
              </a:rPr>
              <a:t>tanı hataları davaların 1/3’ ünden fazlasını oluşturmakta 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NASIL ÖNLENEBİLİR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DAHA İYİ KAYIT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DAHA İYİ TUTUM- İLETİŞİM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DAHA İYİ KAYIT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pPr>
              <a:buNone/>
            </a:pPr>
            <a:r>
              <a:rPr lang="tr-TR" dirty="0" smtClean="0"/>
              <a:t>			MALPRAKTİS DAVASINI </a:t>
            </a:r>
          </a:p>
          <a:p>
            <a:endParaRPr lang="tr-TR" dirty="0"/>
          </a:p>
          <a:p>
            <a:r>
              <a:rPr lang="tr-TR" dirty="0" smtClean="0"/>
              <a:t>KAZANDIRIR </a:t>
            </a:r>
            <a:endParaRPr lang="tr-TR" dirty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			YA DA</a:t>
            </a:r>
          </a:p>
          <a:p>
            <a:pPr>
              <a:buNone/>
            </a:pPr>
            <a:endParaRPr lang="tr-TR" dirty="0"/>
          </a:p>
          <a:p>
            <a:r>
              <a:rPr lang="tr-TR" dirty="0" smtClean="0"/>
              <a:t>KAYBETTİRİR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DAHA İYİ KAYIT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VİTAL BULGULARI KAYDEDİN</a:t>
            </a:r>
          </a:p>
          <a:p>
            <a:endParaRPr lang="tr-TR" dirty="0" smtClean="0"/>
          </a:p>
          <a:p>
            <a:r>
              <a:rPr lang="tr-TR" dirty="0" smtClean="0"/>
              <a:t>YAZILI OLARAK DETAYLI ÖYKÜ VE FM</a:t>
            </a:r>
          </a:p>
          <a:p>
            <a:endParaRPr lang="tr-TR" dirty="0" smtClean="0"/>
          </a:p>
          <a:p>
            <a:r>
              <a:rPr lang="tr-TR" dirty="0" smtClean="0"/>
              <a:t>ÖNEMLİ BULDUKLARINIZI KAYDEDİN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336</Words>
  <Application>Microsoft Office PowerPoint</Application>
  <PresentationFormat>Ekran Gösterisi (4:3)</PresentationFormat>
  <Paragraphs>130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AİLE HEKİMİ VE MALPRAKTİS</vt:lpstr>
      <vt:lpstr>AİLE HEKİMİ OLMAK</vt:lpstr>
      <vt:lpstr>BİZ NE YAPARIZ?</vt:lpstr>
      <vt:lpstr>YA BİR ŞEY TERS GİDERSE</vt:lpstr>
      <vt:lpstr>BİRİNCİ BASAMAKTA MALPRAKTİS</vt:lpstr>
      <vt:lpstr>BİRİNCİ BASAMAKTA MALPRAKTİS</vt:lpstr>
      <vt:lpstr>NASIL ÖNLENEBİLİR</vt:lpstr>
      <vt:lpstr>DAHA İYİ KAYIT</vt:lpstr>
      <vt:lpstr>DAHA İYİ KAYIT</vt:lpstr>
      <vt:lpstr>DAHA İYİ KAYIT</vt:lpstr>
      <vt:lpstr>DAHA İYİ KAYIT</vt:lpstr>
      <vt:lpstr>DAHA İYİ KAYIT</vt:lpstr>
      <vt:lpstr>TAKİP</vt:lpstr>
      <vt:lpstr>TAKİP</vt:lpstr>
      <vt:lpstr>İŞLEMLER</vt:lpstr>
      <vt:lpstr>HASTA İLİŞKİLERİ</vt:lpstr>
      <vt:lpstr>HASTA İLİŞKİLERİ</vt:lpstr>
      <vt:lpstr>HASTA İLİŞKİLERİ</vt:lpstr>
      <vt:lpstr>HASTA İLİŞKİLERİ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AİLE HEKİMİ VE MALPRAKTİS</dc:title>
  <dc:creator>user</dc:creator>
  <cp:lastModifiedBy>user</cp:lastModifiedBy>
  <cp:revision>43</cp:revision>
  <dcterms:created xsi:type="dcterms:W3CDTF">2013-01-08T12:43:51Z</dcterms:created>
  <dcterms:modified xsi:type="dcterms:W3CDTF">2018-09-03T12:29:48Z</dcterms:modified>
</cp:coreProperties>
</file>