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284" r:id="rId2"/>
    <p:sldId id="285" r:id="rId3"/>
    <p:sldId id="366" r:id="rId4"/>
    <p:sldId id="381" r:id="rId5"/>
    <p:sldId id="380" r:id="rId6"/>
    <p:sldId id="289" r:id="rId7"/>
    <p:sldId id="290" r:id="rId8"/>
    <p:sldId id="358" r:id="rId9"/>
    <p:sldId id="360" r:id="rId10"/>
    <p:sldId id="362" r:id="rId11"/>
    <p:sldId id="292" r:id="rId12"/>
    <p:sldId id="359" r:id="rId13"/>
    <p:sldId id="293" r:id="rId14"/>
    <p:sldId id="363" r:id="rId15"/>
    <p:sldId id="364" r:id="rId16"/>
    <p:sldId id="365" r:id="rId17"/>
    <p:sldId id="367" r:id="rId18"/>
    <p:sldId id="368" r:id="rId19"/>
    <p:sldId id="369" r:id="rId20"/>
    <p:sldId id="371" r:id="rId21"/>
    <p:sldId id="370" r:id="rId22"/>
    <p:sldId id="378" r:id="rId23"/>
    <p:sldId id="379" r:id="rId24"/>
    <p:sldId id="372" r:id="rId25"/>
    <p:sldId id="373" r:id="rId26"/>
    <p:sldId id="374" r:id="rId27"/>
    <p:sldId id="375" r:id="rId28"/>
    <p:sldId id="376" r:id="rId29"/>
    <p:sldId id="382" r:id="rId30"/>
  </p:sldIdLst>
  <p:sldSz cx="9144000" cy="6858000" type="screen4x3"/>
  <p:notesSz cx="6858000" cy="9144000"/>
  <p:defaultTextStyle>
    <a:defPPr>
      <a:defRPr lang="tr-TR"/>
    </a:defPPr>
    <a:lvl1pPr algn="r" rtl="0" fontAlgn="base">
      <a:spcBef>
        <a:spcPct val="20000"/>
      </a:spcBef>
      <a:spcAft>
        <a:spcPct val="0"/>
      </a:spcAft>
      <a:buClr>
        <a:schemeClr val="hlink"/>
      </a:buClr>
      <a:buSzPct val="70000"/>
      <a:buFont typeface="Wingdings" pitchFamily="2" charset="2"/>
      <a:defRPr sz="3200" b="1" kern="1200">
        <a:solidFill>
          <a:schemeClr val="tx1"/>
        </a:solidFill>
        <a:latin typeface="Arial" charset="0"/>
        <a:ea typeface="+mn-ea"/>
        <a:cs typeface="+mn-cs"/>
      </a:defRPr>
    </a:lvl1pPr>
    <a:lvl2pPr marL="457200" algn="r" rtl="0" fontAlgn="base">
      <a:spcBef>
        <a:spcPct val="20000"/>
      </a:spcBef>
      <a:spcAft>
        <a:spcPct val="0"/>
      </a:spcAft>
      <a:buClr>
        <a:schemeClr val="hlink"/>
      </a:buClr>
      <a:buSzPct val="70000"/>
      <a:buFont typeface="Wingdings" pitchFamily="2" charset="2"/>
      <a:defRPr sz="3200" b="1" kern="1200">
        <a:solidFill>
          <a:schemeClr val="tx1"/>
        </a:solidFill>
        <a:latin typeface="Arial" charset="0"/>
        <a:ea typeface="+mn-ea"/>
        <a:cs typeface="+mn-cs"/>
      </a:defRPr>
    </a:lvl2pPr>
    <a:lvl3pPr marL="914400" algn="r" rtl="0" fontAlgn="base">
      <a:spcBef>
        <a:spcPct val="20000"/>
      </a:spcBef>
      <a:spcAft>
        <a:spcPct val="0"/>
      </a:spcAft>
      <a:buClr>
        <a:schemeClr val="hlink"/>
      </a:buClr>
      <a:buSzPct val="70000"/>
      <a:buFont typeface="Wingdings" pitchFamily="2" charset="2"/>
      <a:defRPr sz="3200" b="1" kern="1200">
        <a:solidFill>
          <a:schemeClr val="tx1"/>
        </a:solidFill>
        <a:latin typeface="Arial" charset="0"/>
        <a:ea typeface="+mn-ea"/>
        <a:cs typeface="+mn-cs"/>
      </a:defRPr>
    </a:lvl3pPr>
    <a:lvl4pPr marL="1371600" algn="r" rtl="0" fontAlgn="base">
      <a:spcBef>
        <a:spcPct val="20000"/>
      </a:spcBef>
      <a:spcAft>
        <a:spcPct val="0"/>
      </a:spcAft>
      <a:buClr>
        <a:schemeClr val="hlink"/>
      </a:buClr>
      <a:buSzPct val="70000"/>
      <a:buFont typeface="Wingdings" pitchFamily="2" charset="2"/>
      <a:defRPr sz="3200" b="1" kern="1200">
        <a:solidFill>
          <a:schemeClr val="tx1"/>
        </a:solidFill>
        <a:latin typeface="Arial" charset="0"/>
        <a:ea typeface="+mn-ea"/>
        <a:cs typeface="+mn-cs"/>
      </a:defRPr>
    </a:lvl4pPr>
    <a:lvl5pPr marL="1828800" algn="r" rtl="0" fontAlgn="base">
      <a:spcBef>
        <a:spcPct val="20000"/>
      </a:spcBef>
      <a:spcAft>
        <a:spcPct val="0"/>
      </a:spcAft>
      <a:buClr>
        <a:schemeClr val="hlink"/>
      </a:buClr>
      <a:buSzPct val="70000"/>
      <a:buFont typeface="Wingdings" pitchFamily="2" charset="2"/>
      <a:defRPr sz="3200" b="1" kern="1200">
        <a:solidFill>
          <a:schemeClr val="tx1"/>
        </a:solidFill>
        <a:latin typeface="Arial" charset="0"/>
        <a:ea typeface="+mn-ea"/>
        <a:cs typeface="+mn-cs"/>
      </a:defRPr>
    </a:lvl5pPr>
    <a:lvl6pPr marL="2286000" algn="l" defTabSz="914400" rtl="0" eaLnBrk="1" latinLnBrk="0" hangingPunct="1">
      <a:defRPr sz="3200" b="1" kern="1200">
        <a:solidFill>
          <a:schemeClr val="tx1"/>
        </a:solidFill>
        <a:latin typeface="Arial" charset="0"/>
        <a:ea typeface="+mn-ea"/>
        <a:cs typeface="+mn-cs"/>
      </a:defRPr>
    </a:lvl6pPr>
    <a:lvl7pPr marL="2743200" algn="l" defTabSz="914400" rtl="0" eaLnBrk="1" latinLnBrk="0" hangingPunct="1">
      <a:defRPr sz="3200" b="1" kern="1200">
        <a:solidFill>
          <a:schemeClr val="tx1"/>
        </a:solidFill>
        <a:latin typeface="Arial" charset="0"/>
        <a:ea typeface="+mn-ea"/>
        <a:cs typeface="+mn-cs"/>
      </a:defRPr>
    </a:lvl7pPr>
    <a:lvl8pPr marL="3200400" algn="l" defTabSz="914400" rtl="0" eaLnBrk="1" latinLnBrk="0" hangingPunct="1">
      <a:defRPr sz="3200" b="1" kern="1200">
        <a:solidFill>
          <a:schemeClr val="tx1"/>
        </a:solidFill>
        <a:latin typeface="Arial" charset="0"/>
        <a:ea typeface="+mn-ea"/>
        <a:cs typeface="+mn-cs"/>
      </a:defRPr>
    </a:lvl8pPr>
    <a:lvl9pPr marL="3657600" algn="l" defTabSz="914400" rtl="0" eaLnBrk="1" latinLnBrk="0" hangingPunct="1">
      <a:defRPr sz="3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665" autoAdjust="0"/>
    <p:restoredTop sz="94660"/>
  </p:normalViewPr>
  <p:slideViewPr>
    <p:cSldViewPr>
      <p:cViewPr>
        <p:scale>
          <a:sx n="75" d="100"/>
          <a:sy n="75" d="100"/>
        </p:scale>
        <p:origin x="-2064"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C257450-F3D4-405D-9C1B-4EFCC1DD9929}" type="datetimeFigureOut">
              <a:rPr lang="tr-TR"/>
              <a:pPr>
                <a:defRPr/>
              </a:pPr>
              <a:t>26.1.2017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1C874E0-81B8-4600-91DA-953F5B92A1F3}"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DAD4102-33E4-47DF-B680-A2ED1510790D}" type="slidenum">
              <a:rPr lang="tr-TR" smtClean="0"/>
              <a:pPr/>
              <a:t>1</a:t>
            </a:fld>
            <a:endParaRPr lang="tr-TR"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A1B9688-F510-4D47-8394-29795132BB95}" type="slidenum">
              <a:rPr lang="tr-TR" smtClean="0"/>
              <a:pPr/>
              <a:t>16</a:t>
            </a:fld>
            <a:endParaRPr lang="tr-TR"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39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0363545-0648-4073-B4FC-5929FC641A69}" type="slidenum">
              <a:rPr lang="tr-TR" smtClean="0"/>
              <a:pPr/>
              <a:t>19</a:t>
            </a:fld>
            <a:endParaRPr lang="tr-TR"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18D7056-E7C6-4E5E-9115-DD4BF6F4D242}" type="slidenum">
              <a:rPr lang="tr-TR" smtClean="0"/>
              <a:pPr/>
              <a:t>24</a:t>
            </a:fld>
            <a:endParaRPr lang="tr-TR"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7D060BB-796D-45B9-B7FA-BBCFA3A7C4D4}" type="slidenum">
              <a:rPr lang="tr-TR" smtClean="0"/>
              <a:pPr/>
              <a:t>25</a:t>
            </a:fld>
            <a:endParaRPr lang="tr-TR"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0F4D297-2955-480C-8735-3CE559B3F7B1}" type="slidenum">
              <a:rPr lang="tr-TR" smtClean="0"/>
              <a:pPr/>
              <a:t>26</a:t>
            </a:fld>
            <a:endParaRPr lang="tr-TR"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31F48CB-8E44-4F24-9E15-37E0CDA31CA0}" type="slidenum">
              <a:rPr lang="tr-TR" smtClean="0"/>
              <a:pPr/>
              <a:t>27</a:t>
            </a:fld>
            <a:endParaRPr lang="tr-TR"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119F757-88A9-4418-B28A-C018171BDC55}" type="slidenum">
              <a:rPr lang="tr-TR" smtClean="0"/>
              <a:pPr/>
              <a:t>28</a:t>
            </a:fld>
            <a:endParaRPr lang="tr-TR" smtClean="0"/>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CF502C4-1BD8-4A7A-B371-D6857E20E2D3}" type="slidenum">
              <a:rPr lang="tr-TR" smtClean="0"/>
              <a:pPr/>
              <a:t>2</a:t>
            </a:fld>
            <a:endParaRPr lang="tr-TR"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959FA67-49A4-4C97-BEEE-979E3E71B443}" type="slidenum">
              <a:rPr lang="tr-TR" smtClean="0"/>
              <a:pPr/>
              <a:t>6</a:t>
            </a:fld>
            <a:endParaRPr lang="tr-TR"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0109CD8-EFB1-4995-A89A-F41B65887E26}" type="slidenum">
              <a:rPr lang="tr-TR" smtClean="0"/>
              <a:pPr/>
              <a:t>7</a:t>
            </a:fld>
            <a:endParaRPr lang="tr-TR"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F5CBBEE-DA9A-4D22-AEF6-CD8B8D3D330D}" type="slidenum">
              <a:rPr lang="tr-TR" smtClean="0"/>
              <a:pPr/>
              <a:t>8</a:t>
            </a:fld>
            <a:endParaRPr lang="tr-TR"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9996632-6844-48A8-80F9-2D04D9059C82}" type="slidenum">
              <a:rPr lang="tr-TR" smtClean="0"/>
              <a:pPr/>
              <a:t>9</a:t>
            </a:fld>
            <a:endParaRPr lang="tr-TR"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98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B608B3A-FBBC-402D-AE58-A89314ACC521}" type="slidenum">
              <a:rPr lang="tr-TR" smtClean="0"/>
              <a:pPr/>
              <a:t>10</a:t>
            </a:fld>
            <a:endParaRPr lang="tr-TR"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7FB7657-D278-4812-BC54-5B30318C853A}" type="slidenum">
              <a:rPr lang="tr-TR" smtClean="0"/>
              <a:pPr/>
              <a:t>11</a:t>
            </a:fld>
            <a:endParaRPr lang="tr-TR"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19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3F59574-E94A-45DC-B984-2FE39FD01251}" type="slidenum">
              <a:rPr lang="tr-TR" smtClean="0"/>
              <a:pPr/>
              <a:t>13</a:t>
            </a:fld>
            <a:endParaRPr lang="tr-TR"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tr-TR"/>
              <a:t>Asıl başlık stili için tıklatın</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tr-T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tr-T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C89972E8-E4DE-4380-A516-8516FF91A69A}"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4BCB9173-0563-425A-BF90-594C1509B73F}"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8373EFA1-1ADA-4A86-9822-95FB1C859E07}"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2BFCF7CB-F862-482B-8703-9649E0741D41}"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71C85A00-E3AD-4926-8D17-DAC42707AA60}"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D106131D-91CA-41DB-92A2-E4260F727FFB}"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p>
        </p:txBody>
      </p:sp>
      <p:sp>
        <p:nvSpPr>
          <p:cNvPr id="8" name="Rectangle 3"/>
          <p:cNvSpPr>
            <a:spLocks noGrp="1" noChangeArrowheads="1"/>
          </p:cNvSpPr>
          <p:nvPr>
            <p:ph type="sldNum" sz="quarter" idx="11"/>
          </p:nvPr>
        </p:nvSpPr>
        <p:spPr>
          <a:ln/>
        </p:spPr>
        <p:txBody>
          <a:bodyPr/>
          <a:lstStyle>
            <a:lvl1pPr>
              <a:defRPr/>
            </a:lvl1pPr>
          </a:lstStyle>
          <a:p>
            <a:pPr>
              <a:defRPr/>
            </a:pPr>
            <a:fld id="{0F4F8AE2-E30E-4146-8CE6-753F1DC6DF54}" type="slidenum">
              <a:rPr lang="tr-TR"/>
              <a:pPr>
                <a:defRPr/>
              </a:pPr>
              <a:t>‹#›</a:t>
            </a:fld>
            <a:endParaRPr lang="tr-T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p>
        </p:txBody>
      </p:sp>
      <p:sp>
        <p:nvSpPr>
          <p:cNvPr id="4" name="Rectangle 3"/>
          <p:cNvSpPr>
            <a:spLocks noGrp="1" noChangeArrowheads="1"/>
          </p:cNvSpPr>
          <p:nvPr>
            <p:ph type="sldNum" sz="quarter" idx="11"/>
          </p:nvPr>
        </p:nvSpPr>
        <p:spPr>
          <a:ln/>
        </p:spPr>
        <p:txBody>
          <a:bodyPr/>
          <a:lstStyle>
            <a:lvl1pPr>
              <a:defRPr/>
            </a:lvl1pPr>
          </a:lstStyle>
          <a:p>
            <a:pPr>
              <a:defRPr/>
            </a:pPr>
            <a:fld id="{E6D9AE4C-2EC0-45B1-A187-F7F447B0DE20}" type="slidenum">
              <a:rPr lang="tr-TR"/>
              <a:pPr>
                <a:defRPr/>
              </a:pPr>
              <a:t>‹#›</a:t>
            </a:fld>
            <a:endParaRPr lang="tr-T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p>
        </p:txBody>
      </p:sp>
      <p:sp>
        <p:nvSpPr>
          <p:cNvPr id="3" name="Rectangle 3"/>
          <p:cNvSpPr>
            <a:spLocks noGrp="1" noChangeArrowheads="1"/>
          </p:cNvSpPr>
          <p:nvPr>
            <p:ph type="sldNum" sz="quarter" idx="11"/>
          </p:nvPr>
        </p:nvSpPr>
        <p:spPr>
          <a:ln/>
        </p:spPr>
        <p:txBody>
          <a:bodyPr/>
          <a:lstStyle>
            <a:lvl1pPr>
              <a:defRPr/>
            </a:lvl1pPr>
          </a:lstStyle>
          <a:p>
            <a:pPr>
              <a:defRPr/>
            </a:pPr>
            <a:fld id="{138F3FA9-3C94-4DB7-8B0A-FD751A2239B7}" type="slidenum">
              <a:rPr lang="tr-TR"/>
              <a:pPr>
                <a:defRPr/>
              </a:pPr>
              <a:t>‹#›</a:t>
            </a:fld>
            <a:endParaRPr lang="tr-T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5C93DAF2-8066-4445-9A82-2A08B514D2EB}"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2A6C7580-7828-4C4B-952C-0A756FB397AD}"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buFontTx/>
              <a:buNone/>
              <a:defRPr sz="1200" b="0">
                <a:effectLst/>
                <a:latin typeface="Arial" charset="0"/>
              </a:defRPr>
            </a:lvl1pPr>
          </a:lstStyle>
          <a:p>
            <a:pPr>
              <a:defRPr/>
            </a:pPr>
            <a:endParaRPr lang="tr-TR"/>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b="0">
                <a:effectLst/>
                <a:latin typeface="Arial" charset="0"/>
              </a:defRPr>
            </a:lvl1pPr>
          </a:lstStyle>
          <a:p>
            <a:pPr>
              <a:defRPr/>
            </a:pPr>
            <a:fld id="{1837BF0D-D50D-45C7-8B32-78F2048AF826}" type="slidenum">
              <a:rPr lang="tr-TR"/>
              <a:pPr>
                <a:defRPr/>
              </a:pPr>
              <a:t>‹#›</a:t>
            </a:fld>
            <a:endParaRPr lang="tr-T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lgn="l">
                <a:spcBef>
                  <a:spcPct val="0"/>
                </a:spcBef>
                <a:buClrTx/>
                <a:buSzTx/>
                <a:buFontTx/>
                <a:buNone/>
                <a:defRPr/>
              </a:pPr>
              <a:endParaRPr lang="tr-TR" sz="1800" b="0">
                <a:latin typeface="Garamond" pitchFamily="18" charset="0"/>
              </a:endParaRPr>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1200" b="0">
                <a:effectLst/>
                <a:latin typeface="Arial" charset="0"/>
              </a:defRPr>
            </a:lvl1pPr>
          </a:lstStyle>
          <a:p>
            <a:pPr>
              <a:defRPr/>
            </a:pPr>
            <a:endParaRPr lang="tr-TR"/>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1331913" y="2006600"/>
            <a:ext cx="6670675" cy="2079625"/>
          </a:xfrm>
        </p:spPr>
        <p:txBody>
          <a:bodyPr/>
          <a:lstStyle/>
          <a:p>
            <a:pPr eaLnBrk="1" hangingPunct="1">
              <a:buFont typeface="Wingdings" pitchFamily="2" charset="2"/>
              <a:buNone/>
              <a:defRPr/>
            </a:pPr>
            <a:r>
              <a:rPr lang="tr-TR" sz="4400" b="1" smtClean="0">
                <a:latin typeface="Comic Sans MS" pitchFamily="66" charset="0"/>
              </a:rPr>
              <a:t> </a:t>
            </a:r>
            <a:r>
              <a:rPr lang="tr-TR" sz="4400" b="1" smtClean="0">
                <a:solidFill>
                  <a:srgbClr val="FFFF00"/>
                </a:solidFill>
                <a:latin typeface="Comic Sans MS" pitchFamily="66" charset="0"/>
              </a:rPr>
              <a:t>PULPA İLTİHAPLARI</a:t>
            </a:r>
          </a:p>
          <a:p>
            <a:pPr eaLnBrk="1" hangingPunct="1">
              <a:buFont typeface="Wingdings" pitchFamily="2" charset="2"/>
              <a:buNone/>
              <a:defRPr/>
            </a:pPr>
            <a:r>
              <a:rPr lang="tr-TR" sz="4400" b="1" smtClean="0">
                <a:solidFill>
                  <a:srgbClr val="FFFF00"/>
                </a:solidFill>
                <a:latin typeface="Comic Sans MS" pitchFamily="66" charset="0"/>
              </a:rPr>
              <a:t>     (PULPİTİSLER)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395288" y="1052513"/>
            <a:ext cx="8229600" cy="1143000"/>
          </a:xfrm>
        </p:spPr>
        <p:txBody>
          <a:bodyPr/>
          <a:lstStyle/>
          <a:p>
            <a:pPr eaLnBrk="1" hangingPunct="1">
              <a:defRPr/>
            </a:pPr>
            <a:r>
              <a:rPr lang="tr-TR" dirty="0" smtClean="0">
                <a:solidFill>
                  <a:srgbClr val="FFFF00"/>
                </a:solidFill>
                <a:latin typeface="Comic Sans MS" pitchFamily="66" charset="0"/>
              </a:rPr>
              <a:t>LATENT FAZ</a:t>
            </a:r>
          </a:p>
        </p:txBody>
      </p:sp>
      <p:sp>
        <p:nvSpPr>
          <p:cNvPr id="188419" name="Rectangle 3"/>
          <p:cNvSpPr>
            <a:spLocks noGrp="1" noChangeArrowheads="1"/>
          </p:cNvSpPr>
          <p:nvPr>
            <p:ph type="body" idx="1"/>
          </p:nvPr>
        </p:nvSpPr>
        <p:spPr>
          <a:xfrm>
            <a:off x="971550" y="2924175"/>
            <a:ext cx="7138988" cy="2333625"/>
          </a:xfrm>
        </p:spPr>
        <p:txBody>
          <a:bodyPr/>
          <a:lstStyle/>
          <a:p>
            <a:pPr algn="just" eaLnBrk="1" hangingPunct="1">
              <a:buFont typeface="Wingdings" pitchFamily="2" charset="2"/>
              <a:buNone/>
              <a:defRPr/>
            </a:pPr>
            <a:r>
              <a:rPr lang="tr-TR" dirty="0" smtClean="0">
                <a:latin typeface="Comic Sans MS" pitchFamily="66" charset="0"/>
              </a:rPr>
              <a:t>	Patojen </a:t>
            </a:r>
            <a:r>
              <a:rPr lang="tr-TR" dirty="0" err="1" smtClean="0">
                <a:latin typeface="Comic Sans MS" pitchFamily="66" charset="0"/>
              </a:rPr>
              <a:t>stimulusun</a:t>
            </a:r>
            <a:r>
              <a:rPr lang="tr-TR" dirty="0" smtClean="0">
                <a:latin typeface="Comic Sans MS" pitchFamily="66" charset="0"/>
              </a:rPr>
              <a:t> dokuya ulaşımı ve ilk belirtilerin ortaya çıkması arasındaki evreye </a:t>
            </a:r>
            <a:r>
              <a:rPr lang="tr-TR" dirty="0" err="1" smtClean="0">
                <a:latin typeface="Comic Sans MS" pitchFamily="66" charset="0"/>
              </a:rPr>
              <a:t>Latent</a:t>
            </a:r>
            <a:r>
              <a:rPr lang="tr-TR" dirty="0" smtClean="0">
                <a:latin typeface="Comic Sans MS" pitchFamily="66" charset="0"/>
              </a:rPr>
              <a:t> faz denir.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468313" y="260350"/>
            <a:ext cx="8229600" cy="1143000"/>
          </a:xfrm>
        </p:spPr>
        <p:txBody>
          <a:bodyPr/>
          <a:lstStyle/>
          <a:p>
            <a:pPr eaLnBrk="1" hangingPunct="1">
              <a:defRPr/>
            </a:pPr>
            <a:r>
              <a:rPr lang="tr-TR" dirty="0" err="1" smtClean="0">
                <a:solidFill>
                  <a:srgbClr val="FFFF00"/>
                </a:solidFill>
                <a:latin typeface="Comic Sans MS" pitchFamily="66" charset="0"/>
              </a:rPr>
              <a:t>Histopatolojisi</a:t>
            </a:r>
            <a:r>
              <a:rPr lang="tr-TR" dirty="0" smtClean="0">
                <a:solidFill>
                  <a:srgbClr val="FFFF00"/>
                </a:solidFill>
                <a:latin typeface="Comic Sans MS" pitchFamily="66" charset="0"/>
              </a:rPr>
              <a:t>;</a:t>
            </a:r>
          </a:p>
        </p:txBody>
      </p:sp>
      <p:sp>
        <p:nvSpPr>
          <p:cNvPr id="182275" name="Rectangle 3"/>
          <p:cNvSpPr>
            <a:spLocks noGrp="1" noChangeArrowheads="1"/>
          </p:cNvSpPr>
          <p:nvPr>
            <p:ph type="body" idx="1"/>
          </p:nvPr>
        </p:nvSpPr>
        <p:spPr>
          <a:xfrm>
            <a:off x="395288" y="1557338"/>
            <a:ext cx="8229600" cy="4530725"/>
          </a:xfrm>
        </p:spPr>
        <p:txBody>
          <a:bodyPr/>
          <a:lstStyle/>
          <a:p>
            <a:pPr eaLnBrk="1" hangingPunct="1">
              <a:defRPr/>
            </a:pPr>
            <a:r>
              <a:rPr lang="tr-TR" sz="2800" b="1" dirty="0" err="1" smtClean="0">
                <a:latin typeface="Comic Sans MS" pitchFamily="66" charset="0"/>
              </a:rPr>
              <a:t>Kapillerlerde</a:t>
            </a:r>
            <a:r>
              <a:rPr lang="tr-TR" sz="2800" b="1" dirty="0" smtClean="0">
                <a:latin typeface="Comic Sans MS" pitchFamily="66" charset="0"/>
              </a:rPr>
              <a:t> </a:t>
            </a:r>
            <a:r>
              <a:rPr lang="tr-TR" sz="2800" b="1" dirty="0" err="1" smtClean="0">
                <a:latin typeface="Comic Sans MS" pitchFamily="66" charset="0"/>
              </a:rPr>
              <a:t>endotel</a:t>
            </a:r>
            <a:r>
              <a:rPr lang="tr-TR" sz="2800" b="1" dirty="0" smtClean="0">
                <a:latin typeface="Comic Sans MS" pitchFamily="66" charset="0"/>
              </a:rPr>
              <a:t> hücrelerin </a:t>
            </a:r>
            <a:r>
              <a:rPr lang="tr-TR" sz="2800" b="1" dirty="0" err="1" smtClean="0">
                <a:latin typeface="Comic Sans MS" pitchFamily="66" charset="0"/>
              </a:rPr>
              <a:t>nükleusları</a:t>
            </a:r>
            <a:r>
              <a:rPr lang="tr-TR" sz="2800" b="1" dirty="0" smtClean="0">
                <a:latin typeface="Comic Sans MS" pitchFamily="66" charset="0"/>
              </a:rPr>
              <a:t> birbirinden uzaklaşmış,</a:t>
            </a:r>
          </a:p>
          <a:p>
            <a:pPr eaLnBrk="1" hangingPunct="1">
              <a:defRPr/>
            </a:pPr>
            <a:r>
              <a:rPr lang="tr-TR" sz="2800" b="1" dirty="0" smtClean="0">
                <a:latin typeface="Comic Sans MS" pitchFamily="66" charset="0"/>
              </a:rPr>
              <a:t>Çok az bir miktar lökosit </a:t>
            </a:r>
            <a:r>
              <a:rPr lang="tr-TR" sz="2800" b="1" dirty="0" err="1" smtClean="0">
                <a:latin typeface="Comic Sans MS" pitchFamily="66" charset="0"/>
              </a:rPr>
              <a:t>infiltrasyonu</a:t>
            </a:r>
            <a:r>
              <a:rPr lang="tr-TR" sz="2800" b="1" dirty="0" smtClean="0">
                <a:latin typeface="Comic Sans MS" pitchFamily="66" charset="0"/>
              </a:rPr>
              <a:t> ve az sayıda damar dışına çıkışı (</a:t>
            </a:r>
            <a:r>
              <a:rPr lang="tr-TR" sz="2800" b="1" dirty="0" err="1" smtClean="0">
                <a:latin typeface="Comic Sans MS" pitchFamily="66" charset="0"/>
              </a:rPr>
              <a:t>ekstravazyon</a:t>
            </a:r>
            <a:r>
              <a:rPr lang="tr-TR" sz="2800" b="1" dirty="0" smtClean="0">
                <a:latin typeface="Comic Sans MS" pitchFamily="66" charset="0"/>
              </a:rPr>
              <a:t>),</a:t>
            </a:r>
          </a:p>
          <a:p>
            <a:pPr eaLnBrk="1" hangingPunct="1">
              <a:defRPr/>
            </a:pPr>
            <a:r>
              <a:rPr lang="tr-TR" sz="2800" b="1" dirty="0" smtClean="0">
                <a:latin typeface="Comic Sans MS" pitchFamily="66" charset="0"/>
              </a:rPr>
              <a:t>Bu evrede damar dışına sıvı çıkışı yok,</a:t>
            </a:r>
          </a:p>
          <a:p>
            <a:pPr eaLnBrk="1" hangingPunct="1">
              <a:defRPr/>
            </a:pPr>
            <a:r>
              <a:rPr lang="tr-TR" sz="2800" b="1" dirty="0" smtClean="0">
                <a:latin typeface="Comic Sans MS" pitchFamily="66" charset="0"/>
              </a:rPr>
              <a:t>Genellikle bakteriler yok, toksinleri olabilir,</a:t>
            </a:r>
          </a:p>
          <a:p>
            <a:pPr eaLnBrk="1" hangingPunct="1">
              <a:defRPr/>
            </a:pPr>
            <a:r>
              <a:rPr lang="tr-TR" sz="2800" b="1" dirty="0" smtClean="0">
                <a:latin typeface="Comic Sans MS" pitchFamily="66" charset="0"/>
              </a:rPr>
              <a:t>Hücreden fakir bölgedeki damarlarda belirgin </a:t>
            </a:r>
            <a:r>
              <a:rPr lang="tr-TR" sz="2800" b="1" dirty="0" err="1" smtClean="0">
                <a:latin typeface="Comic Sans MS" pitchFamily="66" charset="0"/>
              </a:rPr>
              <a:t>dilatasyon</a:t>
            </a:r>
            <a:r>
              <a:rPr lang="tr-TR" sz="2800" b="1" dirty="0" smtClean="0">
                <a:latin typeface="Comic Sans MS" pitchFamily="66" charset="0"/>
              </a:rPr>
              <a:t> görülür.</a:t>
            </a:r>
          </a:p>
          <a:p>
            <a:pPr eaLnBrk="1" hangingPunct="1">
              <a:buFont typeface="Wingdings" pitchFamily="2" charset="2"/>
              <a:buNone/>
              <a:defRPr/>
            </a:pPr>
            <a:endParaRPr lang="tr-TR" sz="2800" dirty="0" smtClean="0">
              <a:latin typeface="Comic Sans MS" pitchFamily="66" charset="0"/>
            </a:endParaRPr>
          </a:p>
          <a:p>
            <a:pPr eaLnBrk="1" hangingPunct="1">
              <a:buFont typeface="Wingdings" pitchFamily="2" charset="2"/>
              <a:buNone/>
              <a:defRPr/>
            </a:pPr>
            <a:endParaRPr lang="tr-TR"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1071563"/>
            <a:ext cx="8229600" cy="4525962"/>
          </a:xfrm>
        </p:spPr>
        <p:txBody>
          <a:bodyPr/>
          <a:lstStyle/>
          <a:p>
            <a:pPr algn="just">
              <a:buFont typeface="Wingdings" pitchFamily="2" charset="2"/>
              <a:buNone/>
              <a:defRPr/>
            </a:pPr>
            <a:r>
              <a:rPr lang="tr-TR" b="1" dirty="0" smtClean="0">
                <a:latin typeface="Arial" pitchFamily="34" charset="0"/>
                <a:cs typeface="Arial" pitchFamily="34" charset="0"/>
              </a:rPr>
              <a:t>	Uzun süreli </a:t>
            </a:r>
            <a:r>
              <a:rPr lang="tr-TR" b="1" dirty="0" err="1" smtClean="0">
                <a:latin typeface="Arial" pitchFamily="34" charset="0"/>
                <a:cs typeface="Arial" pitchFamily="34" charset="0"/>
              </a:rPr>
              <a:t>vazodilatasyon</a:t>
            </a:r>
            <a:r>
              <a:rPr lang="tr-TR" b="1" dirty="0" smtClean="0">
                <a:latin typeface="Arial" pitchFamily="34" charset="0"/>
                <a:cs typeface="Arial" pitchFamily="34" charset="0"/>
              </a:rPr>
              <a:t> sonucu damarlarda kan hacmi artar buna bağlı </a:t>
            </a:r>
            <a:r>
              <a:rPr lang="tr-TR" b="1" dirty="0" err="1" smtClean="0">
                <a:latin typeface="Arial" pitchFamily="34" charset="0"/>
                <a:cs typeface="Arial" pitchFamily="34" charset="0"/>
              </a:rPr>
              <a:t>olarakta</a:t>
            </a:r>
            <a:r>
              <a:rPr lang="tr-TR" b="1" dirty="0" smtClean="0">
                <a:latin typeface="Arial" pitchFamily="34" charset="0"/>
                <a:cs typeface="Arial" pitchFamily="34" charset="0"/>
              </a:rPr>
              <a:t> </a:t>
            </a:r>
            <a:r>
              <a:rPr lang="tr-TR" b="1" dirty="0" err="1" smtClean="0">
                <a:latin typeface="Arial" pitchFamily="34" charset="0"/>
                <a:cs typeface="Arial" pitchFamily="34" charset="0"/>
              </a:rPr>
              <a:t>pulpa</a:t>
            </a:r>
            <a:r>
              <a:rPr lang="tr-TR" b="1" dirty="0" smtClean="0">
                <a:latin typeface="Arial" pitchFamily="34" charset="0"/>
                <a:cs typeface="Arial" pitchFamily="34" charset="0"/>
              </a:rPr>
              <a:t> içi basınçta artış görülür. Yine </a:t>
            </a:r>
            <a:r>
              <a:rPr lang="tr-TR" b="1" dirty="0" err="1" smtClean="0">
                <a:latin typeface="Arial" pitchFamily="34" charset="0"/>
                <a:cs typeface="Arial" pitchFamily="34" charset="0"/>
              </a:rPr>
              <a:t>vazodilatasyon</a:t>
            </a:r>
            <a:r>
              <a:rPr lang="tr-TR" b="1" dirty="0" smtClean="0">
                <a:latin typeface="Arial" pitchFamily="34" charset="0"/>
                <a:cs typeface="Arial" pitchFamily="34" charset="0"/>
              </a:rPr>
              <a:t> sonucu plazma </a:t>
            </a:r>
            <a:r>
              <a:rPr lang="tr-TR" b="1" dirty="0" smtClean="0">
                <a:effectLst/>
                <a:latin typeface="Arial" pitchFamily="34" charset="0"/>
                <a:cs typeface="Arial" pitchFamily="34" charset="0"/>
              </a:rPr>
              <a:t>sıvısının kaybı yani ödem, az miktarda da lökosit </a:t>
            </a:r>
            <a:r>
              <a:rPr lang="tr-TR" b="1" dirty="0" err="1" smtClean="0">
                <a:effectLst/>
                <a:latin typeface="Arial" pitchFamily="34" charset="0"/>
                <a:cs typeface="Arial" pitchFamily="34" charset="0"/>
              </a:rPr>
              <a:t>infiltrasyonu</a:t>
            </a:r>
            <a:r>
              <a:rPr lang="tr-TR" b="1" dirty="0" smtClean="0">
                <a:effectLst/>
                <a:latin typeface="Arial" pitchFamily="34" charset="0"/>
                <a:cs typeface="Arial" pitchFamily="34" charset="0"/>
              </a:rPr>
              <a:t> izlenir. Daha sonra genişlemiş </a:t>
            </a:r>
            <a:r>
              <a:rPr lang="tr-TR" b="1" dirty="0" err="1" smtClean="0">
                <a:effectLst/>
                <a:latin typeface="Arial" pitchFamily="34" charset="0"/>
                <a:cs typeface="Arial" pitchFamily="34" charset="0"/>
              </a:rPr>
              <a:t>kapillerler</a:t>
            </a:r>
            <a:r>
              <a:rPr lang="tr-TR" b="1" dirty="0" smtClean="0">
                <a:effectLst/>
                <a:latin typeface="Arial" pitchFamily="34" charset="0"/>
                <a:cs typeface="Arial" pitchFamily="34" charset="0"/>
              </a:rPr>
              <a:t> içinde kan akımı yavaşlar ve durur. Bu duruma </a:t>
            </a:r>
            <a:r>
              <a:rPr lang="tr-TR" b="1" dirty="0" err="1" smtClean="0">
                <a:effectLst/>
                <a:latin typeface="Arial" pitchFamily="34" charset="0"/>
                <a:cs typeface="Arial" pitchFamily="34" charset="0"/>
              </a:rPr>
              <a:t>staz</a:t>
            </a:r>
            <a:r>
              <a:rPr lang="tr-TR" b="1" dirty="0" smtClean="0">
                <a:effectLst/>
                <a:latin typeface="Arial" pitchFamily="34" charset="0"/>
                <a:cs typeface="Arial" pitchFamily="34" charset="0"/>
              </a:rPr>
              <a:t> denir ve ortama oksijen taşınması aksamış ve kesilmiştir.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57188" y="1357313"/>
            <a:ext cx="8572500" cy="4786312"/>
          </a:xfrm>
        </p:spPr>
        <p:txBody>
          <a:bodyPr/>
          <a:lstStyle/>
          <a:p>
            <a:pPr algn="just" eaLnBrk="1" hangingPunct="1">
              <a:lnSpc>
                <a:spcPct val="90000"/>
              </a:lnSpc>
              <a:buFont typeface="Wingdings" pitchFamily="2" charset="2"/>
              <a:buNone/>
              <a:defRPr/>
            </a:pPr>
            <a:r>
              <a:rPr lang="tr-TR" sz="2000" b="1" dirty="0" smtClean="0">
                <a:latin typeface="Comic Sans MS" pitchFamily="66" charset="0"/>
              </a:rPr>
              <a:t>  	</a:t>
            </a:r>
            <a:r>
              <a:rPr lang="tr-TR" sz="2000" b="1" dirty="0" err="1" smtClean="0">
                <a:latin typeface="Comic Sans MS" pitchFamily="66" charset="0"/>
              </a:rPr>
              <a:t>Pulpanın</a:t>
            </a:r>
            <a:r>
              <a:rPr lang="tr-TR" sz="2000" b="1" dirty="0" smtClean="0">
                <a:latin typeface="Comic Sans MS" pitchFamily="66" charset="0"/>
              </a:rPr>
              <a:t> savunma gücü uzun süreli ve şiddetli dış etkilere karşı koyamaz ve </a:t>
            </a:r>
            <a:r>
              <a:rPr lang="tr-TR" sz="2000" b="1" dirty="0" err="1" smtClean="0">
                <a:latin typeface="Comic Sans MS" pitchFamily="66" charset="0"/>
              </a:rPr>
              <a:t>hiperemi</a:t>
            </a:r>
            <a:r>
              <a:rPr lang="tr-TR" sz="2000" b="1" dirty="0" smtClean="0">
                <a:latin typeface="Comic Sans MS" pitchFamily="66" charset="0"/>
              </a:rPr>
              <a:t> ilerleyerek </a:t>
            </a:r>
            <a:r>
              <a:rPr lang="tr-TR" sz="2000" b="1" dirty="0" err="1" smtClean="0">
                <a:latin typeface="Comic Sans MS" pitchFamily="66" charset="0"/>
              </a:rPr>
              <a:t>irreversible</a:t>
            </a:r>
            <a:r>
              <a:rPr lang="tr-TR" sz="2000" b="1" dirty="0" smtClean="0">
                <a:latin typeface="Comic Sans MS" pitchFamily="66" charset="0"/>
              </a:rPr>
              <a:t> </a:t>
            </a:r>
            <a:r>
              <a:rPr lang="tr-TR" sz="2000" b="1" dirty="0" err="1" smtClean="0">
                <a:latin typeface="Comic Sans MS" pitchFamily="66" charset="0"/>
              </a:rPr>
              <a:t>pulpitis</a:t>
            </a:r>
            <a:r>
              <a:rPr lang="tr-TR" sz="2000" b="1" dirty="0" smtClean="0">
                <a:latin typeface="Comic Sans MS" pitchFamily="66" charset="0"/>
              </a:rPr>
              <a:t> evresine geçilir. Bu aşamada </a:t>
            </a:r>
            <a:r>
              <a:rPr lang="tr-TR" sz="2000" b="1" dirty="0" err="1" smtClean="0">
                <a:latin typeface="Comic Sans MS" pitchFamily="66" charset="0"/>
              </a:rPr>
              <a:t>pulpada</a:t>
            </a:r>
            <a:r>
              <a:rPr lang="tr-TR" sz="2000" b="1" dirty="0" smtClean="0">
                <a:latin typeface="Comic Sans MS" pitchFamily="66" charset="0"/>
              </a:rPr>
              <a:t> </a:t>
            </a:r>
            <a:r>
              <a:rPr lang="tr-TR" sz="2000" b="1" dirty="0" err="1" smtClean="0">
                <a:latin typeface="Comic Sans MS" pitchFamily="66" charset="0"/>
              </a:rPr>
              <a:t>eksüdatif</a:t>
            </a:r>
            <a:r>
              <a:rPr lang="tr-TR" sz="2000" b="1" dirty="0" smtClean="0">
                <a:latin typeface="Comic Sans MS" pitchFamily="66" charset="0"/>
              </a:rPr>
              <a:t> olgular etkindir ve ağrı reseptörlerinin eşik sınırlarını geçen </a:t>
            </a:r>
            <a:r>
              <a:rPr lang="tr-TR" sz="2000" b="1" dirty="0" err="1" smtClean="0">
                <a:latin typeface="Comic Sans MS" pitchFamily="66" charset="0"/>
              </a:rPr>
              <a:t>pulpa</a:t>
            </a:r>
            <a:r>
              <a:rPr lang="tr-TR" sz="2000" b="1" dirty="0" smtClean="0">
                <a:latin typeface="Comic Sans MS" pitchFamily="66" charset="0"/>
              </a:rPr>
              <a:t> içi basınç ağrı semptomlarında da artışa yol açar.</a:t>
            </a:r>
          </a:p>
          <a:p>
            <a:pPr algn="just" eaLnBrk="1" hangingPunct="1">
              <a:lnSpc>
                <a:spcPct val="90000"/>
              </a:lnSpc>
              <a:buFont typeface="Wingdings" pitchFamily="2" charset="2"/>
              <a:buNone/>
              <a:defRPr/>
            </a:pPr>
            <a:endParaRPr lang="tr-TR" sz="2000" b="1" dirty="0" smtClean="0">
              <a:latin typeface="Comic Sans MS" pitchFamily="66" charset="0"/>
            </a:endParaRPr>
          </a:p>
          <a:p>
            <a:pPr algn="just" eaLnBrk="1" hangingPunct="1">
              <a:lnSpc>
                <a:spcPct val="90000"/>
              </a:lnSpc>
              <a:buFont typeface="Wingdings" pitchFamily="2" charset="2"/>
              <a:buNone/>
              <a:defRPr/>
            </a:pPr>
            <a:r>
              <a:rPr lang="tr-TR" sz="2000" b="1" dirty="0" smtClean="0">
                <a:latin typeface="Comic Sans MS" pitchFamily="66" charset="0"/>
              </a:rPr>
              <a:t>   </a:t>
            </a:r>
            <a:r>
              <a:rPr lang="tr-TR" sz="2000" b="1" dirty="0" err="1" smtClean="0">
                <a:latin typeface="Comic Sans MS" pitchFamily="66" charset="0"/>
              </a:rPr>
              <a:t>İrreversible</a:t>
            </a:r>
            <a:r>
              <a:rPr lang="tr-TR" sz="2000" b="1" dirty="0" smtClean="0">
                <a:latin typeface="Comic Sans MS" pitchFamily="66" charset="0"/>
              </a:rPr>
              <a:t> </a:t>
            </a:r>
            <a:r>
              <a:rPr lang="tr-TR" sz="2000" b="1" dirty="0" err="1" smtClean="0">
                <a:latin typeface="Comic Sans MS" pitchFamily="66" charset="0"/>
              </a:rPr>
              <a:t>pulpitisli</a:t>
            </a:r>
            <a:r>
              <a:rPr lang="tr-TR" sz="2000" b="1" dirty="0" smtClean="0">
                <a:latin typeface="Comic Sans MS" pitchFamily="66" charset="0"/>
              </a:rPr>
              <a:t> bir dişin klinik olarak </a:t>
            </a:r>
            <a:r>
              <a:rPr lang="tr-TR" sz="2000" b="1" dirty="0" err="1" smtClean="0">
                <a:latin typeface="Comic Sans MS" pitchFamily="66" charset="0"/>
              </a:rPr>
              <a:t>seröz</a:t>
            </a:r>
            <a:r>
              <a:rPr lang="tr-TR" sz="2000" b="1" dirty="0" smtClean="0">
                <a:latin typeface="Comic Sans MS" pitchFamily="66" charset="0"/>
              </a:rPr>
              <a:t>, </a:t>
            </a:r>
            <a:r>
              <a:rPr lang="tr-TR" sz="2000" b="1" dirty="0" err="1" smtClean="0">
                <a:latin typeface="Comic Sans MS" pitchFamily="66" charset="0"/>
              </a:rPr>
              <a:t>süpüratif</a:t>
            </a:r>
            <a:r>
              <a:rPr lang="tr-TR" sz="2000" b="1" dirty="0" smtClean="0">
                <a:latin typeface="Comic Sans MS" pitchFamily="66" charset="0"/>
              </a:rPr>
              <a:t> ya da ara evrede olduğunu bilmek mümkün değildir. Etkenler </a:t>
            </a:r>
            <a:r>
              <a:rPr lang="tr-TR" sz="2000" b="1" dirty="0" err="1" smtClean="0">
                <a:latin typeface="Comic Sans MS" pitchFamily="66" charset="0"/>
              </a:rPr>
              <a:t>reversible</a:t>
            </a:r>
            <a:r>
              <a:rPr lang="tr-TR" sz="2000" b="1" dirty="0" smtClean="0">
                <a:latin typeface="Comic Sans MS" pitchFamily="66" charset="0"/>
              </a:rPr>
              <a:t> </a:t>
            </a:r>
            <a:r>
              <a:rPr lang="tr-TR" sz="2000" b="1" dirty="0" err="1" smtClean="0">
                <a:latin typeface="Comic Sans MS" pitchFamily="66" charset="0"/>
              </a:rPr>
              <a:t>pulpa</a:t>
            </a:r>
            <a:r>
              <a:rPr lang="tr-TR" sz="2000" b="1" dirty="0" smtClean="0">
                <a:latin typeface="Comic Sans MS" pitchFamily="66" charset="0"/>
              </a:rPr>
              <a:t> iltihabı ile aynı olmak ile beraber etken ortadan kalksa  bile ağrı devam eder. Bunun </a:t>
            </a:r>
            <a:r>
              <a:rPr lang="tr-TR" sz="2000" b="1" dirty="0" err="1" smtClean="0">
                <a:latin typeface="Comic Sans MS" pitchFamily="66" charset="0"/>
              </a:rPr>
              <a:t>yanısıra</a:t>
            </a:r>
            <a:r>
              <a:rPr lang="tr-TR" sz="2000" b="1" dirty="0" smtClean="0">
                <a:latin typeface="Comic Sans MS" pitchFamily="66" charset="0"/>
              </a:rPr>
              <a:t> </a:t>
            </a:r>
            <a:r>
              <a:rPr lang="tr-TR" sz="2000" b="1" dirty="0" err="1" smtClean="0">
                <a:latin typeface="Comic Sans MS" pitchFamily="66" charset="0"/>
              </a:rPr>
              <a:t>asemptaomatik</a:t>
            </a:r>
            <a:r>
              <a:rPr lang="tr-TR" sz="2000" b="1" dirty="0" smtClean="0">
                <a:latin typeface="Comic Sans MS" pitchFamily="66" charset="0"/>
              </a:rPr>
              <a:t> kronik </a:t>
            </a:r>
            <a:r>
              <a:rPr lang="tr-TR" sz="2000" b="1" dirty="0" err="1" smtClean="0">
                <a:latin typeface="Comic Sans MS" pitchFamily="66" charset="0"/>
              </a:rPr>
              <a:t>pulpitisli</a:t>
            </a:r>
            <a:r>
              <a:rPr lang="tr-TR" sz="2000" b="1" dirty="0" smtClean="0">
                <a:latin typeface="Comic Sans MS" pitchFamily="66" charset="0"/>
              </a:rPr>
              <a:t> bir dişte akut alevlenme göstererek böyle bir evreye girebilir. (Çürüğün ilerlemesi ya da çürüğün temizlenmesi gibi </a:t>
            </a:r>
            <a:r>
              <a:rPr lang="tr-TR" sz="2000" b="1" dirty="0" err="1" smtClean="0">
                <a:latin typeface="Comic Sans MS" pitchFamily="66" charset="0"/>
              </a:rPr>
              <a:t>operatif</a:t>
            </a:r>
            <a:r>
              <a:rPr lang="tr-TR" sz="2000" b="1" dirty="0" smtClean="0">
                <a:latin typeface="Comic Sans MS" pitchFamily="66" charset="0"/>
              </a:rPr>
              <a:t> işlemler nedeniyle) </a:t>
            </a:r>
          </a:p>
          <a:p>
            <a:pPr eaLnBrk="1" hangingPunct="1">
              <a:lnSpc>
                <a:spcPct val="90000"/>
              </a:lnSpc>
              <a:buFont typeface="Wingdings" pitchFamily="2" charset="2"/>
              <a:buNone/>
              <a:defRPr/>
            </a:pPr>
            <a:endParaRPr lang="tr-TR" sz="2000" b="1" dirty="0" smtClean="0">
              <a:latin typeface="Comic Sans MS" pitchFamily="66" charset="0"/>
            </a:endParaRPr>
          </a:p>
          <a:p>
            <a:pPr eaLnBrk="1" hangingPunct="1">
              <a:lnSpc>
                <a:spcPct val="90000"/>
              </a:lnSpc>
              <a:buFont typeface="Wingdings" pitchFamily="2" charset="2"/>
              <a:buNone/>
              <a:defRPr/>
            </a:pPr>
            <a:endParaRPr lang="tr-TR" sz="2000" b="1" dirty="0" smtClean="0">
              <a:latin typeface="Comic Sans MS" pitchFamily="66" charset="0"/>
            </a:endParaRPr>
          </a:p>
          <a:p>
            <a:pPr eaLnBrk="1" hangingPunct="1">
              <a:lnSpc>
                <a:spcPct val="90000"/>
              </a:lnSpc>
              <a:buFont typeface="Wingdings" pitchFamily="2" charset="2"/>
              <a:buNone/>
              <a:defRPr/>
            </a:pPr>
            <a:r>
              <a:rPr lang="tr-TR" sz="2000" b="1" dirty="0" smtClean="0">
                <a:latin typeface="Comic Sans MS" pitchFamily="66"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1071563"/>
            <a:ext cx="8229600" cy="4857750"/>
          </a:xfrm>
        </p:spPr>
        <p:txBody>
          <a:bodyPr/>
          <a:lstStyle/>
          <a:p>
            <a:pPr algn="just">
              <a:buFont typeface="Wingdings" pitchFamily="2" charset="2"/>
              <a:buNone/>
              <a:defRPr/>
            </a:pPr>
            <a:r>
              <a:rPr lang="tr-TR" sz="2000" b="1" dirty="0" smtClean="0">
                <a:latin typeface="Comic Sans MS" pitchFamily="66" charset="0"/>
              </a:rPr>
              <a:t>	Radyografide derin çürük </a:t>
            </a:r>
            <a:r>
              <a:rPr lang="tr-TR" sz="2000" b="1" dirty="0" err="1" smtClean="0">
                <a:latin typeface="Comic Sans MS" pitchFamily="66" charset="0"/>
              </a:rPr>
              <a:t>kavitesi</a:t>
            </a:r>
            <a:r>
              <a:rPr lang="tr-TR" sz="2000" b="1" dirty="0" smtClean="0">
                <a:latin typeface="Comic Sans MS" pitchFamily="66" charset="0"/>
              </a:rPr>
              <a:t> ya da </a:t>
            </a:r>
            <a:r>
              <a:rPr lang="tr-TR" sz="2000" b="1" dirty="0" err="1" smtClean="0">
                <a:latin typeface="Comic Sans MS" pitchFamily="66" charset="0"/>
              </a:rPr>
              <a:t>sekonder</a:t>
            </a:r>
            <a:r>
              <a:rPr lang="tr-TR" sz="2000" b="1" dirty="0" smtClean="0">
                <a:latin typeface="Comic Sans MS" pitchFamily="66" charset="0"/>
              </a:rPr>
              <a:t> çürük oluşumu izlenir. </a:t>
            </a:r>
            <a:r>
              <a:rPr lang="tr-TR" sz="2000" b="1" dirty="0" err="1" smtClean="0">
                <a:latin typeface="Comic Sans MS" pitchFamily="66" charset="0"/>
              </a:rPr>
              <a:t>Periodontal</a:t>
            </a:r>
            <a:r>
              <a:rPr lang="tr-TR" sz="2000" b="1" dirty="0" smtClean="0">
                <a:latin typeface="Comic Sans MS" pitchFamily="66" charset="0"/>
              </a:rPr>
              <a:t> aralık ve </a:t>
            </a:r>
            <a:r>
              <a:rPr lang="tr-TR" sz="2000" b="1" dirty="0" err="1" smtClean="0">
                <a:latin typeface="Comic Sans MS" pitchFamily="66" charset="0"/>
              </a:rPr>
              <a:t>lamina</a:t>
            </a:r>
            <a:r>
              <a:rPr lang="tr-TR" sz="2000" b="1" dirty="0" smtClean="0">
                <a:latin typeface="Comic Sans MS" pitchFamily="66" charset="0"/>
              </a:rPr>
              <a:t> dura normal görünümdedir. </a:t>
            </a:r>
          </a:p>
          <a:p>
            <a:pPr algn="just">
              <a:buFont typeface="Wingdings" pitchFamily="2" charset="2"/>
              <a:buNone/>
              <a:defRPr/>
            </a:pPr>
            <a:endParaRPr lang="tr-TR" sz="2000" b="1" dirty="0" smtClean="0">
              <a:latin typeface="Comic Sans MS" pitchFamily="66" charset="0"/>
            </a:endParaRPr>
          </a:p>
          <a:p>
            <a:pPr algn="just">
              <a:buFont typeface="Wingdings" pitchFamily="2" charset="2"/>
              <a:buNone/>
              <a:defRPr/>
            </a:pPr>
            <a:r>
              <a:rPr lang="tr-TR" sz="2000" b="1" dirty="0" smtClean="0">
                <a:latin typeface="Comic Sans MS" pitchFamily="66" charset="0"/>
              </a:rPr>
              <a:t>	Klinik olarak </a:t>
            </a:r>
            <a:r>
              <a:rPr lang="tr-TR" sz="2000" b="1" dirty="0" err="1" smtClean="0">
                <a:latin typeface="Comic Sans MS" pitchFamily="66" charset="0"/>
              </a:rPr>
              <a:t>pulpa</a:t>
            </a:r>
            <a:r>
              <a:rPr lang="tr-TR" sz="2000" b="1" dirty="0" smtClean="0">
                <a:latin typeface="Comic Sans MS" pitchFamily="66" charset="0"/>
              </a:rPr>
              <a:t> odası kapalıdır. Perküsyon, </a:t>
            </a:r>
            <a:r>
              <a:rPr lang="tr-TR" sz="2000" b="1" dirty="0" err="1" smtClean="0">
                <a:latin typeface="Comic Sans MS" pitchFamily="66" charset="0"/>
              </a:rPr>
              <a:t>palpasyon</a:t>
            </a:r>
            <a:r>
              <a:rPr lang="tr-TR" sz="2000" b="1" dirty="0" smtClean="0">
                <a:latin typeface="Comic Sans MS" pitchFamily="66" charset="0"/>
              </a:rPr>
              <a:t> ve </a:t>
            </a:r>
            <a:r>
              <a:rPr lang="tr-TR" sz="2000" b="1" dirty="0" err="1" smtClean="0">
                <a:latin typeface="Comic Sans MS" pitchFamily="66" charset="0"/>
              </a:rPr>
              <a:t>mobilite</a:t>
            </a:r>
            <a:r>
              <a:rPr lang="tr-TR" sz="2000" b="1" dirty="0" smtClean="0">
                <a:latin typeface="Comic Sans MS" pitchFamily="66" charset="0"/>
              </a:rPr>
              <a:t> normaldir. Elektrik </a:t>
            </a:r>
            <a:r>
              <a:rPr lang="tr-TR" sz="2000" b="1" dirty="0" err="1" smtClean="0">
                <a:latin typeface="Comic Sans MS" pitchFamily="66" charset="0"/>
              </a:rPr>
              <a:t>pulpa</a:t>
            </a:r>
            <a:r>
              <a:rPr lang="tr-TR" sz="2000" b="1" dirty="0" smtClean="0">
                <a:latin typeface="Comic Sans MS" pitchFamily="66" charset="0"/>
              </a:rPr>
              <a:t> testinde normalden düşük akımda cevap alınır. Çoğunlukla geceleri </a:t>
            </a:r>
            <a:r>
              <a:rPr lang="tr-TR" sz="2000" b="1" dirty="0" err="1" smtClean="0">
                <a:latin typeface="Comic Sans MS" pitchFamily="66" charset="0"/>
              </a:rPr>
              <a:t>spontan</a:t>
            </a:r>
            <a:r>
              <a:rPr lang="tr-TR" sz="2000" b="1" dirty="0" smtClean="0">
                <a:latin typeface="Comic Sans MS" pitchFamily="66" charset="0"/>
              </a:rPr>
              <a:t> başlayan aralıklı ya da devam eden şiddetli ağrı vardır ve çenenin yarısını kaplayan tarzda yaygın ağrılar olduğu için sorunlu dişi tespit etmekte zordur.Ayrıca üzeri yumuşamış </a:t>
            </a:r>
            <a:r>
              <a:rPr lang="tr-TR" sz="2000" b="1" dirty="0" err="1" smtClean="0">
                <a:latin typeface="Comic Sans MS" pitchFamily="66" charset="0"/>
              </a:rPr>
              <a:t>dentinle</a:t>
            </a:r>
            <a:r>
              <a:rPr lang="tr-TR" sz="2000" b="1" dirty="0" smtClean="0">
                <a:latin typeface="Comic Sans MS" pitchFamily="66" charset="0"/>
              </a:rPr>
              <a:t> örtülü olan </a:t>
            </a:r>
            <a:r>
              <a:rPr lang="tr-TR" sz="2000" b="1" dirty="0" err="1" smtClean="0">
                <a:latin typeface="Comic Sans MS" pitchFamily="66" charset="0"/>
              </a:rPr>
              <a:t>kaviteyi</a:t>
            </a:r>
            <a:r>
              <a:rPr lang="tr-TR" sz="2000" b="1" dirty="0" smtClean="0">
                <a:latin typeface="Comic Sans MS" pitchFamily="66" charset="0"/>
              </a:rPr>
              <a:t> gıda artıklarının kapaması mekanik olarak ağrının artmasına yol açar. Yine başın hareketi eğilip kalkma ile de ağrı görülebilir.</a:t>
            </a:r>
            <a:endParaRPr lang="tr-T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357188" y="1071563"/>
            <a:ext cx="8229600" cy="4429125"/>
          </a:xfrm>
        </p:spPr>
        <p:txBody>
          <a:bodyPr/>
          <a:lstStyle/>
          <a:p>
            <a:pPr algn="just">
              <a:buFont typeface="Wingdings" pitchFamily="2" charset="2"/>
              <a:buNone/>
              <a:defRPr/>
            </a:pPr>
            <a:r>
              <a:rPr lang="tr-TR" sz="2000" b="1" dirty="0" smtClean="0">
                <a:latin typeface="Comic Sans MS" pitchFamily="66" charset="0"/>
              </a:rPr>
              <a:t>	</a:t>
            </a:r>
            <a:r>
              <a:rPr lang="tr-TR" sz="2000" b="1" dirty="0" err="1" smtClean="0">
                <a:latin typeface="Comic Sans MS" pitchFamily="66" charset="0"/>
              </a:rPr>
              <a:t>Spontan</a:t>
            </a:r>
            <a:r>
              <a:rPr lang="tr-TR" sz="2000" b="1" dirty="0" smtClean="0">
                <a:latin typeface="Comic Sans MS" pitchFamily="66" charset="0"/>
              </a:rPr>
              <a:t> başlayan ve gittikçe artan ağrının nedeni zamanla ölü hücrelerin odak oluşturması nedeniyle </a:t>
            </a:r>
            <a:r>
              <a:rPr lang="tr-TR" sz="2000" b="1" dirty="0" err="1" smtClean="0">
                <a:latin typeface="Comic Sans MS" pitchFamily="66" charset="0"/>
              </a:rPr>
              <a:t>pulpa</a:t>
            </a:r>
            <a:r>
              <a:rPr lang="tr-TR" sz="2000" b="1" dirty="0" smtClean="0">
                <a:latin typeface="Comic Sans MS" pitchFamily="66" charset="0"/>
              </a:rPr>
              <a:t> içi basıncın artması ve artan iltihabın </a:t>
            </a:r>
            <a:r>
              <a:rPr lang="tr-TR" sz="2000" b="1" dirty="0" err="1" smtClean="0">
                <a:latin typeface="Comic Sans MS" pitchFamily="66" charset="0"/>
              </a:rPr>
              <a:t>sensitize</a:t>
            </a:r>
            <a:r>
              <a:rPr lang="tr-TR" sz="2000" b="1" dirty="0" smtClean="0">
                <a:latin typeface="Comic Sans MS" pitchFamily="66" charset="0"/>
              </a:rPr>
              <a:t> olan </a:t>
            </a:r>
            <a:r>
              <a:rPr lang="tr-TR" sz="2000" b="1" dirty="0" err="1" smtClean="0">
                <a:latin typeface="Comic Sans MS" pitchFamily="66" charset="0"/>
              </a:rPr>
              <a:t>preferal</a:t>
            </a:r>
            <a:r>
              <a:rPr lang="tr-TR" sz="2000" b="1" dirty="0" smtClean="0">
                <a:latin typeface="Comic Sans MS" pitchFamily="66" charset="0"/>
              </a:rPr>
              <a:t> sinirlerin uyarılma eşiklerini düşürmesidir.</a:t>
            </a:r>
          </a:p>
          <a:p>
            <a:pPr algn="just">
              <a:buFont typeface="Wingdings" pitchFamily="2" charset="2"/>
              <a:buNone/>
              <a:defRPr/>
            </a:pPr>
            <a:endParaRPr lang="tr-TR" sz="2000" b="1" dirty="0" smtClean="0">
              <a:latin typeface="Comic Sans MS" pitchFamily="66" charset="0"/>
            </a:endParaRPr>
          </a:p>
          <a:p>
            <a:pPr algn="just">
              <a:buFont typeface="Wingdings" pitchFamily="2" charset="2"/>
              <a:buNone/>
              <a:defRPr/>
            </a:pPr>
            <a:r>
              <a:rPr lang="tr-TR" sz="2000" b="1" dirty="0" smtClean="0">
                <a:latin typeface="Comic Sans MS" pitchFamily="66" charset="0"/>
              </a:rPr>
              <a:t>	Termal uyaranlara verilen cevap </a:t>
            </a:r>
            <a:r>
              <a:rPr lang="tr-TR" sz="2000" b="1" dirty="0" err="1" smtClean="0">
                <a:latin typeface="Comic Sans MS" pitchFamily="66" charset="0"/>
              </a:rPr>
              <a:t>reversible</a:t>
            </a:r>
            <a:r>
              <a:rPr lang="tr-TR" sz="2000" b="1" dirty="0" smtClean="0">
                <a:latin typeface="Comic Sans MS" pitchFamily="66" charset="0"/>
              </a:rPr>
              <a:t> </a:t>
            </a:r>
            <a:r>
              <a:rPr lang="tr-TR" sz="2000" b="1" dirty="0" err="1" smtClean="0">
                <a:latin typeface="Comic Sans MS" pitchFamily="66" charset="0"/>
              </a:rPr>
              <a:t>pulpitisle</a:t>
            </a:r>
            <a:r>
              <a:rPr lang="tr-TR" sz="2000" b="1" dirty="0" smtClean="0">
                <a:latin typeface="Comic Sans MS" pitchFamily="66" charset="0"/>
              </a:rPr>
              <a:t> aynı olmakla birlikte etken kalktığında bile </a:t>
            </a:r>
            <a:r>
              <a:rPr lang="tr-TR" sz="2000" b="1" dirty="0" err="1" smtClean="0">
                <a:latin typeface="Comic Sans MS" pitchFamily="66" charset="0"/>
              </a:rPr>
              <a:t>irreversible</a:t>
            </a:r>
            <a:r>
              <a:rPr lang="tr-TR" sz="2000" b="1" dirty="0" smtClean="0">
                <a:latin typeface="Comic Sans MS" pitchFamily="66" charset="0"/>
              </a:rPr>
              <a:t> </a:t>
            </a:r>
            <a:r>
              <a:rPr lang="tr-TR" sz="2000" b="1" dirty="0" err="1" smtClean="0">
                <a:latin typeface="Comic Sans MS" pitchFamily="66" charset="0"/>
              </a:rPr>
              <a:t>pulpitislerde</a:t>
            </a:r>
            <a:r>
              <a:rPr lang="tr-TR" sz="2000" b="1" dirty="0" smtClean="0">
                <a:latin typeface="Comic Sans MS" pitchFamily="66" charset="0"/>
              </a:rPr>
              <a:t> ağrı devam eder. İltihabın ilerlemesiyle ısının kan damarları üzerinde genişletici etkisi sıcağa verilen cevabı artırır ve damarlarda büzülme yaparak </a:t>
            </a:r>
            <a:r>
              <a:rPr lang="tr-TR" sz="2000" b="1" dirty="0" err="1" smtClean="0">
                <a:latin typeface="Comic Sans MS" pitchFamily="66" charset="0"/>
              </a:rPr>
              <a:t>pulpa</a:t>
            </a:r>
            <a:r>
              <a:rPr lang="tr-TR" sz="2000" b="1" dirty="0" smtClean="0">
                <a:latin typeface="Comic Sans MS" pitchFamily="66" charset="0"/>
              </a:rPr>
              <a:t> içi </a:t>
            </a:r>
            <a:r>
              <a:rPr lang="tr-TR" sz="2000" b="1" dirty="0" err="1" smtClean="0">
                <a:latin typeface="Comic Sans MS" pitchFamily="66" charset="0"/>
              </a:rPr>
              <a:t>basınçı</a:t>
            </a:r>
            <a:r>
              <a:rPr lang="tr-TR" sz="2000" b="1" dirty="0" smtClean="0">
                <a:latin typeface="Comic Sans MS" pitchFamily="66" charset="0"/>
              </a:rPr>
              <a:t> düşürmesiyle de soğuk ağrıyı dindirir.</a:t>
            </a:r>
            <a:endParaRPr lang="tr-T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eaLnBrk="1" hangingPunct="1">
              <a:buFont typeface="Wingdings" pitchFamily="2" charset="2"/>
              <a:buNone/>
              <a:defRPr/>
            </a:pPr>
            <a:r>
              <a:rPr lang="tr-TR" sz="3600" b="1" dirty="0" smtClean="0">
                <a:solidFill>
                  <a:srgbClr val="FFFF00"/>
                </a:solidFill>
                <a:latin typeface="Comic Sans MS" pitchFamily="66" charset="0"/>
              </a:rPr>
              <a:t>            TEDAVİSİ :</a:t>
            </a:r>
          </a:p>
          <a:p>
            <a:pPr eaLnBrk="1" hangingPunct="1">
              <a:buFont typeface="Wingdings" pitchFamily="2" charset="2"/>
              <a:buNone/>
              <a:defRPr/>
            </a:pPr>
            <a:endParaRPr lang="tr-TR" sz="3600" b="1" dirty="0" smtClean="0">
              <a:solidFill>
                <a:srgbClr val="FFFF00"/>
              </a:solidFill>
              <a:latin typeface="Comic Sans MS" pitchFamily="66" charset="0"/>
            </a:endParaRPr>
          </a:p>
          <a:p>
            <a:pPr eaLnBrk="1" hangingPunct="1">
              <a:buFont typeface="Wingdings" pitchFamily="2" charset="2"/>
              <a:buNone/>
              <a:defRPr/>
            </a:pPr>
            <a:r>
              <a:rPr lang="tr-TR" dirty="0" smtClean="0">
                <a:latin typeface="Comic Sans MS" pitchFamily="66" charset="0"/>
              </a:rPr>
              <a:t>Anestezi altında kök kanal tedavisidir.</a:t>
            </a:r>
          </a:p>
          <a:p>
            <a:pPr eaLnBrk="1" hangingPunct="1">
              <a:buFont typeface="Wingdings" pitchFamily="2" charset="2"/>
              <a:buNone/>
              <a:defRPr/>
            </a:pPr>
            <a:endParaRPr lang="tr-TR" dirty="0" smtClean="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3200" dirty="0" smtClean="0"/>
              <a:t>ÜLSERATİF VE HİPERPLASTİK PULPİTİS </a:t>
            </a:r>
            <a:br>
              <a:rPr lang="tr-TR" sz="3200" dirty="0" smtClean="0"/>
            </a:br>
            <a:endParaRPr lang="tr-TR" sz="3200" dirty="0"/>
          </a:p>
        </p:txBody>
      </p:sp>
      <p:sp>
        <p:nvSpPr>
          <p:cNvPr id="3" name="2 İçerik Yer Tutucusu"/>
          <p:cNvSpPr>
            <a:spLocks noGrp="1"/>
          </p:cNvSpPr>
          <p:nvPr>
            <p:ph idx="1"/>
          </p:nvPr>
        </p:nvSpPr>
        <p:spPr/>
        <p:txBody>
          <a:bodyPr/>
          <a:lstStyle/>
          <a:p>
            <a:pPr algn="just">
              <a:buFont typeface="Wingdings" pitchFamily="2" charset="2"/>
              <a:buNone/>
              <a:defRPr/>
            </a:pPr>
            <a:r>
              <a:rPr lang="tr-TR" sz="2400" b="1" dirty="0" smtClean="0"/>
              <a:t>	Bu evrede akut evredeki </a:t>
            </a:r>
            <a:r>
              <a:rPr lang="tr-TR" sz="2400" b="1" dirty="0" err="1" smtClean="0"/>
              <a:t>eksüdatif</a:t>
            </a:r>
            <a:r>
              <a:rPr lang="tr-TR" sz="2400" b="1" dirty="0" smtClean="0"/>
              <a:t> ürünler çürük lezyonunda direne olmakta, </a:t>
            </a:r>
            <a:r>
              <a:rPr lang="tr-TR" sz="2400" b="1" dirty="0" err="1" smtClean="0"/>
              <a:t>venöz</a:t>
            </a:r>
            <a:r>
              <a:rPr lang="tr-TR" sz="2400" b="1" dirty="0" smtClean="0"/>
              <a:t> veya lenfatik dolaşımla </a:t>
            </a:r>
            <a:r>
              <a:rPr lang="tr-TR" sz="2400" b="1" dirty="0" err="1" smtClean="0"/>
              <a:t>absorbe</a:t>
            </a:r>
            <a:r>
              <a:rPr lang="tr-TR" sz="2400" b="1" dirty="0" smtClean="0"/>
              <a:t> edilmekte, komşu bağ dokusuna doğru yayılmakta veya bütün bu olaylar birlikte olmaktadır. Buna bağlı </a:t>
            </a:r>
            <a:r>
              <a:rPr lang="tr-TR" sz="2400" b="1" dirty="0" err="1" smtClean="0"/>
              <a:t>olarakda</a:t>
            </a:r>
            <a:r>
              <a:rPr lang="tr-TR" sz="2400" b="1" dirty="0" smtClean="0"/>
              <a:t> </a:t>
            </a:r>
            <a:r>
              <a:rPr lang="tr-TR" sz="2400" b="1" dirty="0" err="1" smtClean="0"/>
              <a:t>pulpa</a:t>
            </a:r>
            <a:r>
              <a:rPr lang="tr-TR" sz="2400" b="1" dirty="0" smtClean="0"/>
              <a:t> içi basınç </a:t>
            </a:r>
            <a:r>
              <a:rPr lang="tr-TR" sz="2400" b="1" dirty="0" err="1" smtClean="0"/>
              <a:t>periferal</a:t>
            </a:r>
            <a:r>
              <a:rPr lang="tr-TR" sz="2400" b="1" dirty="0" smtClean="0"/>
              <a:t> ağrı reseptörlerinin eşik sınırının altına düşmekte dolaysıyla bu evrede ağrı duyulmamaktadır. Kronik terimi eşik altı </a:t>
            </a:r>
            <a:r>
              <a:rPr lang="tr-TR" sz="2400" b="1" dirty="0" err="1" smtClean="0"/>
              <a:t>pulpa</a:t>
            </a:r>
            <a:r>
              <a:rPr lang="tr-TR" sz="2400" b="1" dirty="0" smtClean="0"/>
              <a:t> içi basıncı ifade etmektedir. Yani kronik evrede </a:t>
            </a:r>
            <a:r>
              <a:rPr lang="tr-TR" sz="2400" b="1" dirty="0" err="1" smtClean="0"/>
              <a:t>eksüdatif</a:t>
            </a:r>
            <a:r>
              <a:rPr lang="tr-TR" sz="2400" b="1" dirty="0" smtClean="0"/>
              <a:t> (akut) cevap azalmış, </a:t>
            </a:r>
            <a:r>
              <a:rPr lang="tr-TR" sz="2400" b="1" dirty="0" err="1" smtClean="0"/>
              <a:t>pulpa</a:t>
            </a:r>
            <a:r>
              <a:rPr lang="tr-TR" sz="2400" b="1" dirty="0" smtClean="0"/>
              <a:t> içi basınç eşik sınırlarının altına inmiş, ağrının duyulmadığı ve </a:t>
            </a:r>
            <a:r>
              <a:rPr lang="tr-TR" sz="2400" b="1" dirty="0" err="1" smtClean="0"/>
              <a:t>eksüdadif</a:t>
            </a:r>
            <a:r>
              <a:rPr lang="tr-TR" sz="2400" b="1" dirty="0" smtClean="0"/>
              <a:t>  bölgenin etrafında </a:t>
            </a:r>
            <a:r>
              <a:rPr lang="tr-TR" sz="2400" b="1" dirty="0" err="1" smtClean="0"/>
              <a:t>granülasyon</a:t>
            </a:r>
            <a:r>
              <a:rPr lang="tr-TR" sz="2400" b="1" dirty="0" smtClean="0"/>
              <a:t> dokusunu oluştuğu bir tablo oluşmuştur. Bu aşamada </a:t>
            </a:r>
            <a:r>
              <a:rPr lang="tr-TR" sz="2400" b="1" dirty="0" err="1" smtClean="0"/>
              <a:t>proliferatif</a:t>
            </a:r>
            <a:r>
              <a:rPr lang="tr-TR" sz="2400" b="1" dirty="0" smtClean="0"/>
              <a:t> etkinlik öne çıkmıştır. </a:t>
            </a:r>
            <a:endParaRPr lang="tr-TR"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1428750"/>
            <a:ext cx="8229600" cy="4525963"/>
          </a:xfrm>
        </p:spPr>
        <p:txBody>
          <a:bodyPr/>
          <a:lstStyle/>
          <a:p>
            <a:pPr algn="just">
              <a:buFont typeface="Wingdings" pitchFamily="2" charset="2"/>
              <a:buNone/>
              <a:defRPr/>
            </a:pPr>
            <a:r>
              <a:rPr lang="tr-TR" dirty="0" smtClean="0"/>
              <a:t>	</a:t>
            </a:r>
            <a:r>
              <a:rPr lang="tr-TR" b="1" dirty="0" err="1" smtClean="0"/>
              <a:t>İrritan</a:t>
            </a:r>
            <a:r>
              <a:rPr lang="tr-TR" b="1" dirty="0" smtClean="0"/>
              <a:t> etki artmadıkça </a:t>
            </a:r>
            <a:r>
              <a:rPr lang="tr-TR" b="1" dirty="0" err="1" smtClean="0"/>
              <a:t>eksüdatif</a:t>
            </a:r>
            <a:r>
              <a:rPr lang="tr-TR" b="1" dirty="0" smtClean="0"/>
              <a:t> bölgeler bulunsa da </a:t>
            </a:r>
            <a:r>
              <a:rPr lang="tr-TR" b="1" dirty="0" err="1" smtClean="0"/>
              <a:t>granülasyon</a:t>
            </a:r>
            <a:r>
              <a:rPr lang="tr-TR" b="1" dirty="0" smtClean="0"/>
              <a:t> dokusu oluşarak iyileşme ve tamire yönelik belirtiler görülür. Ancak ortamda bulunan </a:t>
            </a:r>
            <a:r>
              <a:rPr lang="tr-TR" b="1" dirty="0" err="1" smtClean="0"/>
              <a:t>toksik</a:t>
            </a:r>
            <a:r>
              <a:rPr lang="tr-TR" b="1" dirty="0" smtClean="0"/>
              <a:t> maddeler iyileşmeye izin vermez. Kronik evrede en çok bulunan iltihabi hücreler lenfositler, plazma hücreleri ve </a:t>
            </a:r>
            <a:r>
              <a:rPr lang="tr-TR" b="1" dirty="0" err="1" smtClean="0"/>
              <a:t>makrofajlardır</a:t>
            </a:r>
            <a:r>
              <a:rPr lang="tr-TR" b="1" dirty="0" smtClean="0"/>
              <a:t>.</a:t>
            </a:r>
            <a:endParaRPr lang="tr-T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714375" y="1928813"/>
            <a:ext cx="7772400" cy="4114800"/>
          </a:xfrm>
        </p:spPr>
        <p:txBody>
          <a:bodyPr/>
          <a:lstStyle/>
          <a:p>
            <a:pPr algn="just" eaLnBrk="1" hangingPunct="1">
              <a:buFont typeface="Wingdings" pitchFamily="2" charset="2"/>
              <a:buNone/>
              <a:defRPr/>
            </a:pPr>
            <a:r>
              <a:rPr lang="tr-TR" sz="2800" dirty="0" smtClean="0">
                <a:latin typeface="Comic Sans MS" pitchFamily="66" charset="0"/>
              </a:rPr>
              <a:t>   </a:t>
            </a:r>
            <a:r>
              <a:rPr lang="tr-TR" sz="2800" dirty="0" err="1" smtClean="0">
                <a:latin typeface="Comic Sans MS" pitchFamily="66" charset="0"/>
              </a:rPr>
              <a:t>Pulpa</a:t>
            </a:r>
            <a:r>
              <a:rPr lang="tr-TR" sz="2800" dirty="0" smtClean="0">
                <a:latin typeface="Comic Sans MS" pitchFamily="66" charset="0"/>
              </a:rPr>
              <a:t> odası açıldığı için çürük ve ağız ortamındaki tüm mikro organizmalar </a:t>
            </a:r>
            <a:r>
              <a:rPr lang="tr-TR" sz="2800" dirty="0" err="1" smtClean="0">
                <a:latin typeface="Comic Sans MS" pitchFamily="66" charset="0"/>
              </a:rPr>
              <a:t>pulpaya</a:t>
            </a:r>
            <a:r>
              <a:rPr lang="tr-TR" sz="2800" dirty="0" smtClean="0">
                <a:latin typeface="Comic Sans MS" pitchFamily="66" charset="0"/>
              </a:rPr>
              <a:t> geçmiş ve </a:t>
            </a:r>
            <a:r>
              <a:rPr lang="tr-TR" sz="2800" dirty="0" err="1" smtClean="0">
                <a:latin typeface="Comic Sans MS" pitchFamily="66" charset="0"/>
              </a:rPr>
              <a:t>pulpada</a:t>
            </a:r>
            <a:r>
              <a:rPr lang="tr-TR" sz="2800" dirty="0" smtClean="0">
                <a:latin typeface="Comic Sans MS" pitchFamily="66" charset="0"/>
              </a:rPr>
              <a:t> kendini korumak için yüzeyinde ülser tabakası (apse) oluşturmuştur. </a:t>
            </a:r>
          </a:p>
          <a:p>
            <a:pPr algn="just" eaLnBrk="1" hangingPunct="1">
              <a:buFont typeface="Wingdings" pitchFamily="2" charset="2"/>
              <a:buNone/>
              <a:defRPr/>
            </a:pPr>
            <a:r>
              <a:rPr lang="tr-TR" sz="2800" dirty="0" smtClean="0">
                <a:latin typeface="Comic Sans MS" pitchFamily="66" charset="0"/>
              </a:rPr>
              <a:t>	</a:t>
            </a:r>
          </a:p>
        </p:txBody>
      </p:sp>
      <p:sp>
        <p:nvSpPr>
          <p:cNvPr id="46084" name="Rectangle 4"/>
          <p:cNvSpPr>
            <a:spLocks noChangeArrowheads="1"/>
          </p:cNvSpPr>
          <p:nvPr/>
        </p:nvSpPr>
        <p:spPr bwMode="auto">
          <a:xfrm>
            <a:off x="2357438" y="428625"/>
            <a:ext cx="4752975" cy="579438"/>
          </a:xfrm>
          <a:prstGeom prst="rect">
            <a:avLst/>
          </a:prstGeom>
          <a:noFill/>
          <a:ln w="9525">
            <a:noFill/>
            <a:miter lim="800000"/>
            <a:headEnd/>
            <a:tailEnd/>
          </a:ln>
          <a:effectLst/>
        </p:spPr>
        <p:txBody>
          <a:bodyPr>
            <a:spAutoFit/>
          </a:bodyPr>
          <a:lstStyle/>
          <a:p>
            <a:pPr>
              <a:buClr>
                <a:schemeClr val="tx2"/>
              </a:buClr>
              <a:buSzPct val="75000"/>
              <a:defRPr/>
            </a:pPr>
            <a:r>
              <a:rPr lang="tr-TR" dirty="0">
                <a:solidFill>
                  <a:srgbClr val="FFFF00"/>
                </a:solidFill>
                <a:effectLst>
                  <a:outerShdw blurRad="38100" dist="38100" dir="2700000" algn="tl">
                    <a:srgbClr val="000000"/>
                  </a:outerShdw>
                </a:effectLst>
                <a:latin typeface="Times New Roman" pitchFamily="18" charset="0"/>
              </a:rPr>
              <a:t>PULPİTİS ÜLSEROZA: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500063" y="428625"/>
            <a:ext cx="8358187" cy="6072188"/>
          </a:xfrm>
        </p:spPr>
        <p:txBody>
          <a:bodyPr/>
          <a:lstStyle/>
          <a:p>
            <a:pPr marL="342900" indent="-342900" algn="just">
              <a:spcBef>
                <a:spcPct val="20000"/>
              </a:spcBef>
              <a:defRPr/>
            </a:pPr>
            <a:r>
              <a:rPr lang="tr-TR" sz="2400" dirty="0" smtClean="0">
                <a:solidFill>
                  <a:srgbClr val="FF0000"/>
                </a:solidFill>
              </a:rPr>
              <a:t>	İltihap; </a:t>
            </a:r>
            <a:r>
              <a:rPr lang="tr-TR" sz="2000" dirty="0" smtClean="0">
                <a:latin typeface="Arial" pitchFamily="34" charset="0"/>
                <a:cs typeface="Arial" pitchFamily="34" charset="0"/>
              </a:rPr>
              <a:t>her hangi bir dış </a:t>
            </a:r>
            <a:r>
              <a:rPr lang="tr-TR" sz="2000" dirty="0" err="1" smtClean="0">
                <a:latin typeface="Arial" pitchFamily="34" charset="0"/>
                <a:cs typeface="Arial" pitchFamily="34" charset="0"/>
              </a:rPr>
              <a:t>irritana</a:t>
            </a:r>
            <a:r>
              <a:rPr lang="tr-TR" sz="2000" dirty="0" smtClean="0">
                <a:latin typeface="Arial" pitchFamily="34" charset="0"/>
                <a:cs typeface="Arial" pitchFamily="34" charset="0"/>
              </a:rPr>
              <a:t> karşı canlı dokuların vermiş olduğu hücresel, </a:t>
            </a:r>
            <a:r>
              <a:rPr lang="tr-TR" sz="2000" dirty="0" err="1" smtClean="0">
                <a:latin typeface="Arial" pitchFamily="34" charset="0"/>
                <a:cs typeface="Arial" pitchFamily="34" charset="0"/>
              </a:rPr>
              <a:t>vasküler</a:t>
            </a:r>
            <a:r>
              <a:rPr lang="tr-TR" sz="2000" dirty="0" smtClean="0">
                <a:latin typeface="Arial" pitchFamily="34" charset="0"/>
                <a:cs typeface="Arial" pitchFamily="34" charset="0"/>
              </a:rPr>
              <a:t> ve lenfatik bir yanıttır ve </a:t>
            </a:r>
            <a:r>
              <a:rPr lang="tr-TR" sz="2000" dirty="0" err="1" smtClean="0">
                <a:latin typeface="Arial" pitchFamily="34" charset="0"/>
                <a:cs typeface="Arial" pitchFamily="34" charset="0"/>
              </a:rPr>
              <a:t>kapiller</a:t>
            </a:r>
            <a:r>
              <a:rPr lang="tr-TR" sz="2000" dirty="0" smtClean="0">
                <a:latin typeface="Arial" pitchFamily="34" charset="0"/>
                <a:cs typeface="Arial" pitchFamily="34" charset="0"/>
              </a:rPr>
              <a:t> çeperlerinde </a:t>
            </a:r>
            <a:r>
              <a:rPr lang="tr-TR" sz="2000" dirty="0" err="1" smtClean="0">
                <a:latin typeface="Arial" pitchFamily="34" charset="0"/>
                <a:cs typeface="Arial" pitchFamily="34" charset="0"/>
              </a:rPr>
              <a:t>permabilite</a:t>
            </a:r>
            <a:r>
              <a:rPr lang="tr-TR" sz="2000" dirty="0" smtClean="0">
                <a:latin typeface="Arial" pitchFamily="34" charset="0"/>
                <a:cs typeface="Arial" pitchFamily="34" charset="0"/>
              </a:rPr>
              <a:t> artışı, hücreler ve hücreler arası madde de yapısal ve </a:t>
            </a:r>
            <a:r>
              <a:rPr lang="tr-TR" sz="2000" dirty="0" err="1" smtClean="0">
                <a:latin typeface="Arial" pitchFamily="34" charset="0"/>
                <a:cs typeface="Arial" pitchFamily="34" charset="0"/>
              </a:rPr>
              <a:t>metabolik</a:t>
            </a:r>
            <a:r>
              <a:rPr lang="tr-TR" sz="2000" dirty="0" smtClean="0">
                <a:latin typeface="Arial" pitchFamily="34" charset="0"/>
                <a:cs typeface="Arial" pitchFamily="34" charset="0"/>
              </a:rPr>
              <a:t> bozulmalar üzere 2 ana değişim görülür. </a:t>
            </a:r>
            <a:r>
              <a:rPr lang="tr-TR" sz="2000" dirty="0" err="1" smtClean="0">
                <a:latin typeface="Arial" pitchFamily="34" charset="0"/>
                <a:cs typeface="Arial" pitchFamily="34" charset="0"/>
              </a:rPr>
              <a:t>Pulpa</a:t>
            </a:r>
            <a:r>
              <a:rPr lang="tr-TR" sz="2000" dirty="0" smtClean="0">
                <a:latin typeface="Arial" pitchFamily="34" charset="0"/>
                <a:cs typeface="Arial" pitchFamily="34" charset="0"/>
              </a:rPr>
              <a:t> bir bağ dokusu olduğundan vücudun herhangi bir yerindeki gevşek bağ dokusunun gösterdiği iltihap evreleri izlenir.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1071563"/>
            <a:ext cx="8229600" cy="4525962"/>
          </a:xfrm>
        </p:spPr>
        <p:txBody>
          <a:bodyPr/>
          <a:lstStyle/>
          <a:p>
            <a:pPr algn="just">
              <a:buFont typeface="Wingdings" pitchFamily="2" charset="2"/>
              <a:buNone/>
              <a:defRPr/>
            </a:pPr>
            <a:r>
              <a:rPr lang="tr-TR" dirty="0" smtClean="0">
                <a:latin typeface="Comic Sans MS" pitchFamily="66" charset="0"/>
              </a:rPr>
              <a:t>	Apse </a:t>
            </a:r>
            <a:r>
              <a:rPr lang="tr-TR" dirty="0" err="1" smtClean="0">
                <a:latin typeface="Comic Sans MS" pitchFamily="66" charset="0"/>
              </a:rPr>
              <a:t>granülasyon</a:t>
            </a:r>
            <a:r>
              <a:rPr lang="tr-TR" dirty="0" smtClean="0">
                <a:latin typeface="Comic Sans MS" pitchFamily="66" charset="0"/>
              </a:rPr>
              <a:t> dokusu ile çevrelenmiştir ve bu durum için </a:t>
            </a:r>
            <a:r>
              <a:rPr lang="tr-TR" dirty="0" err="1" smtClean="0">
                <a:latin typeface="Comic Sans MS" pitchFamily="66" charset="0"/>
              </a:rPr>
              <a:t>pulpanın</a:t>
            </a:r>
            <a:r>
              <a:rPr lang="tr-TR" dirty="0" smtClean="0">
                <a:latin typeface="Comic Sans MS" pitchFamily="66" charset="0"/>
              </a:rPr>
              <a:t> “kronik apsesi” terimi kullanılır. </a:t>
            </a:r>
            <a:r>
              <a:rPr lang="tr-TR" dirty="0" err="1" smtClean="0">
                <a:latin typeface="Comic Sans MS" pitchFamily="66" charset="0"/>
              </a:rPr>
              <a:t>Granülasyon</a:t>
            </a:r>
            <a:r>
              <a:rPr lang="tr-TR" dirty="0" smtClean="0">
                <a:latin typeface="Comic Sans MS" pitchFamily="66" charset="0"/>
              </a:rPr>
              <a:t> dokusu; </a:t>
            </a:r>
            <a:r>
              <a:rPr lang="tr-TR" dirty="0" err="1" smtClean="0">
                <a:latin typeface="Comic Sans MS" pitchFamily="66" charset="0"/>
              </a:rPr>
              <a:t>fibrovasküler</a:t>
            </a:r>
            <a:r>
              <a:rPr lang="tr-TR" dirty="0" smtClean="0">
                <a:latin typeface="Comic Sans MS" pitchFamily="66" charset="0"/>
              </a:rPr>
              <a:t> doku ve kronik iltihap hücrelerinden oluşmaktadır. Bu tabakanın altında çürük yayılırken </a:t>
            </a:r>
            <a:r>
              <a:rPr lang="tr-TR" dirty="0" err="1" smtClean="0">
                <a:latin typeface="Comic Sans MS" pitchFamily="66" charset="0"/>
              </a:rPr>
              <a:t>pulpa</a:t>
            </a:r>
            <a:r>
              <a:rPr lang="tr-TR" dirty="0" smtClean="0">
                <a:latin typeface="Comic Sans MS" pitchFamily="66" charset="0"/>
              </a:rPr>
              <a:t> hem </a:t>
            </a:r>
            <a:r>
              <a:rPr lang="tr-TR" dirty="0" err="1" smtClean="0">
                <a:latin typeface="Comic Sans MS" pitchFamily="66" charset="0"/>
              </a:rPr>
              <a:t>sklerotik</a:t>
            </a:r>
            <a:r>
              <a:rPr lang="tr-TR" dirty="0" smtClean="0">
                <a:latin typeface="Comic Sans MS" pitchFamily="66" charset="0"/>
              </a:rPr>
              <a:t> </a:t>
            </a:r>
            <a:r>
              <a:rPr lang="tr-TR" dirty="0" err="1" smtClean="0">
                <a:latin typeface="Comic Sans MS" pitchFamily="66" charset="0"/>
              </a:rPr>
              <a:t>hemde</a:t>
            </a:r>
            <a:r>
              <a:rPr lang="tr-TR" dirty="0" smtClean="0">
                <a:latin typeface="Comic Sans MS" pitchFamily="66" charset="0"/>
              </a:rPr>
              <a:t> </a:t>
            </a:r>
            <a:r>
              <a:rPr lang="tr-TR" dirty="0" err="1" smtClean="0">
                <a:latin typeface="Comic Sans MS" pitchFamily="66" charset="0"/>
              </a:rPr>
              <a:t>irritasyon</a:t>
            </a:r>
            <a:r>
              <a:rPr lang="tr-TR" dirty="0" smtClean="0">
                <a:latin typeface="Comic Sans MS" pitchFamily="66" charset="0"/>
              </a:rPr>
              <a:t> </a:t>
            </a:r>
            <a:r>
              <a:rPr lang="tr-TR" dirty="0" err="1" smtClean="0">
                <a:latin typeface="Comic Sans MS" pitchFamily="66" charset="0"/>
              </a:rPr>
              <a:t>dentini</a:t>
            </a:r>
            <a:r>
              <a:rPr lang="tr-TR" dirty="0" smtClean="0">
                <a:latin typeface="Comic Sans MS" pitchFamily="66" charset="0"/>
              </a:rPr>
              <a:t> oluşturarak bir müddet daha savunmaya devam eder.</a:t>
            </a:r>
          </a:p>
          <a:p>
            <a:pPr algn="just">
              <a:buFont typeface="Wingdings" pitchFamily="2" charset="2"/>
              <a:buNone/>
              <a:defRPr/>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500063"/>
            <a:ext cx="8229600" cy="4525962"/>
          </a:xfrm>
        </p:spPr>
        <p:txBody>
          <a:bodyPr/>
          <a:lstStyle/>
          <a:p>
            <a:pPr algn="just">
              <a:buFont typeface="Wingdings" pitchFamily="2" charset="2"/>
              <a:buNone/>
              <a:defRPr/>
            </a:pPr>
            <a:r>
              <a:rPr lang="tr-TR" b="1" dirty="0" smtClean="0">
                <a:latin typeface="+mj-lt"/>
              </a:rPr>
              <a:t>	Zamanla çürük ilerleyerek koruyucu </a:t>
            </a:r>
            <a:r>
              <a:rPr lang="tr-TR" b="1" dirty="0" err="1" smtClean="0">
                <a:latin typeface="+mj-lt"/>
              </a:rPr>
              <a:t>dentin</a:t>
            </a:r>
            <a:r>
              <a:rPr lang="tr-TR" b="1" dirty="0" smtClean="0">
                <a:latin typeface="+mj-lt"/>
              </a:rPr>
              <a:t> bariyerini harap etmeye başlar. Buna paralel </a:t>
            </a:r>
            <a:r>
              <a:rPr lang="tr-TR" b="1" dirty="0" err="1" smtClean="0">
                <a:latin typeface="+mj-lt"/>
              </a:rPr>
              <a:t>olarakta</a:t>
            </a:r>
            <a:r>
              <a:rPr lang="tr-TR" b="1" dirty="0" smtClean="0">
                <a:latin typeface="+mj-lt"/>
              </a:rPr>
              <a:t> komşu bağ dokusunda hafif bir </a:t>
            </a:r>
            <a:r>
              <a:rPr lang="tr-TR" b="1" dirty="0" err="1" smtClean="0">
                <a:latin typeface="+mj-lt"/>
              </a:rPr>
              <a:t>vasodilatasyon</a:t>
            </a:r>
            <a:r>
              <a:rPr lang="tr-TR" b="1" dirty="0" smtClean="0">
                <a:latin typeface="+mj-lt"/>
              </a:rPr>
              <a:t> ve kronik </a:t>
            </a:r>
            <a:r>
              <a:rPr lang="tr-TR" b="1" dirty="0" err="1" smtClean="0">
                <a:latin typeface="+mj-lt"/>
              </a:rPr>
              <a:t>mononükleer</a:t>
            </a:r>
            <a:r>
              <a:rPr lang="tr-TR" b="1" dirty="0" smtClean="0">
                <a:latin typeface="+mj-lt"/>
              </a:rPr>
              <a:t> lökosit </a:t>
            </a:r>
            <a:r>
              <a:rPr lang="tr-TR" b="1" dirty="0" err="1" smtClean="0">
                <a:latin typeface="+mj-lt"/>
              </a:rPr>
              <a:t>infiltrasyonu</a:t>
            </a:r>
            <a:r>
              <a:rPr lang="tr-TR" b="1" dirty="0" smtClean="0">
                <a:latin typeface="+mj-lt"/>
              </a:rPr>
              <a:t> izlenir. </a:t>
            </a:r>
          </a:p>
          <a:p>
            <a:pPr algn="just">
              <a:buFont typeface="Wingdings" pitchFamily="2" charset="2"/>
              <a:buNone/>
              <a:defRPr/>
            </a:pPr>
            <a:r>
              <a:rPr lang="tr-TR" b="1" dirty="0" smtClean="0">
                <a:latin typeface="+mj-lt"/>
              </a:rPr>
              <a:t>	</a:t>
            </a:r>
            <a:r>
              <a:rPr lang="tr-TR" b="1" dirty="0" err="1" smtClean="0">
                <a:latin typeface="+mj-lt"/>
              </a:rPr>
              <a:t>Pulpitis</a:t>
            </a:r>
            <a:r>
              <a:rPr lang="tr-TR" b="1" dirty="0" smtClean="0">
                <a:latin typeface="+mj-lt"/>
              </a:rPr>
              <a:t> </a:t>
            </a:r>
            <a:r>
              <a:rPr lang="tr-TR" b="1" dirty="0" err="1" smtClean="0">
                <a:latin typeface="+mj-lt"/>
              </a:rPr>
              <a:t>ülserozada</a:t>
            </a:r>
            <a:r>
              <a:rPr lang="tr-TR" b="1" dirty="0" smtClean="0">
                <a:latin typeface="+mj-lt"/>
              </a:rPr>
              <a:t> diş </a:t>
            </a:r>
            <a:r>
              <a:rPr lang="tr-TR" b="1" dirty="0" err="1" smtClean="0">
                <a:latin typeface="+mj-lt"/>
              </a:rPr>
              <a:t>asemptomatiktir</a:t>
            </a:r>
            <a:r>
              <a:rPr lang="tr-TR" b="1" dirty="0" smtClean="0">
                <a:latin typeface="+mj-lt"/>
              </a:rPr>
              <a:t> ancak çürük </a:t>
            </a:r>
            <a:r>
              <a:rPr lang="tr-TR" b="1" dirty="0" err="1" smtClean="0">
                <a:latin typeface="+mj-lt"/>
              </a:rPr>
              <a:t>kavitesi</a:t>
            </a:r>
            <a:r>
              <a:rPr lang="tr-TR" b="1" dirty="0" smtClean="0">
                <a:latin typeface="+mj-lt"/>
              </a:rPr>
              <a:t> gıda artıkları ile kapandığında ve </a:t>
            </a:r>
            <a:r>
              <a:rPr lang="tr-TR" b="1" dirty="0" err="1" smtClean="0">
                <a:latin typeface="+mj-lt"/>
              </a:rPr>
              <a:t>direnaj</a:t>
            </a:r>
            <a:r>
              <a:rPr lang="tr-TR" b="1" dirty="0" smtClean="0">
                <a:latin typeface="+mj-lt"/>
              </a:rPr>
              <a:t> kesildiğinde dişte hafif bir ağrı oluşabilir. </a:t>
            </a:r>
          </a:p>
          <a:p>
            <a:pPr algn="just">
              <a:buFont typeface="Wingdings" pitchFamily="2" charset="2"/>
              <a:buNone/>
              <a:defRPr/>
            </a:pPr>
            <a:r>
              <a:rPr lang="tr-TR" b="1" dirty="0" smtClean="0">
                <a:latin typeface="+mj-lt"/>
              </a:rPr>
              <a:t>	</a:t>
            </a:r>
            <a:r>
              <a:rPr lang="sv-SE" b="1" dirty="0" smtClean="0">
                <a:latin typeface="+mj-lt"/>
              </a:rPr>
              <a:t>Anestezi altında </a:t>
            </a:r>
            <a:r>
              <a:rPr lang="tr-TR" b="1" dirty="0" smtClean="0">
                <a:latin typeface="+mj-lt"/>
              </a:rPr>
              <a:t>k</a:t>
            </a:r>
            <a:r>
              <a:rPr lang="sv-SE" b="1" dirty="0" smtClean="0">
                <a:latin typeface="+mj-lt"/>
              </a:rPr>
              <a:t>ök kanal tedavisi yapılır.</a:t>
            </a:r>
            <a:endParaRPr lang="tr-TR" b="1" dirty="0" smtClean="0">
              <a:latin typeface="+mj-lt"/>
            </a:endParaRPr>
          </a:p>
          <a:p>
            <a:pPr algn="just">
              <a:buFont typeface="Wingdings" pitchFamily="2" charset="2"/>
              <a:buNone/>
              <a:defRPr/>
            </a:pPr>
            <a:endParaRPr lang="tr-TR" b="1"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Font typeface="Wingdings" pitchFamily="2" charset="2"/>
              <a:buNone/>
              <a:defRPr/>
            </a:pPr>
            <a:r>
              <a:rPr lang="tr-TR" b="1" dirty="0" smtClean="0"/>
              <a:t>	Çürük ile ekspoze olan </a:t>
            </a:r>
            <a:r>
              <a:rPr lang="tr-TR" b="1" dirty="0" err="1" smtClean="0"/>
              <a:t>pulpanın</a:t>
            </a:r>
            <a:r>
              <a:rPr lang="tr-TR" b="1" dirty="0" smtClean="0"/>
              <a:t> bu kronik iltihabında oluşan </a:t>
            </a:r>
            <a:r>
              <a:rPr lang="tr-TR" b="1" dirty="0" err="1" smtClean="0"/>
              <a:t>granülasyon</a:t>
            </a:r>
            <a:r>
              <a:rPr lang="tr-TR" b="1" dirty="0" smtClean="0"/>
              <a:t> dokusu çürük </a:t>
            </a:r>
            <a:r>
              <a:rPr lang="tr-TR" b="1" dirty="0" err="1" smtClean="0"/>
              <a:t>kavitesine</a:t>
            </a:r>
            <a:r>
              <a:rPr lang="tr-TR" b="1" dirty="0" smtClean="0"/>
              <a:t> doğru büyür, </a:t>
            </a:r>
            <a:r>
              <a:rPr lang="tr-TR" b="1" dirty="0" err="1" smtClean="0"/>
              <a:t>prolifere</a:t>
            </a:r>
            <a:r>
              <a:rPr lang="tr-TR" b="1" dirty="0" smtClean="0"/>
              <a:t> olur (</a:t>
            </a:r>
            <a:r>
              <a:rPr lang="tr-TR" b="1" dirty="0" err="1" smtClean="0"/>
              <a:t>hiperplazi</a:t>
            </a:r>
            <a:r>
              <a:rPr lang="tr-TR" b="1" dirty="0" smtClean="0"/>
              <a:t>) ve üzeri genellikle oral mukozanın </a:t>
            </a:r>
            <a:r>
              <a:rPr lang="tr-TR" b="1" dirty="0" err="1" smtClean="0"/>
              <a:t>squamatöz</a:t>
            </a:r>
            <a:r>
              <a:rPr lang="tr-TR" b="1" dirty="0" smtClean="0"/>
              <a:t> </a:t>
            </a:r>
            <a:r>
              <a:rPr lang="tr-TR" b="1" dirty="0" err="1" smtClean="0"/>
              <a:t>epiteli</a:t>
            </a:r>
            <a:r>
              <a:rPr lang="tr-TR" b="1" dirty="0" smtClean="0"/>
              <a:t> ile kaplanır. Kronik </a:t>
            </a:r>
            <a:r>
              <a:rPr lang="tr-TR" b="1" dirty="0" err="1" smtClean="0"/>
              <a:t>ülseratif</a:t>
            </a:r>
            <a:r>
              <a:rPr lang="tr-TR" b="1" dirty="0" smtClean="0"/>
              <a:t> </a:t>
            </a:r>
            <a:r>
              <a:rPr lang="tr-TR" b="1" dirty="0" err="1" smtClean="0"/>
              <a:t>pulpitisli</a:t>
            </a:r>
            <a:r>
              <a:rPr lang="tr-TR" b="1" dirty="0" smtClean="0"/>
              <a:t> genç </a:t>
            </a:r>
            <a:r>
              <a:rPr lang="tr-TR" b="1" dirty="0" err="1" smtClean="0"/>
              <a:t>pulpa</a:t>
            </a:r>
            <a:r>
              <a:rPr lang="tr-TR" b="1" dirty="0" smtClean="0"/>
              <a:t> </a:t>
            </a:r>
            <a:r>
              <a:rPr lang="tr-TR" b="1" dirty="0" err="1" smtClean="0"/>
              <a:t>granülasyon</a:t>
            </a:r>
            <a:r>
              <a:rPr lang="tr-TR" b="1" dirty="0" smtClean="0"/>
              <a:t> dokusu geniş çürüklü </a:t>
            </a:r>
            <a:r>
              <a:rPr lang="tr-TR" b="1" dirty="0" err="1" smtClean="0"/>
              <a:t>kavitenin</a:t>
            </a:r>
            <a:r>
              <a:rPr lang="tr-TR" b="1" dirty="0" smtClean="0"/>
              <a:t> </a:t>
            </a:r>
            <a:r>
              <a:rPr lang="tr-TR" b="1" dirty="0" err="1" smtClean="0"/>
              <a:t>ekposür</a:t>
            </a:r>
            <a:r>
              <a:rPr lang="tr-TR" b="1" dirty="0" smtClean="0"/>
              <a:t> bölgesinden </a:t>
            </a:r>
            <a:r>
              <a:rPr lang="tr-TR" b="1" dirty="0" err="1" smtClean="0"/>
              <a:t>proliferasyona</a:t>
            </a:r>
            <a:r>
              <a:rPr lang="tr-TR" b="1" dirty="0" smtClean="0"/>
              <a:t> uğrar. </a:t>
            </a:r>
            <a:endParaRPr lang="tr-TR" b="1" dirty="0"/>
          </a:p>
        </p:txBody>
      </p:sp>
      <p:sp>
        <p:nvSpPr>
          <p:cNvPr id="4" name="Rectangle 4"/>
          <p:cNvSpPr>
            <a:spLocks noChangeArrowheads="1"/>
          </p:cNvSpPr>
          <p:nvPr/>
        </p:nvSpPr>
        <p:spPr bwMode="auto">
          <a:xfrm>
            <a:off x="506413" y="285750"/>
            <a:ext cx="8637587" cy="1266825"/>
          </a:xfrm>
          <a:prstGeom prst="rect">
            <a:avLst/>
          </a:prstGeom>
          <a:noFill/>
          <a:ln w="9525">
            <a:noFill/>
            <a:miter lim="800000"/>
            <a:headEnd/>
            <a:tailEnd/>
          </a:ln>
          <a:effectLst/>
        </p:spPr>
        <p:txBody>
          <a:bodyPr/>
          <a:lstStyle/>
          <a:p>
            <a:pPr marL="342900" indent="-342900" algn="l">
              <a:buSzPct val="90000"/>
              <a:defRPr/>
            </a:pPr>
            <a:r>
              <a:rPr lang="tr-TR" dirty="0">
                <a:effectLst>
                  <a:outerShdw blurRad="38100" dist="38100" dir="2700000" algn="tl">
                    <a:srgbClr val="000000"/>
                  </a:outerShdw>
                </a:effectLst>
              </a:rPr>
              <a:t>                 </a:t>
            </a:r>
            <a:r>
              <a:rPr lang="tr-TR" dirty="0">
                <a:solidFill>
                  <a:srgbClr val="FFFF00"/>
                </a:solidFill>
                <a:effectLst>
                  <a:outerShdw blurRad="38100" dist="38100" dir="2700000" algn="tl">
                    <a:srgbClr val="000000"/>
                  </a:outerShdw>
                </a:effectLst>
                <a:latin typeface="Comic Sans MS" pitchFamily="66" charset="0"/>
              </a:rPr>
              <a:t>PULPİTİS POLİPOZA          (KRONİK HİPERPLASTİK PULPİTİS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13" y="928688"/>
            <a:ext cx="8643937" cy="4525962"/>
          </a:xfrm>
        </p:spPr>
        <p:txBody>
          <a:bodyPr/>
          <a:lstStyle/>
          <a:p>
            <a:pPr algn="just">
              <a:buFont typeface="Wingdings" pitchFamily="2" charset="2"/>
              <a:buNone/>
              <a:defRPr/>
            </a:pPr>
            <a:r>
              <a:rPr lang="tr-TR" sz="2800" b="1" dirty="0" smtClean="0"/>
              <a:t>	Polip başlangıç evresinde esas olarak </a:t>
            </a:r>
            <a:r>
              <a:rPr lang="tr-TR" sz="2800" b="1" dirty="0" err="1" smtClean="0"/>
              <a:t>granülasyon</a:t>
            </a:r>
            <a:r>
              <a:rPr lang="tr-TR" sz="2800" b="1" dirty="0" smtClean="0"/>
              <a:t> dokusu yapısındadır ve </a:t>
            </a:r>
            <a:r>
              <a:rPr lang="tr-TR" sz="2800" b="1" dirty="0" err="1" smtClean="0"/>
              <a:t>pulpa</a:t>
            </a:r>
            <a:r>
              <a:rPr lang="tr-TR" sz="2800" b="1" dirty="0" smtClean="0"/>
              <a:t> odasından dışarı çıkan bir doku görünümündedir. Çok az sinir lifleri olduğundan temas da ağrısızdır. Ancak dokununca kanama görülür. </a:t>
            </a:r>
          </a:p>
          <a:p>
            <a:pPr algn="just">
              <a:buFont typeface="Wingdings" pitchFamily="2" charset="2"/>
              <a:buNone/>
              <a:defRPr/>
            </a:pPr>
            <a:endParaRPr lang="tr-TR" sz="2800" b="1" dirty="0" smtClean="0"/>
          </a:p>
          <a:p>
            <a:pPr algn="just">
              <a:buFont typeface="Wingdings" pitchFamily="2" charset="2"/>
              <a:buNone/>
              <a:defRPr/>
            </a:pPr>
            <a:r>
              <a:rPr lang="tr-TR" sz="2800" b="1" dirty="0" smtClean="0"/>
              <a:t>	Genç hastalarda hafif şiddetli uzun süreli </a:t>
            </a:r>
            <a:r>
              <a:rPr lang="tr-TR" sz="2800" b="1" dirty="0" err="1" smtClean="0"/>
              <a:t>irritasyon</a:t>
            </a:r>
            <a:r>
              <a:rPr lang="tr-TR" sz="2800" b="1" dirty="0" smtClean="0"/>
              <a:t> sıklıkla </a:t>
            </a:r>
            <a:r>
              <a:rPr lang="tr-TR" sz="2800" b="1" dirty="0" err="1" smtClean="0"/>
              <a:t>periapikal</a:t>
            </a:r>
            <a:r>
              <a:rPr lang="tr-TR" sz="2800" b="1" dirty="0" smtClean="0"/>
              <a:t> kemik birikimini </a:t>
            </a:r>
            <a:r>
              <a:rPr lang="tr-TR" sz="2800" b="1" dirty="0" err="1" smtClean="0"/>
              <a:t>stimüle</a:t>
            </a:r>
            <a:r>
              <a:rPr lang="tr-TR" sz="2800" b="1" dirty="0" smtClean="0"/>
              <a:t> eder (</a:t>
            </a:r>
            <a:r>
              <a:rPr lang="tr-TR" sz="2800" b="1" dirty="0" err="1" smtClean="0"/>
              <a:t>pulpo</a:t>
            </a:r>
            <a:r>
              <a:rPr lang="tr-TR" sz="2800" b="1" dirty="0" smtClean="0"/>
              <a:t> </a:t>
            </a:r>
            <a:r>
              <a:rPr lang="tr-TR" sz="2800" b="1" dirty="0" err="1" smtClean="0"/>
              <a:t>periapikal</a:t>
            </a:r>
            <a:r>
              <a:rPr lang="tr-TR" sz="2800" b="1" dirty="0" smtClean="0"/>
              <a:t> </a:t>
            </a:r>
            <a:r>
              <a:rPr lang="tr-TR" sz="2800" b="1" dirty="0" err="1" smtClean="0"/>
              <a:t>osteosklerosis</a:t>
            </a:r>
            <a:r>
              <a:rPr lang="tr-TR" sz="2800" b="1" dirty="0" smtClean="0"/>
              <a:t>).  Dişlerin </a:t>
            </a:r>
            <a:r>
              <a:rPr lang="tr-TR" sz="2800" b="1" dirty="0" err="1" smtClean="0"/>
              <a:t>apikalleri</a:t>
            </a:r>
            <a:r>
              <a:rPr lang="tr-TR" sz="2800" b="1" dirty="0" smtClean="0"/>
              <a:t> çevresinde özellikle geniş çürük lezyonlu alt azılarda yoğun kemik bölgesinin oluştuğu gözlenir.</a:t>
            </a:r>
            <a:endParaRPr lang="tr-TR" sz="28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714375" y="1571625"/>
            <a:ext cx="7772400" cy="4114800"/>
          </a:xfrm>
        </p:spPr>
        <p:txBody>
          <a:bodyPr/>
          <a:lstStyle/>
          <a:p>
            <a:pPr eaLnBrk="1" hangingPunct="1">
              <a:buFont typeface="Wingdings" pitchFamily="2" charset="2"/>
              <a:buNone/>
              <a:defRPr/>
            </a:pPr>
            <a:r>
              <a:rPr lang="tr-TR" dirty="0" smtClean="0"/>
              <a:t>   </a:t>
            </a:r>
            <a:r>
              <a:rPr lang="tr-TR" dirty="0" err="1" smtClean="0">
                <a:latin typeface="Comic Sans MS" pitchFamily="66" charset="0"/>
              </a:rPr>
              <a:t>Polibin</a:t>
            </a:r>
            <a:r>
              <a:rPr lang="tr-TR" dirty="0" smtClean="0">
                <a:latin typeface="Comic Sans MS" pitchFamily="66" charset="0"/>
              </a:rPr>
              <a:t> gelişmesi için;</a:t>
            </a:r>
          </a:p>
          <a:p>
            <a:pPr eaLnBrk="1" hangingPunct="1">
              <a:buFont typeface="Wingdings" pitchFamily="2" charset="2"/>
              <a:buNone/>
              <a:defRPr/>
            </a:pPr>
            <a:r>
              <a:rPr lang="tr-TR" dirty="0" smtClean="0">
                <a:latin typeface="Comic Sans MS" pitchFamily="66" charset="0"/>
              </a:rPr>
              <a:t> . </a:t>
            </a:r>
            <a:r>
              <a:rPr lang="tr-TR" dirty="0" err="1" smtClean="0">
                <a:latin typeface="Comic Sans MS" pitchFamily="66" charset="0"/>
              </a:rPr>
              <a:t>Pulpası</a:t>
            </a:r>
            <a:r>
              <a:rPr lang="tr-TR" dirty="0" smtClean="0">
                <a:latin typeface="Comic Sans MS" pitchFamily="66" charset="0"/>
              </a:rPr>
              <a:t> açık ve geniş bir </a:t>
            </a:r>
            <a:r>
              <a:rPr lang="tr-TR" dirty="0" err="1" smtClean="0">
                <a:latin typeface="Comic Sans MS" pitchFamily="66" charset="0"/>
              </a:rPr>
              <a:t>kavite</a:t>
            </a:r>
            <a:endParaRPr lang="tr-TR" dirty="0" smtClean="0">
              <a:latin typeface="Comic Sans MS" pitchFamily="66" charset="0"/>
            </a:endParaRPr>
          </a:p>
          <a:p>
            <a:pPr eaLnBrk="1" hangingPunct="1">
              <a:buFont typeface="Wingdings" pitchFamily="2" charset="2"/>
              <a:buNone/>
              <a:defRPr/>
            </a:pPr>
            <a:r>
              <a:rPr lang="tr-TR" dirty="0" smtClean="0">
                <a:latin typeface="Comic Sans MS" pitchFamily="66" charset="0"/>
              </a:rPr>
              <a:t> . Dayanıklı ve genç bir </a:t>
            </a:r>
            <a:r>
              <a:rPr lang="tr-TR" dirty="0" err="1" smtClean="0">
                <a:latin typeface="Comic Sans MS" pitchFamily="66" charset="0"/>
              </a:rPr>
              <a:t>pulpa</a:t>
            </a:r>
            <a:r>
              <a:rPr lang="tr-TR" dirty="0" smtClean="0">
                <a:latin typeface="Comic Sans MS" pitchFamily="66" charset="0"/>
              </a:rPr>
              <a:t> </a:t>
            </a:r>
          </a:p>
          <a:p>
            <a:pPr eaLnBrk="1" hangingPunct="1">
              <a:buFont typeface="Wingdings" pitchFamily="2" charset="2"/>
              <a:buNone/>
              <a:defRPr/>
            </a:pPr>
            <a:r>
              <a:rPr lang="tr-TR" dirty="0" smtClean="0">
                <a:latin typeface="Comic Sans MS" pitchFamily="66" charset="0"/>
              </a:rPr>
              <a:t> . Uzun süreli ve hafif şiddette bir tahriş gerekir.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1116013" y="765175"/>
            <a:ext cx="7772400" cy="4114800"/>
          </a:xfrm>
        </p:spPr>
        <p:txBody>
          <a:bodyPr/>
          <a:lstStyle/>
          <a:p>
            <a:pPr eaLnBrk="1" hangingPunct="1">
              <a:lnSpc>
                <a:spcPct val="80000"/>
              </a:lnSpc>
              <a:buFont typeface="Wingdings" pitchFamily="2" charset="2"/>
              <a:buChar char="Ø"/>
              <a:defRPr/>
            </a:pPr>
            <a:r>
              <a:rPr lang="tr-TR" sz="2800" smtClean="0">
                <a:latin typeface="Comic Sans MS" pitchFamily="66" charset="0"/>
              </a:rPr>
              <a:t>Süt dişleri yada apeksi kapanmamış daimi dişlerde görülen kronik pulpitisin bu evresinde pulpa dokusunun zamanla granülasyon dokusuna döndüğü izlenir.</a:t>
            </a:r>
          </a:p>
          <a:p>
            <a:pPr eaLnBrk="1" hangingPunct="1">
              <a:lnSpc>
                <a:spcPct val="80000"/>
              </a:lnSpc>
              <a:buFont typeface="Wingdings" pitchFamily="2" charset="2"/>
              <a:buNone/>
              <a:defRPr/>
            </a:pPr>
            <a:endParaRPr lang="tr-TR" sz="2800" smtClean="0">
              <a:latin typeface="Comic Sans MS" pitchFamily="66" charset="0"/>
            </a:endParaRPr>
          </a:p>
          <a:p>
            <a:pPr eaLnBrk="1" hangingPunct="1">
              <a:lnSpc>
                <a:spcPct val="80000"/>
              </a:lnSpc>
              <a:buFont typeface="Wingdings" pitchFamily="2" charset="2"/>
              <a:buChar char="Ø"/>
              <a:defRPr/>
            </a:pPr>
            <a:r>
              <a:rPr lang="tr-TR" sz="2800" smtClean="0">
                <a:latin typeface="Comic Sans MS" pitchFamily="66" charset="0"/>
              </a:rPr>
              <a:t>Klinik muayenede çürük kavitesi içinde tabanı pupa odasında olan tomurcuk şeklinde bir et parçası görülür.</a:t>
            </a:r>
          </a:p>
          <a:p>
            <a:pPr eaLnBrk="1" hangingPunct="1">
              <a:lnSpc>
                <a:spcPct val="80000"/>
              </a:lnSpc>
              <a:buFont typeface="Wingdings" pitchFamily="2" charset="2"/>
              <a:buNone/>
              <a:defRPr/>
            </a:pPr>
            <a:endParaRPr lang="tr-TR" sz="2800" smtClean="0">
              <a:latin typeface="Comic Sans MS" pitchFamily="66" charset="0"/>
            </a:endParaRPr>
          </a:p>
          <a:p>
            <a:pPr eaLnBrk="1" hangingPunct="1">
              <a:lnSpc>
                <a:spcPct val="80000"/>
              </a:lnSpc>
              <a:buFont typeface="Wingdings" pitchFamily="2" charset="2"/>
              <a:buChar char="Ø"/>
              <a:defRPr/>
            </a:pPr>
            <a:r>
              <a:rPr lang="tr-TR" sz="2800" smtClean="0">
                <a:latin typeface="Comic Sans MS" pitchFamily="66" charset="0"/>
              </a:rPr>
              <a:t>Ağrı sadece çiğneme esnasında basınca bağlı olarak duyulur ve zengin bir damar ağı bulunduğundan kolayca kanar.</a:t>
            </a:r>
          </a:p>
          <a:p>
            <a:pPr eaLnBrk="1" hangingPunct="1">
              <a:lnSpc>
                <a:spcPct val="80000"/>
              </a:lnSpc>
              <a:buFont typeface="Wingdings" pitchFamily="2" charset="2"/>
              <a:buNone/>
              <a:defRPr/>
            </a:pPr>
            <a:endParaRPr lang="tr-TR" sz="2800" smtClean="0">
              <a:latin typeface="Comic Sans MS" pitchFamily="66" charset="0"/>
            </a:endParaRPr>
          </a:p>
          <a:p>
            <a:pPr eaLnBrk="1" hangingPunct="1">
              <a:lnSpc>
                <a:spcPct val="80000"/>
              </a:lnSpc>
              <a:buFont typeface="Wingdings" pitchFamily="2" charset="2"/>
              <a:buChar char="Ø"/>
              <a:defRPr/>
            </a:pPr>
            <a:r>
              <a:rPr lang="tr-TR" sz="2800" smtClean="0">
                <a:latin typeface="Comic Sans MS" pitchFamily="66" charset="0"/>
              </a:rPr>
              <a:t>Elektirik pulpa testinde yüksek derecelerde ağrı duyulabilir.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00125" y="1285875"/>
            <a:ext cx="6772275" cy="1214438"/>
          </a:xfrm>
        </p:spPr>
        <p:txBody>
          <a:bodyPr/>
          <a:lstStyle/>
          <a:p>
            <a:pPr eaLnBrk="1" hangingPunct="1">
              <a:defRPr/>
            </a:pPr>
            <a:r>
              <a:rPr lang="tr-TR" dirty="0" smtClean="0">
                <a:solidFill>
                  <a:srgbClr val="FFFF00"/>
                </a:solidFill>
                <a:latin typeface="Comic Sans MS" pitchFamily="66" charset="0"/>
              </a:rPr>
              <a:t>    Radyografik olarak</a:t>
            </a:r>
            <a:br>
              <a:rPr lang="tr-TR" dirty="0" smtClean="0">
                <a:solidFill>
                  <a:srgbClr val="FFFF00"/>
                </a:solidFill>
                <a:latin typeface="Comic Sans MS" pitchFamily="66" charset="0"/>
              </a:rPr>
            </a:br>
            <a:endParaRPr lang="tr-TR" dirty="0" smtClean="0">
              <a:solidFill>
                <a:srgbClr val="FFFF00"/>
              </a:solidFill>
              <a:latin typeface="Comic Sans MS" pitchFamily="66" charset="0"/>
            </a:endParaRPr>
          </a:p>
        </p:txBody>
      </p:sp>
      <p:sp>
        <p:nvSpPr>
          <p:cNvPr id="59395" name="Rectangle 3"/>
          <p:cNvSpPr>
            <a:spLocks noGrp="1" noChangeArrowheads="1"/>
          </p:cNvSpPr>
          <p:nvPr>
            <p:ph type="body" idx="1"/>
          </p:nvPr>
        </p:nvSpPr>
        <p:spPr/>
        <p:txBody>
          <a:bodyPr/>
          <a:lstStyle/>
          <a:p>
            <a:pPr eaLnBrk="1" hangingPunct="1">
              <a:buFont typeface="Wingdings" pitchFamily="2" charset="2"/>
              <a:buNone/>
              <a:defRPr/>
            </a:pPr>
            <a:r>
              <a:rPr lang="tr-TR" smtClean="0"/>
              <a:t> </a:t>
            </a:r>
          </a:p>
        </p:txBody>
      </p:sp>
      <p:sp>
        <p:nvSpPr>
          <p:cNvPr id="55300" name="Text Box 4"/>
          <p:cNvSpPr txBox="1">
            <a:spLocks noChangeArrowheads="1"/>
          </p:cNvSpPr>
          <p:nvPr/>
        </p:nvSpPr>
        <p:spPr bwMode="auto">
          <a:xfrm>
            <a:off x="1571625" y="2643188"/>
            <a:ext cx="6111875" cy="457200"/>
          </a:xfrm>
          <a:prstGeom prst="rect">
            <a:avLst/>
          </a:prstGeom>
          <a:noFill/>
          <a:ln w="9525">
            <a:noFill/>
            <a:miter lim="800000"/>
            <a:headEnd/>
            <a:tailEnd/>
          </a:ln>
        </p:spPr>
        <p:txBody>
          <a:bodyPr>
            <a:spAutoFit/>
          </a:bodyPr>
          <a:lstStyle/>
          <a:p>
            <a:endParaRPr lang="tr-TR" sz="2400">
              <a:latin typeface="Times New Roman" pitchFamily="18" charset="0"/>
            </a:endParaRPr>
          </a:p>
        </p:txBody>
      </p:sp>
      <p:sp>
        <p:nvSpPr>
          <p:cNvPr id="55301" name="Text Box 5"/>
          <p:cNvSpPr txBox="1">
            <a:spLocks noChangeArrowheads="1"/>
          </p:cNvSpPr>
          <p:nvPr/>
        </p:nvSpPr>
        <p:spPr bwMode="auto">
          <a:xfrm>
            <a:off x="1331913" y="2852738"/>
            <a:ext cx="6961187" cy="1066800"/>
          </a:xfrm>
          <a:prstGeom prst="rect">
            <a:avLst/>
          </a:prstGeom>
          <a:noFill/>
          <a:ln w="9525">
            <a:noFill/>
            <a:miter lim="800000"/>
            <a:headEnd/>
            <a:tailEnd/>
          </a:ln>
        </p:spPr>
        <p:txBody>
          <a:bodyPr>
            <a:spAutoFit/>
          </a:bodyPr>
          <a:lstStyle/>
          <a:p>
            <a:pPr algn="l"/>
            <a:r>
              <a:rPr lang="tr-TR">
                <a:latin typeface="Comic Sans MS" pitchFamily="66" charset="0"/>
              </a:rPr>
              <a:t>Periodantol aralık ve lamina dura normal görüntü verir.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457200" y="1600200"/>
            <a:ext cx="8229600" cy="2505075"/>
          </a:xfrm>
        </p:spPr>
        <p:txBody>
          <a:bodyPr/>
          <a:lstStyle/>
          <a:p>
            <a:pPr eaLnBrk="1" hangingPunct="1">
              <a:buFont typeface="Wingdings" pitchFamily="2" charset="2"/>
              <a:buNone/>
              <a:defRPr/>
            </a:pPr>
            <a:r>
              <a:rPr lang="tr-TR" smtClean="0"/>
              <a:t>   </a:t>
            </a:r>
            <a:r>
              <a:rPr lang="tr-TR" smtClean="0">
                <a:solidFill>
                  <a:srgbClr val="FFFF00"/>
                </a:solidFill>
              </a:rPr>
              <a:t>Ayırt edici teşhisi </a:t>
            </a:r>
            <a:r>
              <a:rPr lang="tr-TR" smtClean="0"/>
              <a:t>diş eti polibi ile yapılır . Diş eti polibi kaynağını diş etinden aldığı için gelişimide diş etinden pulpa odasına doğrudur.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16013" y="836613"/>
            <a:ext cx="7772400" cy="1143000"/>
          </a:xfrm>
        </p:spPr>
        <p:txBody>
          <a:bodyPr/>
          <a:lstStyle/>
          <a:p>
            <a:pPr eaLnBrk="1" hangingPunct="1">
              <a:defRPr/>
            </a:pPr>
            <a:r>
              <a:rPr lang="tr-TR" smtClean="0">
                <a:solidFill>
                  <a:srgbClr val="FFFF00"/>
                </a:solidFill>
              </a:rPr>
              <a:t>TEDAVİSİ:</a:t>
            </a:r>
          </a:p>
        </p:txBody>
      </p:sp>
      <p:sp>
        <p:nvSpPr>
          <p:cNvPr id="61443" name="Rectangle 3"/>
          <p:cNvSpPr>
            <a:spLocks noGrp="1" noChangeArrowheads="1"/>
          </p:cNvSpPr>
          <p:nvPr>
            <p:ph type="body" idx="1"/>
          </p:nvPr>
        </p:nvSpPr>
        <p:spPr>
          <a:xfrm>
            <a:off x="785813" y="2143125"/>
            <a:ext cx="7772400" cy="2274888"/>
          </a:xfrm>
        </p:spPr>
        <p:txBody>
          <a:bodyPr/>
          <a:lstStyle/>
          <a:p>
            <a:pPr eaLnBrk="1" hangingPunct="1">
              <a:buFont typeface="Wingdings" pitchFamily="2" charset="2"/>
              <a:buNone/>
              <a:defRPr/>
            </a:pPr>
            <a:r>
              <a:rPr lang="tr-TR" dirty="0" smtClean="0">
                <a:latin typeface="Comic Sans MS" pitchFamily="66" charset="0"/>
              </a:rPr>
              <a:t>  	Anestezi altında polip kesilerek ya da </a:t>
            </a:r>
            <a:r>
              <a:rPr lang="tr-TR" dirty="0" err="1" smtClean="0">
                <a:latin typeface="Comic Sans MS" pitchFamily="66" charset="0"/>
              </a:rPr>
              <a:t>koterize</a:t>
            </a:r>
            <a:r>
              <a:rPr lang="tr-TR" dirty="0" smtClean="0">
                <a:latin typeface="Comic Sans MS" pitchFamily="66" charset="0"/>
              </a:rPr>
              <a:t> edilerek </a:t>
            </a:r>
            <a:r>
              <a:rPr lang="tr-TR" dirty="0" err="1" smtClean="0">
                <a:latin typeface="Comic Sans MS" pitchFamily="66" charset="0"/>
              </a:rPr>
              <a:t>kaviteden</a:t>
            </a:r>
            <a:r>
              <a:rPr lang="tr-TR" dirty="0" smtClean="0">
                <a:latin typeface="Comic Sans MS" pitchFamily="66" charset="0"/>
              </a:rPr>
              <a:t> uzaklaştırılır ve </a:t>
            </a:r>
            <a:r>
              <a:rPr lang="tr-TR" dirty="0" err="1" smtClean="0">
                <a:latin typeface="Comic Sans MS" pitchFamily="66" charset="0"/>
              </a:rPr>
              <a:t>amputasyon</a:t>
            </a:r>
            <a:r>
              <a:rPr lang="tr-TR" dirty="0" smtClean="0">
                <a:latin typeface="Comic Sans MS" pitchFamily="66" charset="0"/>
              </a:rPr>
              <a:t> yada kök kanal tedavisi yapılır.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6000" y="1714500"/>
            <a:ext cx="4572000" cy="3429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88" y="214313"/>
            <a:ext cx="8586787" cy="6429375"/>
          </a:xfrm>
        </p:spPr>
        <p:txBody>
          <a:bodyPr/>
          <a:lstStyle/>
          <a:p>
            <a:pPr algn="just">
              <a:buFont typeface="Wingdings" pitchFamily="2" charset="2"/>
              <a:buNone/>
              <a:defRPr/>
            </a:pPr>
            <a:r>
              <a:rPr lang="tr-TR" sz="2000" dirty="0" smtClean="0">
                <a:latin typeface="Arial" pitchFamily="34" charset="0"/>
                <a:cs typeface="Arial" pitchFamily="34" charset="0"/>
              </a:rPr>
              <a:t>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patolojisinde klinik semptomlar ve histolojik bulgular arasında kesin ilişkiler bulunmaması nedeniyle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hastalıklarının tanısı, sınıflandırılması </a:t>
            </a:r>
            <a:r>
              <a:rPr lang="tr-TR" sz="2000" b="1" dirty="0" err="1" smtClean="0">
                <a:latin typeface="Arial" pitchFamily="34" charset="0"/>
                <a:cs typeface="Arial" pitchFamily="34" charset="0"/>
              </a:rPr>
              <a:t>histopatolojik</a:t>
            </a:r>
            <a:r>
              <a:rPr lang="tr-TR" sz="2000" b="1" dirty="0" smtClean="0">
                <a:latin typeface="Arial" pitchFamily="34" charset="0"/>
                <a:cs typeface="Arial" pitchFamily="34" charset="0"/>
              </a:rPr>
              <a:t> bulgular yerine klinik semptomlar ve radyografik incelemelerle yapılmaya çalışılır. Genelde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iltihapları </a:t>
            </a:r>
            <a:r>
              <a:rPr lang="tr-TR" sz="2000" b="1" dirty="0" err="1" smtClean="0">
                <a:latin typeface="Arial" pitchFamily="34" charset="0"/>
                <a:cs typeface="Arial" pitchFamily="34" charset="0"/>
              </a:rPr>
              <a:t>reversible</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pulpitisler</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irreverisible</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pulpitisler</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ülseratif</a:t>
            </a:r>
            <a:r>
              <a:rPr lang="tr-TR" sz="2000" b="1" dirty="0" smtClean="0">
                <a:latin typeface="Arial" pitchFamily="34" charset="0"/>
                <a:cs typeface="Arial" pitchFamily="34" charset="0"/>
              </a:rPr>
              <a:t> ve </a:t>
            </a:r>
            <a:r>
              <a:rPr lang="tr-TR" sz="2000" b="1" dirty="0" err="1" smtClean="0">
                <a:latin typeface="Arial" pitchFamily="34" charset="0"/>
                <a:cs typeface="Arial" pitchFamily="34" charset="0"/>
              </a:rPr>
              <a:t>hiperplastik</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pulpitisler</a:t>
            </a:r>
            <a:r>
              <a:rPr lang="tr-TR" sz="2000" b="1" dirty="0" smtClean="0">
                <a:latin typeface="Arial" pitchFamily="34" charset="0"/>
                <a:cs typeface="Arial" pitchFamily="34" charset="0"/>
              </a:rPr>
              <a:t>, nekroz şeklinde gruplandırılabilirler.</a:t>
            </a:r>
          </a:p>
          <a:p>
            <a:pPr algn="just">
              <a:buFont typeface="Wingdings" pitchFamily="2" charset="2"/>
              <a:buNone/>
              <a:defRPr/>
            </a:pPr>
            <a:endParaRPr lang="tr-TR" sz="2000" b="1" dirty="0" smtClean="0">
              <a:latin typeface="Arial" pitchFamily="34" charset="0"/>
              <a:cs typeface="Arial" pitchFamily="34" charset="0"/>
            </a:endParaRPr>
          </a:p>
          <a:p>
            <a:pPr algn="just">
              <a:buFont typeface="Wingdings" pitchFamily="2" charset="2"/>
              <a:buNone/>
              <a:defRPr/>
            </a:pPr>
            <a:r>
              <a:rPr lang="tr-TR" sz="2000" b="1" dirty="0" smtClean="0">
                <a:latin typeface="Arial" pitchFamily="34" charset="0"/>
                <a:cs typeface="Arial" pitchFamily="34" charset="0"/>
              </a:rPr>
              <a:t>	Sınıflandırma, hastalıklara tanı konulmasında ve tedavi planlamasında yol gösterme açısından önemli bir konudur. </a:t>
            </a:r>
            <a:r>
              <a:rPr lang="tr-TR" sz="2000" b="1" dirty="0" err="1" smtClean="0">
                <a:latin typeface="Arial" pitchFamily="34" charset="0"/>
                <a:cs typeface="Arial" pitchFamily="34" charset="0"/>
              </a:rPr>
              <a:t>Histopatolojik</a:t>
            </a:r>
            <a:r>
              <a:rPr lang="tr-TR" sz="2000" b="1" dirty="0" smtClean="0">
                <a:latin typeface="Arial" pitchFamily="34" charset="0"/>
                <a:cs typeface="Arial" pitchFamily="34" charset="0"/>
              </a:rPr>
              <a:t> sınıflandırma</a:t>
            </a:r>
          </a:p>
          <a:p>
            <a:pPr algn="just">
              <a:buFont typeface="Wingdings" pitchFamily="2" charset="2"/>
              <a:buNone/>
              <a:defRPr/>
            </a:pPr>
            <a:r>
              <a:rPr lang="tr-TR" sz="2000" b="1" dirty="0" smtClean="0">
                <a:latin typeface="Arial" pitchFamily="34" charset="0"/>
                <a:cs typeface="Arial" pitchFamily="34" charset="0"/>
              </a:rPr>
              <a:t>	</a:t>
            </a:r>
            <a:r>
              <a:rPr lang="tr-TR" sz="2000" b="1" u="sng" dirty="0" smtClean="0">
                <a:latin typeface="Arial" pitchFamily="34" charset="0"/>
                <a:cs typeface="Arial" pitchFamily="34" charset="0"/>
              </a:rPr>
              <a:t>Akut </a:t>
            </a:r>
            <a:r>
              <a:rPr lang="tr-TR" sz="2000" b="1" u="sng" dirty="0" err="1" smtClean="0">
                <a:latin typeface="Arial" pitchFamily="34" charset="0"/>
                <a:cs typeface="Arial" pitchFamily="34" charset="0"/>
              </a:rPr>
              <a:t>pulpa</a:t>
            </a:r>
            <a:r>
              <a:rPr lang="tr-TR" sz="2000" b="1" u="sng" dirty="0" smtClean="0">
                <a:latin typeface="Arial" pitchFamily="34" charset="0"/>
                <a:cs typeface="Arial" pitchFamily="34" charset="0"/>
              </a:rPr>
              <a:t> iltihapları;</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hiperemesi</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seroza</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pürülenta</a:t>
            </a:r>
            <a:endParaRPr lang="tr-TR" sz="2000" b="1" dirty="0" smtClean="0">
              <a:latin typeface="Arial" pitchFamily="34" charset="0"/>
              <a:cs typeface="Arial" pitchFamily="34" charset="0"/>
            </a:endParaRPr>
          </a:p>
          <a:p>
            <a:pPr algn="just">
              <a:buFont typeface="Wingdings" pitchFamily="2" charset="2"/>
              <a:buNone/>
              <a:defRPr/>
            </a:pPr>
            <a:r>
              <a:rPr lang="tr-TR" sz="2000" b="1" dirty="0" smtClean="0">
                <a:latin typeface="Arial" pitchFamily="34" charset="0"/>
                <a:cs typeface="Arial" pitchFamily="34" charset="0"/>
              </a:rPr>
              <a:t>	</a:t>
            </a:r>
            <a:r>
              <a:rPr lang="tr-TR" sz="2000" b="1" u="sng" dirty="0" smtClean="0">
                <a:latin typeface="Arial" pitchFamily="34" charset="0"/>
                <a:cs typeface="Arial" pitchFamily="34" charset="0"/>
              </a:rPr>
              <a:t>Kronik </a:t>
            </a:r>
            <a:r>
              <a:rPr lang="tr-TR" sz="2000" b="1" u="sng" dirty="0" err="1" smtClean="0">
                <a:latin typeface="Arial" pitchFamily="34" charset="0"/>
                <a:cs typeface="Arial" pitchFamily="34" charset="0"/>
              </a:rPr>
              <a:t>pulpa</a:t>
            </a:r>
            <a:r>
              <a:rPr lang="tr-TR" sz="2000" b="1" u="sng" dirty="0" smtClean="0">
                <a:latin typeface="Arial" pitchFamily="34" charset="0"/>
                <a:cs typeface="Arial" pitchFamily="34" charset="0"/>
              </a:rPr>
              <a:t> iltihapları;</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ülseroza</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Hiperplastik</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pulpitis</a:t>
            </a:r>
            <a:endParaRPr lang="tr-TR" sz="2000" b="1" dirty="0" smtClean="0">
              <a:latin typeface="Arial" pitchFamily="34" charset="0"/>
              <a:cs typeface="Arial" pitchFamily="34" charset="0"/>
            </a:endParaRPr>
          </a:p>
          <a:p>
            <a:pPr algn="just">
              <a:buFont typeface="Wingdings" pitchFamily="2" charset="2"/>
              <a:buNone/>
              <a:defRPr/>
            </a:pPr>
            <a:r>
              <a:rPr lang="tr-TR" sz="2000" b="1" dirty="0" smtClean="0">
                <a:latin typeface="Arial" pitchFamily="34" charset="0"/>
                <a:cs typeface="Arial" pitchFamily="34" charset="0"/>
              </a:rPr>
              <a:t>	</a:t>
            </a:r>
            <a:r>
              <a:rPr lang="tr-TR" sz="2000" b="1" u="sng" dirty="0" err="1" smtClean="0">
                <a:latin typeface="Arial" pitchFamily="34" charset="0"/>
                <a:cs typeface="Arial" pitchFamily="34" charset="0"/>
              </a:rPr>
              <a:t>Pulpanın</a:t>
            </a:r>
            <a:r>
              <a:rPr lang="tr-TR" sz="2000" b="1" u="sng" dirty="0" smtClean="0">
                <a:latin typeface="Arial" pitchFamily="34" charset="0"/>
                <a:cs typeface="Arial" pitchFamily="34" charset="0"/>
              </a:rPr>
              <a:t> canlı olmadığı durumlar; </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nekrozu,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gangreni</a:t>
            </a:r>
            <a:endParaRPr lang="tr-TR" sz="2000" b="1" dirty="0" smtClean="0">
              <a:latin typeface="Arial" pitchFamily="34" charset="0"/>
              <a:cs typeface="Arial" pitchFamily="34" charset="0"/>
            </a:endParaRPr>
          </a:p>
          <a:p>
            <a:pPr algn="just">
              <a:buFont typeface="Wingdings" pitchFamily="2" charset="2"/>
              <a:buNone/>
              <a:defRPr/>
            </a:pPr>
            <a:r>
              <a:rPr lang="tr-TR" sz="2000" b="1" dirty="0" smtClean="0">
                <a:latin typeface="Arial" pitchFamily="34" charset="0"/>
                <a:cs typeface="Arial" pitchFamily="34" charset="0"/>
              </a:rPr>
              <a:t>     </a:t>
            </a:r>
            <a:r>
              <a:rPr lang="tr-TR" sz="2000" b="1" u="sng" dirty="0" err="1" smtClean="0">
                <a:latin typeface="Arial" pitchFamily="34" charset="0"/>
                <a:cs typeface="Arial" pitchFamily="34" charset="0"/>
              </a:rPr>
              <a:t>Pulpa</a:t>
            </a:r>
            <a:r>
              <a:rPr lang="tr-TR" sz="2000" b="1" u="sng" dirty="0" smtClean="0">
                <a:latin typeface="Arial" pitchFamily="34" charset="0"/>
                <a:cs typeface="Arial" pitchFamily="34" charset="0"/>
              </a:rPr>
              <a:t> dejenerasyonları;</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atrofisi</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Pulpa</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kalsifikayonu</a:t>
            </a:r>
            <a:r>
              <a:rPr lang="tr-TR" sz="2000" b="1" dirty="0" smtClean="0">
                <a:latin typeface="Arial" pitchFamily="34" charset="0"/>
                <a:cs typeface="Arial" pitchFamily="34" charset="0"/>
              </a:rPr>
              <a:t>, </a:t>
            </a:r>
            <a:r>
              <a:rPr lang="tr-TR" sz="2000" b="1" dirty="0" err="1" smtClean="0">
                <a:latin typeface="Arial" pitchFamily="34" charset="0"/>
                <a:cs typeface="Arial" pitchFamily="34" charset="0"/>
              </a:rPr>
              <a:t>Vakuollü</a:t>
            </a:r>
            <a:r>
              <a:rPr lang="tr-TR" sz="2000" b="1" dirty="0" smtClean="0">
                <a:latin typeface="Arial" pitchFamily="34" charset="0"/>
                <a:cs typeface="Arial" pitchFamily="34" charset="0"/>
              </a:rPr>
              <a:t> dejenerasyon, </a:t>
            </a:r>
            <a:r>
              <a:rPr lang="tr-TR" sz="2000" b="1" dirty="0" err="1" smtClean="0">
                <a:latin typeface="Arial" pitchFamily="34" charset="0"/>
                <a:cs typeface="Arial" pitchFamily="34" charset="0"/>
              </a:rPr>
              <a:t>Fibrotik</a:t>
            </a:r>
            <a:r>
              <a:rPr lang="tr-TR" sz="2000" b="1" dirty="0" smtClean="0">
                <a:latin typeface="Arial" pitchFamily="34" charset="0"/>
                <a:cs typeface="Arial" pitchFamily="34" charset="0"/>
              </a:rPr>
              <a:t> dejenerasyon, </a:t>
            </a:r>
            <a:r>
              <a:rPr lang="tr-TR" sz="2000" b="1" dirty="0" err="1" smtClean="0">
                <a:latin typeface="Arial" pitchFamily="34" charset="0"/>
                <a:cs typeface="Arial" pitchFamily="34" charset="0"/>
              </a:rPr>
              <a:t>Hiyalinli</a:t>
            </a:r>
            <a:r>
              <a:rPr lang="tr-TR" sz="2000" b="1" dirty="0" smtClean="0">
                <a:latin typeface="Arial" pitchFamily="34" charset="0"/>
                <a:cs typeface="Arial" pitchFamily="34" charset="0"/>
              </a:rPr>
              <a:t> dejenerasyon,  </a:t>
            </a:r>
            <a:r>
              <a:rPr lang="tr-TR" sz="2000" b="1" dirty="0" err="1" smtClean="0">
                <a:latin typeface="Arial" pitchFamily="34" charset="0"/>
                <a:cs typeface="Arial" pitchFamily="34" charset="0"/>
              </a:rPr>
              <a:t>Amiloid</a:t>
            </a:r>
            <a:r>
              <a:rPr lang="tr-TR" sz="2000" b="1" dirty="0" smtClean="0">
                <a:latin typeface="Arial" pitchFamily="34" charset="0"/>
                <a:cs typeface="Arial" pitchFamily="34" charset="0"/>
              </a:rPr>
              <a:t> dejenerasyon, Yağlı dejenerasyon</a:t>
            </a:r>
          </a:p>
          <a:p>
            <a:pPr algn="just">
              <a:buFont typeface="Wingdings" pitchFamily="2" charset="2"/>
              <a:buNone/>
              <a:defRPr/>
            </a:pPr>
            <a:endParaRPr lang="tr-TR" sz="2000" b="1" dirty="0" smtClean="0">
              <a:solidFill>
                <a:srgbClr val="FFFFFF"/>
              </a:solidFill>
              <a:latin typeface="Arial" pitchFamily="34" charset="0"/>
              <a:cs typeface="Arial" pitchFamily="34" charset="0"/>
            </a:endParaRPr>
          </a:p>
          <a:p>
            <a:pPr algn="just">
              <a:buFont typeface="Wingdings" pitchFamily="2" charset="2"/>
              <a:buNone/>
              <a:defRPr/>
            </a:pPr>
            <a:r>
              <a:rPr lang="tr-TR" sz="2000" b="1" dirty="0" smtClean="0">
                <a:solidFill>
                  <a:srgbClr val="FFFFFF"/>
                </a:solidFill>
                <a:latin typeface="Arial" pitchFamily="34" charset="0"/>
                <a:cs typeface="Arial" pitchFamily="34" charset="0"/>
              </a:rPr>
              <a:t>	</a:t>
            </a:r>
            <a:endParaRPr lang="tr-TR"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214313"/>
            <a:ext cx="8229600" cy="6500812"/>
          </a:xfrm>
        </p:spPr>
        <p:txBody>
          <a:bodyPr/>
          <a:lstStyle/>
          <a:p>
            <a:pPr>
              <a:buFont typeface="Wingdings" pitchFamily="2" charset="2"/>
              <a:buNone/>
              <a:defRPr/>
            </a:pPr>
            <a:r>
              <a:rPr lang="tr-TR" sz="2000" b="1" dirty="0" smtClean="0"/>
              <a:t>Klinik sınıflandırma;</a:t>
            </a:r>
          </a:p>
          <a:p>
            <a:pPr>
              <a:buFont typeface="Wingdings" pitchFamily="2" charset="2"/>
              <a:buNone/>
              <a:defRPr/>
            </a:pPr>
            <a:r>
              <a:rPr lang="tr-TR" sz="2000" b="1" u="sng" dirty="0" smtClean="0"/>
              <a:t>Normal  </a:t>
            </a:r>
            <a:r>
              <a:rPr lang="tr-TR" sz="2000" b="1" u="sng" dirty="0" err="1" smtClean="0"/>
              <a:t>pulpa</a:t>
            </a:r>
            <a:endParaRPr lang="tr-TR" sz="2000" b="1" u="sng" dirty="0" smtClean="0"/>
          </a:p>
          <a:p>
            <a:pPr>
              <a:buFont typeface="Wingdings" pitchFamily="2" charset="2"/>
              <a:buNone/>
              <a:defRPr/>
            </a:pPr>
            <a:r>
              <a:rPr lang="tr-TR" sz="2000" b="1" u="sng" dirty="0" err="1" smtClean="0"/>
              <a:t>Pulpa</a:t>
            </a:r>
            <a:r>
              <a:rPr lang="tr-TR" sz="2000" b="1" u="sng" dirty="0" smtClean="0"/>
              <a:t> iltihabı</a:t>
            </a:r>
          </a:p>
          <a:p>
            <a:pPr marL="514350" indent="-514350">
              <a:buFont typeface="Wingdings" pitchFamily="2" charset="2"/>
              <a:buNone/>
              <a:defRPr/>
            </a:pPr>
            <a:r>
              <a:rPr lang="tr-TR" sz="2000" b="1" dirty="0" smtClean="0"/>
              <a:t>A) Geri dönebilen (</a:t>
            </a:r>
            <a:r>
              <a:rPr lang="tr-TR" sz="2000" b="1" dirty="0" err="1" smtClean="0"/>
              <a:t>Reversible</a:t>
            </a:r>
            <a:r>
              <a:rPr lang="tr-TR" sz="2000" b="1" dirty="0" smtClean="0"/>
              <a:t>) </a:t>
            </a:r>
            <a:r>
              <a:rPr lang="tr-TR" sz="2000" b="1" dirty="0" err="1" smtClean="0"/>
              <a:t>pulpitis</a:t>
            </a:r>
            <a:endParaRPr lang="tr-TR" sz="2000" b="1" dirty="0" smtClean="0"/>
          </a:p>
          <a:p>
            <a:pPr marL="514350" indent="-514350">
              <a:buFont typeface="Wingdings" pitchFamily="2" charset="2"/>
              <a:buNone/>
              <a:defRPr/>
            </a:pPr>
            <a:r>
              <a:rPr lang="tr-TR" sz="2000" b="1" dirty="0" smtClean="0"/>
              <a:t>			 </a:t>
            </a:r>
            <a:r>
              <a:rPr lang="tr-TR" sz="2000" b="1" dirty="0" err="1" smtClean="0"/>
              <a:t>Semptomatik</a:t>
            </a:r>
            <a:r>
              <a:rPr lang="tr-TR" sz="2000" b="1" dirty="0" smtClean="0"/>
              <a:t> </a:t>
            </a:r>
          </a:p>
          <a:p>
            <a:pPr marL="514350" indent="-514350">
              <a:buFont typeface="Wingdings" pitchFamily="2" charset="2"/>
              <a:buNone/>
              <a:defRPr/>
            </a:pPr>
            <a:r>
              <a:rPr lang="tr-TR" sz="2000" b="1" dirty="0" smtClean="0"/>
              <a:t>			 </a:t>
            </a:r>
            <a:r>
              <a:rPr lang="tr-TR" sz="2000" b="1" dirty="0" err="1" smtClean="0"/>
              <a:t>Asemptomatik</a:t>
            </a:r>
            <a:endParaRPr lang="tr-TR" sz="2000" b="1" dirty="0" smtClean="0"/>
          </a:p>
          <a:p>
            <a:pPr marL="514350" indent="-514350">
              <a:buFont typeface="Wingdings" pitchFamily="2" charset="2"/>
              <a:buNone/>
              <a:defRPr/>
            </a:pPr>
            <a:r>
              <a:rPr lang="tr-TR" sz="2000" b="1" dirty="0" smtClean="0"/>
              <a:t>B) Geri dönmeyen (</a:t>
            </a:r>
            <a:r>
              <a:rPr lang="tr-TR" sz="2000" b="1" dirty="0" err="1" smtClean="0"/>
              <a:t>İrreversible</a:t>
            </a:r>
            <a:r>
              <a:rPr lang="tr-TR" sz="2000" b="1" dirty="0" smtClean="0"/>
              <a:t>) </a:t>
            </a:r>
            <a:r>
              <a:rPr lang="tr-TR" sz="2000" b="1" dirty="0" err="1" smtClean="0"/>
              <a:t>pulpits</a:t>
            </a:r>
            <a:r>
              <a:rPr lang="tr-TR" sz="2000" b="1" dirty="0" smtClean="0"/>
              <a:t> </a:t>
            </a:r>
          </a:p>
          <a:p>
            <a:pPr marL="514350" indent="-514350">
              <a:buFont typeface="Wingdings" pitchFamily="2" charset="2"/>
              <a:buNone/>
              <a:defRPr/>
            </a:pPr>
            <a:r>
              <a:rPr lang="tr-TR" sz="2000" b="1" dirty="0" smtClean="0"/>
              <a:t>			  </a:t>
            </a:r>
            <a:r>
              <a:rPr lang="tr-TR" sz="2000" b="1" dirty="0" err="1" smtClean="0"/>
              <a:t>Semptomatik</a:t>
            </a:r>
            <a:r>
              <a:rPr lang="tr-TR" sz="2000" b="1" dirty="0" smtClean="0"/>
              <a:t> </a:t>
            </a:r>
          </a:p>
          <a:p>
            <a:pPr marL="514350" indent="-514350">
              <a:buFont typeface="Wingdings" pitchFamily="2" charset="2"/>
              <a:buNone/>
              <a:defRPr/>
            </a:pPr>
            <a:r>
              <a:rPr lang="tr-TR" sz="2000" b="1" dirty="0" smtClean="0"/>
              <a:t>			  </a:t>
            </a:r>
            <a:r>
              <a:rPr lang="tr-TR" sz="2000" b="1" dirty="0" err="1" smtClean="0"/>
              <a:t>Asemptomatik</a:t>
            </a:r>
            <a:endParaRPr lang="tr-TR" sz="2000" b="1" dirty="0" smtClean="0"/>
          </a:p>
          <a:p>
            <a:pPr marL="514350" indent="-514350">
              <a:buFont typeface="Wingdings" pitchFamily="2" charset="2"/>
              <a:buNone/>
              <a:defRPr/>
            </a:pPr>
            <a:r>
              <a:rPr lang="tr-TR" sz="2000" b="1" dirty="0" smtClean="0"/>
              <a:t>				</a:t>
            </a:r>
            <a:r>
              <a:rPr lang="tr-TR" sz="2000" b="1" dirty="0" err="1" smtClean="0"/>
              <a:t>Ülseratif</a:t>
            </a:r>
            <a:r>
              <a:rPr lang="tr-TR" sz="2000" b="1" dirty="0" smtClean="0"/>
              <a:t> </a:t>
            </a:r>
            <a:r>
              <a:rPr lang="tr-TR" sz="2000" b="1" dirty="0" err="1" smtClean="0"/>
              <a:t>pulpitis</a:t>
            </a:r>
            <a:r>
              <a:rPr lang="tr-TR" sz="2000" b="1" dirty="0" smtClean="0"/>
              <a:t>, </a:t>
            </a:r>
            <a:r>
              <a:rPr lang="tr-TR" sz="2000" b="1" dirty="0" err="1" smtClean="0"/>
              <a:t>Hiperplastik</a:t>
            </a:r>
            <a:r>
              <a:rPr lang="tr-TR" sz="2000" b="1" dirty="0" smtClean="0"/>
              <a:t> </a:t>
            </a:r>
            <a:r>
              <a:rPr lang="tr-TR" sz="2000" b="1" dirty="0" err="1" smtClean="0"/>
              <a:t>pulpitis</a:t>
            </a:r>
            <a:endParaRPr lang="tr-TR" sz="2000" b="1" dirty="0" smtClean="0"/>
          </a:p>
          <a:p>
            <a:pPr marL="514350" indent="-514350">
              <a:buFont typeface="Wingdings" pitchFamily="2" charset="2"/>
              <a:buNone/>
              <a:defRPr/>
            </a:pPr>
            <a:r>
              <a:rPr lang="tr-TR" sz="2000" b="1" u="sng" dirty="0" err="1" smtClean="0"/>
              <a:t>Pulpanın</a:t>
            </a:r>
            <a:r>
              <a:rPr lang="tr-TR" sz="2000" b="1" u="sng" dirty="0" smtClean="0"/>
              <a:t> canlı olmadığı durumlar</a:t>
            </a:r>
          </a:p>
          <a:p>
            <a:pPr marL="514350" indent="-514350">
              <a:buFont typeface="Wingdings" pitchFamily="2" charset="2"/>
              <a:buNone/>
              <a:defRPr/>
            </a:pPr>
            <a:r>
              <a:rPr lang="tr-TR" sz="2000" b="1" dirty="0" err="1" smtClean="0"/>
              <a:t>Pulpa</a:t>
            </a:r>
            <a:r>
              <a:rPr lang="tr-TR" sz="2000" b="1" dirty="0" smtClean="0"/>
              <a:t> nekrozu, </a:t>
            </a:r>
            <a:r>
              <a:rPr lang="tr-TR" sz="2000" b="1" dirty="0" err="1" smtClean="0"/>
              <a:t>Pulpa</a:t>
            </a:r>
            <a:r>
              <a:rPr lang="tr-TR" sz="2000" b="1" dirty="0" smtClean="0"/>
              <a:t> </a:t>
            </a:r>
            <a:r>
              <a:rPr lang="tr-TR" sz="2000" b="1" dirty="0" err="1" smtClean="0"/>
              <a:t>gangreni</a:t>
            </a:r>
            <a:endParaRPr lang="tr-TR" sz="2000" b="1" dirty="0" smtClean="0"/>
          </a:p>
          <a:p>
            <a:pPr marL="514350" indent="-514350">
              <a:buFont typeface="Wingdings" pitchFamily="2" charset="2"/>
              <a:buNone/>
              <a:defRPr/>
            </a:pPr>
            <a:r>
              <a:rPr lang="tr-TR" sz="2000" b="1" u="sng" dirty="0" err="1" smtClean="0"/>
              <a:t>İnternal</a:t>
            </a:r>
            <a:r>
              <a:rPr lang="tr-TR" sz="2000" b="1" u="sng" dirty="0" smtClean="0"/>
              <a:t> kök </a:t>
            </a:r>
            <a:r>
              <a:rPr lang="tr-TR" sz="2000" b="1" u="sng" dirty="0" err="1" smtClean="0"/>
              <a:t>rezorbsiyonu</a:t>
            </a:r>
            <a:endParaRPr lang="tr-TR" sz="2000" b="1" u="sng" dirty="0" smtClean="0"/>
          </a:p>
          <a:p>
            <a:pPr marL="514350" indent="-514350">
              <a:buFont typeface="Wingdings" pitchFamily="2" charset="2"/>
              <a:buNone/>
              <a:defRPr/>
            </a:pPr>
            <a:r>
              <a:rPr lang="tr-TR" sz="2000" b="1" u="sng" dirty="0" err="1" smtClean="0"/>
              <a:t>Pulpa</a:t>
            </a:r>
            <a:r>
              <a:rPr lang="tr-TR" sz="2000" b="1" u="sng" dirty="0" smtClean="0"/>
              <a:t> dejenerasyonları</a:t>
            </a:r>
          </a:p>
          <a:p>
            <a:pPr marL="514350" indent="-514350">
              <a:buFont typeface="Wingdings" pitchFamily="2" charset="2"/>
              <a:buNone/>
              <a:defRPr/>
            </a:pPr>
            <a:r>
              <a:rPr lang="tr-TR" sz="2000" b="1" u="sng" dirty="0" smtClean="0">
                <a:effectLst/>
              </a:rPr>
              <a:t>Yetersiz </a:t>
            </a:r>
            <a:r>
              <a:rPr lang="tr-TR" sz="2000" b="1" u="sng" dirty="0" err="1" smtClean="0">
                <a:effectLst/>
              </a:rPr>
              <a:t>endodontik</a:t>
            </a:r>
            <a:r>
              <a:rPr lang="tr-TR" sz="2000" b="1" u="sng" dirty="0" smtClean="0">
                <a:effectLst/>
              </a:rPr>
              <a:t>  tedavili dişler</a:t>
            </a:r>
          </a:p>
          <a:p>
            <a:pPr marL="514350" indent="-514350">
              <a:buFont typeface="Wingdings" pitchFamily="2" charset="2"/>
              <a:buNone/>
              <a:defRPr/>
            </a:pPr>
            <a:r>
              <a:rPr lang="tr-TR" sz="2000" b="1" dirty="0" smtClean="0"/>
              <a:t>			 </a:t>
            </a:r>
            <a:r>
              <a:rPr lang="tr-TR" sz="2000" b="1" dirty="0" err="1" smtClean="0"/>
              <a:t>Semptomatik</a:t>
            </a:r>
            <a:r>
              <a:rPr lang="tr-TR" sz="2000" b="1" dirty="0" smtClean="0"/>
              <a:t> </a:t>
            </a:r>
          </a:p>
          <a:p>
            <a:pPr marL="514350" indent="-514350">
              <a:buFont typeface="Wingdings" pitchFamily="2" charset="2"/>
              <a:buNone/>
              <a:defRPr/>
            </a:pPr>
            <a:r>
              <a:rPr lang="tr-TR" sz="2000" b="1" dirty="0" smtClean="0"/>
              <a:t>			  </a:t>
            </a:r>
            <a:r>
              <a:rPr lang="tr-TR" sz="2000" b="1" dirty="0" err="1" smtClean="0"/>
              <a:t>Asemptomatik</a:t>
            </a:r>
            <a:endParaRPr lang="tr-TR" sz="2000" b="1" dirty="0" smtClean="0"/>
          </a:p>
          <a:p>
            <a:pPr marL="514350" indent="-514350">
              <a:buFont typeface="Wingdings" pitchFamily="2" charset="2"/>
              <a:buNone/>
              <a:defRPr/>
            </a:pPr>
            <a:endParaRPr lang="tr-TR" sz="2000" b="1" dirty="0" smtClean="0"/>
          </a:p>
          <a:p>
            <a:pPr marL="2228850" lvl="4" indent="-514350">
              <a:buFont typeface="Wingdings" pitchFamily="2" charset="2"/>
              <a:buNone/>
              <a:defRPr/>
            </a:pP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57250"/>
            <a:ext cx="8229600" cy="4525963"/>
          </a:xfrm>
        </p:spPr>
        <p:txBody>
          <a:bodyPr/>
          <a:lstStyle/>
          <a:p>
            <a:pPr algn="just">
              <a:buFont typeface="Wingdings" pitchFamily="2" charset="2"/>
              <a:buNone/>
              <a:defRPr/>
            </a:pPr>
            <a:r>
              <a:rPr lang="tr-TR" b="1" dirty="0" smtClean="0">
                <a:solidFill>
                  <a:srgbClr val="FFFFFF"/>
                </a:solidFill>
                <a:latin typeface="Arial" pitchFamily="34" charset="0"/>
                <a:cs typeface="Arial" pitchFamily="34" charset="0"/>
              </a:rPr>
              <a:t>	</a:t>
            </a:r>
            <a:r>
              <a:rPr lang="tr-TR" b="1" dirty="0" err="1" smtClean="0">
                <a:solidFill>
                  <a:srgbClr val="FFFFFF"/>
                </a:solidFill>
                <a:latin typeface="Arial" pitchFamily="34" charset="0"/>
                <a:cs typeface="Arial" pitchFamily="34" charset="0"/>
              </a:rPr>
              <a:t>Reversible</a:t>
            </a:r>
            <a:r>
              <a:rPr lang="tr-TR" b="1" dirty="0" smtClean="0">
                <a:solidFill>
                  <a:srgbClr val="FFFFFF"/>
                </a:solidFill>
                <a:latin typeface="Arial" pitchFamily="34" charset="0"/>
                <a:cs typeface="Arial" pitchFamily="34" charset="0"/>
              </a:rPr>
              <a:t> </a:t>
            </a:r>
            <a:r>
              <a:rPr lang="tr-TR" b="1" dirty="0" err="1" smtClean="0">
                <a:solidFill>
                  <a:srgbClr val="FFFFFF"/>
                </a:solidFill>
                <a:latin typeface="Arial" pitchFamily="34" charset="0"/>
                <a:cs typeface="Arial" pitchFamily="34" charset="0"/>
              </a:rPr>
              <a:t>pulpitis</a:t>
            </a:r>
            <a:r>
              <a:rPr lang="tr-TR" b="1" dirty="0" smtClean="0">
                <a:solidFill>
                  <a:srgbClr val="FFFFFF"/>
                </a:solidFill>
                <a:latin typeface="Arial" pitchFamily="34" charset="0"/>
                <a:cs typeface="Arial" pitchFamily="34" charset="0"/>
              </a:rPr>
              <a:t>; </a:t>
            </a:r>
            <a:r>
              <a:rPr lang="tr-TR" b="1" dirty="0" err="1" smtClean="0">
                <a:solidFill>
                  <a:srgbClr val="FFFFFF"/>
                </a:solidFill>
                <a:latin typeface="Arial" pitchFamily="34" charset="0"/>
                <a:cs typeface="Arial" pitchFamily="34" charset="0"/>
              </a:rPr>
              <a:t>dentin</a:t>
            </a:r>
            <a:r>
              <a:rPr lang="tr-TR" b="1" dirty="0" smtClean="0">
                <a:solidFill>
                  <a:srgbClr val="FFFFFF"/>
                </a:solidFill>
                <a:latin typeface="Arial" pitchFamily="34" charset="0"/>
                <a:cs typeface="Arial" pitchFamily="34" charset="0"/>
              </a:rPr>
              <a:t> </a:t>
            </a:r>
            <a:r>
              <a:rPr lang="tr-TR" b="1" dirty="0" err="1" smtClean="0">
                <a:solidFill>
                  <a:srgbClr val="FFFFFF"/>
                </a:solidFill>
                <a:latin typeface="Arial" pitchFamily="34" charset="0"/>
                <a:cs typeface="Arial" pitchFamily="34" charset="0"/>
              </a:rPr>
              <a:t>hipersensitivitesi</a:t>
            </a:r>
            <a:r>
              <a:rPr lang="tr-TR" b="1" dirty="0" smtClean="0">
                <a:solidFill>
                  <a:srgbClr val="FFFFFF"/>
                </a:solidFill>
                <a:latin typeface="Arial" pitchFamily="34" charset="0"/>
                <a:cs typeface="Arial" pitchFamily="34" charset="0"/>
              </a:rPr>
              <a:t> ve </a:t>
            </a:r>
            <a:r>
              <a:rPr lang="tr-TR" b="1" dirty="0" err="1" smtClean="0">
                <a:solidFill>
                  <a:srgbClr val="FFFFFF"/>
                </a:solidFill>
                <a:latin typeface="Arial" pitchFamily="34" charset="0"/>
                <a:cs typeface="Arial" pitchFamily="34" charset="0"/>
              </a:rPr>
              <a:t>hiperemiyi</a:t>
            </a:r>
            <a:r>
              <a:rPr lang="tr-TR" b="1" dirty="0" smtClean="0">
                <a:solidFill>
                  <a:srgbClr val="FFFFFF"/>
                </a:solidFill>
                <a:latin typeface="Arial" pitchFamily="34" charset="0"/>
                <a:cs typeface="Arial" pitchFamily="34" charset="0"/>
              </a:rPr>
              <a:t> içerir. İltihap devamlılık gösteren dinamik bir olaylar bütünüdür ve </a:t>
            </a:r>
            <a:r>
              <a:rPr lang="tr-TR" b="1" dirty="0" err="1" smtClean="0">
                <a:solidFill>
                  <a:srgbClr val="FFFFFF"/>
                </a:solidFill>
                <a:latin typeface="Arial" pitchFamily="34" charset="0"/>
                <a:cs typeface="Arial" pitchFamily="34" charset="0"/>
              </a:rPr>
              <a:t>pulpada</a:t>
            </a:r>
            <a:r>
              <a:rPr lang="tr-TR" b="1" dirty="0" smtClean="0">
                <a:solidFill>
                  <a:srgbClr val="FFFFFF"/>
                </a:solidFill>
                <a:latin typeface="Arial" pitchFamily="34" charset="0"/>
                <a:cs typeface="Arial" pitchFamily="34" charset="0"/>
              </a:rPr>
              <a:t> 1,2 faz aynı anda bulunabilir. </a:t>
            </a:r>
            <a:r>
              <a:rPr lang="tr-TR" b="1" dirty="0" err="1" smtClean="0">
                <a:solidFill>
                  <a:srgbClr val="FFFFFF"/>
                </a:solidFill>
                <a:latin typeface="Arial" pitchFamily="34" charset="0"/>
                <a:cs typeface="Arial" pitchFamily="34" charset="0"/>
              </a:rPr>
              <a:t>Hiperemi</a:t>
            </a:r>
            <a:r>
              <a:rPr lang="tr-TR" b="1" dirty="0" smtClean="0">
                <a:solidFill>
                  <a:srgbClr val="FFFFFF"/>
                </a:solidFill>
                <a:latin typeface="Arial" pitchFamily="34" charset="0"/>
                <a:cs typeface="Arial" pitchFamily="34" charset="0"/>
              </a:rPr>
              <a:t> genel anlamda </a:t>
            </a:r>
            <a:r>
              <a:rPr lang="tr-TR" b="1" dirty="0" err="1" smtClean="0">
                <a:solidFill>
                  <a:srgbClr val="FFFFFF"/>
                </a:solidFill>
                <a:latin typeface="Arial" pitchFamily="34" charset="0"/>
                <a:cs typeface="Arial" pitchFamily="34" charset="0"/>
              </a:rPr>
              <a:t>pulpa</a:t>
            </a:r>
            <a:r>
              <a:rPr lang="tr-TR" b="1" dirty="0" smtClean="0">
                <a:solidFill>
                  <a:srgbClr val="FFFFFF"/>
                </a:solidFill>
                <a:latin typeface="Arial" pitchFamily="34" charset="0"/>
                <a:cs typeface="Arial" pitchFamily="34" charset="0"/>
              </a:rPr>
              <a:t> dokusunu damarlarının genişlemesi ve kanla dolması olayıdır. </a:t>
            </a:r>
            <a:r>
              <a:rPr lang="tr-TR" b="1" dirty="0" err="1" smtClean="0">
                <a:solidFill>
                  <a:srgbClr val="FFFFFF"/>
                </a:solidFill>
                <a:latin typeface="Arial" pitchFamily="34" charset="0"/>
                <a:cs typeface="Arial" pitchFamily="34" charset="0"/>
              </a:rPr>
              <a:t>Hiperemiye</a:t>
            </a:r>
            <a:r>
              <a:rPr lang="tr-TR" b="1" dirty="0" smtClean="0">
                <a:solidFill>
                  <a:srgbClr val="FFFFFF"/>
                </a:solidFill>
                <a:latin typeface="Arial" pitchFamily="34" charset="0"/>
                <a:cs typeface="Arial" pitchFamily="34" charset="0"/>
              </a:rPr>
              <a:t> neden olan faktör ortadan kaldırılınca </a:t>
            </a:r>
            <a:r>
              <a:rPr lang="tr-TR" b="1" dirty="0" err="1" smtClean="0">
                <a:solidFill>
                  <a:srgbClr val="FFFFFF"/>
                </a:solidFill>
                <a:latin typeface="Arial" pitchFamily="34" charset="0"/>
                <a:cs typeface="Arial" pitchFamily="34" charset="0"/>
              </a:rPr>
              <a:t>pulpa</a:t>
            </a:r>
            <a:r>
              <a:rPr lang="tr-TR" b="1" dirty="0" smtClean="0">
                <a:solidFill>
                  <a:srgbClr val="FFFFFF"/>
                </a:solidFill>
                <a:latin typeface="Arial" pitchFamily="34" charset="0"/>
                <a:cs typeface="Arial" pitchFamily="34" charset="0"/>
              </a:rPr>
              <a:t> tekrar eski haline döner.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eaLnBrk="1" hangingPunct="1">
              <a:defRPr/>
            </a:pPr>
            <a:r>
              <a:rPr lang="tr-TR" sz="4000" u="sng" smtClean="0">
                <a:solidFill>
                  <a:srgbClr val="FFFF00"/>
                </a:solidFill>
              </a:rPr>
              <a:t>Hipereminin nedenleri</a:t>
            </a:r>
            <a:r>
              <a:rPr lang="tr-TR" sz="4000" smtClean="0">
                <a:solidFill>
                  <a:srgbClr val="FFFF00"/>
                </a:solidFill>
              </a:rPr>
              <a:t>:</a:t>
            </a:r>
            <a:br>
              <a:rPr lang="tr-TR" sz="4000" smtClean="0">
                <a:solidFill>
                  <a:srgbClr val="FFFF00"/>
                </a:solidFill>
              </a:rPr>
            </a:br>
            <a:endParaRPr lang="tr-TR" sz="4000" smtClean="0">
              <a:solidFill>
                <a:srgbClr val="FFFF00"/>
              </a:solidFill>
            </a:endParaRPr>
          </a:p>
        </p:txBody>
      </p:sp>
      <p:sp>
        <p:nvSpPr>
          <p:cNvPr id="176131" name="Rectangle 3"/>
          <p:cNvSpPr>
            <a:spLocks noGrp="1" noChangeArrowheads="1"/>
          </p:cNvSpPr>
          <p:nvPr>
            <p:ph type="body" idx="1"/>
          </p:nvPr>
        </p:nvSpPr>
        <p:spPr>
          <a:xfrm>
            <a:off x="428625" y="1071563"/>
            <a:ext cx="8229600" cy="4525962"/>
          </a:xfrm>
        </p:spPr>
        <p:txBody>
          <a:bodyPr/>
          <a:lstStyle/>
          <a:p>
            <a:pPr eaLnBrk="1" hangingPunct="1">
              <a:defRPr/>
            </a:pPr>
            <a:r>
              <a:rPr lang="tr-TR" sz="2400" dirty="0" smtClean="0">
                <a:latin typeface="Comic Sans MS" pitchFamily="66" charset="0"/>
              </a:rPr>
              <a:t>Çürük</a:t>
            </a:r>
          </a:p>
          <a:p>
            <a:pPr eaLnBrk="1" hangingPunct="1">
              <a:defRPr/>
            </a:pPr>
            <a:r>
              <a:rPr lang="tr-TR" sz="2400" dirty="0" smtClean="0">
                <a:latin typeface="Comic Sans MS" pitchFamily="66" charset="0"/>
              </a:rPr>
              <a:t>Yüksek dolgu ve kron</a:t>
            </a:r>
          </a:p>
          <a:p>
            <a:pPr eaLnBrk="1" hangingPunct="1">
              <a:defRPr/>
            </a:pPr>
            <a:r>
              <a:rPr lang="tr-TR" sz="2400" dirty="0" smtClean="0">
                <a:latin typeface="Comic Sans MS" pitchFamily="66" charset="0"/>
              </a:rPr>
              <a:t>Kaidesiz dolgu</a:t>
            </a:r>
          </a:p>
          <a:p>
            <a:pPr eaLnBrk="1" hangingPunct="1">
              <a:defRPr/>
            </a:pPr>
            <a:r>
              <a:rPr lang="tr-TR" sz="2400" dirty="0" err="1" smtClean="0">
                <a:latin typeface="Comic Sans MS" pitchFamily="66" charset="0"/>
              </a:rPr>
              <a:t>Politür</a:t>
            </a:r>
            <a:r>
              <a:rPr lang="tr-TR" sz="2400" dirty="0" smtClean="0">
                <a:latin typeface="Comic Sans MS" pitchFamily="66" charset="0"/>
              </a:rPr>
              <a:t> hataları</a:t>
            </a:r>
          </a:p>
          <a:p>
            <a:pPr eaLnBrk="1" hangingPunct="1">
              <a:defRPr/>
            </a:pPr>
            <a:r>
              <a:rPr lang="tr-TR" sz="2400" dirty="0" smtClean="0">
                <a:latin typeface="Comic Sans MS" pitchFamily="66" charset="0"/>
              </a:rPr>
              <a:t>Şiddetli </a:t>
            </a:r>
            <a:r>
              <a:rPr lang="tr-TR" sz="2400" dirty="0" err="1" smtClean="0">
                <a:latin typeface="Comic Sans MS" pitchFamily="66" charset="0"/>
              </a:rPr>
              <a:t>gripal</a:t>
            </a:r>
            <a:r>
              <a:rPr lang="tr-TR" sz="2400" dirty="0" smtClean="0">
                <a:latin typeface="Comic Sans MS" pitchFamily="66" charset="0"/>
              </a:rPr>
              <a:t> enfeksiyon</a:t>
            </a:r>
          </a:p>
          <a:p>
            <a:pPr eaLnBrk="1" hangingPunct="1">
              <a:defRPr/>
            </a:pPr>
            <a:r>
              <a:rPr lang="tr-TR" sz="2400" dirty="0" smtClean="0">
                <a:latin typeface="Comic Sans MS" pitchFamily="66" charset="0"/>
              </a:rPr>
              <a:t>Sinüzit</a:t>
            </a:r>
          </a:p>
          <a:p>
            <a:pPr eaLnBrk="1" hangingPunct="1">
              <a:defRPr/>
            </a:pPr>
            <a:r>
              <a:rPr lang="tr-TR" sz="2400" dirty="0" smtClean="0">
                <a:latin typeface="Comic Sans MS" pitchFamily="66" charset="0"/>
              </a:rPr>
              <a:t>Hamilelik ve </a:t>
            </a:r>
            <a:r>
              <a:rPr lang="tr-TR" sz="2400" dirty="0" err="1" smtClean="0">
                <a:latin typeface="Comic Sans MS" pitchFamily="66" charset="0"/>
              </a:rPr>
              <a:t>mensturasyon</a:t>
            </a:r>
            <a:endParaRPr lang="tr-TR" sz="2400" dirty="0" smtClean="0">
              <a:latin typeface="Comic Sans MS" pitchFamily="66" charset="0"/>
            </a:endParaRPr>
          </a:p>
          <a:p>
            <a:pPr eaLnBrk="1" hangingPunct="1">
              <a:defRPr/>
            </a:pPr>
            <a:r>
              <a:rPr lang="tr-TR" sz="2400" dirty="0" err="1" smtClean="0">
                <a:latin typeface="Comic Sans MS" pitchFamily="66" charset="0"/>
              </a:rPr>
              <a:t>Servikal</a:t>
            </a:r>
            <a:r>
              <a:rPr lang="tr-TR" sz="2400" dirty="0" smtClean="0">
                <a:latin typeface="Comic Sans MS" pitchFamily="66" charset="0"/>
              </a:rPr>
              <a:t> </a:t>
            </a:r>
            <a:r>
              <a:rPr lang="tr-TR" sz="2400" dirty="0" err="1" smtClean="0">
                <a:latin typeface="Comic Sans MS" pitchFamily="66" charset="0"/>
              </a:rPr>
              <a:t>rezorbsiyon</a:t>
            </a:r>
            <a:endParaRPr lang="tr-TR" sz="2400" dirty="0" smtClean="0">
              <a:latin typeface="Comic Sans MS" pitchFamily="66" charset="0"/>
            </a:endParaRPr>
          </a:p>
          <a:p>
            <a:pPr eaLnBrk="1" hangingPunct="1">
              <a:defRPr/>
            </a:pPr>
            <a:r>
              <a:rPr lang="tr-TR" sz="2400" dirty="0" err="1" smtClean="0">
                <a:latin typeface="Comic Sans MS" pitchFamily="66" charset="0"/>
              </a:rPr>
              <a:t>Oklüzal</a:t>
            </a:r>
            <a:r>
              <a:rPr lang="tr-TR" sz="2400" dirty="0" smtClean="0">
                <a:latin typeface="Comic Sans MS" pitchFamily="66" charset="0"/>
              </a:rPr>
              <a:t> </a:t>
            </a:r>
            <a:r>
              <a:rPr lang="tr-TR" sz="2400" dirty="0" err="1" smtClean="0">
                <a:latin typeface="Comic Sans MS" pitchFamily="66" charset="0"/>
              </a:rPr>
              <a:t>atrizyon</a:t>
            </a:r>
            <a:r>
              <a:rPr lang="tr-TR" sz="2400" dirty="0" smtClean="0">
                <a:latin typeface="Comic Sans MS" pitchFamily="66" charset="0"/>
              </a:rPr>
              <a:t> </a:t>
            </a:r>
          </a:p>
          <a:p>
            <a:pPr eaLnBrk="1" hangingPunct="1">
              <a:defRPr/>
            </a:pPr>
            <a:r>
              <a:rPr lang="tr-TR" sz="2400" dirty="0" smtClean="0">
                <a:latin typeface="Comic Sans MS" pitchFamily="66" charset="0"/>
              </a:rPr>
              <a:t>Tüm </a:t>
            </a:r>
            <a:r>
              <a:rPr lang="tr-TR" sz="2400" dirty="0" err="1" smtClean="0">
                <a:latin typeface="Comic Sans MS" pitchFamily="66" charset="0"/>
              </a:rPr>
              <a:t>operatif</a:t>
            </a:r>
            <a:r>
              <a:rPr lang="tr-TR" sz="2400" dirty="0" smtClean="0">
                <a:latin typeface="Comic Sans MS" pitchFamily="66" charset="0"/>
              </a:rPr>
              <a:t> işlemler</a:t>
            </a:r>
          </a:p>
          <a:p>
            <a:pPr eaLnBrk="1" hangingPunct="1">
              <a:defRPr/>
            </a:pPr>
            <a:r>
              <a:rPr lang="tr-TR" sz="2400" dirty="0" smtClean="0">
                <a:latin typeface="Comic Sans MS" pitchFamily="66" charset="0"/>
              </a:rPr>
              <a:t>Derin </a:t>
            </a:r>
            <a:r>
              <a:rPr lang="tr-TR" sz="2400" dirty="0" err="1" smtClean="0">
                <a:latin typeface="Comic Sans MS" pitchFamily="66" charset="0"/>
              </a:rPr>
              <a:t>periodontal</a:t>
            </a:r>
            <a:r>
              <a:rPr lang="tr-TR" sz="2400" dirty="0" smtClean="0">
                <a:latin typeface="Comic Sans MS" pitchFamily="66" charset="0"/>
              </a:rPr>
              <a:t> </a:t>
            </a:r>
            <a:r>
              <a:rPr lang="tr-TR" sz="2400" dirty="0" err="1" smtClean="0">
                <a:latin typeface="Comic Sans MS" pitchFamily="66" charset="0"/>
              </a:rPr>
              <a:t>küretaj</a:t>
            </a:r>
            <a:endParaRPr lang="tr-TR" sz="2400" dirty="0" smtClean="0">
              <a:latin typeface="Comic Sans MS" pitchFamily="66" charset="0"/>
            </a:endParaRPr>
          </a:p>
          <a:p>
            <a:pPr eaLnBrk="1" hangingPunct="1">
              <a:defRPr/>
            </a:pPr>
            <a:r>
              <a:rPr lang="tr-TR" sz="2400" dirty="0" err="1" smtClean="0">
                <a:latin typeface="Comic Sans MS" pitchFamily="66" charset="0"/>
              </a:rPr>
              <a:t>Dentin</a:t>
            </a:r>
            <a:r>
              <a:rPr lang="tr-TR" sz="2400" dirty="0" smtClean="0">
                <a:latin typeface="Comic Sans MS" pitchFamily="66" charset="0"/>
              </a:rPr>
              <a:t> kanalcıklarını açılmasına yol açan mine kırıkları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468313" y="549275"/>
            <a:ext cx="8229600" cy="1143000"/>
          </a:xfrm>
        </p:spPr>
        <p:txBody>
          <a:bodyPr/>
          <a:lstStyle/>
          <a:p>
            <a:pPr eaLnBrk="1" hangingPunct="1">
              <a:defRPr/>
            </a:pPr>
            <a:r>
              <a:rPr lang="tr-TR" sz="4000" smtClean="0">
                <a:solidFill>
                  <a:srgbClr val="FFFF00"/>
                </a:solidFill>
                <a:latin typeface="Comic Sans MS" pitchFamily="66" charset="0"/>
              </a:rPr>
              <a:t>Klinik Belirtiler</a:t>
            </a:r>
            <a:br>
              <a:rPr lang="tr-TR" sz="4000" smtClean="0">
                <a:solidFill>
                  <a:srgbClr val="FFFF00"/>
                </a:solidFill>
                <a:latin typeface="Comic Sans MS" pitchFamily="66" charset="0"/>
              </a:rPr>
            </a:br>
            <a:endParaRPr lang="tr-TR" sz="4000" smtClean="0">
              <a:solidFill>
                <a:srgbClr val="FFFF00"/>
              </a:solidFill>
              <a:latin typeface="Comic Sans MS" pitchFamily="66" charset="0"/>
            </a:endParaRPr>
          </a:p>
        </p:txBody>
      </p:sp>
      <p:sp>
        <p:nvSpPr>
          <p:cNvPr id="178179" name="Rectangle 3"/>
          <p:cNvSpPr>
            <a:spLocks noGrp="1" noChangeArrowheads="1"/>
          </p:cNvSpPr>
          <p:nvPr>
            <p:ph type="body" idx="1"/>
          </p:nvPr>
        </p:nvSpPr>
        <p:spPr>
          <a:xfrm>
            <a:off x="323850" y="1679575"/>
            <a:ext cx="8229600" cy="5178425"/>
          </a:xfrm>
        </p:spPr>
        <p:txBody>
          <a:bodyPr/>
          <a:lstStyle/>
          <a:p>
            <a:pPr eaLnBrk="1" hangingPunct="1">
              <a:defRPr/>
            </a:pPr>
            <a:r>
              <a:rPr lang="tr-TR" sz="3600" dirty="0" err="1" smtClean="0">
                <a:latin typeface="Comic Sans MS" pitchFamily="66" charset="0"/>
              </a:rPr>
              <a:t>Proveke</a:t>
            </a:r>
            <a:r>
              <a:rPr lang="tr-TR" sz="3600" dirty="0" smtClean="0">
                <a:latin typeface="Comic Sans MS" pitchFamily="66" charset="0"/>
              </a:rPr>
              <a:t> ( uyarana bağlı ) ağrılar</a:t>
            </a:r>
          </a:p>
          <a:p>
            <a:pPr eaLnBrk="1" hangingPunct="1">
              <a:buFont typeface="Wingdings" pitchFamily="2" charset="2"/>
              <a:buNone/>
              <a:defRPr/>
            </a:pPr>
            <a:r>
              <a:rPr lang="tr-TR" sz="3600" dirty="0" smtClean="0">
                <a:latin typeface="Comic Sans MS" pitchFamily="66" charset="0"/>
              </a:rPr>
              <a:t>(soğuk, sıcak, tatlı ve ekşi yiyecek ve </a:t>
            </a:r>
            <a:r>
              <a:rPr lang="tr-TR" sz="3600" dirty="0" err="1" smtClean="0">
                <a:latin typeface="Comic Sans MS" pitchFamily="66" charset="0"/>
              </a:rPr>
              <a:t>içeçekler</a:t>
            </a:r>
            <a:r>
              <a:rPr lang="tr-TR" sz="3600" dirty="0" smtClean="0">
                <a:latin typeface="Comic Sans MS" pitchFamily="66" charset="0"/>
              </a:rPr>
              <a:t>)</a:t>
            </a:r>
          </a:p>
          <a:p>
            <a:pPr eaLnBrk="1" hangingPunct="1">
              <a:defRPr/>
            </a:pPr>
            <a:r>
              <a:rPr lang="tr-TR" sz="3600" dirty="0" smtClean="0">
                <a:latin typeface="Comic Sans MS" pitchFamily="66" charset="0"/>
              </a:rPr>
              <a:t>Kısa süreli ağrılar ( 1 </a:t>
            </a:r>
            <a:r>
              <a:rPr lang="tr-TR" sz="3600" dirty="0" err="1" smtClean="0">
                <a:latin typeface="Comic Sans MS" pitchFamily="66" charset="0"/>
              </a:rPr>
              <a:t>dk</a:t>
            </a:r>
            <a:r>
              <a:rPr lang="tr-TR" sz="3600" dirty="0" smtClean="0">
                <a:latin typeface="Comic Sans MS" pitchFamily="66" charset="0"/>
              </a:rPr>
              <a:t> )</a:t>
            </a:r>
          </a:p>
          <a:p>
            <a:pPr eaLnBrk="1" hangingPunct="1">
              <a:buFont typeface="Wingdings" pitchFamily="2" charset="2"/>
              <a:buNone/>
              <a:defRPr/>
            </a:pPr>
            <a:endParaRPr lang="tr-TR" sz="3600" dirty="0" smtClean="0">
              <a:latin typeface="Comic Sans MS" pitchFamily="66" charset="0"/>
            </a:endParaRPr>
          </a:p>
          <a:p>
            <a:pPr eaLnBrk="1" hangingPunct="1">
              <a:defRPr/>
            </a:pPr>
            <a:r>
              <a:rPr lang="tr-TR" sz="3600" dirty="0" smtClean="0">
                <a:latin typeface="Comic Sans MS" pitchFamily="66" charset="0"/>
              </a:rPr>
              <a:t>Yeni bir uyaran gelmedikçe devam etmeyen ve etken kalktığında kesilen ağrı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3"/>
          <p:cNvSpPr>
            <a:spLocks noGrp="1" noChangeArrowheads="1"/>
          </p:cNvSpPr>
          <p:nvPr>
            <p:ph type="body" idx="1"/>
          </p:nvPr>
        </p:nvSpPr>
        <p:spPr>
          <a:xfrm>
            <a:off x="500063" y="1357313"/>
            <a:ext cx="8229600" cy="4530725"/>
          </a:xfrm>
        </p:spPr>
        <p:txBody>
          <a:bodyPr/>
          <a:lstStyle/>
          <a:p>
            <a:pPr algn="just" eaLnBrk="1" hangingPunct="1">
              <a:buFont typeface="Wingdings" pitchFamily="2" charset="2"/>
              <a:buNone/>
              <a:defRPr/>
            </a:pPr>
            <a:r>
              <a:rPr lang="tr-TR" sz="2800" b="1" dirty="0" smtClean="0">
                <a:latin typeface="Arial" pitchFamily="34" charset="0"/>
                <a:cs typeface="Arial" pitchFamily="34" charset="0"/>
              </a:rPr>
              <a:t>	Radyografide; çürük veya </a:t>
            </a:r>
            <a:r>
              <a:rPr lang="tr-TR" sz="2800" b="1" dirty="0" err="1" smtClean="0">
                <a:latin typeface="Arial" pitchFamily="34" charset="0"/>
                <a:cs typeface="Arial" pitchFamily="34" charset="0"/>
              </a:rPr>
              <a:t>kavite</a:t>
            </a:r>
            <a:r>
              <a:rPr lang="tr-TR" sz="2800" b="1" dirty="0" smtClean="0">
                <a:latin typeface="Arial" pitchFamily="34" charset="0"/>
                <a:cs typeface="Arial" pitchFamily="34" charset="0"/>
              </a:rPr>
              <a:t> </a:t>
            </a:r>
            <a:r>
              <a:rPr lang="tr-TR" sz="2800" b="1" dirty="0" err="1" smtClean="0">
                <a:latin typeface="Arial" pitchFamily="34" charset="0"/>
                <a:cs typeface="Arial" pitchFamily="34" charset="0"/>
              </a:rPr>
              <a:t>preparasyonu</a:t>
            </a:r>
            <a:r>
              <a:rPr lang="tr-TR" sz="2800" b="1" dirty="0" smtClean="0">
                <a:latin typeface="Arial" pitchFamily="34" charset="0"/>
                <a:cs typeface="Arial" pitchFamily="34" charset="0"/>
              </a:rPr>
              <a:t> izlenir. Perküsyon hassasiyeti görülmez. Termal testlerde </a:t>
            </a:r>
            <a:r>
              <a:rPr lang="tr-TR" sz="2800" b="1" dirty="0" err="1" smtClean="0">
                <a:latin typeface="Arial" pitchFamily="34" charset="0"/>
                <a:cs typeface="Arial" pitchFamily="34" charset="0"/>
              </a:rPr>
              <a:t>pulpa</a:t>
            </a:r>
            <a:r>
              <a:rPr lang="tr-TR" sz="2800" b="1" dirty="0" smtClean="0">
                <a:latin typeface="Arial" pitchFamily="34" charset="0"/>
                <a:cs typeface="Arial" pitchFamily="34" charset="0"/>
              </a:rPr>
              <a:t> sıcaktan daha çok soğuk uyaranlara cevap verir. Elektik </a:t>
            </a:r>
            <a:r>
              <a:rPr lang="tr-TR" sz="2800" b="1" dirty="0" err="1" smtClean="0">
                <a:latin typeface="Arial" pitchFamily="34" charset="0"/>
                <a:cs typeface="Arial" pitchFamily="34" charset="0"/>
              </a:rPr>
              <a:t>pulpa</a:t>
            </a:r>
            <a:r>
              <a:rPr lang="tr-TR" sz="2800" b="1" dirty="0" smtClean="0">
                <a:latin typeface="Arial" pitchFamily="34" charset="0"/>
                <a:cs typeface="Arial" pitchFamily="34" charset="0"/>
              </a:rPr>
              <a:t> testinde akım en düşük düzeyde verilmelidir.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468313" y="260350"/>
            <a:ext cx="8229600" cy="1143000"/>
          </a:xfrm>
        </p:spPr>
        <p:txBody>
          <a:bodyPr/>
          <a:lstStyle/>
          <a:p>
            <a:pPr eaLnBrk="1" hangingPunct="1">
              <a:defRPr/>
            </a:pPr>
            <a:r>
              <a:rPr lang="tr-TR" dirty="0" smtClean="0">
                <a:solidFill>
                  <a:srgbClr val="FFFF00"/>
                </a:solidFill>
                <a:latin typeface="Comic Sans MS" pitchFamily="66" charset="0"/>
              </a:rPr>
              <a:t>Tedavi yaklaşımı</a:t>
            </a:r>
          </a:p>
        </p:txBody>
      </p:sp>
      <p:sp>
        <p:nvSpPr>
          <p:cNvPr id="182275" name="Rectangle 3"/>
          <p:cNvSpPr>
            <a:spLocks noGrp="1" noChangeArrowheads="1"/>
          </p:cNvSpPr>
          <p:nvPr>
            <p:ph type="body" idx="1"/>
          </p:nvPr>
        </p:nvSpPr>
        <p:spPr>
          <a:xfrm>
            <a:off x="357188" y="1285875"/>
            <a:ext cx="8358187" cy="5072063"/>
          </a:xfrm>
        </p:spPr>
        <p:txBody>
          <a:bodyPr/>
          <a:lstStyle/>
          <a:p>
            <a:pPr algn="just" eaLnBrk="1" hangingPunct="1">
              <a:buFont typeface="Wingdings" pitchFamily="2" charset="2"/>
              <a:buNone/>
              <a:defRPr/>
            </a:pPr>
            <a:r>
              <a:rPr lang="tr-TR" sz="2800" b="1" dirty="0" smtClean="0">
                <a:latin typeface="Comic Sans MS" pitchFamily="66" charset="0"/>
              </a:rPr>
              <a:t>	Öncelikle </a:t>
            </a:r>
            <a:r>
              <a:rPr lang="tr-TR" sz="2800" b="1" dirty="0" err="1" smtClean="0">
                <a:latin typeface="Comic Sans MS" pitchFamily="66" charset="0"/>
              </a:rPr>
              <a:t>operatif</a:t>
            </a:r>
            <a:r>
              <a:rPr lang="tr-TR" sz="2800" b="1" dirty="0" smtClean="0">
                <a:latin typeface="Comic Sans MS" pitchFamily="66" charset="0"/>
              </a:rPr>
              <a:t> işlemler kontrollü bir şekilde yapılmalı </a:t>
            </a:r>
            <a:r>
              <a:rPr lang="tr-TR" sz="2800" b="1" dirty="0" err="1" smtClean="0">
                <a:latin typeface="Comic Sans MS" pitchFamily="66" charset="0"/>
              </a:rPr>
              <a:t>toksik</a:t>
            </a:r>
            <a:r>
              <a:rPr lang="tr-TR" sz="2800" b="1" dirty="0" smtClean="0">
                <a:latin typeface="Comic Sans MS" pitchFamily="66" charset="0"/>
              </a:rPr>
              <a:t> ve </a:t>
            </a:r>
            <a:r>
              <a:rPr lang="tr-TR" sz="2800" b="1" dirty="0" err="1" smtClean="0">
                <a:latin typeface="Comic Sans MS" pitchFamily="66" charset="0"/>
              </a:rPr>
              <a:t>irritan</a:t>
            </a:r>
            <a:r>
              <a:rPr lang="tr-TR" sz="2800" b="1" dirty="0" smtClean="0">
                <a:latin typeface="Comic Sans MS" pitchFamily="66" charset="0"/>
              </a:rPr>
              <a:t> maddelerin </a:t>
            </a:r>
            <a:r>
              <a:rPr lang="tr-TR" sz="2800" b="1" dirty="0" err="1" smtClean="0">
                <a:latin typeface="Comic Sans MS" pitchFamily="66" charset="0"/>
              </a:rPr>
              <a:t>kullanılımından</a:t>
            </a:r>
            <a:r>
              <a:rPr lang="tr-TR" sz="2800" b="1" dirty="0" smtClean="0">
                <a:latin typeface="Comic Sans MS" pitchFamily="66" charset="0"/>
              </a:rPr>
              <a:t> kaçınılmalı yani </a:t>
            </a:r>
            <a:r>
              <a:rPr lang="tr-TR" sz="2800" b="1" dirty="0" err="1" smtClean="0">
                <a:latin typeface="Comic Sans MS" pitchFamily="66" charset="0"/>
              </a:rPr>
              <a:t>hipereminin</a:t>
            </a:r>
            <a:r>
              <a:rPr lang="tr-TR" sz="2800" b="1" dirty="0" smtClean="0">
                <a:latin typeface="Comic Sans MS" pitchFamily="66" charset="0"/>
              </a:rPr>
              <a:t> oluşmamasına gayret edilmelidir. Tedavide kalsiyum hidroksit, çinko oksit </a:t>
            </a:r>
            <a:r>
              <a:rPr lang="tr-TR" sz="2800" b="1" dirty="0" err="1" smtClean="0">
                <a:latin typeface="Comic Sans MS" pitchFamily="66" charset="0"/>
              </a:rPr>
              <a:t>öjenol</a:t>
            </a:r>
            <a:r>
              <a:rPr lang="tr-TR" sz="2800" b="1" dirty="0" smtClean="0">
                <a:latin typeface="Comic Sans MS" pitchFamily="66" charset="0"/>
              </a:rPr>
              <a:t> gibi </a:t>
            </a:r>
            <a:r>
              <a:rPr lang="tr-TR" sz="2800" b="1" dirty="0" err="1" smtClean="0">
                <a:latin typeface="Comic Sans MS" pitchFamily="66" charset="0"/>
              </a:rPr>
              <a:t>sedatif</a:t>
            </a:r>
            <a:r>
              <a:rPr lang="tr-TR" sz="2800" b="1" dirty="0" smtClean="0">
                <a:latin typeface="Comic Sans MS" pitchFamily="66" charset="0"/>
              </a:rPr>
              <a:t> materyaller, MTA gibi doku dostu maddeler kullanılmalıdır. </a:t>
            </a:r>
            <a:r>
              <a:rPr lang="tr-TR" sz="2800" b="1" dirty="0" err="1" smtClean="0">
                <a:latin typeface="Comic Sans MS" pitchFamily="66" charset="0"/>
              </a:rPr>
              <a:t>Hiperemiyi</a:t>
            </a:r>
            <a:r>
              <a:rPr lang="tr-TR" sz="2800" b="1" dirty="0" smtClean="0">
                <a:latin typeface="Comic Sans MS" pitchFamily="66" charset="0"/>
              </a:rPr>
              <a:t>  oluşturan etiyolojik faktörün kısa sürede ortadan kaldırılması gerekir. Örneğin sebep yüksek dolgu nedeniyle oluşan </a:t>
            </a:r>
            <a:r>
              <a:rPr lang="tr-TR" sz="2800" b="1" dirty="0" err="1" smtClean="0">
                <a:latin typeface="Comic Sans MS" pitchFamily="66" charset="0"/>
              </a:rPr>
              <a:t>oklüzal</a:t>
            </a:r>
            <a:r>
              <a:rPr lang="tr-TR" sz="2800" b="1" dirty="0" smtClean="0">
                <a:latin typeface="Comic Sans MS" pitchFamily="66" charset="0"/>
              </a:rPr>
              <a:t> travma ise </a:t>
            </a:r>
            <a:r>
              <a:rPr lang="tr-TR" sz="2800" b="1" dirty="0" err="1" smtClean="0">
                <a:latin typeface="Comic Sans MS" pitchFamily="66" charset="0"/>
              </a:rPr>
              <a:t>oklüzal</a:t>
            </a:r>
            <a:r>
              <a:rPr lang="tr-TR" sz="2800" b="1" dirty="0" smtClean="0">
                <a:latin typeface="Comic Sans MS" pitchFamily="66" charset="0"/>
              </a:rPr>
              <a:t> uyumsuzluk derhal giderilmelidir.</a:t>
            </a:r>
          </a:p>
          <a:p>
            <a:pPr algn="just" eaLnBrk="1" hangingPunct="1">
              <a:buFont typeface="Wingdings" pitchFamily="2" charset="2"/>
              <a:buNone/>
              <a:defRPr/>
            </a:pPr>
            <a:endParaRPr lang="tr-TR" sz="2800" b="1" dirty="0" smtClean="0">
              <a:latin typeface="Comic Sans MS" pitchFamily="66" charset="0"/>
            </a:endParaRPr>
          </a:p>
          <a:p>
            <a:pPr eaLnBrk="1" hangingPunct="1">
              <a:buFont typeface="Wingdings" pitchFamily="2" charset="2"/>
              <a:buNone/>
              <a:defRPr/>
            </a:pPr>
            <a:endParaRPr lang="tr-TR" sz="2800" dirty="0" smtClean="0">
              <a:latin typeface="Comic Sans MS" pitchFamily="66" charset="0"/>
            </a:endParaRPr>
          </a:p>
          <a:p>
            <a:pPr eaLnBrk="1" hangingPunct="1">
              <a:buFont typeface="Wingdings" pitchFamily="2" charset="2"/>
              <a:buNone/>
              <a:defRPr/>
            </a:pPr>
            <a:endParaRPr lang="tr-TR"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699</TotalTime>
  <Words>348</Words>
  <Application>Microsoft Office PowerPoint</Application>
  <PresentationFormat>Ekran Gösterisi (4:3)</PresentationFormat>
  <Paragraphs>125</Paragraphs>
  <Slides>29</Slides>
  <Notes>16</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Dere</vt:lpstr>
      <vt:lpstr>Slayt 1</vt:lpstr>
      <vt:lpstr> İltihap; her hangi bir dış irritana karşı canlı dokuların vermiş olduğu hücresel, vasküler ve lenfatik bir yanıttır ve kapiller çeperlerinde permabilite artışı, hücreler ve hücreler arası madde de yapısal ve metabolik bozulmalar üzere 2 ana değişim görülür. Pulpa bir bağ dokusu olduğundan vücudun herhangi bir yerindeki gevşek bağ dokusunun gösterdiği iltihap evreleri izlenir. </vt:lpstr>
      <vt:lpstr>Slayt 3</vt:lpstr>
      <vt:lpstr>Slayt 4</vt:lpstr>
      <vt:lpstr>Slayt 5</vt:lpstr>
      <vt:lpstr>Hipereminin nedenleri: </vt:lpstr>
      <vt:lpstr>Klinik Belirtiler </vt:lpstr>
      <vt:lpstr>Slayt 8</vt:lpstr>
      <vt:lpstr>Tedavi yaklaşımı</vt:lpstr>
      <vt:lpstr>LATENT FAZ</vt:lpstr>
      <vt:lpstr>Histopatolojisi;</vt:lpstr>
      <vt:lpstr>Slayt 12</vt:lpstr>
      <vt:lpstr>Slayt 13</vt:lpstr>
      <vt:lpstr>Slayt 14</vt:lpstr>
      <vt:lpstr>Slayt 15</vt:lpstr>
      <vt:lpstr>Slayt 16</vt:lpstr>
      <vt:lpstr>ÜLSERATİF VE HİPERPLASTİK PULPİTİS  </vt:lpstr>
      <vt:lpstr>Slayt 18</vt:lpstr>
      <vt:lpstr>Slayt 19</vt:lpstr>
      <vt:lpstr>Slayt 20</vt:lpstr>
      <vt:lpstr>Slayt 21</vt:lpstr>
      <vt:lpstr>Slayt 22</vt:lpstr>
      <vt:lpstr>Slayt 23</vt:lpstr>
      <vt:lpstr>Slayt 24</vt:lpstr>
      <vt:lpstr>Slayt 25</vt:lpstr>
      <vt:lpstr>    Radyografik olarak </vt:lpstr>
      <vt:lpstr>Slayt 27</vt:lpstr>
      <vt:lpstr>TEDAVİSİ:</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PULPA DOKUSU HASTALIKLARININ ETİYOLOJİSİ</dc:title>
  <dc:creator>FGUL-ENDODONTI</dc:creator>
  <cp:lastModifiedBy>fatmagül</cp:lastModifiedBy>
  <cp:revision>173</cp:revision>
  <dcterms:created xsi:type="dcterms:W3CDTF">2010-04-14T10:40:13Z</dcterms:created>
  <dcterms:modified xsi:type="dcterms:W3CDTF">2017-01-26T11:18:45Z</dcterms:modified>
</cp:coreProperties>
</file>