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546" r:id="rId4"/>
    <p:sldId id="258" r:id="rId5"/>
    <p:sldId id="278" r:id="rId6"/>
    <p:sldId id="279" r:id="rId7"/>
    <p:sldId id="260" r:id="rId8"/>
    <p:sldId id="272" r:id="rId9"/>
    <p:sldId id="547" r:id="rId10"/>
    <p:sldId id="283" r:id="rId11"/>
    <p:sldId id="548" r:id="rId12"/>
    <p:sldId id="284" r:id="rId13"/>
    <p:sldId id="262" r:id="rId14"/>
    <p:sldId id="275" r:id="rId15"/>
    <p:sldId id="285" r:id="rId16"/>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93B07"/>
    <a:srgbClr val="FF66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4" autoAdjust="0"/>
    <p:restoredTop sz="94660"/>
  </p:normalViewPr>
  <p:slideViewPr>
    <p:cSldViewPr snapToGrid="0">
      <p:cViewPr varScale="1">
        <p:scale>
          <a:sx n="81" d="100"/>
          <a:sy n="81" d="100"/>
        </p:scale>
        <p:origin x="-78" y="-70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28AB722E-B095-40C0-A4D4-63B30D58DCE4}" type="datetimeFigureOut">
              <a:rPr lang="tr-TR" smtClean="0"/>
              <a:t>16.04.2019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0793A65-4217-47B8-87DD-95638C800204}" type="slidenum">
              <a:rPr lang="tr-TR" smtClean="0"/>
              <a:t>‹#›</a:t>
            </a:fld>
            <a:endParaRPr lang="tr-TR"/>
          </a:p>
        </p:txBody>
      </p:sp>
      <p:pic>
        <p:nvPicPr>
          <p:cNvPr id="7" name="Resim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Tree>
    <p:extLst>
      <p:ext uri="{BB962C8B-B14F-4D97-AF65-F5344CB8AC3E}">
        <p14:creationId xmlns:p14="http://schemas.microsoft.com/office/powerpoint/2010/main" val="23228629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28AB722E-B095-40C0-A4D4-63B30D58DCE4}" type="datetimeFigureOut">
              <a:rPr lang="tr-TR" smtClean="0"/>
              <a:t>16.04.2019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0793A65-4217-47B8-87DD-95638C800204}" type="slidenum">
              <a:rPr lang="tr-TR" smtClean="0"/>
              <a:t>‹#›</a:t>
            </a:fld>
            <a:endParaRPr lang="tr-TR"/>
          </a:p>
        </p:txBody>
      </p:sp>
      <p:pic>
        <p:nvPicPr>
          <p:cNvPr id="7" name="Resim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Tree>
    <p:extLst>
      <p:ext uri="{BB962C8B-B14F-4D97-AF65-F5344CB8AC3E}">
        <p14:creationId xmlns:p14="http://schemas.microsoft.com/office/powerpoint/2010/main" val="29082518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28AB722E-B095-40C0-A4D4-63B30D58DCE4}" type="datetimeFigureOut">
              <a:rPr lang="tr-TR" smtClean="0"/>
              <a:t>16.04.2019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0793A65-4217-47B8-87DD-95638C800204}" type="slidenum">
              <a:rPr lang="tr-TR" smtClean="0"/>
              <a:t>‹#›</a:t>
            </a:fld>
            <a:endParaRPr lang="tr-TR"/>
          </a:p>
        </p:txBody>
      </p:sp>
      <p:pic>
        <p:nvPicPr>
          <p:cNvPr id="7" name="Resim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Tree>
    <p:extLst>
      <p:ext uri="{BB962C8B-B14F-4D97-AF65-F5344CB8AC3E}">
        <p14:creationId xmlns:p14="http://schemas.microsoft.com/office/powerpoint/2010/main" val="23233579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28AB722E-B095-40C0-A4D4-63B30D58DCE4}" type="datetimeFigureOut">
              <a:rPr lang="tr-TR" smtClean="0"/>
              <a:t>16.04.2019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0793A65-4217-47B8-87DD-95638C800204}" type="slidenum">
              <a:rPr lang="tr-TR" smtClean="0"/>
              <a:t>‹#›</a:t>
            </a:fld>
            <a:endParaRPr lang="tr-TR"/>
          </a:p>
        </p:txBody>
      </p:sp>
      <p:pic>
        <p:nvPicPr>
          <p:cNvPr id="7" name="Resim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pic>
        <p:nvPicPr>
          <p:cNvPr id="8" name="Resim 7"/>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Tree>
    <p:extLst>
      <p:ext uri="{BB962C8B-B14F-4D97-AF65-F5344CB8AC3E}">
        <p14:creationId xmlns:p14="http://schemas.microsoft.com/office/powerpoint/2010/main" val="17259526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28AB722E-B095-40C0-A4D4-63B30D58DCE4}" type="datetimeFigureOut">
              <a:rPr lang="tr-TR" smtClean="0"/>
              <a:t>16.04.2019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0793A65-4217-47B8-87DD-95638C800204}" type="slidenum">
              <a:rPr lang="tr-TR" smtClean="0"/>
              <a:t>‹#›</a:t>
            </a:fld>
            <a:endParaRPr lang="tr-TR"/>
          </a:p>
        </p:txBody>
      </p:sp>
      <p:pic>
        <p:nvPicPr>
          <p:cNvPr id="7" name="Resim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Tree>
    <p:extLst>
      <p:ext uri="{BB962C8B-B14F-4D97-AF65-F5344CB8AC3E}">
        <p14:creationId xmlns:p14="http://schemas.microsoft.com/office/powerpoint/2010/main" val="25499743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28AB722E-B095-40C0-A4D4-63B30D58DCE4}" type="datetimeFigureOut">
              <a:rPr lang="tr-TR" smtClean="0"/>
              <a:t>16.04.2019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50793A65-4217-47B8-87DD-95638C800204}" type="slidenum">
              <a:rPr lang="tr-TR" smtClean="0"/>
              <a:t>‹#›</a:t>
            </a:fld>
            <a:endParaRPr lang="tr-TR"/>
          </a:p>
        </p:txBody>
      </p:sp>
      <p:pic>
        <p:nvPicPr>
          <p:cNvPr id="8" name="Resim 7"/>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Tree>
    <p:extLst>
      <p:ext uri="{BB962C8B-B14F-4D97-AF65-F5344CB8AC3E}">
        <p14:creationId xmlns:p14="http://schemas.microsoft.com/office/powerpoint/2010/main" val="40119750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28AB722E-B095-40C0-A4D4-63B30D58DCE4}" type="datetimeFigureOut">
              <a:rPr lang="tr-TR" smtClean="0"/>
              <a:t>16.04.2019</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50793A65-4217-47B8-87DD-95638C800204}" type="slidenum">
              <a:rPr lang="tr-TR" smtClean="0"/>
              <a:t>‹#›</a:t>
            </a:fld>
            <a:endParaRPr lang="tr-TR"/>
          </a:p>
        </p:txBody>
      </p:sp>
      <p:pic>
        <p:nvPicPr>
          <p:cNvPr id="10" name="Resim 9"/>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Tree>
    <p:extLst>
      <p:ext uri="{BB962C8B-B14F-4D97-AF65-F5344CB8AC3E}">
        <p14:creationId xmlns:p14="http://schemas.microsoft.com/office/powerpoint/2010/main" val="33105286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28AB722E-B095-40C0-A4D4-63B30D58DCE4}" type="datetimeFigureOut">
              <a:rPr lang="tr-TR" smtClean="0"/>
              <a:t>16.04.2019</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50793A65-4217-47B8-87DD-95638C800204}" type="slidenum">
              <a:rPr lang="tr-TR" smtClean="0"/>
              <a:t>‹#›</a:t>
            </a:fld>
            <a:endParaRPr lang="tr-TR"/>
          </a:p>
        </p:txBody>
      </p:sp>
      <p:pic>
        <p:nvPicPr>
          <p:cNvPr id="6" name="Resim 5"/>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Tree>
    <p:extLst>
      <p:ext uri="{BB962C8B-B14F-4D97-AF65-F5344CB8AC3E}">
        <p14:creationId xmlns:p14="http://schemas.microsoft.com/office/powerpoint/2010/main" val="6150801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28AB722E-B095-40C0-A4D4-63B30D58DCE4}" type="datetimeFigureOut">
              <a:rPr lang="tr-TR" smtClean="0"/>
              <a:t>16.04.2019</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50793A65-4217-47B8-87DD-95638C800204}" type="slidenum">
              <a:rPr lang="tr-TR" smtClean="0"/>
              <a:t>‹#›</a:t>
            </a:fld>
            <a:endParaRPr lang="tr-TR"/>
          </a:p>
        </p:txBody>
      </p:sp>
      <p:pic>
        <p:nvPicPr>
          <p:cNvPr id="5" name="Resim 4"/>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Tree>
    <p:extLst>
      <p:ext uri="{BB962C8B-B14F-4D97-AF65-F5344CB8AC3E}">
        <p14:creationId xmlns:p14="http://schemas.microsoft.com/office/powerpoint/2010/main" val="259517489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28AB722E-B095-40C0-A4D4-63B30D58DCE4}" type="datetimeFigureOut">
              <a:rPr lang="tr-TR" smtClean="0"/>
              <a:t>16.04.2019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50793A65-4217-47B8-87DD-95638C800204}" type="slidenum">
              <a:rPr lang="tr-TR" smtClean="0"/>
              <a:t>‹#›</a:t>
            </a:fld>
            <a:endParaRPr lang="tr-TR"/>
          </a:p>
        </p:txBody>
      </p:sp>
      <p:pic>
        <p:nvPicPr>
          <p:cNvPr id="8" name="Resim 7"/>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Tree>
    <p:extLst>
      <p:ext uri="{BB962C8B-B14F-4D97-AF65-F5344CB8AC3E}">
        <p14:creationId xmlns:p14="http://schemas.microsoft.com/office/powerpoint/2010/main" val="184138468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28AB722E-B095-40C0-A4D4-63B30D58DCE4}" type="datetimeFigureOut">
              <a:rPr lang="tr-TR" smtClean="0"/>
              <a:t>16.04.2019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50793A65-4217-47B8-87DD-95638C800204}" type="slidenum">
              <a:rPr lang="tr-TR" smtClean="0"/>
              <a:t>‹#›</a:t>
            </a:fld>
            <a:endParaRPr lang="tr-TR"/>
          </a:p>
        </p:txBody>
      </p:sp>
      <p:pic>
        <p:nvPicPr>
          <p:cNvPr id="8" name="Resim 7"/>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Tree>
    <p:extLst>
      <p:ext uri="{BB962C8B-B14F-4D97-AF65-F5344CB8AC3E}">
        <p14:creationId xmlns:p14="http://schemas.microsoft.com/office/powerpoint/2010/main" val="62747425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8AB722E-B095-40C0-A4D4-63B30D58DCE4}" type="datetimeFigureOut">
              <a:rPr lang="tr-TR" smtClean="0"/>
              <a:t>16.04.2019</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0793A65-4217-47B8-87DD-95638C800204}" type="slidenum">
              <a:rPr lang="tr-TR" smtClean="0"/>
              <a:t>‹#›</a:t>
            </a:fld>
            <a:endParaRPr lang="tr-TR"/>
          </a:p>
        </p:txBody>
      </p:sp>
      <p:pic>
        <p:nvPicPr>
          <p:cNvPr id="7" name="Resim 6"/>
          <p:cNvPicPr>
            <a:picLocks noChangeAspect="1"/>
          </p:cNvPicPr>
          <p:nvPr userDrawn="1"/>
        </p:nvPicPr>
        <p:blipFill>
          <a:blip r:embed="rId13">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Tree>
    <p:extLst>
      <p:ext uri="{BB962C8B-B14F-4D97-AF65-F5344CB8AC3E}">
        <p14:creationId xmlns:p14="http://schemas.microsoft.com/office/powerpoint/2010/main" val="321328691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533784"/>
            <a:ext cx="9144000" cy="2387600"/>
          </a:xfrm>
        </p:spPr>
        <p:txBody>
          <a:bodyPr>
            <a:normAutofit/>
          </a:bodyPr>
          <a:lstStyle/>
          <a:p>
            <a:r>
              <a:rPr lang="tr-TR" sz="5400" b="1" dirty="0" smtClean="0">
                <a:solidFill>
                  <a:srgbClr val="F93B07"/>
                </a:solidFill>
                <a:latin typeface="+mn-lt"/>
              </a:rPr>
              <a:t>Medya ve Etik</a:t>
            </a:r>
            <a:endParaRPr lang="tr-TR" sz="5400" b="1" dirty="0">
              <a:solidFill>
                <a:srgbClr val="F93B07"/>
              </a:solidFill>
              <a:latin typeface="+mn-lt"/>
            </a:endParaRPr>
          </a:p>
        </p:txBody>
      </p:sp>
      <p:sp>
        <p:nvSpPr>
          <p:cNvPr id="3" name="Alt Başlık 2"/>
          <p:cNvSpPr>
            <a:spLocks noGrp="1"/>
          </p:cNvSpPr>
          <p:nvPr>
            <p:ph type="subTitle" idx="1"/>
          </p:nvPr>
        </p:nvSpPr>
        <p:spPr>
          <a:xfrm>
            <a:off x="1524000" y="3486424"/>
            <a:ext cx="9144000" cy="1655762"/>
          </a:xfrm>
        </p:spPr>
        <p:txBody>
          <a:bodyPr>
            <a:normAutofit/>
          </a:bodyPr>
          <a:lstStyle/>
          <a:p>
            <a:r>
              <a:rPr lang="tr-TR" sz="3200" dirty="0" smtClean="0"/>
              <a:t>Arş. Gör. Dr. </a:t>
            </a:r>
            <a:r>
              <a:rPr lang="tr-TR" sz="3200" dirty="0" err="1" smtClean="0"/>
              <a:t>Beris</a:t>
            </a:r>
            <a:r>
              <a:rPr lang="tr-TR" sz="3200" dirty="0" smtClean="0"/>
              <a:t> Artan </a:t>
            </a:r>
            <a:r>
              <a:rPr lang="tr-TR" sz="3200" dirty="0" err="1" smtClean="0"/>
              <a:t>Özoran</a:t>
            </a:r>
            <a:r>
              <a:rPr lang="tr-TR" sz="3200" dirty="0" smtClean="0"/>
              <a:t> </a:t>
            </a:r>
            <a:endParaRPr lang="tr-TR" sz="3200" dirty="0"/>
          </a:p>
        </p:txBody>
      </p:sp>
    </p:spTree>
    <p:extLst>
      <p:ext uri="{BB962C8B-B14F-4D97-AF65-F5344CB8AC3E}">
        <p14:creationId xmlns:p14="http://schemas.microsoft.com/office/powerpoint/2010/main" val="279341180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Unvan 1"/>
          <p:cNvSpPr txBox="1">
            <a:spLocks/>
          </p:cNvSpPr>
          <p:nvPr/>
        </p:nvSpPr>
        <p:spPr>
          <a:xfrm>
            <a:off x="675571" y="812298"/>
            <a:ext cx="1798207" cy="735725"/>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tr-TR" sz="3600" b="1" u="sng" dirty="0" smtClean="0">
                <a:solidFill>
                  <a:srgbClr val="F93B07"/>
                </a:solidFill>
              </a:rPr>
              <a:t>Ahlak :</a:t>
            </a:r>
            <a:endParaRPr lang="tr-TR" sz="3600" b="1" u="sng" dirty="0">
              <a:solidFill>
                <a:srgbClr val="F93B07"/>
              </a:solidFill>
            </a:endParaRPr>
          </a:p>
        </p:txBody>
      </p:sp>
      <p:sp>
        <p:nvSpPr>
          <p:cNvPr id="5" name="Unvan 1"/>
          <p:cNvSpPr txBox="1">
            <a:spLocks/>
          </p:cNvSpPr>
          <p:nvPr/>
        </p:nvSpPr>
        <p:spPr>
          <a:xfrm>
            <a:off x="827969" y="3641847"/>
            <a:ext cx="10659181" cy="1006458"/>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tr-TR" sz="2400" dirty="0" smtClean="0">
                <a:latin typeface="+mn-lt"/>
              </a:rPr>
              <a:t>«Ahlak diğer adıyla «törebilim», belirli bir toplumun belirli bir dönemde kişisel ve toplumsam davranış kurallarını saptayan ve inceleyen bir bilim dalıdır. Ahlak insanların toplum içindeki davranışlarını ve birbirleriyle ilişkilerini düzenler. Toplumsal ahlak, insanın toplumun diğer bireylerine karşı ödevlerini içerir. Ahlak, bir toplumsal bilinç, davranış, ilişki biçimi; bir toplumsal oluşma, sınıfa, kesime özgü tarihsel, somut olarak belirlenmiş ve bunların belli bir topluluğa, sınıfa, devlete ya da tümüyle topluma olan tutumunu </a:t>
            </a:r>
            <a:r>
              <a:rPr lang="tr-TR" sz="2400" dirty="0" err="1" smtClean="0">
                <a:latin typeface="+mn-lt"/>
              </a:rPr>
              <a:t>kurallandıran</a:t>
            </a:r>
            <a:r>
              <a:rPr lang="tr-TR" sz="2400" dirty="0" smtClean="0">
                <a:latin typeface="+mn-lt"/>
              </a:rPr>
              <a:t> törel görüşler, değerler, normlar, ilkeler, ilişki ve davranış biçimleri bütünüdür «</a:t>
            </a:r>
            <a:endParaRPr lang="tr-TR" sz="2400" dirty="0">
              <a:latin typeface="+mn-lt"/>
            </a:endParaRPr>
          </a:p>
        </p:txBody>
      </p:sp>
      <p:sp>
        <p:nvSpPr>
          <p:cNvPr id="7" name="Unvan 1"/>
          <p:cNvSpPr txBox="1">
            <a:spLocks/>
          </p:cNvSpPr>
          <p:nvPr/>
        </p:nvSpPr>
        <p:spPr>
          <a:xfrm>
            <a:off x="6953190" y="5099133"/>
            <a:ext cx="4888523" cy="557049"/>
          </a:xfrm>
          <a:prstGeom prst="rect">
            <a:avLst/>
          </a:prstGeom>
        </p:spPr>
        <p:txBody>
          <a:bodyPr vert="horz" lIns="91440" tIns="45720" rIns="91440" bIns="45720" rtlCol="0" anchor="b">
            <a:normAutofit fontScale="925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tr-TR" sz="2400" b="1" dirty="0" smtClean="0"/>
              <a:t>Kaynak: </a:t>
            </a:r>
            <a:r>
              <a:rPr lang="tr-TR" sz="2400" b="1" dirty="0" err="1" smtClean="0"/>
              <a:t>Gülbüğ</a:t>
            </a:r>
            <a:r>
              <a:rPr lang="tr-TR" sz="2400" b="1" dirty="0" smtClean="0"/>
              <a:t> Erol, İletişim ve Etik, s.33</a:t>
            </a:r>
            <a:endParaRPr lang="tr-TR" sz="2400" b="1" dirty="0"/>
          </a:p>
        </p:txBody>
      </p:sp>
    </p:spTree>
    <p:extLst>
      <p:ext uri="{BB962C8B-B14F-4D97-AF65-F5344CB8AC3E}">
        <p14:creationId xmlns:p14="http://schemas.microsoft.com/office/powerpoint/2010/main" val="267513413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Unvan 1"/>
          <p:cNvSpPr txBox="1">
            <a:spLocks/>
          </p:cNvSpPr>
          <p:nvPr/>
        </p:nvSpPr>
        <p:spPr>
          <a:xfrm>
            <a:off x="675571" y="812298"/>
            <a:ext cx="1798207" cy="735725"/>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tr-TR" sz="3600" b="1" u="sng" dirty="0" smtClean="0">
                <a:solidFill>
                  <a:srgbClr val="F93B07"/>
                </a:solidFill>
              </a:rPr>
              <a:t>Ahlak :</a:t>
            </a:r>
            <a:endParaRPr lang="tr-TR" sz="3600" b="1" u="sng" dirty="0">
              <a:solidFill>
                <a:srgbClr val="F93B07"/>
              </a:solidFill>
            </a:endParaRPr>
          </a:p>
        </p:txBody>
      </p:sp>
      <p:sp>
        <p:nvSpPr>
          <p:cNvPr id="5" name="Unvan 1"/>
          <p:cNvSpPr txBox="1">
            <a:spLocks/>
          </p:cNvSpPr>
          <p:nvPr/>
        </p:nvSpPr>
        <p:spPr>
          <a:xfrm>
            <a:off x="945200" y="2938462"/>
            <a:ext cx="10659181" cy="1006458"/>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tr-TR" sz="2400" dirty="0" err="1" smtClean="0">
                <a:latin typeface="+mn-lt"/>
              </a:rPr>
              <a:t>Ahlak’ın</a:t>
            </a:r>
            <a:r>
              <a:rPr lang="tr-TR" sz="2400" dirty="0" smtClean="0">
                <a:latin typeface="+mn-lt"/>
              </a:rPr>
              <a:t> da anlamı kural, kurallardır. </a:t>
            </a:r>
            <a:r>
              <a:rPr lang="tr-TR" sz="2400" dirty="0" err="1" smtClean="0">
                <a:latin typeface="+mn-lt"/>
              </a:rPr>
              <a:t>Türkçe’de</a:t>
            </a:r>
            <a:r>
              <a:rPr lang="tr-TR" sz="2400" dirty="0" smtClean="0">
                <a:latin typeface="+mn-lt"/>
              </a:rPr>
              <a:t> Arapça huy, mizaç, karakter anlamına gelen «</a:t>
            </a:r>
            <a:r>
              <a:rPr lang="tr-TR" sz="2400" dirty="0" err="1" smtClean="0">
                <a:latin typeface="+mn-lt"/>
              </a:rPr>
              <a:t>hulk</a:t>
            </a:r>
            <a:r>
              <a:rPr lang="tr-TR" sz="2400" dirty="0" smtClean="0">
                <a:latin typeface="+mn-lt"/>
              </a:rPr>
              <a:t>» sözcüğünden türeyen ahlak, insanın başka varlıklarla belirli normlara göre gerçekleşen ilişkiler toplamını, insanın söz konusu ilişkileriyle bu varlıklara yönelen eylemlerini düzenleyip, anlamlandıran norm, kural ve değerler bütününü ifade eder.</a:t>
            </a:r>
            <a:endParaRPr lang="tr-TR" sz="2400" dirty="0">
              <a:latin typeface="+mn-lt"/>
            </a:endParaRPr>
          </a:p>
        </p:txBody>
      </p:sp>
      <p:sp>
        <p:nvSpPr>
          <p:cNvPr id="7" name="Unvan 1"/>
          <p:cNvSpPr txBox="1">
            <a:spLocks/>
          </p:cNvSpPr>
          <p:nvPr/>
        </p:nvSpPr>
        <p:spPr>
          <a:xfrm>
            <a:off x="6953190" y="5099133"/>
            <a:ext cx="4888523" cy="557049"/>
          </a:xfrm>
          <a:prstGeom prst="rect">
            <a:avLst/>
          </a:prstGeom>
        </p:spPr>
        <p:txBody>
          <a:bodyPr vert="horz" lIns="91440" tIns="45720" rIns="91440" bIns="45720" rtlCol="0" anchor="b">
            <a:normAutofit fontScale="925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tr-TR" sz="2400" b="1" dirty="0" smtClean="0"/>
              <a:t>Kaynak: </a:t>
            </a:r>
            <a:r>
              <a:rPr lang="tr-TR" sz="2400" b="1" dirty="0" err="1" smtClean="0"/>
              <a:t>Gülbüğ</a:t>
            </a:r>
            <a:r>
              <a:rPr lang="tr-TR" sz="2400" b="1" dirty="0" smtClean="0"/>
              <a:t> Erol, İletişim ve Etik, s.33</a:t>
            </a:r>
            <a:endParaRPr lang="tr-TR" sz="2400" b="1" dirty="0"/>
          </a:p>
        </p:txBody>
      </p:sp>
    </p:spTree>
    <p:extLst>
      <p:ext uri="{BB962C8B-B14F-4D97-AF65-F5344CB8AC3E}">
        <p14:creationId xmlns:p14="http://schemas.microsoft.com/office/powerpoint/2010/main" val="398568498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Unvan 1"/>
          <p:cNvSpPr txBox="1">
            <a:spLocks/>
          </p:cNvSpPr>
          <p:nvPr/>
        </p:nvSpPr>
        <p:spPr>
          <a:xfrm>
            <a:off x="675571" y="812298"/>
            <a:ext cx="1798207" cy="735725"/>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tr-TR" sz="3600" b="1" u="sng" dirty="0" smtClean="0">
                <a:solidFill>
                  <a:srgbClr val="F93B07"/>
                </a:solidFill>
              </a:rPr>
              <a:t>Etik :</a:t>
            </a:r>
            <a:endParaRPr lang="tr-TR" sz="3600" b="1" u="sng" dirty="0">
              <a:solidFill>
                <a:srgbClr val="F93B07"/>
              </a:solidFill>
            </a:endParaRPr>
          </a:p>
        </p:txBody>
      </p:sp>
      <p:sp>
        <p:nvSpPr>
          <p:cNvPr id="5" name="Unvan 1"/>
          <p:cNvSpPr txBox="1">
            <a:spLocks/>
          </p:cNvSpPr>
          <p:nvPr/>
        </p:nvSpPr>
        <p:spPr>
          <a:xfrm>
            <a:off x="770818" y="1877786"/>
            <a:ext cx="10659181" cy="1218729"/>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tr-TR" sz="2000" dirty="0">
                <a:latin typeface="+mn-lt"/>
              </a:rPr>
              <a:t>T</a:t>
            </a:r>
            <a:r>
              <a:rPr lang="tr-TR" sz="2000" dirty="0" smtClean="0">
                <a:latin typeface="+mn-lt"/>
              </a:rPr>
              <a:t>anım </a:t>
            </a:r>
            <a:r>
              <a:rPr lang="tr-TR" sz="2000" dirty="0">
                <a:latin typeface="+mn-lt"/>
              </a:rPr>
              <a:t>ve içeriği üzerinde henüz bir fikir birliği sağlanılamadığı tespit edilmiş olup, “etik” teriminin “töre bilimi” anlamını içeren Yunanca “ethos-ethikos” sözcüğünden türetildiği belirtilmektedir. Yunan dilinde bu sözcük “ahlâk sistemi, ilke, insan davranışı, gelenek” anlamlarını ifade </a:t>
            </a:r>
            <a:r>
              <a:rPr lang="tr-TR" sz="2000" dirty="0" smtClean="0">
                <a:latin typeface="+mn-lt"/>
              </a:rPr>
              <a:t>etmektedir.</a:t>
            </a:r>
            <a:endParaRPr lang="tr-TR" sz="2000" dirty="0">
              <a:latin typeface="+mn-lt"/>
            </a:endParaRPr>
          </a:p>
        </p:txBody>
      </p:sp>
      <p:sp>
        <p:nvSpPr>
          <p:cNvPr id="7" name="Unvan 1"/>
          <p:cNvSpPr txBox="1">
            <a:spLocks/>
          </p:cNvSpPr>
          <p:nvPr/>
        </p:nvSpPr>
        <p:spPr>
          <a:xfrm>
            <a:off x="4568361" y="3912759"/>
            <a:ext cx="2568375" cy="397985"/>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tr-TR" sz="2400" dirty="0" smtClean="0">
                <a:latin typeface="+mn-lt"/>
              </a:rPr>
              <a:t>«Ahlak Felsefesi»</a:t>
            </a:r>
            <a:endParaRPr lang="tr-TR" sz="2400" dirty="0">
              <a:latin typeface="+mn-lt"/>
            </a:endParaRPr>
          </a:p>
        </p:txBody>
      </p:sp>
    </p:spTree>
    <p:extLst>
      <p:ext uri="{BB962C8B-B14F-4D97-AF65-F5344CB8AC3E}">
        <p14:creationId xmlns:p14="http://schemas.microsoft.com/office/powerpoint/2010/main" val="178162451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483477" y="604343"/>
            <a:ext cx="9827171" cy="735725"/>
          </a:xfrm>
        </p:spPr>
        <p:txBody>
          <a:bodyPr>
            <a:noAutofit/>
          </a:bodyPr>
          <a:lstStyle/>
          <a:p>
            <a:pPr algn="l"/>
            <a:r>
              <a:rPr lang="tr-TR" sz="3600" b="1" dirty="0" smtClean="0">
                <a:solidFill>
                  <a:srgbClr val="F93B07"/>
                </a:solidFill>
              </a:rPr>
              <a:t>Hayat Ahlaki ikilemlerle dolu…</a:t>
            </a:r>
            <a:endParaRPr lang="tr-TR" sz="3600" b="1" dirty="0">
              <a:solidFill>
                <a:srgbClr val="F93B07"/>
              </a:solidFill>
            </a:endParaRPr>
          </a:p>
        </p:txBody>
      </p:sp>
      <p:sp>
        <p:nvSpPr>
          <p:cNvPr id="3" name="Unvan 1"/>
          <p:cNvSpPr txBox="1">
            <a:spLocks/>
          </p:cNvSpPr>
          <p:nvPr/>
        </p:nvSpPr>
        <p:spPr>
          <a:xfrm>
            <a:off x="583324" y="1644866"/>
            <a:ext cx="9827171" cy="735725"/>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tr-TR" sz="2000" dirty="0" smtClean="0">
                <a:latin typeface="+mn-lt"/>
              </a:rPr>
              <a:t>Arkadaşımın internetten yasal olmayan şekilde indirdiği CD’yi ödünç almalı mıyım? Yoksa bu, arkadaşımın davranışını olumlar mı?</a:t>
            </a:r>
            <a:endParaRPr lang="tr-TR" sz="2000" dirty="0">
              <a:latin typeface="+mn-lt"/>
            </a:endParaRPr>
          </a:p>
        </p:txBody>
      </p:sp>
      <p:sp>
        <p:nvSpPr>
          <p:cNvPr id="4" name="Unvan 1"/>
          <p:cNvSpPr txBox="1">
            <a:spLocks/>
          </p:cNvSpPr>
          <p:nvPr/>
        </p:nvSpPr>
        <p:spPr>
          <a:xfrm>
            <a:off x="583324" y="2470115"/>
            <a:ext cx="9827171" cy="493983"/>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tr-TR" sz="2000" dirty="0" smtClean="0">
                <a:latin typeface="+mn-lt"/>
              </a:rPr>
              <a:t>Şahit olduğum bir suçu ihbar etme yükümlülüğüm var mı?</a:t>
            </a:r>
            <a:endParaRPr lang="tr-TR" sz="2000" dirty="0">
              <a:latin typeface="+mn-lt"/>
            </a:endParaRPr>
          </a:p>
        </p:txBody>
      </p:sp>
      <p:sp>
        <p:nvSpPr>
          <p:cNvPr id="5" name="Unvan 1"/>
          <p:cNvSpPr txBox="1">
            <a:spLocks/>
          </p:cNvSpPr>
          <p:nvPr/>
        </p:nvSpPr>
        <p:spPr>
          <a:xfrm>
            <a:off x="583324" y="3167921"/>
            <a:ext cx="9827171" cy="735725"/>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tr-TR" sz="2000" dirty="0" smtClean="0">
                <a:latin typeface="+mn-lt"/>
              </a:rPr>
              <a:t>Bir televizyon muhabirinin yasaya aykırı bir davranışı ya da skandalı kayıt altına almak için gizli kamera kullanması etik midir?</a:t>
            </a:r>
            <a:endParaRPr lang="tr-TR" sz="2000" dirty="0">
              <a:latin typeface="+mn-lt"/>
            </a:endParaRPr>
          </a:p>
        </p:txBody>
      </p:sp>
      <p:sp>
        <p:nvSpPr>
          <p:cNvPr id="6" name="Unvan 1"/>
          <p:cNvSpPr txBox="1">
            <a:spLocks/>
          </p:cNvSpPr>
          <p:nvPr/>
        </p:nvSpPr>
        <p:spPr>
          <a:xfrm>
            <a:off x="583321" y="4139293"/>
            <a:ext cx="9827171" cy="527475"/>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tr-TR" sz="2000" dirty="0" smtClean="0">
                <a:latin typeface="+mn-lt"/>
              </a:rPr>
              <a:t>Hollywood’un gösterdiği şiddet görüntülerinde bir etik zorunluluğu var mıdır?</a:t>
            </a:r>
            <a:endParaRPr lang="tr-TR" sz="2000" dirty="0">
              <a:latin typeface="+mn-lt"/>
            </a:endParaRPr>
          </a:p>
        </p:txBody>
      </p:sp>
    </p:spTree>
    <p:extLst>
      <p:ext uri="{BB962C8B-B14F-4D97-AF65-F5344CB8AC3E}">
        <p14:creationId xmlns:p14="http://schemas.microsoft.com/office/powerpoint/2010/main" val="310597272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313792" y="1198179"/>
            <a:ext cx="9827171" cy="735725"/>
          </a:xfrm>
        </p:spPr>
        <p:txBody>
          <a:bodyPr>
            <a:noAutofit/>
          </a:bodyPr>
          <a:lstStyle/>
          <a:p>
            <a:pPr algn="just"/>
            <a:r>
              <a:rPr lang="tr-TR" sz="2800" dirty="0" smtClean="0">
                <a:latin typeface="+mn-lt"/>
              </a:rPr>
              <a:t>Duygusal yanıtlar…</a:t>
            </a:r>
            <a:endParaRPr lang="tr-TR" sz="2800" dirty="0">
              <a:latin typeface="+mn-lt"/>
            </a:endParaRPr>
          </a:p>
        </p:txBody>
      </p:sp>
      <p:sp>
        <p:nvSpPr>
          <p:cNvPr id="4" name="Unvan 1"/>
          <p:cNvSpPr txBox="1">
            <a:spLocks/>
          </p:cNvSpPr>
          <p:nvPr/>
        </p:nvSpPr>
        <p:spPr>
          <a:xfrm>
            <a:off x="1313793" y="2007476"/>
            <a:ext cx="9827171" cy="735725"/>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just"/>
            <a:r>
              <a:rPr lang="tr-TR" sz="2800" dirty="0" smtClean="0">
                <a:latin typeface="+mn-lt"/>
              </a:rPr>
              <a:t>Etik prensiplere dayandırabilir miyiz?</a:t>
            </a:r>
            <a:endParaRPr lang="tr-TR" sz="2800" dirty="0">
              <a:latin typeface="+mn-lt"/>
            </a:endParaRPr>
          </a:p>
        </p:txBody>
      </p:sp>
      <p:sp>
        <p:nvSpPr>
          <p:cNvPr id="5" name="Aşağı Ok 4"/>
          <p:cNvSpPr/>
          <p:nvPr/>
        </p:nvSpPr>
        <p:spPr>
          <a:xfrm>
            <a:off x="3857296" y="2848304"/>
            <a:ext cx="315311" cy="451944"/>
          </a:xfrm>
          <a:prstGeom prst="downArrow">
            <a:avLst/>
          </a:prstGeom>
          <a:solidFill>
            <a:srgbClr val="FF66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6" name="Unvan 1"/>
          <p:cNvSpPr txBox="1">
            <a:spLocks/>
          </p:cNvSpPr>
          <p:nvPr/>
        </p:nvSpPr>
        <p:spPr>
          <a:xfrm>
            <a:off x="1508235" y="3405351"/>
            <a:ext cx="9827171" cy="735725"/>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just"/>
            <a:r>
              <a:rPr lang="tr-TR" sz="2800" b="1" dirty="0" smtClean="0">
                <a:latin typeface="+mn-lt"/>
              </a:rPr>
              <a:t>Etik </a:t>
            </a:r>
            <a:r>
              <a:rPr lang="tr-TR" sz="2800" b="1" dirty="0" smtClean="0">
                <a:latin typeface="+mn-lt"/>
                <a:sym typeface="Wingdings" panose="05000000000000000000" pitchFamily="2" charset="2"/>
              </a:rPr>
              <a:t> «Karar vermek için araç»</a:t>
            </a:r>
            <a:endParaRPr lang="tr-TR" sz="2800" b="1" dirty="0" smtClean="0">
              <a:latin typeface="+mn-lt"/>
            </a:endParaRPr>
          </a:p>
        </p:txBody>
      </p:sp>
      <p:sp>
        <p:nvSpPr>
          <p:cNvPr id="7" name="Unvan 1"/>
          <p:cNvSpPr txBox="1">
            <a:spLocks/>
          </p:cNvSpPr>
          <p:nvPr/>
        </p:nvSpPr>
        <p:spPr>
          <a:xfrm>
            <a:off x="1508235" y="4067501"/>
            <a:ext cx="9827171" cy="735725"/>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just"/>
            <a:r>
              <a:rPr lang="tr-TR" sz="2800" b="1" dirty="0" smtClean="0">
                <a:latin typeface="+mn-lt"/>
              </a:rPr>
              <a:t>Etik </a:t>
            </a:r>
            <a:r>
              <a:rPr lang="tr-TR" sz="2800" b="1" dirty="0" smtClean="0">
                <a:latin typeface="+mn-lt"/>
                <a:sym typeface="Wingdings" panose="05000000000000000000" pitchFamily="2" charset="2"/>
              </a:rPr>
              <a:t> Prensipler + akıl yürütme</a:t>
            </a:r>
            <a:endParaRPr lang="tr-TR" sz="2800" b="1" dirty="0" smtClean="0">
              <a:latin typeface="+mn-lt"/>
            </a:endParaRPr>
          </a:p>
        </p:txBody>
      </p:sp>
    </p:spTree>
    <p:extLst>
      <p:ext uri="{BB962C8B-B14F-4D97-AF65-F5344CB8AC3E}">
        <p14:creationId xmlns:p14="http://schemas.microsoft.com/office/powerpoint/2010/main" val="40577407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983374" y="955221"/>
            <a:ext cx="9827171" cy="735725"/>
          </a:xfrm>
        </p:spPr>
        <p:txBody>
          <a:bodyPr>
            <a:noAutofit/>
          </a:bodyPr>
          <a:lstStyle/>
          <a:p>
            <a:r>
              <a:rPr lang="tr-TR" sz="3600" b="1" dirty="0" smtClean="0">
                <a:solidFill>
                  <a:srgbClr val="F93B07"/>
                </a:solidFill>
              </a:rPr>
              <a:t>İyi-Kötü</a:t>
            </a:r>
            <a:endParaRPr lang="tr-TR" sz="3600" b="1" dirty="0">
              <a:solidFill>
                <a:srgbClr val="F93B07"/>
              </a:solidFill>
            </a:endParaRPr>
          </a:p>
        </p:txBody>
      </p:sp>
      <p:sp>
        <p:nvSpPr>
          <p:cNvPr id="3" name="Unvan 1"/>
          <p:cNvSpPr txBox="1">
            <a:spLocks/>
          </p:cNvSpPr>
          <p:nvPr/>
        </p:nvSpPr>
        <p:spPr>
          <a:xfrm>
            <a:off x="1255236" y="3009148"/>
            <a:ext cx="9827171" cy="735725"/>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tr-TR" sz="3600" b="1" dirty="0" smtClean="0">
                <a:solidFill>
                  <a:srgbClr val="F93B07"/>
                </a:solidFill>
              </a:rPr>
              <a:t>Erdemli davranış?</a:t>
            </a:r>
            <a:endParaRPr lang="tr-TR" sz="3600" b="1" dirty="0">
              <a:solidFill>
                <a:srgbClr val="F93B07"/>
              </a:solidFill>
            </a:endParaRPr>
          </a:p>
        </p:txBody>
      </p:sp>
      <p:sp>
        <p:nvSpPr>
          <p:cNvPr id="4" name="Unvan 1"/>
          <p:cNvSpPr txBox="1">
            <a:spLocks/>
          </p:cNvSpPr>
          <p:nvPr/>
        </p:nvSpPr>
        <p:spPr>
          <a:xfrm>
            <a:off x="1160266" y="1924049"/>
            <a:ext cx="9827171" cy="735725"/>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tr-TR" sz="3600" b="1" dirty="0" smtClean="0">
                <a:solidFill>
                  <a:srgbClr val="F93B07"/>
                </a:solidFill>
              </a:rPr>
              <a:t>Doğru-Yanlış</a:t>
            </a:r>
            <a:endParaRPr lang="tr-TR" sz="3600" b="1" dirty="0">
              <a:solidFill>
                <a:srgbClr val="F93B07"/>
              </a:solidFill>
            </a:endParaRPr>
          </a:p>
        </p:txBody>
      </p:sp>
      <p:sp>
        <p:nvSpPr>
          <p:cNvPr id="5" name="Unvan 1"/>
          <p:cNvSpPr txBox="1">
            <a:spLocks/>
          </p:cNvSpPr>
          <p:nvPr/>
        </p:nvSpPr>
        <p:spPr>
          <a:xfrm>
            <a:off x="1459343" y="4142761"/>
            <a:ext cx="9827171" cy="735725"/>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tr-TR" sz="3600" b="1" dirty="0" smtClean="0">
                <a:solidFill>
                  <a:srgbClr val="F93B07"/>
                </a:solidFill>
              </a:rPr>
              <a:t>Hangi davranış daha erdemli?</a:t>
            </a:r>
            <a:endParaRPr lang="tr-TR" sz="3600" b="1" dirty="0">
              <a:solidFill>
                <a:srgbClr val="F93B07"/>
              </a:solidFill>
            </a:endParaRPr>
          </a:p>
        </p:txBody>
      </p:sp>
    </p:spTree>
    <p:extLst>
      <p:ext uri="{BB962C8B-B14F-4D97-AF65-F5344CB8AC3E}">
        <p14:creationId xmlns:p14="http://schemas.microsoft.com/office/powerpoint/2010/main" val="395341434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019100" y="721980"/>
            <a:ext cx="9827171" cy="735725"/>
          </a:xfrm>
        </p:spPr>
        <p:txBody>
          <a:bodyPr>
            <a:normAutofit fontScale="90000"/>
          </a:bodyPr>
          <a:lstStyle/>
          <a:p>
            <a:r>
              <a:rPr lang="tr-TR" sz="4800" b="1" dirty="0" smtClean="0">
                <a:solidFill>
                  <a:srgbClr val="F93B07"/>
                </a:solidFill>
              </a:rPr>
              <a:t>Neden Medya ve Etik Tartışıyoruz?</a:t>
            </a:r>
            <a:endParaRPr lang="tr-TR" sz="4800" b="1" dirty="0">
              <a:solidFill>
                <a:srgbClr val="F93B07"/>
              </a:solidFill>
            </a:endParaRPr>
          </a:p>
        </p:txBody>
      </p:sp>
      <p:sp>
        <p:nvSpPr>
          <p:cNvPr id="3" name="Unvan 1"/>
          <p:cNvSpPr txBox="1">
            <a:spLocks/>
          </p:cNvSpPr>
          <p:nvPr/>
        </p:nvSpPr>
        <p:spPr>
          <a:xfrm>
            <a:off x="888047" y="2417047"/>
            <a:ext cx="10659181" cy="2342522"/>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tr-TR" sz="2400" dirty="0" smtClean="0">
                <a:latin typeface="+mn-lt"/>
              </a:rPr>
              <a:t>Sıradan bir günü düşünelim.  Evden çıktığımız zaman karşımıza bir billboard çıkıyor. </a:t>
            </a:r>
            <a:r>
              <a:rPr lang="tr-TR" sz="2400" dirty="0">
                <a:latin typeface="+mn-lt"/>
              </a:rPr>
              <a:t> </a:t>
            </a:r>
            <a:r>
              <a:rPr lang="tr-TR" sz="2400" dirty="0" smtClean="0">
                <a:latin typeface="+mn-lt"/>
              </a:rPr>
              <a:t>Örneğin, bu billboard bir parfüm reklamıysa, reklamdaki kadın parfümü kullandığımız zaman onun kadar güzel olacağımızı söylüyor. </a:t>
            </a:r>
            <a:r>
              <a:rPr lang="tr-TR" sz="2400" dirty="0">
                <a:latin typeface="+mn-lt"/>
              </a:rPr>
              <a:t> </a:t>
            </a:r>
            <a:r>
              <a:rPr lang="tr-TR" sz="2400" dirty="0" smtClean="0">
                <a:latin typeface="+mn-lt"/>
              </a:rPr>
              <a:t>İşe giderken radyoyu açıyoruz ve müzik aralarında onlarca reklam dinliyoruz. Her bir reklamda , marka «neden onu seçmemiz» gerektiğini anlatıyor. Gün içinde sosyal medyayı takip ediyoruz. Bu platformlarda onlarca farklı mesajla karşılaşıyoruz. Gazeteler, televizyon, internet gibi kaynaklardan gün içinde yüzlerce mesaj alıyoruz. Bundan 80 yıl önce böyle bir mesaj bombardımanından söz etmek mümkün değildi. </a:t>
            </a:r>
            <a:endParaRPr lang="tr-TR" sz="2400" dirty="0">
              <a:latin typeface="+mn-lt"/>
            </a:endParaRPr>
          </a:p>
        </p:txBody>
      </p:sp>
    </p:spTree>
    <p:extLst>
      <p:ext uri="{BB962C8B-B14F-4D97-AF65-F5344CB8AC3E}">
        <p14:creationId xmlns:p14="http://schemas.microsoft.com/office/powerpoint/2010/main" val="211279115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019100" y="721980"/>
            <a:ext cx="9827171" cy="735725"/>
          </a:xfrm>
        </p:spPr>
        <p:txBody>
          <a:bodyPr>
            <a:normAutofit fontScale="90000"/>
          </a:bodyPr>
          <a:lstStyle/>
          <a:p>
            <a:r>
              <a:rPr lang="tr-TR" sz="4800" b="1" dirty="0" smtClean="0">
                <a:solidFill>
                  <a:srgbClr val="F93B07"/>
                </a:solidFill>
              </a:rPr>
              <a:t>Neden Medya ve Etik Tartışıyoruz?</a:t>
            </a:r>
            <a:endParaRPr lang="tr-TR" sz="4800" b="1" dirty="0">
              <a:solidFill>
                <a:srgbClr val="F93B07"/>
              </a:solidFill>
            </a:endParaRPr>
          </a:p>
        </p:txBody>
      </p:sp>
      <p:sp>
        <p:nvSpPr>
          <p:cNvPr id="3" name="Unvan 1"/>
          <p:cNvSpPr txBox="1">
            <a:spLocks/>
          </p:cNvSpPr>
          <p:nvPr/>
        </p:nvSpPr>
        <p:spPr>
          <a:xfrm>
            <a:off x="888045" y="2404277"/>
            <a:ext cx="10659181" cy="1171261"/>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tr-TR" sz="2400" dirty="0" smtClean="0">
                <a:latin typeface="+mn-lt"/>
              </a:rPr>
              <a:t>Aynı zamanda medyada çok fazla etik ihlal yaşandığını görüyoruz. </a:t>
            </a:r>
            <a:r>
              <a:rPr lang="tr-TR" sz="2400" dirty="0" smtClean="0">
                <a:latin typeface="+mn-lt"/>
              </a:rPr>
              <a:t>İletişim dünyasında etik ihlallerin artması bu konunun hem </a:t>
            </a:r>
            <a:r>
              <a:rPr lang="tr-TR" sz="2400" dirty="0" smtClean="0">
                <a:latin typeface="+mn-lt"/>
              </a:rPr>
              <a:t>akademide hem de alanda </a:t>
            </a:r>
            <a:r>
              <a:rPr lang="tr-TR" sz="2400" dirty="0" smtClean="0">
                <a:latin typeface="+mn-lt"/>
              </a:rPr>
              <a:t>daha fazla tartışılmasının önünü açmaktadır. </a:t>
            </a:r>
            <a:endParaRPr lang="tr-TR" sz="2400" dirty="0">
              <a:latin typeface="+mn-lt"/>
            </a:endParaRPr>
          </a:p>
        </p:txBody>
      </p:sp>
    </p:spTree>
    <p:extLst>
      <p:ext uri="{BB962C8B-B14F-4D97-AF65-F5344CB8AC3E}">
        <p14:creationId xmlns:p14="http://schemas.microsoft.com/office/powerpoint/2010/main" val="205325609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Resim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752772" y="1327503"/>
            <a:ext cx="6392167" cy="3572374"/>
          </a:xfrm>
          <a:prstGeom prst="rect">
            <a:avLst/>
          </a:prstGeom>
        </p:spPr>
      </p:pic>
      <p:sp>
        <p:nvSpPr>
          <p:cNvPr id="5" name="Unvan 1"/>
          <p:cNvSpPr>
            <a:spLocks noGrp="1"/>
          </p:cNvSpPr>
          <p:nvPr>
            <p:ph type="ctrTitle"/>
          </p:nvPr>
        </p:nvSpPr>
        <p:spPr>
          <a:xfrm>
            <a:off x="546538" y="346841"/>
            <a:ext cx="2679199" cy="557049"/>
          </a:xfrm>
        </p:spPr>
        <p:txBody>
          <a:bodyPr>
            <a:normAutofit/>
          </a:bodyPr>
          <a:lstStyle/>
          <a:p>
            <a:pPr algn="l"/>
            <a:r>
              <a:rPr lang="tr-TR" sz="2400" b="1" dirty="0" smtClean="0">
                <a:solidFill>
                  <a:srgbClr val="F93B07"/>
                </a:solidFill>
              </a:rPr>
              <a:t>11 Mayıs 2013</a:t>
            </a:r>
            <a:endParaRPr lang="tr-TR" sz="2400" b="1" dirty="0">
              <a:solidFill>
                <a:srgbClr val="F93B07"/>
              </a:solidFill>
            </a:endParaRPr>
          </a:p>
        </p:txBody>
      </p:sp>
      <p:sp>
        <p:nvSpPr>
          <p:cNvPr id="6" name="Unvan 1"/>
          <p:cNvSpPr txBox="1">
            <a:spLocks/>
          </p:cNvSpPr>
          <p:nvPr/>
        </p:nvSpPr>
        <p:spPr>
          <a:xfrm>
            <a:off x="7885184" y="5024348"/>
            <a:ext cx="4306816" cy="557049"/>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tr-TR" sz="2400" b="1" dirty="0" smtClean="0"/>
              <a:t>Kaynak: Hürriyet Gazetes</a:t>
            </a:r>
            <a:r>
              <a:rPr lang="tr-TR" sz="2400" b="1" dirty="0"/>
              <a:t>i</a:t>
            </a:r>
          </a:p>
        </p:txBody>
      </p:sp>
    </p:spTree>
    <p:extLst>
      <p:ext uri="{BB962C8B-B14F-4D97-AF65-F5344CB8AC3E}">
        <p14:creationId xmlns:p14="http://schemas.microsoft.com/office/powerpoint/2010/main" val="183543458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C:\Users\Beris Artan Özoran\Desktop\Adsız.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127272" y="1358078"/>
            <a:ext cx="8400051" cy="2777626"/>
          </a:xfrm>
          <a:prstGeom prst="rect">
            <a:avLst/>
          </a:prstGeom>
          <a:noFill/>
          <a:extLst>
            <a:ext uri="{909E8E84-426E-40DD-AFC4-6F175D3DCCD1}">
              <a14:hiddenFill xmlns:a14="http://schemas.microsoft.com/office/drawing/2010/main">
                <a:solidFill>
                  <a:srgbClr val="FFFFFF"/>
                </a:solidFill>
              </a14:hiddenFill>
            </a:ext>
          </a:extLst>
        </p:spPr>
      </p:pic>
      <p:sp>
        <p:nvSpPr>
          <p:cNvPr id="3" name="Unvan 1"/>
          <p:cNvSpPr txBox="1">
            <a:spLocks/>
          </p:cNvSpPr>
          <p:nvPr/>
        </p:nvSpPr>
        <p:spPr>
          <a:xfrm>
            <a:off x="7692721" y="5024348"/>
            <a:ext cx="4306816" cy="557049"/>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tr-TR" sz="2400" b="1" dirty="0" smtClean="0"/>
              <a:t>Kaynak: Sabah Gazetesi</a:t>
            </a:r>
            <a:endParaRPr lang="tr-TR" sz="2400" b="1" dirty="0"/>
          </a:p>
        </p:txBody>
      </p:sp>
    </p:spTree>
    <p:extLst>
      <p:ext uri="{BB962C8B-B14F-4D97-AF65-F5344CB8AC3E}">
        <p14:creationId xmlns:p14="http://schemas.microsoft.com/office/powerpoint/2010/main" val="21829092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557527" y="4245427"/>
            <a:ext cx="3104492" cy="407651"/>
          </a:xfrm>
        </p:spPr>
        <p:txBody>
          <a:bodyPr>
            <a:normAutofit fontScale="90000"/>
          </a:bodyPr>
          <a:lstStyle/>
          <a:p>
            <a:pPr algn="l"/>
            <a:r>
              <a:rPr lang="tr-TR" sz="2400" b="1" dirty="0" smtClean="0"/>
              <a:t>2014- Yılın Gazetecisi</a:t>
            </a:r>
            <a:endParaRPr lang="tr-TR" sz="2400" b="1" dirty="0"/>
          </a:p>
        </p:txBody>
      </p:sp>
      <p:pic>
        <p:nvPicPr>
          <p:cNvPr id="3074" name="Picture 2" descr="C:\Users\Beris Artan Özoran\Desktop\62e06dec8276e1743ab2396ca2e3b659v1_max_635x357_b3535db83dc50e27c1bb1392364c95a2.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18470" y="1279752"/>
            <a:ext cx="4305022" cy="2826884"/>
          </a:xfrm>
          <a:prstGeom prst="rect">
            <a:avLst/>
          </a:prstGeom>
          <a:noFill/>
          <a:extLst>
            <a:ext uri="{909E8E84-426E-40DD-AFC4-6F175D3DCCD1}">
              <a14:hiddenFill xmlns:a14="http://schemas.microsoft.com/office/drawing/2010/main">
                <a:solidFill>
                  <a:srgbClr val="FFFFFF"/>
                </a:solidFill>
              </a14:hiddenFill>
            </a:ext>
          </a:extLst>
        </p:spPr>
      </p:pic>
      <p:sp>
        <p:nvSpPr>
          <p:cNvPr id="4" name="Unvan 1"/>
          <p:cNvSpPr txBox="1">
            <a:spLocks/>
          </p:cNvSpPr>
          <p:nvPr/>
        </p:nvSpPr>
        <p:spPr>
          <a:xfrm>
            <a:off x="5824727" y="1907721"/>
            <a:ext cx="5531793" cy="1104900"/>
          </a:xfrm>
          <a:prstGeom prst="rect">
            <a:avLst/>
          </a:prstGeom>
        </p:spPr>
        <p:txBody>
          <a:bodyPr vert="horz" lIns="91440" tIns="45720" rIns="91440" bIns="45720" rtlCol="0" anchor="b">
            <a:normAutofit fontScale="975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tr-TR" sz="2400" b="1" i="1" dirty="0" smtClean="0"/>
              <a:t>«Başarısız olma korkusu çok yüksekti. Ben hastayım ve yardıma ihtiyacım var</a:t>
            </a:r>
            <a:r>
              <a:rPr lang="tr-TR" sz="2400" b="1" i="1" dirty="0" smtClean="0"/>
              <a:t>.» </a:t>
            </a:r>
            <a:endParaRPr lang="tr-TR" sz="2400" b="1" i="1" dirty="0"/>
          </a:p>
        </p:txBody>
      </p:sp>
      <p:sp>
        <p:nvSpPr>
          <p:cNvPr id="5" name="Unvan 1"/>
          <p:cNvSpPr txBox="1">
            <a:spLocks/>
          </p:cNvSpPr>
          <p:nvPr/>
        </p:nvSpPr>
        <p:spPr>
          <a:xfrm>
            <a:off x="7885184" y="5025560"/>
            <a:ext cx="4306816" cy="557049"/>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tr-TR" sz="2400" b="1" dirty="0" smtClean="0"/>
              <a:t>Kaynak: Sabah Gazetesi</a:t>
            </a:r>
            <a:endParaRPr lang="tr-TR" sz="2400" b="1" dirty="0"/>
          </a:p>
        </p:txBody>
      </p:sp>
    </p:spTree>
    <p:extLst>
      <p:ext uri="{BB962C8B-B14F-4D97-AF65-F5344CB8AC3E}">
        <p14:creationId xmlns:p14="http://schemas.microsoft.com/office/powerpoint/2010/main" val="335116591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Resim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342248" y="87574"/>
            <a:ext cx="4168812" cy="5324229"/>
          </a:xfrm>
          <a:prstGeom prst="rect">
            <a:avLst/>
          </a:prstGeom>
        </p:spPr>
      </p:pic>
      <p:sp>
        <p:nvSpPr>
          <p:cNvPr id="3" name="Unvan 1"/>
          <p:cNvSpPr txBox="1">
            <a:spLocks/>
          </p:cNvSpPr>
          <p:nvPr/>
        </p:nvSpPr>
        <p:spPr>
          <a:xfrm>
            <a:off x="1342248" y="5133278"/>
            <a:ext cx="4306816" cy="557049"/>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tr-TR" sz="2400" b="1" dirty="0" smtClean="0"/>
              <a:t>Kaynak: mediacat.com</a:t>
            </a:r>
            <a:endParaRPr lang="tr-TR" sz="2400" b="1" dirty="0"/>
          </a:p>
        </p:txBody>
      </p:sp>
      <p:sp>
        <p:nvSpPr>
          <p:cNvPr id="4" name="Unvan 1"/>
          <p:cNvSpPr txBox="1">
            <a:spLocks/>
          </p:cNvSpPr>
          <p:nvPr/>
        </p:nvSpPr>
        <p:spPr>
          <a:xfrm>
            <a:off x="6082635" y="1500554"/>
            <a:ext cx="5531793" cy="2498271"/>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tr-TR" sz="2400" b="1" dirty="0" smtClean="0"/>
              <a:t>Reklamda, </a:t>
            </a:r>
            <a:r>
              <a:rPr lang="tr-TR" sz="2400" b="1" dirty="0" err="1" smtClean="0"/>
              <a:t>Braun’un</a:t>
            </a:r>
            <a:r>
              <a:rPr lang="tr-TR" sz="2400" b="1" dirty="0" smtClean="0"/>
              <a:t> epilasyon ürünü tanıtımı için </a:t>
            </a:r>
            <a:r>
              <a:rPr lang="tr-TR" sz="2400" b="1" dirty="0" err="1" smtClean="0"/>
              <a:t>Frida’nın</a:t>
            </a:r>
            <a:r>
              <a:rPr lang="tr-TR" sz="2400" b="1" dirty="0" smtClean="0"/>
              <a:t> kaşlarını incelttiği ve bıyıklarını sildiği görülmektedir. Reklamda slogan olara</a:t>
            </a:r>
            <a:r>
              <a:rPr lang="tr-TR" sz="2400" b="1" dirty="0" smtClean="0"/>
              <a:t>k ise, «Eğer </a:t>
            </a:r>
            <a:r>
              <a:rPr lang="tr-TR" sz="2400" b="1" dirty="0" err="1" smtClean="0"/>
              <a:t>Frida</a:t>
            </a:r>
            <a:r>
              <a:rPr lang="tr-TR" sz="2400" b="1" dirty="0" smtClean="0"/>
              <a:t> bilseydi» ifadesi kullanılmaktadır. </a:t>
            </a:r>
            <a:endParaRPr lang="tr-TR" sz="2400" b="1" dirty="0"/>
          </a:p>
        </p:txBody>
      </p:sp>
    </p:spTree>
    <p:extLst>
      <p:ext uri="{BB962C8B-B14F-4D97-AF65-F5344CB8AC3E}">
        <p14:creationId xmlns:p14="http://schemas.microsoft.com/office/powerpoint/2010/main" val="166709934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Users\SINIF\Desktop\dove-irkci-ireklam-00.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19125" y="910004"/>
            <a:ext cx="5200532" cy="3884735"/>
          </a:xfrm>
          <a:prstGeom prst="rect">
            <a:avLst/>
          </a:prstGeom>
          <a:noFill/>
          <a:extLst>
            <a:ext uri="{909E8E84-426E-40DD-AFC4-6F175D3DCCD1}">
              <a14:hiddenFill xmlns:a14="http://schemas.microsoft.com/office/drawing/2010/main">
                <a:solidFill>
                  <a:srgbClr val="FFFFFF"/>
                </a:solidFill>
              </a14:hiddenFill>
            </a:ext>
          </a:extLst>
        </p:spPr>
      </p:pic>
      <p:sp>
        <p:nvSpPr>
          <p:cNvPr id="5" name="Unvan 1"/>
          <p:cNvSpPr txBox="1">
            <a:spLocks/>
          </p:cNvSpPr>
          <p:nvPr/>
        </p:nvSpPr>
        <p:spPr>
          <a:xfrm>
            <a:off x="775129" y="4820610"/>
            <a:ext cx="4888523" cy="557049"/>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tr-TR" sz="2400" b="1" dirty="0" smtClean="0"/>
              <a:t>Kaynak: </a:t>
            </a:r>
            <a:r>
              <a:rPr lang="tr-TR" sz="2400" b="1" dirty="0" err="1" smtClean="0"/>
              <a:t>Dove</a:t>
            </a:r>
            <a:r>
              <a:rPr lang="tr-TR" sz="2400" b="1" dirty="0" smtClean="0"/>
              <a:t> reklamı, mediacat.com</a:t>
            </a:r>
            <a:endParaRPr lang="tr-TR" sz="2400" b="1" dirty="0"/>
          </a:p>
        </p:txBody>
      </p:sp>
      <p:sp>
        <p:nvSpPr>
          <p:cNvPr id="6" name="Unvan 1"/>
          <p:cNvSpPr txBox="1">
            <a:spLocks/>
          </p:cNvSpPr>
          <p:nvPr/>
        </p:nvSpPr>
        <p:spPr>
          <a:xfrm>
            <a:off x="6120945" y="1398081"/>
            <a:ext cx="5531793" cy="2908579"/>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tr-TR" sz="2400" b="1" dirty="0" err="1" smtClean="0"/>
              <a:t>Dove’un</a:t>
            </a:r>
            <a:r>
              <a:rPr lang="tr-TR" sz="2400" b="1" dirty="0" smtClean="0"/>
              <a:t> reklamında, </a:t>
            </a:r>
            <a:r>
              <a:rPr lang="tr-TR" sz="2400" b="1" dirty="0" err="1" smtClean="0"/>
              <a:t>Dove</a:t>
            </a:r>
            <a:r>
              <a:rPr lang="tr-TR" sz="2400" b="1" dirty="0" smtClean="0"/>
              <a:t> kullanan siyah, kadının tişörtünü çıkardığı ve çıkarttıktan sonra beyaz bir kadına döndüğü gösterilmektedir. Başka bir ifadeyle, kirlilik-temizlik, siyahi-beyaz arasında bir bağlantı kurulmuştur. </a:t>
            </a:r>
            <a:r>
              <a:rPr lang="tr-TR" sz="2400" b="1" dirty="0"/>
              <a:t> </a:t>
            </a:r>
            <a:r>
              <a:rPr lang="tr-TR" sz="2400" b="1" dirty="0" err="1" smtClean="0"/>
              <a:t>Dove’un</a:t>
            </a:r>
            <a:r>
              <a:rPr lang="tr-TR" sz="2400" b="1" dirty="0" smtClean="0"/>
              <a:t> sosyal medya hesabından yayınlanan reklam büyük bir tepki almıştır. </a:t>
            </a:r>
            <a:endParaRPr lang="tr-TR" sz="2400" b="1" dirty="0"/>
          </a:p>
        </p:txBody>
      </p:sp>
    </p:spTree>
    <p:extLst>
      <p:ext uri="{BB962C8B-B14F-4D97-AF65-F5344CB8AC3E}">
        <p14:creationId xmlns:p14="http://schemas.microsoft.com/office/powerpoint/2010/main" val="255920085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078523" y="1049600"/>
            <a:ext cx="9144000" cy="2387600"/>
          </a:xfrm>
        </p:spPr>
        <p:txBody>
          <a:bodyPr>
            <a:normAutofit/>
          </a:bodyPr>
          <a:lstStyle/>
          <a:p>
            <a:r>
              <a:rPr lang="tr-TR" sz="5400" b="1" dirty="0" smtClean="0">
                <a:solidFill>
                  <a:srgbClr val="F93B07"/>
                </a:solidFill>
                <a:latin typeface="+mn-lt"/>
              </a:rPr>
              <a:t>Etik Nedir?</a:t>
            </a:r>
            <a:endParaRPr lang="tr-TR" sz="5400" b="1" dirty="0">
              <a:solidFill>
                <a:srgbClr val="F93B07"/>
              </a:solidFill>
              <a:latin typeface="+mn-lt"/>
            </a:endParaRPr>
          </a:p>
        </p:txBody>
      </p:sp>
    </p:spTree>
    <p:extLst>
      <p:ext uri="{BB962C8B-B14F-4D97-AF65-F5344CB8AC3E}">
        <p14:creationId xmlns:p14="http://schemas.microsoft.com/office/powerpoint/2010/main" val="4123177129"/>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11745</TotalTime>
  <Words>592</Words>
  <Application>Microsoft Office PowerPoint</Application>
  <PresentationFormat>Özel</PresentationFormat>
  <Paragraphs>39</Paragraphs>
  <Slides>15</Slides>
  <Notes>0</Notes>
  <HiddenSlides>0</HiddenSlides>
  <MMClips>0</MMClips>
  <ScaleCrop>false</ScaleCrop>
  <HeadingPairs>
    <vt:vector size="4" baseType="variant">
      <vt:variant>
        <vt:lpstr>Tema</vt:lpstr>
      </vt:variant>
      <vt:variant>
        <vt:i4>1</vt:i4>
      </vt:variant>
      <vt:variant>
        <vt:lpstr>Slayt Başlıkları</vt:lpstr>
      </vt:variant>
      <vt:variant>
        <vt:i4>15</vt:i4>
      </vt:variant>
    </vt:vector>
  </HeadingPairs>
  <TitlesOfParts>
    <vt:vector size="16" baseType="lpstr">
      <vt:lpstr>Office Teması</vt:lpstr>
      <vt:lpstr>Medya ve Etik</vt:lpstr>
      <vt:lpstr>Neden Medya ve Etik Tartışıyoruz?</vt:lpstr>
      <vt:lpstr>Neden Medya ve Etik Tartışıyoruz?</vt:lpstr>
      <vt:lpstr>11 Mayıs 2013</vt:lpstr>
      <vt:lpstr>PowerPoint Sunusu</vt:lpstr>
      <vt:lpstr>2014- Yılın Gazetecisi</vt:lpstr>
      <vt:lpstr>PowerPoint Sunusu</vt:lpstr>
      <vt:lpstr>PowerPoint Sunusu</vt:lpstr>
      <vt:lpstr>Etik Nedir?</vt:lpstr>
      <vt:lpstr>PowerPoint Sunusu</vt:lpstr>
      <vt:lpstr>PowerPoint Sunusu</vt:lpstr>
      <vt:lpstr>PowerPoint Sunusu</vt:lpstr>
      <vt:lpstr>Hayat Ahlaki ikilemlerle dolu…</vt:lpstr>
      <vt:lpstr>Duygusal yanıtlar…</vt:lpstr>
      <vt:lpstr>İyi-Kötü</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ilaum</dc:creator>
  <cp:lastModifiedBy>SINIF</cp:lastModifiedBy>
  <cp:revision>379</cp:revision>
  <dcterms:created xsi:type="dcterms:W3CDTF">2019-01-17T10:01:17Z</dcterms:created>
  <dcterms:modified xsi:type="dcterms:W3CDTF">2019-04-16T08:23:58Z</dcterms:modified>
</cp:coreProperties>
</file>