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28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33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28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8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88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88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88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C830D5-FF3B-45A4-BD76-FD724C33340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788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93501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114D3E-D70D-45C5-B33A-E379DDEDFD9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06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C07B29-F6F0-43D4-83DB-CD55D1D8B2D7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37DDC-2D89-4F1A-BF84-5AB7F66A0D0D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6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321A9D-42CE-4201-AC3B-0CA97931162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4C952-5455-4D62-A9BD-633060DA75B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E71E1-F136-410E-8E3E-FD4E215970C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2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68797-C28F-4D24-BBF9-8D9893EF543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3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29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07DA6-06E4-46B2-B364-1FAF38128A1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5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E35120-9C4E-4F7E-8668-A698D0BE5F6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85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E8D6D9-8B75-447C-8482-C556D03301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02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BD784A4-7356-4AF0-AF79-E496D48E2CAD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45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78A0621-FB1F-4AAC-B298-D519EF2500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00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0AE1F13-1952-4BD6-A272-AE0F19F0FC1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34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EAD5F33-F75B-4EBD-9A3D-04BD29DBA6B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5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58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3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06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7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1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79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40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34D5-9B79-4971-8F87-81EAD0B905B6}" type="datetimeFigureOut">
              <a:rPr lang="tr-TR" smtClean="0"/>
              <a:t>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B6E4-0106-446C-A352-D241D39332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94BE1-8951-450C-A3B3-414F6307D45F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778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4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51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/>
              <a:t>BALIKLARDA REPRODÜKSİYON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869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92150"/>
            <a:ext cx="8229600" cy="5976938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tr-TR" altLang="tr-TR" sz="2400"/>
              <a:t>Dünyada yıllık su ürünleri üretimi 130.433.785 ton </a:t>
            </a:r>
          </a:p>
          <a:p>
            <a:pPr marL="838200" lvl="1" indent="-381000">
              <a:lnSpc>
                <a:spcPct val="90000"/>
              </a:lnSpc>
            </a:pPr>
            <a:r>
              <a:rPr lang="tr-TR" altLang="tr-TR" sz="2000"/>
              <a:t>bu üretimin 94.848.674 tonu (%72.7 si) avcılık yoluyla, </a:t>
            </a:r>
          </a:p>
          <a:p>
            <a:pPr marL="838200" lvl="1" indent="-381000">
              <a:lnSpc>
                <a:spcPct val="90000"/>
              </a:lnSpc>
            </a:pPr>
            <a:r>
              <a:rPr lang="tr-TR" altLang="tr-TR" sz="2000"/>
              <a:t>35.585.111 tonu (%27.3 ü) yetiştiricilik yoluyla </a:t>
            </a:r>
          </a:p>
          <a:p>
            <a:pPr marL="457200" indent="-457200">
              <a:lnSpc>
                <a:spcPct val="90000"/>
              </a:lnSpc>
            </a:pPr>
            <a:endParaRPr lang="tr-TR" altLang="tr-TR" sz="2400"/>
          </a:p>
          <a:p>
            <a:pPr marL="457200" indent="-457200">
              <a:lnSpc>
                <a:spcPct val="90000"/>
              </a:lnSpc>
            </a:pPr>
            <a:r>
              <a:rPr lang="tr-TR" altLang="tr-TR" sz="2400"/>
              <a:t>Türkiye yer aldığı ekolojik ortam ve konumuna göre yeterli su ürünleri üretimine sahip değildir. </a:t>
            </a:r>
          </a:p>
          <a:p>
            <a:pPr marL="838200" lvl="1" indent="-381000">
              <a:lnSpc>
                <a:spcPct val="90000"/>
              </a:lnSpc>
            </a:pPr>
            <a:r>
              <a:rPr lang="tr-TR" altLang="tr-TR" sz="2000"/>
              <a:t>Ülkemizde 2001 yılında su ürünleri üretimi 594.777 ton </a:t>
            </a:r>
          </a:p>
          <a:p>
            <a:pPr marL="838200" lvl="1" indent="-381000">
              <a:lnSpc>
                <a:spcPct val="90000"/>
              </a:lnSpc>
            </a:pPr>
            <a:r>
              <a:rPr lang="tr-TR" altLang="tr-TR" sz="2000"/>
              <a:t>Bu üretimin 527.773 tonu (%88.7 si) avcılık, </a:t>
            </a:r>
          </a:p>
          <a:p>
            <a:pPr marL="838200" lvl="1" indent="-381000">
              <a:lnSpc>
                <a:spcPct val="90000"/>
              </a:lnSpc>
            </a:pPr>
            <a:r>
              <a:rPr lang="tr-TR" altLang="tr-TR" sz="2000"/>
              <a:t>67244 tonu (%11.3 ü) yetiştiricilik yoluyla elde edilmiştir.  </a:t>
            </a:r>
          </a:p>
          <a:p>
            <a:pPr marL="838200" lvl="1" indent="-381000">
              <a:lnSpc>
                <a:spcPct val="90000"/>
              </a:lnSpc>
              <a:buNone/>
            </a:pPr>
            <a:r>
              <a:rPr lang="tr-TR" altLang="tr-TR" sz="2000"/>
              <a:t>Yetiştiricilik yoluyla elde edilen miktarın %55.1 ini (38.067 ton) </a:t>
            </a:r>
            <a:r>
              <a:rPr lang="tr-TR" altLang="tr-TR" sz="2000" b="1"/>
              <a:t>Gökkuşağı Alabalığı</a:t>
            </a:r>
            <a:r>
              <a:rPr lang="tr-TR" altLang="tr-TR" sz="2000"/>
              <a:t> oluşturmuştur. </a:t>
            </a:r>
          </a:p>
          <a:p>
            <a:pPr marL="838200" lvl="1" indent="-381000" algn="ctr">
              <a:lnSpc>
                <a:spcPct val="90000"/>
              </a:lnSpc>
              <a:buNone/>
            </a:pPr>
            <a:endParaRPr lang="tr-TR" altLang="tr-TR" sz="2000"/>
          </a:p>
          <a:p>
            <a:pPr marL="838200" lvl="1" indent="-381000" algn="ctr">
              <a:lnSpc>
                <a:spcPct val="90000"/>
              </a:lnSpc>
              <a:buNone/>
            </a:pPr>
            <a:r>
              <a:rPr lang="tr-TR" altLang="tr-TR" sz="2000" b="1"/>
              <a:t>HAYVANSAL PROTEİN İHTİYACI = BALIKÇILIK !!!</a:t>
            </a:r>
          </a:p>
          <a:p>
            <a:pPr marL="838200" lvl="1" indent="-381000">
              <a:lnSpc>
                <a:spcPct val="90000"/>
              </a:lnSpc>
              <a:buNone/>
            </a:pPr>
            <a:endParaRPr lang="tr-TR" altLang="tr-TR" sz="2000"/>
          </a:p>
          <a:p>
            <a:pPr marL="838200" lvl="1" indent="-381000">
              <a:lnSpc>
                <a:spcPct val="90000"/>
              </a:lnSpc>
            </a:pPr>
            <a:r>
              <a:rPr lang="tr-TR" altLang="tr-TR" sz="2000"/>
              <a:t>Ülkemizde 1971 yılında 1 adet olan yetiştiricilik tesisi, 1999 yılı verilerine göre 1444 adede yükselmiştir </a:t>
            </a:r>
          </a:p>
        </p:txBody>
      </p:sp>
    </p:spTree>
    <p:extLst>
      <p:ext uri="{BB962C8B-B14F-4D97-AF65-F5344CB8AC3E}">
        <p14:creationId xmlns:p14="http://schemas.microsoft.com/office/powerpoint/2010/main" val="25909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1089" y="1341438"/>
            <a:ext cx="4033837" cy="3835400"/>
          </a:xfrm>
        </p:spPr>
        <p:txBody>
          <a:bodyPr/>
          <a:lstStyle/>
          <a:p>
            <a:r>
              <a:rPr lang="tr-TR" altLang="tr-TR" sz="1600" b="1"/>
              <a:t>SALMO TRUTTA LABRAX (DENİZ ALABALIĞI, KARADENİZ)</a:t>
            </a:r>
          </a:p>
          <a:p>
            <a:endParaRPr lang="tr-TR" altLang="tr-TR" sz="1600" b="1"/>
          </a:p>
          <a:p>
            <a:r>
              <a:rPr lang="tr-TR" altLang="tr-TR" sz="1600" b="1"/>
              <a:t>SALMO TRUTTA MACROSTİGMA (DAĞ ALABALIĞI, BATI ANADOLU)</a:t>
            </a:r>
          </a:p>
          <a:p>
            <a:endParaRPr lang="tr-TR" altLang="tr-TR" sz="1600" b="1"/>
          </a:p>
          <a:p>
            <a:r>
              <a:rPr lang="tr-TR" altLang="tr-TR" sz="1600" b="1"/>
              <a:t>SALMO TRUTTA CASPİUS (KAFKAS ALABALIĞI, DOĞU ANADOLU)</a:t>
            </a:r>
          </a:p>
          <a:p>
            <a:endParaRPr lang="tr-TR" altLang="tr-TR" sz="1600" b="1"/>
          </a:p>
          <a:p>
            <a:r>
              <a:rPr lang="tr-TR" altLang="tr-TR" sz="1600" b="1"/>
              <a:t>SALMO TRUTTA FARİO &amp; ABANTİCUS (DERE VE ABANT ALABALIĞI, ANADOLU)</a:t>
            </a:r>
          </a:p>
          <a:p>
            <a:endParaRPr lang="tr-TR" altLang="tr-TR" sz="1600" b="1"/>
          </a:p>
          <a:p>
            <a:r>
              <a:rPr lang="tr-TR" altLang="tr-TR" sz="1600" b="1"/>
              <a:t>ONCHORİNCUS MYKİSS, (GÖKKUŞAĞI ALABALIĞI)</a:t>
            </a:r>
          </a:p>
          <a:p>
            <a:endParaRPr lang="tr-TR" altLang="tr-TR" sz="1600" b="1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175500" y="2708275"/>
          <a:ext cx="273685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2708275"/>
                        <a:ext cx="273685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7146925" y="620714"/>
          <a:ext cx="27368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Fotoğrafı" r:id="rId5" imgW="6095238" imgH="4571429" progId="MSPhotoEd.3">
                  <p:embed/>
                </p:oleObj>
              </mc:Choice>
              <mc:Fallback>
                <p:oleObj name="Photo Editor Fotoğrafı" r:id="rId5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620714"/>
                        <a:ext cx="273685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" name="Picture 10" descr="auto0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652963"/>
            <a:ext cx="27368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SPERMATOZOON VE SEMİNAL PLAZMA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3" y="1916113"/>
            <a:ext cx="4038600" cy="4525962"/>
          </a:xfrm>
        </p:spPr>
        <p:txBody>
          <a:bodyPr/>
          <a:lstStyle/>
          <a:p>
            <a:r>
              <a:rPr lang="tr-TR" altLang="tr-TR" sz="1600"/>
              <a:t>Ovoid</a:t>
            </a:r>
          </a:p>
          <a:p>
            <a:r>
              <a:rPr lang="tr-TR" altLang="tr-TR" sz="1600"/>
              <a:t>20 mikron</a:t>
            </a:r>
          </a:p>
          <a:p>
            <a:pPr lvl="1"/>
            <a:r>
              <a:rPr lang="tr-TR" altLang="tr-TR" sz="1400"/>
              <a:t>5 mikron baş</a:t>
            </a:r>
          </a:p>
          <a:p>
            <a:r>
              <a:rPr lang="tr-TR" altLang="tr-TR" sz="1600"/>
              <a:t>Akrozom</a:t>
            </a:r>
          </a:p>
          <a:p>
            <a:r>
              <a:rPr lang="tr-TR" altLang="tr-TR" sz="1600"/>
              <a:t>Baş, orta ve kuyruk</a:t>
            </a:r>
          </a:p>
          <a:p>
            <a:r>
              <a:rPr lang="tr-TR" altLang="tr-TR" sz="1600"/>
              <a:t>Posterior nukleer çöküntü</a:t>
            </a:r>
          </a:p>
          <a:p>
            <a:r>
              <a:rPr lang="tr-TR" altLang="tr-TR" sz="1600"/>
              <a:t>Küçük orta kısım (external fertilizasyon)</a:t>
            </a:r>
          </a:p>
          <a:p>
            <a:r>
              <a:rPr lang="tr-TR" altLang="tr-TR" sz="1600"/>
              <a:t>8-10 adet mitokondria</a:t>
            </a:r>
          </a:p>
          <a:p>
            <a:r>
              <a:rPr lang="tr-TR" altLang="tr-TR" sz="1600"/>
              <a:t>Kuyruk aksonemi (9+2)</a:t>
            </a:r>
          </a:p>
          <a:p>
            <a:endParaRPr lang="tr-TR" altLang="tr-TR" sz="160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383338" y="1916113"/>
            <a:ext cx="4038600" cy="4525962"/>
          </a:xfrm>
        </p:spPr>
        <p:txBody>
          <a:bodyPr/>
          <a:lstStyle/>
          <a:p>
            <a:r>
              <a:rPr lang="tr-TR" altLang="tr-TR" sz="1800"/>
              <a:t>Na, K, Ca, Cl, Mg</a:t>
            </a:r>
          </a:p>
          <a:p>
            <a:r>
              <a:rPr lang="tr-TR" altLang="tr-TR" sz="1800"/>
              <a:t>Glukoz, sukroz</a:t>
            </a:r>
          </a:p>
          <a:p>
            <a:r>
              <a:rPr lang="tr-TR" altLang="tr-TR" sz="1800"/>
              <a:t>Protein</a:t>
            </a:r>
          </a:p>
          <a:p>
            <a:r>
              <a:rPr lang="tr-TR" altLang="tr-TR" sz="1800"/>
              <a:t>Antioksidan vitaminler</a:t>
            </a:r>
          </a:p>
          <a:p>
            <a:r>
              <a:rPr lang="tr-TR" altLang="tr-TR" sz="1800"/>
              <a:t>Ürik asit</a:t>
            </a:r>
          </a:p>
          <a:p>
            <a:r>
              <a:rPr lang="tr-TR" altLang="tr-TR" sz="1800"/>
              <a:t>Osmotik basınç (240-300 mOsm)</a:t>
            </a:r>
          </a:p>
          <a:p>
            <a:r>
              <a:rPr lang="tr-TR" altLang="tr-TR" sz="1800"/>
              <a:t>pH 7-8</a:t>
            </a:r>
          </a:p>
        </p:txBody>
      </p:sp>
    </p:spTree>
    <p:extLst>
      <p:ext uri="{BB962C8B-B14F-4D97-AF65-F5344CB8AC3E}">
        <p14:creationId xmlns:p14="http://schemas.microsoft.com/office/powerpoint/2010/main" val="35571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/>
              <a:t>	</a:t>
            </a:r>
            <a:r>
              <a:rPr lang="tr-TR" altLang="tr-TR" sz="2000" b="1"/>
              <a:t>OVUM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1813" y="1484313"/>
            <a:ext cx="4038600" cy="4525962"/>
          </a:xfrm>
        </p:spPr>
        <p:txBody>
          <a:bodyPr/>
          <a:lstStyle/>
          <a:p>
            <a:r>
              <a:rPr lang="tr-TR" altLang="tr-TR" sz="1600"/>
              <a:t>DEMERSAL</a:t>
            </a:r>
          </a:p>
          <a:p>
            <a:endParaRPr lang="tr-TR" altLang="tr-TR" sz="1600"/>
          </a:p>
          <a:p>
            <a:r>
              <a:rPr lang="tr-TR" altLang="tr-TR" sz="1600"/>
              <a:t>ÖZGÜL AĞIRLIK</a:t>
            </a:r>
          </a:p>
          <a:p>
            <a:endParaRPr lang="tr-TR" altLang="tr-TR" sz="1600"/>
          </a:p>
          <a:p>
            <a:r>
              <a:rPr lang="tr-TR" altLang="tr-TR" sz="1600"/>
              <a:t>3-5 mm ÇAP (Yaş, vücut büyüklüğü ve beslenme)</a:t>
            </a:r>
          </a:p>
          <a:p>
            <a:endParaRPr lang="tr-TR" altLang="tr-TR" sz="1600"/>
          </a:p>
          <a:p>
            <a:r>
              <a:rPr lang="tr-TR" altLang="tr-TR" sz="1600"/>
              <a:t>%27 protein, %10 yağ, %0.7 kül</a:t>
            </a:r>
          </a:p>
          <a:p>
            <a:endParaRPr lang="tr-TR" altLang="tr-TR" sz="1600"/>
          </a:p>
          <a:p>
            <a:r>
              <a:rPr lang="tr-TR" altLang="tr-TR" sz="1600"/>
              <a:t>500-2000 yumurta/1 kg CA</a:t>
            </a:r>
          </a:p>
          <a:p>
            <a:endParaRPr lang="tr-TR" altLang="tr-TR" sz="1600"/>
          </a:p>
          <a:p>
            <a:r>
              <a:rPr lang="tr-TR" altLang="tr-TR" sz="1600"/>
              <a:t>Mikropil</a:t>
            </a:r>
          </a:p>
        </p:txBody>
      </p:sp>
      <p:pic>
        <p:nvPicPr>
          <p:cNvPr id="36868" name="Picture 4" descr="auto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4221163"/>
            <a:ext cx="2676525" cy="17192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309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 b="1"/>
              <a:t>	Puberta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1981200"/>
            <a:ext cx="7283450" cy="3886200"/>
          </a:xfrm>
        </p:spPr>
        <p:txBody>
          <a:bodyPr/>
          <a:lstStyle/>
          <a:p>
            <a:r>
              <a:rPr lang="tr-TR" altLang="tr-TR" sz="1800"/>
              <a:t>Vücut gelişimi</a:t>
            </a:r>
          </a:p>
          <a:p>
            <a:r>
              <a:rPr lang="tr-TR" altLang="tr-TR" sz="1800"/>
              <a:t>Sıcaklık</a:t>
            </a:r>
          </a:p>
          <a:p>
            <a:r>
              <a:rPr lang="tr-TR" altLang="tr-TR" sz="1800"/>
              <a:t>Işık</a:t>
            </a:r>
          </a:p>
          <a:p>
            <a:r>
              <a:rPr lang="tr-TR" altLang="tr-TR" sz="1800"/>
              <a:t>Hormonal mekanizma</a:t>
            </a:r>
          </a:p>
          <a:p>
            <a:endParaRPr lang="tr-TR" altLang="tr-TR" sz="1600"/>
          </a:p>
          <a:p>
            <a:pPr lvl="1"/>
            <a:r>
              <a:rPr lang="tr-TR" altLang="tr-TR" sz="1600"/>
              <a:t>Tür farklılıkları</a:t>
            </a:r>
          </a:p>
          <a:p>
            <a:pPr lvl="1"/>
            <a:r>
              <a:rPr lang="tr-TR" altLang="tr-TR" sz="1600"/>
              <a:t>yaş</a:t>
            </a:r>
          </a:p>
          <a:p>
            <a:pPr lvl="1"/>
            <a:r>
              <a:rPr lang="tr-TR" altLang="tr-TR" sz="1600"/>
              <a:t>Boy</a:t>
            </a:r>
          </a:p>
          <a:p>
            <a:pPr lvl="1"/>
            <a:r>
              <a:rPr lang="tr-TR" altLang="tr-TR" sz="1600"/>
              <a:t>Bireyin fizyolojik yapısı</a:t>
            </a:r>
          </a:p>
          <a:p>
            <a:pPr lvl="1"/>
            <a:endParaRPr lang="tr-TR" altLang="tr-TR" sz="1600"/>
          </a:p>
          <a:p>
            <a:pPr lvl="1">
              <a:buFont typeface="Wingdings" panose="05000000000000000000" pitchFamily="2" charset="2"/>
              <a:buNone/>
            </a:pPr>
            <a:r>
              <a:rPr lang="tr-TR" altLang="tr-TR" sz="1600"/>
              <a:t>* Küçük balıklar büyüklere oranla daha erken cinsel olgunluğa ulaşırlar</a:t>
            </a:r>
          </a:p>
        </p:txBody>
      </p:sp>
    </p:spTree>
    <p:extLst>
      <p:ext uri="{BB962C8B-B14F-4D97-AF65-F5344CB8AC3E}">
        <p14:creationId xmlns:p14="http://schemas.microsoft.com/office/powerpoint/2010/main" val="26416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0" name="Group 252"/>
          <p:cNvGraphicFramePr>
            <a:graphicFrameLocks noGrp="1"/>
          </p:cNvGraphicFramePr>
          <p:nvPr>
            <p:ph sz="half" idx="1"/>
          </p:nvPr>
        </p:nvGraphicFramePr>
        <p:xfrm>
          <a:off x="3143250" y="1412875"/>
          <a:ext cx="6624638" cy="1866900"/>
        </p:xfrm>
        <a:graphic>
          <a:graphicData uri="http://schemas.openxmlformats.org/drawingml/2006/table">
            <a:tbl>
              <a:tblPr/>
              <a:tblGrid>
                <a:gridCol w="1325563"/>
                <a:gridCol w="1323975"/>
                <a:gridCol w="1325562"/>
                <a:gridCol w="1425575"/>
                <a:gridCol w="1223963"/>
              </a:tblGrid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PUBERTA YAŞI (YIL)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ÜREME MEVSİMİ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YUMURTA SAYISI </a:t>
                      </a:r>
                      <a:r>
                        <a:rPr kumimoji="0" lang="tr-TR" alt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(CA/KG)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 SICAKLIĞI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altLang="tr-T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ALABALIK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KASIM-ŞUBAT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1600-2000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SAZAN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MAYIS-TEMMUZ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200.000-300.000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63750" y="908050"/>
            <a:ext cx="8229600" cy="1866900"/>
          </a:xfrm>
        </p:spPr>
        <p:txBody>
          <a:bodyPr/>
          <a:lstStyle/>
          <a:p>
            <a:r>
              <a:rPr lang="tr-TR" altLang="tr-TR" sz="2800" b="1"/>
              <a:t>Dişi</a:t>
            </a:r>
          </a:p>
          <a:p>
            <a:endParaRPr lang="tr-TR" altLang="tr-TR" sz="2800" b="1"/>
          </a:p>
          <a:p>
            <a:endParaRPr lang="tr-TR" altLang="tr-TR" sz="2800"/>
          </a:p>
          <a:p>
            <a:endParaRPr lang="tr-TR" altLang="tr-TR" sz="2800"/>
          </a:p>
          <a:p>
            <a:endParaRPr lang="tr-TR" altLang="tr-TR" sz="2800"/>
          </a:p>
          <a:p>
            <a:r>
              <a:rPr lang="tr-TR" altLang="tr-TR" sz="2800" b="1"/>
              <a:t>Erkek</a:t>
            </a:r>
          </a:p>
        </p:txBody>
      </p:sp>
      <p:graphicFrame>
        <p:nvGraphicFramePr>
          <p:cNvPr id="2314" name="Group 266"/>
          <p:cNvGraphicFramePr>
            <a:graphicFrameLocks noGrp="1"/>
          </p:cNvGraphicFramePr>
          <p:nvPr/>
        </p:nvGraphicFramePr>
        <p:xfrm>
          <a:off x="3143251" y="4005264"/>
          <a:ext cx="6621463" cy="1921193"/>
        </p:xfrm>
        <a:graphic>
          <a:graphicData uri="http://schemas.openxmlformats.org/drawingml/2006/table">
            <a:tbl>
              <a:tblPr/>
              <a:tblGrid>
                <a:gridCol w="1008063"/>
                <a:gridCol w="1008062"/>
                <a:gridCol w="1008063"/>
                <a:gridCol w="1081087"/>
                <a:gridCol w="1304925"/>
                <a:gridCol w="1211263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PUBERTA YAŞI (YIL)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ÜREME MEVSİMİ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SPERMA MİKTARI (ml)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SPERMATOZOA YOĞUNLUĞU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 SICAKLIĞI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altLang="tr-T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ALABALIK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KASIM-ŞUBAT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4-6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SAZAN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MAYIS-TEMMUZ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8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auto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9988" y="3284538"/>
            <a:ext cx="5688012" cy="3573462"/>
          </a:xfrm>
          <a:noFill/>
          <a:ln/>
        </p:spPr>
      </p:pic>
      <p:pic>
        <p:nvPicPr>
          <p:cNvPr id="30727" name="Picture 7" descr="auto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5508625" cy="35004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164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Geniş ekran</PresentationFormat>
  <Paragraphs>103</Paragraphs>
  <Slides>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Pixel</vt:lpstr>
      <vt:lpstr>Microsoft Photo Editor 3.0 Fotoğrafı</vt:lpstr>
      <vt:lpstr>PowerPoint Sunusu</vt:lpstr>
      <vt:lpstr>BALIKLARDA REPRODÜKSİYON</vt:lpstr>
      <vt:lpstr>PowerPoint Sunusu</vt:lpstr>
      <vt:lpstr>PowerPoint Sunusu</vt:lpstr>
      <vt:lpstr>SPERMATOZOON VE SEMİNAL PLAZMA</vt:lpstr>
      <vt:lpstr> OVUM</vt:lpstr>
      <vt:lpstr> Puberta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Akcay</dc:creator>
  <cp:lastModifiedBy>Akcay</cp:lastModifiedBy>
  <cp:revision>1</cp:revision>
  <dcterms:created xsi:type="dcterms:W3CDTF">2019-09-05T07:51:13Z</dcterms:created>
  <dcterms:modified xsi:type="dcterms:W3CDTF">2019-09-05T07:51:35Z</dcterms:modified>
</cp:coreProperties>
</file>