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8" r:id="rId9"/>
    <p:sldId id="267" r:id="rId10"/>
    <p:sldId id="269" r:id="rId11"/>
    <p:sldId id="270" r:id="rId12"/>
    <p:sldId id="271" r:id="rId13"/>
    <p:sldId id="26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Döngüler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NBP120 </a:t>
            </a:r>
            <a:r>
              <a:rPr lang="tr-TR" dirty="0" err="1" smtClean="0"/>
              <a:t>PROGRAMlama</a:t>
            </a:r>
            <a:endParaRPr lang="tr-TR" dirty="0" smtClean="0"/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Döngüsü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502728"/>
              </p:ext>
            </p:extLst>
          </p:nvPr>
        </p:nvGraphicFramePr>
        <p:xfrm>
          <a:off x="1214668" y="1889512"/>
          <a:ext cx="4911812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953">
                  <a:extLst>
                    <a:ext uri="{9D8B030D-6E8A-4147-A177-3AD203B41FA5}">
                      <a16:colId xmlns:a16="http://schemas.microsoft.com/office/drawing/2014/main" val="119573769"/>
                    </a:ext>
                  </a:extLst>
                </a:gridCol>
                <a:gridCol w="1227953">
                  <a:extLst>
                    <a:ext uri="{9D8B030D-6E8A-4147-A177-3AD203B41FA5}">
                      <a16:colId xmlns:a16="http://schemas.microsoft.com/office/drawing/2014/main" val="1729141913"/>
                    </a:ext>
                  </a:extLst>
                </a:gridCol>
                <a:gridCol w="1227953">
                  <a:extLst>
                    <a:ext uri="{9D8B030D-6E8A-4147-A177-3AD203B41FA5}">
                      <a16:colId xmlns:a16="http://schemas.microsoft.com/office/drawing/2014/main" val="1005894082"/>
                    </a:ext>
                  </a:extLst>
                </a:gridCol>
                <a:gridCol w="1227953">
                  <a:extLst>
                    <a:ext uri="{9D8B030D-6E8A-4147-A177-3AD203B41FA5}">
                      <a16:colId xmlns:a16="http://schemas.microsoft.com/office/drawing/2014/main" val="8903520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Yineleme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 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i&lt;=5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199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true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0+1=1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474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true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1+2=3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904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true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3+3=6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103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true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6+4=10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071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true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10+5=15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43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false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Döngü sonlanır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545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40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For</a:t>
            </a:r>
            <a:r>
              <a:rPr lang="tr-TR" dirty="0"/>
              <a:t> döngüsü içinde birden çok ifade de kullanabiliriz. </a:t>
            </a:r>
            <a:endParaRPr lang="tr-TR" dirty="0" smtClean="0"/>
          </a:p>
          <a:p>
            <a:r>
              <a:rPr lang="tr-TR" dirty="0" smtClean="0"/>
              <a:t>Bu</a:t>
            </a:r>
            <a:r>
              <a:rPr lang="tr-TR" dirty="0"/>
              <a:t>, bir </a:t>
            </a:r>
            <a:r>
              <a:rPr lang="tr-TR" dirty="0" err="1"/>
              <a:t>for</a:t>
            </a:r>
            <a:r>
              <a:rPr lang="tr-TR" dirty="0"/>
              <a:t> döngüsü içinde birden fazla başlatma ve / veya yineleyici ifadesine sahip olabileceğimiz anlamına gelir. </a:t>
            </a:r>
            <a:endParaRPr lang="tr-TR" dirty="0" smtClean="0"/>
          </a:p>
          <a:p>
            <a:endParaRPr lang="tr-TR" dirty="0"/>
          </a:p>
          <a:p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i = 0, j = 0; i + j &lt;= 5; i++, j++)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"i = {0} </a:t>
            </a:r>
            <a:r>
              <a:rPr lang="tr-TR" dirty="0" err="1">
                <a:solidFill>
                  <a:srgbClr val="A31515"/>
                </a:solidFill>
                <a:latin typeface="Consolas" panose="020B0609020204030204" pitchFamily="49" charset="0"/>
              </a:rPr>
              <a:t>and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 j = {1}"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, i, j);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8962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b="1" dirty="0"/>
              <a:t>1 ile 40 arasındaki çift sayıları toplayarak </a:t>
            </a:r>
            <a:r>
              <a:rPr lang="tr-TR" b="1" dirty="0" smtClean="0"/>
              <a:t>sonucu ekrana yazdıran,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1 ile kullanıcının girdiği sayılar arasındaki tek sayıları toplayarak ekrana yazdıran,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/>
              <a:t>Klavyeden girilen sayının faktöriyelini bulan </a:t>
            </a:r>
            <a:endParaRPr lang="tr-TR" b="1" dirty="0" smtClean="0"/>
          </a:p>
          <a:p>
            <a:pPr marL="457200" indent="-457200">
              <a:buFont typeface="+mj-lt"/>
              <a:buAutoNum type="arabicPeriod"/>
            </a:pPr>
            <a:r>
              <a:rPr lang="tr-TR" b="1" dirty="0"/>
              <a:t>1’den 9’lara kadar olan klasik çarpım tablosunu </a:t>
            </a:r>
            <a:r>
              <a:rPr lang="tr-TR" b="1" dirty="0" smtClean="0"/>
              <a:t>oluşturan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/>
              <a:t>Kullanıcının girdiği 10 sayıdan 50 den küçük olanların </a:t>
            </a:r>
            <a:r>
              <a:rPr lang="tr-TR" b="1" dirty="0" smtClean="0"/>
              <a:t>adedini ve toplamını </a:t>
            </a:r>
            <a:r>
              <a:rPr lang="tr-TR" b="1" dirty="0"/>
              <a:t>bulan </a:t>
            </a:r>
            <a:endParaRPr lang="tr-TR" b="1" dirty="0" smtClean="0"/>
          </a:p>
          <a:p>
            <a:r>
              <a:rPr lang="tr-TR" b="1" dirty="0" smtClean="0"/>
              <a:t>Programları yazınız.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99657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Erhan ARI, Algoritma ve C# Programlama, Seçkin 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https://tr.wikipedia.org/wiki/Algoritma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Ebubekir Yaşar (2011). Algoritma ve Programlamaya Giriş. Murathan Yayınevi.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Doç. Dr. Fahri VATANSEVER (2017). Algoritma geliştirme ve programlamaya giriş, Seçkin Yayıncılık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Dögüsü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Programlamada, belirli sayıda ifade bloğunun belirli bir sayıda yürütülmesi sıklıkla istenir. </a:t>
            </a:r>
            <a:endParaRPr lang="tr-TR" dirty="0" smtClean="0"/>
          </a:p>
          <a:p>
            <a:r>
              <a:rPr lang="tr-TR" dirty="0" smtClean="0"/>
              <a:t>Olası </a:t>
            </a:r>
            <a:r>
              <a:rPr lang="tr-TR" dirty="0"/>
              <a:t>bir çözüm, bu ifadeleri gerekli sayıda yazmaktır. </a:t>
            </a:r>
            <a:endParaRPr lang="tr-TR" dirty="0" smtClean="0"/>
          </a:p>
          <a:p>
            <a:r>
              <a:rPr lang="tr-TR" dirty="0" smtClean="0"/>
              <a:t>Bununla </a:t>
            </a:r>
            <a:r>
              <a:rPr lang="tr-TR" dirty="0"/>
              <a:t>birlikte, tekrar sayısı önceden (derleme zamanı sırasında) bilinmeyebilir ya da yeterince büyük </a:t>
            </a:r>
            <a:r>
              <a:rPr lang="tr-TR" dirty="0" smtClean="0"/>
              <a:t>olabilir.</a:t>
            </a:r>
          </a:p>
          <a:p>
            <a:r>
              <a:rPr lang="tr-TR" dirty="0"/>
              <a:t>Bu soruna en iyi çözüm döngüdür. Döngüler programlamada, bir koşul oluşana kadar belirli bir ifade bloğunu tekrar tekrar yürütmek için kullanılır</a:t>
            </a:r>
          </a:p>
        </p:txBody>
      </p:sp>
    </p:spTree>
    <p:extLst>
      <p:ext uri="{BB962C8B-B14F-4D97-AF65-F5344CB8AC3E}">
        <p14:creationId xmlns:p14="http://schemas.microsoft.com/office/powerpoint/2010/main" val="213375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Dögüsü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dirty="0" smtClean="0"/>
              <a:t>(</a:t>
            </a:r>
            <a:r>
              <a:rPr lang="tr-TR" dirty="0" smtClean="0"/>
              <a:t>başlangıç</a:t>
            </a:r>
            <a:r>
              <a:rPr lang="en-US" dirty="0" smtClean="0"/>
              <a:t>; </a:t>
            </a:r>
            <a:r>
              <a:rPr lang="tr-TR" dirty="0" smtClean="0"/>
              <a:t>koşul</a:t>
            </a:r>
            <a:r>
              <a:rPr lang="en-US" dirty="0" smtClean="0"/>
              <a:t>; </a:t>
            </a:r>
            <a:r>
              <a:rPr lang="en-US" dirty="0"/>
              <a:t>iterator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{ // </a:t>
            </a:r>
            <a:r>
              <a:rPr lang="tr-TR" dirty="0" smtClean="0"/>
              <a:t>döngü yaşam alanı</a:t>
            </a:r>
          </a:p>
          <a:p>
            <a:r>
              <a:rPr lang="tr-TR" dirty="0" smtClean="0"/>
              <a:t>    //komutlar</a:t>
            </a:r>
            <a:endParaRPr lang="tr-TR" dirty="0"/>
          </a:p>
          <a:p>
            <a:r>
              <a:rPr lang="en-US" dirty="0" smtClean="0"/>
              <a:t>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587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1.C #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loop'un</a:t>
            </a:r>
            <a:r>
              <a:rPr lang="tr-TR" dirty="0"/>
              <a:t> üç ifadesi vardır: başlatma, koşul ve yineleyici</a:t>
            </a:r>
            <a:r>
              <a:rPr lang="tr-TR" dirty="0" smtClean="0"/>
              <a:t>.</a:t>
            </a:r>
          </a:p>
          <a:p>
            <a:r>
              <a:rPr lang="tr-TR" dirty="0" smtClean="0"/>
              <a:t>2.Başlatma </a:t>
            </a:r>
            <a:r>
              <a:rPr lang="tr-TR" dirty="0"/>
              <a:t>ifadesi ilk başta ve sadece bir kez yürütülür. Burada, değişken genellikle bildirilir ve başlatılır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3</a:t>
            </a:r>
            <a:r>
              <a:rPr lang="tr-TR" dirty="0"/>
              <a:t>. Ardından, durum değerlendirilir. Koşul bir </a:t>
            </a:r>
            <a:r>
              <a:rPr lang="tr-TR" dirty="0" err="1"/>
              <a:t>boole</a:t>
            </a:r>
            <a:r>
              <a:rPr lang="tr-TR" dirty="0"/>
              <a:t> ifadesidir, yani </a:t>
            </a:r>
            <a:r>
              <a:rPr lang="tr-TR" dirty="0" err="1"/>
              <a:t>true</a:t>
            </a:r>
            <a:r>
              <a:rPr lang="tr-TR" dirty="0"/>
              <a:t> veya </a:t>
            </a:r>
            <a:r>
              <a:rPr lang="tr-TR" dirty="0" err="1"/>
              <a:t>false</a:t>
            </a:r>
            <a:r>
              <a:rPr lang="tr-TR" dirty="0"/>
              <a:t> değerini döndürür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4</a:t>
            </a:r>
            <a:r>
              <a:rPr lang="tr-TR" dirty="0"/>
              <a:t>. Koşul </a:t>
            </a:r>
            <a:r>
              <a:rPr lang="tr-TR" dirty="0" err="1"/>
              <a:t>true</a:t>
            </a:r>
            <a:r>
              <a:rPr lang="tr-TR" dirty="0"/>
              <a:t> olarak değerlendirilirse: </a:t>
            </a:r>
          </a:p>
          <a:p>
            <a:pPr lvl="1"/>
            <a:r>
              <a:rPr lang="tr-TR" dirty="0" smtClean="0"/>
              <a:t>a</a:t>
            </a:r>
            <a:r>
              <a:rPr lang="tr-TR" dirty="0"/>
              <a:t>. </a:t>
            </a:r>
            <a:r>
              <a:rPr lang="tr-TR" dirty="0" err="1"/>
              <a:t>For</a:t>
            </a:r>
            <a:r>
              <a:rPr lang="tr-TR" dirty="0"/>
              <a:t> döngüsü içindeki ifadeler </a:t>
            </a:r>
            <a:r>
              <a:rPr lang="tr-TR" dirty="0" err="1"/>
              <a:t>yürütülür.Daha</a:t>
            </a:r>
            <a:r>
              <a:rPr lang="tr-TR" dirty="0"/>
              <a:t> sonra, genellikle başlatılan değişkenin değerini değiştiren </a:t>
            </a:r>
            <a:r>
              <a:rPr lang="tr-TR" dirty="0" err="1"/>
              <a:t>iterator</a:t>
            </a:r>
            <a:r>
              <a:rPr lang="tr-TR" dirty="0"/>
              <a:t> ifadesi </a:t>
            </a:r>
            <a:r>
              <a:rPr lang="tr-TR" dirty="0" err="1"/>
              <a:t>yürütülür.Durum</a:t>
            </a:r>
            <a:r>
              <a:rPr lang="tr-TR" dirty="0"/>
              <a:t> tekrar </a:t>
            </a:r>
            <a:r>
              <a:rPr lang="tr-TR" dirty="0" err="1"/>
              <a:t>değerlendirilir.Süreç</a:t>
            </a:r>
            <a:r>
              <a:rPr lang="tr-TR" dirty="0"/>
              <a:t>, durum yanlış olarak değerlendirilene kadar devam </a:t>
            </a:r>
            <a:r>
              <a:rPr lang="tr-TR" dirty="0" smtClean="0"/>
              <a:t>eder.</a:t>
            </a:r>
          </a:p>
          <a:p>
            <a:r>
              <a:rPr lang="tr-TR" dirty="0" smtClean="0"/>
              <a:t>5</a:t>
            </a:r>
            <a:r>
              <a:rPr lang="tr-TR" dirty="0"/>
              <a:t>. Koşul yanlış olarak değerlendirilirse, </a:t>
            </a:r>
            <a:r>
              <a:rPr lang="tr-TR" dirty="0" err="1"/>
              <a:t>for</a:t>
            </a:r>
            <a:r>
              <a:rPr lang="tr-TR" dirty="0"/>
              <a:t> döngüsü sona erer.</a:t>
            </a:r>
          </a:p>
        </p:txBody>
      </p:sp>
    </p:spTree>
    <p:extLst>
      <p:ext uri="{BB962C8B-B14F-4D97-AF65-F5344CB8AC3E}">
        <p14:creationId xmlns:p14="http://schemas.microsoft.com/office/powerpoint/2010/main" val="2690998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For</a:t>
            </a:r>
            <a:r>
              <a:rPr lang="tr-TR" dirty="0"/>
              <a:t> Döngüsü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488" y="2176463"/>
            <a:ext cx="3181350" cy="3362325"/>
          </a:xfrm>
        </p:spPr>
      </p:pic>
    </p:spTree>
    <p:extLst>
      <p:ext uri="{BB962C8B-B14F-4D97-AF65-F5344CB8AC3E}">
        <p14:creationId xmlns:p14="http://schemas.microsoft.com/office/powerpoint/2010/main" val="62072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9856985" cy="3103147"/>
          </a:xfrm>
        </p:spPr>
        <p:txBody>
          <a:bodyPr/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i = 1; i &lt;= 5; i++)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"C# </a:t>
            </a:r>
            <a:r>
              <a:rPr lang="tr-TR" dirty="0" err="1">
                <a:solidFill>
                  <a:srgbClr val="A31515"/>
                </a:solidFill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 Döngüsü: Yineleme {0}"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, i);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867930" y="5120558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01168" lvl="1" indent="0">
              <a:buNone/>
            </a:pPr>
            <a:r>
              <a:rPr lang="tr-TR" sz="2000" dirty="0" err="1"/>
              <a:t>Başlangış</a:t>
            </a:r>
            <a:r>
              <a:rPr lang="en-US" sz="2000" dirty="0"/>
              <a:t> </a:t>
            </a:r>
            <a:r>
              <a:rPr lang="tr-TR" sz="2000" dirty="0"/>
              <a:t>ifadesi</a:t>
            </a:r>
            <a:r>
              <a:rPr lang="en-US" sz="2000" dirty="0"/>
              <a:t>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=1</a:t>
            </a:r>
          </a:p>
          <a:p>
            <a:r>
              <a:rPr lang="tr-TR" dirty="0"/>
              <a:t>  </a:t>
            </a:r>
            <a:r>
              <a:rPr lang="tr-TR" dirty="0" smtClean="0"/>
              <a:t> Koşul</a:t>
            </a:r>
            <a:r>
              <a:rPr lang="en-US" dirty="0" smtClean="0"/>
              <a:t> </a:t>
            </a:r>
            <a:r>
              <a:rPr lang="tr-TR" dirty="0"/>
              <a:t>İfadesi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&lt;=5</a:t>
            </a:r>
          </a:p>
          <a:p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tr-TR" dirty="0"/>
              <a:t>İ</a:t>
            </a:r>
            <a:r>
              <a:rPr lang="en-US" dirty="0" err="1" smtClean="0"/>
              <a:t>terator</a:t>
            </a:r>
            <a:r>
              <a:rPr lang="en-US" dirty="0" smtClean="0"/>
              <a:t> </a:t>
            </a:r>
            <a:r>
              <a:rPr lang="tr-TR" dirty="0"/>
              <a:t>İfadesi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++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96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Döngüsü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835" y="1846263"/>
            <a:ext cx="7630655" cy="4022725"/>
          </a:xfrm>
        </p:spPr>
      </p:pic>
    </p:spTree>
    <p:extLst>
      <p:ext uri="{BB962C8B-B14F-4D97-AF65-F5344CB8AC3E}">
        <p14:creationId xmlns:p14="http://schemas.microsoft.com/office/powerpoint/2010/main" val="211346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            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pt-B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pt-BR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pt-BR" dirty="0">
                <a:solidFill>
                  <a:srgbClr val="000000"/>
                </a:solidFill>
                <a:latin typeface="Consolas" panose="020B0609020204030204" pitchFamily="49" charset="0"/>
              </a:rPr>
              <a:t> n = 5,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toplam</a:t>
            </a:r>
            <a:r>
              <a:rPr lang="pt-B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pt-BR" dirty="0">
                <a:solidFill>
                  <a:srgbClr val="000000"/>
                </a:solidFill>
                <a:latin typeface="Consolas" panose="020B0609020204030204" pitchFamily="49" charset="0"/>
              </a:rPr>
              <a:t>= 0</a:t>
            </a:r>
            <a:r>
              <a:rPr lang="pt-B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i = 1; i &lt;= n; i++)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// </a:t>
            </a:r>
            <a:r>
              <a:rPr lang="tr-TR" dirty="0" smtClean="0">
                <a:solidFill>
                  <a:srgbClr val="008000"/>
                </a:solidFill>
                <a:latin typeface="Consolas" panose="020B0609020204030204" pitchFamily="49" charset="0"/>
              </a:rPr>
              <a:t>toplam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= </a:t>
            </a:r>
            <a:r>
              <a:rPr lang="tr-TR" dirty="0" smtClean="0">
                <a:solidFill>
                  <a:srgbClr val="008000"/>
                </a:solidFill>
                <a:latin typeface="Consolas" panose="020B0609020204030204" pitchFamily="49" charset="0"/>
              </a:rPr>
              <a:t>toplam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+ i;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toplam 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+= i;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"İlk beş {0} doğal sayının toplamı = {1}"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, n, 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toplam);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742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Burada, toplam ve n </a:t>
            </a:r>
            <a:r>
              <a:rPr lang="tr-TR" dirty="0" smtClean="0"/>
              <a:t>değerlerine </a:t>
            </a:r>
            <a:r>
              <a:rPr lang="tr-TR" dirty="0"/>
              <a:t>sırasıyla 0 ve 5 </a:t>
            </a:r>
            <a:r>
              <a:rPr lang="tr-TR" dirty="0" smtClean="0"/>
              <a:t>ataması yapılır</a:t>
            </a:r>
          </a:p>
          <a:p>
            <a:r>
              <a:rPr lang="tr-TR" dirty="0" smtClean="0"/>
              <a:t>Yineleme </a:t>
            </a:r>
            <a:r>
              <a:rPr lang="tr-TR" dirty="0"/>
              <a:t>değişkeni i </a:t>
            </a:r>
            <a:r>
              <a:rPr lang="tr-TR" dirty="0" smtClean="0"/>
              <a:t>=1 </a:t>
            </a:r>
            <a:r>
              <a:rPr lang="tr-TR" dirty="0"/>
              <a:t>olarak başlatılır ve her yinelemede artırılır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/>
              <a:t>döngüsünün içinde, toplamın değeri, yani </a:t>
            </a:r>
            <a:r>
              <a:rPr lang="tr-TR" dirty="0" smtClean="0"/>
              <a:t>toplam </a:t>
            </a:r>
            <a:r>
              <a:rPr lang="tr-TR" dirty="0"/>
              <a:t>= </a:t>
            </a:r>
            <a:r>
              <a:rPr lang="tr-TR" dirty="0" smtClean="0"/>
              <a:t>toplam </a:t>
            </a:r>
            <a:r>
              <a:rPr lang="tr-TR" dirty="0"/>
              <a:t>+ i ile artırılır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/>
              <a:t>döngüsü, i n değerinden küçük veya ona eşit olana kadar devam </a:t>
            </a:r>
            <a:r>
              <a:rPr lang="tr-TR" dirty="0" smtClean="0"/>
              <a:t>eder.</a:t>
            </a:r>
          </a:p>
        </p:txBody>
      </p:sp>
    </p:spTree>
    <p:extLst>
      <p:ext uri="{BB962C8B-B14F-4D97-AF65-F5344CB8AC3E}">
        <p14:creationId xmlns:p14="http://schemas.microsoft.com/office/powerpoint/2010/main" val="173208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1105</TotalTime>
  <Words>593</Words>
  <Application>Microsoft Office PowerPoint</Application>
  <PresentationFormat>Geniş ekran</PresentationFormat>
  <Paragraphs>98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Consolas</vt:lpstr>
      <vt:lpstr>Times New Roman</vt:lpstr>
      <vt:lpstr>temaacik</vt:lpstr>
      <vt:lpstr>Döngüler</vt:lpstr>
      <vt:lpstr>For Dögüsü</vt:lpstr>
      <vt:lpstr>For Dögüsü</vt:lpstr>
      <vt:lpstr>For Döngüsü</vt:lpstr>
      <vt:lpstr>For Döngüsü</vt:lpstr>
      <vt:lpstr>For Döngüsü</vt:lpstr>
      <vt:lpstr>For Döngüsü</vt:lpstr>
      <vt:lpstr>For Döngüsü</vt:lpstr>
      <vt:lpstr>For Döngüsü</vt:lpstr>
      <vt:lpstr>For Döngüsü</vt:lpstr>
      <vt:lpstr>For Döngüsü</vt:lpstr>
      <vt:lpstr>Örnekler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43</cp:revision>
  <dcterms:created xsi:type="dcterms:W3CDTF">2017-11-13T19:25:20Z</dcterms:created>
  <dcterms:modified xsi:type="dcterms:W3CDTF">2020-01-29T09:22:33Z</dcterms:modified>
</cp:coreProperties>
</file>