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31,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31,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ACENTACILIK MESLEK İLKELERİ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8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800"/>
              </a:spcAft>
            </a:pPr>
            <a:r>
              <a:rPr lang="en-US" sz="1400" dirty="0">
                <a:latin typeface="Arial"/>
                <a:ea typeface="ＭＳ 明朝"/>
                <a:cs typeface="Times New Roman"/>
              </a:rPr>
              <a:t>Kabul </a:t>
            </a:r>
            <a:r>
              <a:rPr lang="en-US" sz="1400" dirty="0" err="1">
                <a:latin typeface="Arial"/>
                <a:ea typeface="ＭＳ 明朝"/>
                <a:cs typeface="Times New Roman"/>
              </a:rPr>
              <a:t>Tarihi</a:t>
            </a:r>
            <a:r>
              <a:rPr lang="en-US" sz="1400" dirty="0">
                <a:latin typeface="Arial"/>
                <a:ea typeface="ＭＳ 明朝"/>
                <a:cs typeface="Times New Roman"/>
              </a:rPr>
              <a:t> 03.12.1995</a:t>
            </a:r>
            <a:r>
              <a:rPr lang="en-US" sz="1400" dirty="0">
                <a:latin typeface="Cambria"/>
                <a:ea typeface="ＭＳ 明朝"/>
                <a:cs typeface="Times New Roman"/>
              </a:rPr>
              <a:t/>
            </a:r>
            <a:br>
              <a:rPr lang="en-US" sz="1400" dirty="0">
                <a:latin typeface="Cambria"/>
                <a:ea typeface="ＭＳ 明朝"/>
                <a:cs typeface="Times New Roman"/>
              </a:rPr>
            </a:br>
            <a:r>
              <a:rPr lang="en-US" sz="1400" dirty="0">
                <a:latin typeface="Arial"/>
                <a:ea typeface="ＭＳ 明朝"/>
                <a:cs typeface="Times New Roman"/>
              </a:rPr>
              <a:t>GENEL MESLEK KURALLARI</a:t>
            </a:r>
            <a:r>
              <a:rPr lang="en-US" sz="1400" dirty="0">
                <a:latin typeface="Cambria"/>
                <a:ea typeface="ＭＳ 明朝"/>
                <a:cs typeface="Times New Roman"/>
              </a:rPr>
              <a:t/>
            </a:r>
            <a:br>
              <a:rPr lang="en-US" sz="1400" dirty="0">
                <a:latin typeface="Cambria"/>
                <a:ea typeface="ＭＳ 明朝"/>
                <a:cs typeface="Times New Roman"/>
              </a:rPr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1" y="762000"/>
            <a:ext cx="8650111" cy="4642556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800"/>
              </a:spcAft>
            </a:pPr>
            <a:r>
              <a:rPr lang="en-US" dirty="0" smtClean="0">
                <a:latin typeface="Arial"/>
                <a:ea typeface="ＭＳ 明朝"/>
                <a:cs typeface="Times New Roman"/>
              </a:rPr>
              <a:t>1</a:t>
            </a:r>
            <a:r>
              <a:rPr lang="en-US" dirty="0">
                <a:latin typeface="Arial"/>
                <a:ea typeface="ＭＳ 明朝"/>
                <a:cs typeface="Times New Roman"/>
              </a:rPr>
              <a:t>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bir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seyahat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acentasının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sahibi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</a:t>
            </a:r>
            <a:r>
              <a:rPr lang="en-US" dirty="0">
                <a:latin typeface="Arial"/>
                <a:ea typeface="ＭＳ 明朝"/>
                <a:cs typeface="Times New Roman"/>
              </a:rPr>
              <a:t> da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sorumlu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müdürü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çalışan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Turizmine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hizmeti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şiar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edinmiş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kişidir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2-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faaliyetleri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sırasında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Türkiye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Cumhuriyeti’nin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Anayasa’da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belirtilen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temel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niteliklerine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saygılı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bu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nitelikleri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korumak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konusunda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duyarlı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tavırlar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içinde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bulunur</a:t>
            </a:r>
            <a:r>
              <a:rPr lang="en-US" dirty="0"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Türkiye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Cumhuriyeti’nin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niteliklerine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bütünlüğüne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karşı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görüş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tavırlar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içindeki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kişi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kuruluşlarla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işbirliği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içinde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bulunamazlar</a:t>
            </a:r>
            <a:r>
              <a:rPr lang="en-US" dirty="0"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sıfatı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ile</a:t>
            </a:r>
            <a:r>
              <a:rPr lang="en-US" dirty="0">
                <a:latin typeface="Arial"/>
                <a:ea typeface="ＭＳ 明朝"/>
                <a:cs typeface="Times New Roman"/>
              </a:rPr>
              <a:t> T.C.’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nin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temel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niteliklerine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aykırı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beyanlarda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bulunamazlar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3-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basiretli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tacir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namuslu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insan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sorumlu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vatandaş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faaliyetlerini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sürdürür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4-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hukuka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saygılı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yargıya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itaatkar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davranır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5-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Acentalar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arasında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küçük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büyük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üstün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vasıflı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düşük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vasıflı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eski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yeni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ayırımı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yoktur</a:t>
            </a:r>
            <a:r>
              <a:rPr lang="en-US" dirty="0"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ticari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işletme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Devlet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Turizm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Bakanlığı</a:t>
            </a:r>
            <a:r>
              <a:rPr lang="en-US" dirty="0">
                <a:latin typeface="Arial"/>
                <a:ea typeface="ＭＳ 明朝"/>
                <a:cs typeface="Times New Roman"/>
              </a:rPr>
              <a:t>, TÜRSAB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önünde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eşittir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6-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çalışma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davranışlarında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Turizmine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zarar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vermemeye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titizlikle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dikkat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eder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7-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mesleğin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itibarını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zedeleyecek</a:t>
            </a:r>
            <a:r>
              <a:rPr lang="en-US" dirty="0">
                <a:latin typeface="Arial"/>
                <a:ea typeface="ＭＳ 明朝"/>
                <a:cs typeface="Times New Roman"/>
              </a:rPr>
              <a:t> her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tutum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davranıştan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kaçınmak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zorundadır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8-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çalışmasını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kamunun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inancını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mesleğe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güvenini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sağlayacak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biçimde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yürütür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9-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TÜRSAB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tarafından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kabul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olunan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dayanışma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düzen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gereklerine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uygun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davranmak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zorundadır</a:t>
            </a:r>
            <a:r>
              <a:rPr lang="en-US" dirty="0" smtClean="0">
                <a:latin typeface="Arial"/>
                <a:ea typeface="ＭＳ 明朝"/>
                <a:cs typeface="Times New Roman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n-US" dirty="0" smtClean="0">
                <a:latin typeface="Arial"/>
                <a:ea typeface="ＭＳ 明朝"/>
                <a:cs typeface="Times New Roman"/>
              </a:rPr>
              <a:t>10-</a:t>
            </a:r>
            <a:r>
              <a:rPr lang="en-US" dirty="0" smtClean="0"/>
              <a:t>Acentacı</a:t>
            </a:r>
            <a:r>
              <a:rPr lang="en-US" dirty="0"/>
              <a:t>, </a:t>
            </a:r>
            <a:r>
              <a:rPr lang="en-US" dirty="0" err="1"/>
              <a:t>kanunen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başkaca</a:t>
            </a:r>
            <a:r>
              <a:rPr lang="en-US" dirty="0"/>
              <a:t> </a:t>
            </a:r>
            <a:r>
              <a:rPr lang="en-US" dirty="0" err="1"/>
              <a:t>mevkii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olanaklarının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çalışmalarına</a:t>
            </a:r>
            <a:r>
              <a:rPr lang="en-US" dirty="0"/>
              <a:t>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anlamda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olmamasına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pPr algn="just">
              <a:spcAft>
                <a:spcPts val="800"/>
              </a:spcAft>
            </a:pPr>
            <a:endParaRPr lang="en-US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044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89" y="1100628"/>
            <a:ext cx="8777111" cy="357984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11- </a:t>
            </a:r>
            <a:r>
              <a:rPr lang="en-US" dirty="0" err="1"/>
              <a:t>Acentacı</a:t>
            </a:r>
            <a:r>
              <a:rPr lang="en-US" dirty="0"/>
              <a:t> </a:t>
            </a:r>
            <a:r>
              <a:rPr lang="en-US" dirty="0" err="1"/>
              <a:t>kanunen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başkaca</a:t>
            </a:r>
            <a:r>
              <a:rPr lang="en-US" dirty="0"/>
              <a:t> </a:t>
            </a:r>
            <a:r>
              <a:rPr lang="en-US" dirty="0" err="1"/>
              <a:t>mevkii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olanaklar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çalıştığı</a:t>
            </a:r>
            <a:r>
              <a:rPr lang="en-US" dirty="0"/>
              <a:t> </a:t>
            </a:r>
            <a:r>
              <a:rPr lang="en-US" dirty="0" err="1"/>
              <a:t>kuruluşlara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sağlama</a:t>
            </a:r>
            <a:r>
              <a:rPr lang="en-US" dirty="0"/>
              <a:t> </a:t>
            </a:r>
            <a:r>
              <a:rPr lang="en-US" dirty="0" err="1"/>
              <a:t>niteliğindeki</a:t>
            </a:r>
            <a:r>
              <a:rPr lang="en-US" dirty="0"/>
              <a:t> </a:t>
            </a:r>
            <a:r>
              <a:rPr lang="en-US" dirty="0" err="1"/>
              <a:t>çalışmalardan</a:t>
            </a:r>
            <a:r>
              <a:rPr lang="en-US" dirty="0"/>
              <a:t> </a:t>
            </a:r>
            <a:r>
              <a:rPr lang="en-US" dirty="0" err="1"/>
              <a:t>kaçınır</a:t>
            </a:r>
            <a:r>
              <a:rPr lang="en-US" dirty="0"/>
              <a:t>.</a:t>
            </a:r>
          </a:p>
          <a:p>
            <a:r>
              <a:rPr lang="en-US" dirty="0"/>
              <a:t>12-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kanunen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başkaca</a:t>
            </a:r>
            <a:r>
              <a:rPr lang="en-US" dirty="0"/>
              <a:t> </a:t>
            </a:r>
            <a:r>
              <a:rPr lang="en-US" dirty="0" err="1"/>
              <a:t>mevkii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sıfatları</a:t>
            </a:r>
            <a:r>
              <a:rPr lang="en-US" dirty="0"/>
              <a:t> </a:t>
            </a:r>
            <a:r>
              <a:rPr lang="en-US" dirty="0" err="1"/>
              <a:t>ticari</a:t>
            </a:r>
            <a:r>
              <a:rPr lang="en-US" dirty="0"/>
              <a:t> </a:t>
            </a:r>
            <a:r>
              <a:rPr lang="en-US" dirty="0" err="1"/>
              <a:t>çıkarları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kullanamaz</a:t>
            </a:r>
            <a:r>
              <a:rPr lang="en-US" dirty="0"/>
              <a:t>.</a:t>
            </a:r>
          </a:p>
          <a:p>
            <a:r>
              <a:rPr lang="en-US" dirty="0"/>
              <a:t>13-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reklamlarında</a:t>
            </a:r>
            <a:r>
              <a:rPr lang="en-US" dirty="0"/>
              <a:t> </a:t>
            </a:r>
            <a:r>
              <a:rPr lang="en-US" dirty="0" err="1"/>
              <a:t>gerçeğe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, </a:t>
            </a:r>
            <a:r>
              <a:rPr lang="en-US" dirty="0" err="1"/>
              <a:t>okuyanı</a:t>
            </a:r>
            <a:r>
              <a:rPr lang="en-US" dirty="0"/>
              <a:t> </a:t>
            </a:r>
            <a:r>
              <a:rPr lang="en-US" dirty="0" err="1"/>
              <a:t>yanıltan</a:t>
            </a:r>
            <a:r>
              <a:rPr lang="en-US" dirty="0"/>
              <a:t> </a:t>
            </a:r>
            <a:r>
              <a:rPr lang="en-US" dirty="0" err="1"/>
              <a:t>ifadeler</a:t>
            </a:r>
            <a:r>
              <a:rPr lang="en-US" dirty="0"/>
              <a:t> </a:t>
            </a:r>
            <a:r>
              <a:rPr lang="en-US" dirty="0" err="1"/>
              <a:t>kullanamaz</a:t>
            </a:r>
            <a:r>
              <a:rPr lang="en-US" dirty="0"/>
              <a:t>.</a:t>
            </a:r>
          </a:p>
          <a:p>
            <a:r>
              <a:rPr lang="en-US" dirty="0"/>
              <a:t>14-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reklamlarında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meslekdaşını</a:t>
            </a:r>
            <a:r>
              <a:rPr lang="en-US" dirty="0"/>
              <a:t> </a:t>
            </a:r>
            <a:r>
              <a:rPr lang="en-US" dirty="0" err="1"/>
              <a:t>karalayan</a:t>
            </a:r>
            <a:r>
              <a:rPr lang="en-US" dirty="0"/>
              <a:t> </a:t>
            </a:r>
            <a:r>
              <a:rPr lang="en-US" dirty="0" err="1"/>
              <a:t>ifadeler</a:t>
            </a:r>
            <a:r>
              <a:rPr lang="en-US" dirty="0"/>
              <a:t> </a:t>
            </a:r>
            <a:r>
              <a:rPr lang="en-US" dirty="0" err="1"/>
              <a:t>kullanamaz</a:t>
            </a:r>
            <a:r>
              <a:rPr lang="en-US" dirty="0"/>
              <a:t>.</a:t>
            </a:r>
          </a:p>
          <a:p>
            <a:r>
              <a:rPr lang="en-US" dirty="0"/>
              <a:t>15-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reklamlarında</a:t>
            </a:r>
            <a:r>
              <a:rPr lang="en-US" dirty="0"/>
              <a:t> </a:t>
            </a:r>
            <a:r>
              <a:rPr lang="en-US" dirty="0" err="1"/>
              <a:t>haiz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sıfatları</a:t>
            </a:r>
            <a:r>
              <a:rPr lang="en-US" dirty="0"/>
              <a:t> </a:t>
            </a:r>
            <a:r>
              <a:rPr lang="en-US" dirty="0" err="1"/>
              <a:t>kullanamaz</a:t>
            </a:r>
            <a:r>
              <a:rPr lang="en-US" dirty="0"/>
              <a:t>.</a:t>
            </a:r>
          </a:p>
          <a:p>
            <a:r>
              <a:rPr lang="en-US" dirty="0"/>
              <a:t>16-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reklamlarında</a:t>
            </a:r>
            <a:r>
              <a:rPr lang="en-US" dirty="0"/>
              <a:t> </a:t>
            </a:r>
            <a:r>
              <a:rPr lang="en-US" dirty="0" err="1"/>
              <a:t>gereksiz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yapmaya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belirtemez</a:t>
            </a:r>
            <a:r>
              <a:rPr lang="en-US" dirty="0"/>
              <a:t>.</a:t>
            </a:r>
          </a:p>
          <a:p>
            <a:r>
              <a:rPr lang="en-US" dirty="0"/>
              <a:t>17-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mesleği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öğrendiği</a:t>
            </a:r>
            <a:r>
              <a:rPr lang="en-US" dirty="0"/>
              <a:t> her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sırrı</a:t>
            </a:r>
            <a:r>
              <a:rPr lang="en-US" dirty="0"/>
              <a:t> </a:t>
            </a:r>
            <a:r>
              <a:rPr lang="en-US" dirty="0" err="1"/>
              <a:t>saklar</a:t>
            </a:r>
            <a:r>
              <a:rPr lang="en-US" dirty="0"/>
              <a:t>.</a:t>
            </a:r>
          </a:p>
          <a:p>
            <a:r>
              <a:rPr lang="en-US" dirty="0"/>
              <a:t>18-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müşterilerini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yerlerden</a:t>
            </a:r>
            <a:r>
              <a:rPr lang="en-US" dirty="0"/>
              <a:t> </a:t>
            </a:r>
            <a:r>
              <a:rPr lang="en-US" dirty="0" err="1"/>
              <a:t>alışverişe</a:t>
            </a:r>
            <a:r>
              <a:rPr lang="en-US" dirty="0"/>
              <a:t> </a:t>
            </a:r>
            <a:r>
              <a:rPr lang="en-US" dirty="0" err="1"/>
              <a:t>zorlamaz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çalışanlarına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rehberlerine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yapamaz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yapmasını</a:t>
            </a:r>
            <a:r>
              <a:rPr lang="en-US" dirty="0"/>
              <a:t> </a:t>
            </a:r>
            <a:r>
              <a:rPr lang="en-US" dirty="0" err="1"/>
              <a:t>önler</a:t>
            </a:r>
            <a:r>
              <a:rPr lang="en-US" dirty="0"/>
              <a:t>.</a:t>
            </a:r>
          </a:p>
          <a:p>
            <a:r>
              <a:rPr lang="en-US" dirty="0"/>
              <a:t>19-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faaliyetlerinden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borçlarını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öder</a:t>
            </a:r>
            <a:r>
              <a:rPr lang="en-US" dirty="0"/>
              <a:t>, </a:t>
            </a:r>
            <a:r>
              <a:rPr lang="en-US" dirty="0" err="1"/>
              <a:t>taahhütlerini</a:t>
            </a:r>
            <a:r>
              <a:rPr lang="en-US" dirty="0"/>
              <a:t> </a:t>
            </a:r>
            <a:r>
              <a:rPr lang="en-US" dirty="0" err="1"/>
              <a:t>eksiksiz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.</a:t>
            </a:r>
          </a:p>
          <a:p>
            <a:r>
              <a:rPr lang="en-US" dirty="0"/>
              <a:t>20-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bizzat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düzenler</a:t>
            </a:r>
            <a:r>
              <a:rPr lang="en-US" dirty="0"/>
              <a:t>, </a:t>
            </a:r>
            <a:r>
              <a:rPr lang="en-US" dirty="0" err="1"/>
              <a:t>başkaca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, </a:t>
            </a:r>
            <a:r>
              <a:rPr lang="en-US" dirty="0" err="1"/>
              <a:t>kuruluş</a:t>
            </a:r>
            <a:r>
              <a:rPr lang="en-US" dirty="0"/>
              <a:t>,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operatörü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acentanın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yönetmesine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vermez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4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1100628"/>
            <a:ext cx="8480778" cy="41910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21-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çalışanları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acentası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beyanda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taahhütte</a:t>
            </a:r>
            <a:r>
              <a:rPr lang="en-US" dirty="0"/>
              <a:t> </a:t>
            </a:r>
            <a:r>
              <a:rPr lang="en-US" dirty="0" err="1"/>
              <a:t>bulunmasına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r>
              <a:rPr lang="en-US" dirty="0"/>
              <a:t>22-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çalışanlarının</a:t>
            </a:r>
            <a:r>
              <a:rPr lang="en-US" dirty="0"/>
              <a:t> da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kurallarına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davranmasından</a:t>
            </a:r>
            <a:r>
              <a:rPr lang="en-US" dirty="0"/>
              <a:t> </a:t>
            </a:r>
            <a:r>
              <a:rPr lang="en-US" dirty="0" err="1"/>
              <a:t>sorumludur</a:t>
            </a:r>
            <a:r>
              <a:rPr lang="en-US" dirty="0"/>
              <a:t>.</a:t>
            </a:r>
          </a:p>
          <a:p>
            <a:r>
              <a:rPr lang="en-US" dirty="0"/>
              <a:t>23-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kamuoyunu</a:t>
            </a:r>
            <a:r>
              <a:rPr lang="en-US" dirty="0"/>
              <a:t> </a:t>
            </a:r>
            <a:r>
              <a:rPr lang="en-US" dirty="0" err="1"/>
              <a:t>yanıltacak</a:t>
            </a:r>
            <a:r>
              <a:rPr lang="en-US" dirty="0"/>
              <a:t>, </a:t>
            </a:r>
            <a:r>
              <a:rPr lang="en-US" dirty="0" err="1"/>
              <a:t>iltibasa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açacak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,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tanıtım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yapamaz</a:t>
            </a:r>
            <a:r>
              <a:rPr lang="en-US" dirty="0"/>
              <a:t>.</a:t>
            </a:r>
          </a:p>
          <a:p>
            <a:r>
              <a:rPr lang="en-US" dirty="0"/>
              <a:t>24-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şubelerin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işyerlerinde</a:t>
            </a:r>
            <a:r>
              <a:rPr lang="en-US" dirty="0"/>
              <a:t> </a:t>
            </a:r>
            <a:r>
              <a:rPr lang="en-US" dirty="0" err="1"/>
              <a:t>acentalık</a:t>
            </a:r>
            <a:r>
              <a:rPr lang="en-US" dirty="0"/>
              <a:t> </a:t>
            </a:r>
            <a:r>
              <a:rPr lang="en-US" dirty="0" err="1"/>
              <a:t>faaliyeti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bağdaşmayan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en-US" dirty="0" err="1"/>
              <a:t>İşyerlerinin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onur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ciddiyetine</a:t>
            </a:r>
            <a:r>
              <a:rPr lang="en-US" dirty="0"/>
              <a:t> </a:t>
            </a:r>
            <a:r>
              <a:rPr lang="en-US" dirty="0" err="1"/>
              <a:t>yakışır</a:t>
            </a:r>
            <a:r>
              <a:rPr lang="en-US" dirty="0"/>
              <a:t> </a:t>
            </a:r>
            <a:r>
              <a:rPr lang="en-US" dirty="0" err="1"/>
              <a:t>nitelikte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r>
              <a:rPr lang="en-US" dirty="0"/>
              <a:t>25-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müşterisinin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her </a:t>
            </a:r>
            <a:r>
              <a:rPr lang="en-US" dirty="0" err="1"/>
              <a:t>yerde</a:t>
            </a:r>
            <a:r>
              <a:rPr lang="en-US" dirty="0"/>
              <a:t> (</a:t>
            </a:r>
            <a:r>
              <a:rPr lang="en-US" dirty="0" err="1"/>
              <a:t>çarşıda</a:t>
            </a:r>
            <a:r>
              <a:rPr lang="en-US" dirty="0"/>
              <a:t>, </a:t>
            </a:r>
            <a:r>
              <a:rPr lang="en-US" dirty="0" err="1"/>
              <a:t>konaklama</a:t>
            </a:r>
            <a:r>
              <a:rPr lang="en-US" dirty="0"/>
              <a:t>, </a:t>
            </a:r>
            <a:r>
              <a:rPr lang="en-US" dirty="0" err="1"/>
              <a:t>ağırlama</a:t>
            </a:r>
            <a:r>
              <a:rPr lang="en-US" dirty="0"/>
              <a:t> </a:t>
            </a:r>
            <a:r>
              <a:rPr lang="en-US" dirty="0" err="1"/>
              <a:t>tesislerinde</a:t>
            </a:r>
            <a:r>
              <a:rPr lang="en-US" dirty="0"/>
              <a:t>,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araçlarında</a:t>
            </a:r>
            <a:r>
              <a:rPr lang="en-US" dirty="0"/>
              <a:t> vb.) </a:t>
            </a:r>
            <a:r>
              <a:rPr lang="en-US" dirty="0" err="1"/>
              <a:t>korur</a:t>
            </a:r>
            <a:r>
              <a:rPr lang="en-US" dirty="0"/>
              <a:t>.</a:t>
            </a:r>
          </a:p>
          <a:p>
            <a:r>
              <a:rPr lang="en-US" dirty="0"/>
              <a:t>26-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acenta</a:t>
            </a:r>
            <a:r>
              <a:rPr lang="en-US" dirty="0"/>
              <a:t>,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programının</a:t>
            </a:r>
            <a:r>
              <a:rPr lang="en-US" dirty="0"/>
              <a:t> </a:t>
            </a:r>
            <a:r>
              <a:rPr lang="en-US" dirty="0" err="1"/>
              <a:t>uygulanmaya</a:t>
            </a:r>
            <a:r>
              <a:rPr lang="en-US" dirty="0"/>
              <a:t> </a:t>
            </a:r>
            <a:r>
              <a:rPr lang="en-US" dirty="0" err="1"/>
              <a:t>başladığı</a:t>
            </a:r>
            <a:r>
              <a:rPr lang="en-US" dirty="0"/>
              <a:t> </a:t>
            </a:r>
            <a:r>
              <a:rPr lang="en-US" dirty="0" err="1"/>
              <a:t>andan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sonuçlanıncaya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grubunu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müşterisini</a:t>
            </a:r>
            <a:r>
              <a:rPr lang="en-US" dirty="0"/>
              <a:t> </a:t>
            </a:r>
            <a:r>
              <a:rPr lang="en-US" dirty="0" err="1"/>
              <a:t>bırakamaz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müşterinin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kalmadan</a:t>
            </a:r>
            <a:r>
              <a:rPr lang="en-US" dirty="0"/>
              <a:t> </a:t>
            </a:r>
            <a:r>
              <a:rPr lang="en-US" dirty="0" err="1"/>
              <a:t>ülkesine</a:t>
            </a:r>
            <a:r>
              <a:rPr lang="en-US" dirty="0"/>
              <a:t>, </a:t>
            </a:r>
            <a:r>
              <a:rPr lang="en-US" dirty="0" err="1"/>
              <a:t>konaklama</a:t>
            </a:r>
            <a:r>
              <a:rPr lang="en-US" dirty="0"/>
              <a:t> </a:t>
            </a:r>
            <a:r>
              <a:rPr lang="en-US" dirty="0" err="1"/>
              <a:t>tesisine</a:t>
            </a:r>
            <a:r>
              <a:rPr lang="en-US" dirty="0"/>
              <a:t>, </a:t>
            </a:r>
            <a:r>
              <a:rPr lang="en-US" dirty="0" err="1"/>
              <a:t>konsolosluğa</a:t>
            </a:r>
            <a:r>
              <a:rPr lang="en-US" dirty="0"/>
              <a:t> </a:t>
            </a:r>
            <a:r>
              <a:rPr lang="en-US" dirty="0" err="1"/>
              <a:t>dönüşünü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TÜRSAB’a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 </a:t>
            </a:r>
            <a:r>
              <a:rPr lang="en-US" dirty="0" err="1"/>
              <a:t>müşteriye</a:t>
            </a:r>
            <a:r>
              <a:rPr lang="en-US" dirty="0"/>
              <a:t> </a:t>
            </a:r>
            <a:r>
              <a:rPr lang="en-US" dirty="0" err="1"/>
              <a:t>hizmetini</a:t>
            </a:r>
            <a:r>
              <a:rPr lang="en-US" dirty="0"/>
              <a:t> </a:t>
            </a:r>
            <a:r>
              <a:rPr lang="en-US" dirty="0" err="1"/>
              <a:t>durdurabilir</a:t>
            </a:r>
            <a:r>
              <a:rPr lang="en-US" dirty="0"/>
              <a:t>.</a:t>
            </a:r>
          </a:p>
          <a:p>
            <a:r>
              <a:rPr lang="en-US" dirty="0"/>
              <a:t>27-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konaklama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ağırlama</a:t>
            </a:r>
            <a:r>
              <a:rPr lang="en-US" dirty="0"/>
              <a:t> </a:t>
            </a:r>
            <a:r>
              <a:rPr lang="en-US" dirty="0" err="1"/>
              <a:t>tesislerinde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tesislere</a:t>
            </a:r>
            <a:r>
              <a:rPr lang="en-US" dirty="0"/>
              <a:t> </a:t>
            </a:r>
            <a:r>
              <a:rPr lang="en-US" dirty="0" err="1"/>
              <a:t>zarara</a:t>
            </a:r>
            <a:r>
              <a:rPr lang="en-US" dirty="0"/>
              <a:t> </a:t>
            </a:r>
            <a:r>
              <a:rPr lang="en-US" dirty="0" err="1"/>
              <a:t>uğratmak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mükerrer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yapmaz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1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MESLEKTAŞLAR ARASI İLİŞKİLER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1100627"/>
            <a:ext cx="8565445" cy="452970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28</a:t>
            </a:r>
            <a:r>
              <a:rPr lang="en-US" dirty="0"/>
              <a:t>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tur</a:t>
            </a:r>
            <a:r>
              <a:rPr lang="en-US" dirty="0"/>
              <a:t>, program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ürünleri</a:t>
            </a:r>
            <a:r>
              <a:rPr lang="en-US" dirty="0"/>
              <a:t> </a:t>
            </a:r>
            <a:r>
              <a:rPr lang="en-US" dirty="0" err="1"/>
              <a:t>maliyetinin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satamaz</a:t>
            </a:r>
            <a:r>
              <a:rPr lang="en-US" dirty="0"/>
              <a:t>. </a:t>
            </a:r>
            <a:r>
              <a:rPr lang="en-US" dirty="0" err="1"/>
              <a:t>Uçak</a:t>
            </a:r>
            <a:r>
              <a:rPr lang="en-US" dirty="0"/>
              <a:t> </a:t>
            </a:r>
            <a:r>
              <a:rPr lang="en-US" dirty="0" err="1"/>
              <a:t>bileti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ürünlere</a:t>
            </a:r>
            <a:r>
              <a:rPr lang="en-US" dirty="0"/>
              <a:t> </a:t>
            </a:r>
            <a:r>
              <a:rPr lang="en-US" dirty="0" err="1"/>
              <a:t>herkes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komisyonları</a:t>
            </a:r>
            <a:r>
              <a:rPr lang="en-US" dirty="0"/>
              <a:t> </a:t>
            </a:r>
            <a:r>
              <a:rPr lang="en-US" dirty="0" err="1"/>
              <a:t>müşteriye</a:t>
            </a:r>
            <a:r>
              <a:rPr lang="en-US" dirty="0"/>
              <a:t> </a:t>
            </a:r>
            <a:r>
              <a:rPr lang="en-US" dirty="0" err="1"/>
              <a:t>veremez</a:t>
            </a:r>
            <a:r>
              <a:rPr lang="en-US" dirty="0"/>
              <a:t>,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edemez</a:t>
            </a:r>
            <a:r>
              <a:rPr lang="en-US" dirty="0"/>
              <a:t>. </a:t>
            </a:r>
            <a:r>
              <a:rPr lang="en-US" dirty="0" err="1"/>
              <a:t>Başkalarının</a:t>
            </a:r>
            <a:r>
              <a:rPr lang="en-US" dirty="0"/>
              <a:t> </a:t>
            </a:r>
            <a:r>
              <a:rPr lang="en-US" dirty="0" err="1"/>
              <a:t>finansını</a:t>
            </a:r>
            <a:r>
              <a:rPr lang="en-US" dirty="0"/>
              <a:t> </a:t>
            </a:r>
            <a:r>
              <a:rPr lang="en-US" dirty="0" err="1"/>
              <a:t>meslektaşlarına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kullanamaz</a:t>
            </a:r>
            <a:r>
              <a:rPr lang="en-US" dirty="0"/>
              <a:t>.</a:t>
            </a:r>
          </a:p>
          <a:p>
            <a:r>
              <a:rPr lang="en-US" dirty="0"/>
              <a:t>*Banka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finans</a:t>
            </a:r>
            <a:r>
              <a:rPr lang="en-US" dirty="0"/>
              <a:t> </a:t>
            </a:r>
            <a:r>
              <a:rPr lang="en-US" dirty="0" err="1"/>
              <a:t>kuruluşlarının</a:t>
            </a:r>
            <a:r>
              <a:rPr lang="en-US" dirty="0"/>
              <a:t> </a:t>
            </a:r>
            <a:r>
              <a:rPr lang="en-US" dirty="0" err="1"/>
              <a:t>acentalar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yasaktır</a:t>
            </a:r>
            <a:r>
              <a:rPr lang="en-US" dirty="0"/>
              <a:t>.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teşkil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indirim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uygulamalarından</a:t>
            </a:r>
            <a:r>
              <a:rPr lang="en-US" dirty="0"/>
              <a:t> </a:t>
            </a:r>
            <a:r>
              <a:rPr lang="en-US" dirty="0" err="1"/>
              <a:t>yararlanmaları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ilkelerine</a:t>
            </a:r>
            <a:r>
              <a:rPr lang="en-US" dirty="0"/>
              <a:t> </a:t>
            </a:r>
            <a:r>
              <a:rPr lang="en-US" dirty="0" err="1"/>
              <a:t>aykırılık</a:t>
            </a:r>
            <a:r>
              <a:rPr lang="en-US" dirty="0"/>
              <a:t> </a:t>
            </a:r>
            <a:r>
              <a:rPr lang="en-US" dirty="0" err="1"/>
              <a:t>teşkil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r>
              <a:rPr lang="en-US" dirty="0"/>
              <a:t>(*: 6-7 </a:t>
            </a:r>
            <a:r>
              <a:rPr lang="en-US" dirty="0" err="1"/>
              <a:t>Aralık</a:t>
            </a:r>
            <a:r>
              <a:rPr lang="en-US" dirty="0"/>
              <a:t> 1997, 13.Olağan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Kurul’da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r>
              <a:rPr lang="en-US" dirty="0"/>
              <a:t>)</a:t>
            </a:r>
          </a:p>
          <a:p>
            <a:r>
              <a:rPr lang="en-US" dirty="0"/>
              <a:t>29-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meslekdaşı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çalışanların</a:t>
            </a:r>
            <a:r>
              <a:rPr lang="en-US" dirty="0"/>
              <a:t> </a:t>
            </a:r>
            <a:r>
              <a:rPr lang="en-US" dirty="0" err="1"/>
              <a:t>meslekdaşını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bırakacak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işten</a:t>
            </a:r>
            <a:r>
              <a:rPr lang="en-US" dirty="0"/>
              <a:t> </a:t>
            </a:r>
            <a:r>
              <a:rPr lang="en-US" dirty="0" err="1"/>
              <a:t>ayrılmaları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yapamaz</a:t>
            </a:r>
            <a:r>
              <a:rPr lang="en-US" dirty="0"/>
              <a:t>.</a:t>
            </a:r>
          </a:p>
          <a:p>
            <a:r>
              <a:rPr lang="en-US" dirty="0"/>
              <a:t>30-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meslekdaşının</a:t>
            </a:r>
            <a:r>
              <a:rPr lang="en-US" dirty="0"/>
              <a:t> </a:t>
            </a:r>
            <a:r>
              <a:rPr lang="en-US" dirty="0" err="1"/>
              <a:t>çalışanları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meslektaşı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kuramaz</a:t>
            </a:r>
            <a:r>
              <a:rPr lang="en-US" dirty="0"/>
              <a:t>.</a:t>
            </a:r>
          </a:p>
          <a:p>
            <a:r>
              <a:rPr lang="en-US" dirty="0"/>
              <a:t>31-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meslekdaşı</a:t>
            </a:r>
            <a:r>
              <a:rPr lang="en-US" dirty="0"/>
              <a:t> </a:t>
            </a:r>
            <a:r>
              <a:rPr lang="en-US" dirty="0" err="1"/>
              <a:t>yanından</a:t>
            </a:r>
            <a:r>
              <a:rPr lang="en-US" dirty="0"/>
              <a:t> </a:t>
            </a:r>
            <a:r>
              <a:rPr lang="en-US" dirty="0" err="1"/>
              <a:t>ayrılmış</a:t>
            </a:r>
            <a:r>
              <a:rPr lang="en-US" dirty="0"/>
              <a:t> </a:t>
            </a:r>
            <a:r>
              <a:rPr lang="en-US" dirty="0" err="1"/>
              <a:t>çalışanları</a:t>
            </a:r>
            <a:r>
              <a:rPr lang="en-US" dirty="0"/>
              <a:t>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almadan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meslekdaşına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</a:t>
            </a:r>
          </a:p>
          <a:p>
            <a:r>
              <a:rPr lang="en-US" dirty="0"/>
              <a:t>32-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meslekdaşının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tutum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davranışları</a:t>
            </a:r>
            <a:r>
              <a:rPr lang="en-US" dirty="0"/>
              <a:t> </a:t>
            </a:r>
            <a:r>
              <a:rPr lang="en-US" dirty="0" err="1"/>
              <a:t>hakkındaki</a:t>
            </a:r>
            <a:r>
              <a:rPr lang="en-US" dirty="0"/>
              <a:t> </a:t>
            </a:r>
            <a:r>
              <a:rPr lang="en-US" dirty="0" err="1"/>
              <a:t>düşüncelerini</a:t>
            </a:r>
            <a:r>
              <a:rPr lang="en-US" dirty="0"/>
              <a:t> </a:t>
            </a:r>
            <a:r>
              <a:rPr lang="en-US" dirty="0" err="1"/>
              <a:t>kamuoyuna</a:t>
            </a:r>
            <a:r>
              <a:rPr lang="en-US" dirty="0"/>
              <a:t> </a:t>
            </a:r>
            <a:r>
              <a:rPr lang="en-US" dirty="0" err="1"/>
              <a:t>açıklayamaz</a:t>
            </a:r>
            <a:r>
              <a:rPr lang="en-US" dirty="0"/>
              <a:t>. Bu </a:t>
            </a:r>
            <a:r>
              <a:rPr lang="en-US" dirty="0" err="1"/>
              <a:t>yoldaki</a:t>
            </a:r>
            <a:r>
              <a:rPr lang="en-US" dirty="0"/>
              <a:t> </a:t>
            </a:r>
            <a:r>
              <a:rPr lang="en-US" dirty="0" err="1"/>
              <a:t>şikayetlerin</a:t>
            </a:r>
            <a:r>
              <a:rPr lang="en-US" dirty="0"/>
              <a:t> </a:t>
            </a:r>
            <a:r>
              <a:rPr lang="en-US" dirty="0" err="1"/>
              <a:t>merci’i</a:t>
            </a:r>
            <a:r>
              <a:rPr lang="en-US" dirty="0"/>
              <a:t> </a:t>
            </a:r>
            <a:r>
              <a:rPr lang="en-US" dirty="0" err="1"/>
              <a:t>yalnız</a:t>
            </a:r>
            <a:r>
              <a:rPr lang="en-US" dirty="0"/>
              <a:t> </a:t>
            </a:r>
            <a:r>
              <a:rPr lang="en-US" dirty="0" err="1"/>
              <a:t>TÜRSAB’tır</a:t>
            </a:r>
            <a:r>
              <a:rPr lang="en-US" dirty="0"/>
              <a:t>.</a:t>
            </a:r>
          </a:p>
          <a:p>
            <a:r>
              <a:rPr lang="en-US" dirty="0"/>
              <a:t>33-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meslekdaşı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rakip</a:t>
            </a:r>
            <a:r>
              <a:rPr lang="en-US" dirty="0"/>
              <a:t> </a:t>
            </a:r>
            <a:r>
              <a:rPr lang="en-US" dirty="0" err="1"/>
              <a:t>durumdaki</a:t>
            </a:r>
            <a:r>
              <a:rPr lang="en-US" dirty="0"/>
              <a:t> </a:t>
            </a:r>
            <a:r>
              <a:rPr lang="en-US" dirty="0" err="1"/>
              <a:t>meslekdaşı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düşürücü</a:t>
            </a:r>
            <a:r>
              <a:rPr lang="en-US" dirty="0"/>
              <a:t> </a:t>
            </a:r>
            <a:r>
              <a:rPr lang="en-US" dirty="0" err="1"/>
              <a:t>nitelikteki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görüşlerini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düşüncelerini</a:t>
            </a:r>
            <a:r>
              <a:rPr lang="en-US" dirty="0"/>
              <a:t> </a:t>
            </a:r>
            <a:r>
              <a:rPr lang="en-US" dirty="0" err="1"/>
              <a:t>alenen</a:t>
            </a:r>
            <a:r>
              <a:rPr lang="en-US" dirty="0"/>
              <a:t> </a:t>
            </a:r>
            <a:r>
              <a:rPr lang="en-US" dirty="0" err="1"/>
              <a:t>belirtemez</a:t>
            </a:r>
            <a:r>
              <a:rPr lang="en-US" dirty="0"/>
              <a:t>.</a:t>
            </a:r>
          </a:p>
          <a:p>
            <a:r>
              <a:rPr lang="en-US" dirty="0"/>
              <a:t>34-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acentaya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operatörüne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acentanın</a:t>
            </a:r>
            <a:r>
              <a:rPr lang="en-US" dirty="0"/>
              <a:t> </a:t>
            </a:r>
            <a:r>
              <a:rPr lang="en-US" dirty="0" err="1"/>
              <a:t>yapmakta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acentaya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</a:t>
            </a:r>
          </a:p>
          <a:p>
            <a:r>
              <a:rPr lang="en-US" dirty="0"/>
              <a:t>35-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acentayı</a:t>
            </a:r>
            <a:r>
              <a:rPr lang="en-US" dirty="0"/>
              <a:t> </a:t>
            </a:r>
            <a:r>
              <a:rPr lang="en-US" dirty="0" err="1"/>
              <a:t>bırakıp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çalışmaya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acenta</a:t>
            </a:r>
            <a:r>
              <a:rPr lang="en-US" dirty="0"/>
              <a:t>,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operatörü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kurumların</a:t>
            </a:r>
            <a:r>
              <a:rPr lang="en-US" dirty="0"/>
              <a:t> </a:t>
            </a:r>
            <a:r>
              <a:rPr lang="en-US" dirty="0" err="1"/>
              <a:t>bırakılan</a:t>
            </a:r>
            <a:r>
              <a:rPr lang="en-US" dirty="0"/>
              <a:t> </a:t>
            </a:r>
            <a:r>
              <a:rPr lang="en-US" dirty="0" err="1"/>
              <a:t>acentaya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borçlarını</a:t>
            </a:r>
            <a:r>
              <a:rPr lang="en-US" dirty="0"/>
              <a:t> </a:t>
            </a:r>
            <a:r>
              <a:rPr lang="en-US" dirty="0" err="1"/>
              <a:t>ödemeleri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çaba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0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ACENTALARIN TÜRSAB VE TURİZM </a:t>
            </a:r>
            <a:r>
              <a:rPr lang="en-US" sz="1600" dirty="0" smtClean="0"/>
              <a:t>BAKANLIĞI İLİŞKİLERİ </a:t>
            </a:r>
            <a:r>
              <a:rPr lang="en-US" sz="1600" dirty="0"/>
              <a:t>VE SORUMLULUKLARI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649112"/>
            <a:ext cx="8664222" cy="4811888"/>
          </a:xfrm>
        </p:spPr>
        <p:txBody>
          <a:bodyPr>
            <a:normAutofit/>
          </a:bodyPr>
          <a:lstStyle/>
          <a:p>
            <a:r>
              <a:rPr lang="en-US" dirty="0" smtClean="0"/>
              <a:t>36</a:t>
            </a:r>
            <a:r>
              <a:rPr lang="en-US" dirty="0"/>
              <a:t>- </a:t>
            </a:r>
            <a:r>
              <a:rPr lang="en-US" dirty="0" err="1"/>
              <a:t>Acentacılar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acentacı</a:t>
            </a:r>
            <a:r>
              <a:rPr lang="en-US" dirty="0"/>
              <a:t> - TÜRSAB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özeldir</a:t>
            </a:r>
            <a:r>
              <a:rPr lang="en-US" dirty="0"/>
              <a:t> </a:t>
            </a:r>
            <a:r>
              <a:rPr lang="en-US" dirty="0" err="1"/>
              <a:t>kaydı</a:t>
            </a:r>
            <a:r>
              <a:rPr lang="en-US" dirty="0"/>
              <a:t> </a:t>
            </a:r>
            <a:r>
              <a:rPr lang="en-US" dirty="0" err="1"/>
              <a:t>taşıyan</a:t>
            </a:r>
            <a:r>
              <a:rPr lang="en-US" dirty="0"/>
              <a:t> </a:t>
            </a:r>
            <a:r>
              <a:rPr lang="en-US" dirty="0" err="1"/>
              <a:t>yazışmalar</a:t>
            </a:r>
            <a:r>
              <a:rPr lang="en-US" dirty="0"/>
              <a:t> </a:t>
            </a:r>
            <a:r>
              <a:rPr lang="en-US" dirty="0" err="1"/>
              <a:t>yazanın</a:t>
            </a:r>
            <a:r>
              <a:rPr lang="en-US" dirty="0"/>
              <a:t> </a:t>
            </a:r>
            <a:r>
              <a:rPr lang="en-US" dirty="0" err="1"/>
              <a:t>rızası</a:t>
            </a:r>
            <a:r>
              <a:rPr lang="en-US" dirty="0"/>
              <a:t> </a:t>
            </a:r>
            <a:r>
              <a:rPr lang="en-US" dirty="0" err="1"/>
              <a:t>alınmadan</a:t>
            </a:r>
            <a:r>
              <a:rPr lang="en-US" dirty="0"/>
              <a:t> </a:t>
            </a:r>
            <a:r>
              <a:rPr lang="en-US" dirty="0" err="1"/>
              <a:t>açıklanamaz</a:t>
            </a:r>
            <a:r>
              <a:rPr lang="en-US" dirty="0"/>
              <a:t>.</a:t>
            </a:r>
          </a:p>
          <a:p>
            <a:r>
              <a:rPr lang="en-US" dirty="0"/>
              <a:t>37-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meslekdaşı</a:t>
            </a:r>
            <a:r>
              <a:rPr lang="en-US" dirty="0"/>
              <a:t>, </a:t>
            </a:r>
            <a:r>
              <a:rPr lang="en-US" dirty="0" err="1"/>
              <a:t>aleyhine</a:t>
            </a:r>
            <a:r>
              <a:rPr lang="en-US" dirty="0"/>
              <a:t> </a:t>
            </a:r>
            <a:r>
              <a:rPr lang="en-US" dirty="0" err="1"/>
              <a:t>açtığı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takiplerinden</a:t>
            </a:r>
            <a:r>
              <a:rPr lang="en-US" dirty="0"/>
              <a:t> 15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TÜRSAB’ı</a:t>
            </a:r>
            <a:r>
              <a:rPr lang="en-US" dirty="0"/>
              <a:t> </a:t>
            </a:r>
            <a:r>
              <a:rPr lang="en-US" dirty="0" err="1"/>
              <a:t>haberdar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r>
              <a:rPr lang="en-US" dirty="0"/>
              <a:t>38-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Turizmine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faaliyetlerinden</a:t>
            </a:r>
            <a:r>
              <a:rPr lang="en-US" dirty="0"/>
              <a:t> </a:t>
            </a:r>
            <a:r>
              <a:rPr lang="en-US" dirty="0" err="1"/>
              <a:t>yetkilileri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TÜRSAB’ı</a:t>
            </a:r>
            <a:r>
              <a:rPr lang="en-US" dirty="0"/>
              <a:t> </a:t>
            </a:r>
            <a:r>
              <a:rPr lang="en-US" dirty="0" err="1"/>
              <a:t>haberdar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r>
              <a:rPr lang="en-US" dirty="0"/>
              <a:t>39-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kaçak</a:t>
            </a:r>
            <a:r>
              <a:rPr lang="en-US" dirty="0"/>
              <a:t> </a:t>
            </a:r>
            <a:r>
              <a:rPr lang="en-US" dirty="0" err="1"/>
              <a:t>acentalık</a:t>
            </a:r>
            <a:r>
              <a:rPr lang="en-US" dirty="0"/>
              <a:t> </a:t>
            </a:r>
            <a:r>
              <a:rPr lang="en-US" dirty="0" err="1"/>
              <a:t>faaliyetlerinde</a:t>
            </a:r>
            <a:r>
              <a:rPr lang="en-US" dirty="0"/>
              <a:t> </a:t>
            </a:r>
            <a:r>
              <a:rPr lang="en-US" dirty="0" err="1"/>
              <a:t>bulunanları</a:t>
            </a:r>
            <a:r>
              <a:rPr lang="en-US" dirty="0"/>
              <a:t> </a:t>
            </a:r>
            <a:r>
              <a:rPr lang="en-US" dirty="0" err="1"/>
              <a:t>TÜRSAB’a</a:t>
            </a:r>
            <a:r>
              <a:rPr lang="en-US" dirty="0"/>
              <a:t>, </a:t>
            </a:r>
            <a:r>
              <a:rPr lang="en-US" dirty="0" err="1"/>
              <a:t>Mülki</a:t>
            </a:r>
            <a:r>
              <a:rPr lang="en-US" dirty="0"/>
              <a:t> </a:t>
            </a:r>
            <a:r>
              <a:rPr lang="en-US" dirty="0" err="1"/>
              <a:t>İdareye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Turizm</a:t>
            </a:r>
            <a:r>
              <a:rPr lang="en-US" dirty="0"/>
              <a:t> </a:t>
            </a:r>
            <a:r>
              <a:rPr lang="en-US" dirty="0" err="1"/>
              <a:t>Bakanlığı’na</a:t>
            </a:r>
            <a:r>
              <a:rPr lang="en-US" dirty="0"/>
              <a:t> </a:t>
            </a:r>
            <a:r>
              <a:rPr lang="en-US" dirty="0" err="1"/>
              <a:t>bildirir</a:t>
            </a:r>
            <a:r>
              <a:rPr lang="en-US" dirty="0"/>
              <a:t>.</a:t>
            </a:r>
          </a:p>
          <a:p>
            <a:r>
              <a:rPr lang="en-US" dirty="0"/>
              <a:t>40-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parasını</a:t>
            </a:r>
            <a:r>
              <a:rPr lang="en-US" dirty="0"/>
              <a:t> </a:t>
            </a:r>
            <a:r>
              <a:rPr lang="en-US" dirty="0" err="1"/>
              <a:t>tahsil</a:t>
            </a:r>
            <a:r>
              <a:rPr lang="en-US" dirty="0"/>
              <a:t> </a:t>
            </a:r>
            <a:r>
              <a:rPr lang="en-US" dirty="0" err="1"/>
              <a:t>edemediği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seyahat</a:t>
            </a:r>
            <a:r>
              <a:rPr lang="en-US" dirty="0"/>
              <a:t> </a:t>
            </a:r>
            <a:r>
              <a:rPr lang="en-US" dirty="0" err="1"/>
              <a:t>acentaları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operatörlerinin</a:t>
            </a:r>
            <a:r>
              <a:rPr lang="en-US" dirty="0"/>
              <a:t> </a:t>
            </a:r>
            <a:r>
              <a:rPr lang="en-US" dirty="0" err="1"/>
              <a:t>isimlerini</a:t>
            </a:r>
            <a:r>
              <a:rPr lang="en-US" dirty="0"/>
              <a:t>,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fotokopileri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TÜRSAB’a</a:t>
            </a:r>
            <a:r>
              <a:rPr lang="en-US" dirty="0"/>
              <a:t> </a:t>
            </a:r>
            <a:r>
              <a:rPr lang="en-US" dirty="0" err="1"/>
              <a:t>bildirir</a:t>
            </a:r>
            <a:r>
              <a:rPr lang="en-US" dirty="0"/>
              <a:t>.</a:t>
            </a:r>
          </a:p>
          <a:p>
            <a:r>
              <a:rPr lang="en-US" dirty="0"/>
              <a:t>41- </a:t>
            </a:r>
            <a:r>
              <a:rPr lang="en-US" dirty="0" err="1"/>
              <a:t>Acentacı</a:t>
            </a:r>
            <a:r>
              <a:rPr lang="en-US" dirty="0"/>
              <a:t>, TÜRSAB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yazılan</a:t>
            </a:r>
            <a:r>
              <a:rPr lang="en-US" dirty="0"/>
              <a:t> </a:t>
            </a:r>
            <a:r>
              <a:rPr lang="en-US" dirty="0" err="1"/>
              <a:t>yazılara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en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en </a:t>
            </a:r>
            <a:r>
              <a:rPr lang="en-US" dirty="0" err="1"/>
              <a:t>geç</a:t>
            </a:r>
            <a:r>
              <a:rPr lang="en-US" dirty="0"/>
              <a:t> 3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</a:t>
            </a:r>
          </a:p>
          <a:p>
            <a:r>
              <a:rPr lang="en-US" dirty="0"/>
              <a:t>42- </a:t>
            </a:r>
            <a:r>
              <a:rPr lang="en-US" dirty="0" err="1"/>
              <a:t>Acentacı</a:t>
            </a:r>
            <a:r>
              <a:rPr lang="en-US" dirty="0"/>
              <a:t>, TÜRSAB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.</a:t>
            </a:r>
          </a:p>
          <a:p>
            <a:r>
              <a:rPr lang="en-US" dirty="0"/>
              <a:t>43- </a:t>
            </a:r>
            <a:r>
              <a:rPr lang="en-US" dirty="0" err="1"/>
              <a:t>Acentacı</a:t>
            </a:r>
            <a:r>
              <a:rPr lang="en-US" dirty="0"/>
              <a:t>, TÜRSAB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faaliyetlere</a:t>
            </a:r>
            <a:r>
              <a:rPr lang="en-US" dirty="0"/>
              <a:t> </a:t>
            </a:r>
            <a:r>
              <a:rPr lang="en-US" dirty="0" err="1"/>
              <a:t>katılır</a:t>
            </a:r>
            <a:r>
              <a:rPr lang="en-US" dirty="0"/>
              <a:t>.</a:t>
            </a:r>
          </a:p>
          <a:p>
            <a:r>
              <a:rPr lang="en-US" dirty="0"/>
              <a:t>44- </a:t>
            </a:r>
            <a:r>
              <a:rPr lang="en-US" dirty="0" err="1"/>
              <a:t>Acentacı</a:t>
            </a:r>
            <a:r>
              <a:rPr lang="en-US" dirty="0"/>
              <a:t>, </a:t>
            </a:r>
            <a:r>
              <a:rPr lang="en-US" dirty="0" err="1"/>
              <a:t>Turizm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ilişkilerinde</a:t>
            </a:r>
            <a:r>
              <a:rPr lang="en-US" dirty="0"/>
              <a:t> </a:t>
            </a:r>
            <a:r>
              <a:rPr lang="en-US" dirty="0" err="1"/>
              <a:t>mesleğin</a:t>
            </a:r>
            <a:r>
              <a:rPr lang="en-US" dirty="0"/>
              <a:t> </a:t>
            </a:r>
            <a:r>
              <a:rPr lang="en-US" dirty="0" err="1"/>
              <a:t>onur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şahsiyetini</a:t>
            </a:r>
            <a:r>
              <a:rPr lang="en-US" dirty="0"/>
              <a:t> </a:t>
            </a:r>
            <a:r>
              <a:rPr lang="en-US" dirty="0" err="1"/>
              <a:t>koruyacak</a:t>
            </a:r>
            <a:r>
              <a:rPr lang="en-US" dirty="0"/>
              <a:t> </a:t>
            </a:r>
            <a:r>
              <a:rPr lang="en-US" dirty="0" err="1"/>
              <a:t>şekil</a:t>
            </a:r>
            <a:r>
              <a:rPr lang="en-US" dirty="0"/>
              <a:t>, </a:t>
            </a:r>
            <a:r>
              <a:rPr lang="en-US" dirty="0" err="1"/>
              <a:t>üslup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tavır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1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6" y="365760"/>
            <a:ext cx="8664222" cy="5038796"/>
          </a:xfrm>
        </p:spPr>
        <p:txBody>
          <a:bodyPr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45-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Turizm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Bakanlığı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tarafından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kendisi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hakkında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başlatılan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soruşturmayı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öğrendiğinde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TÜRSAB’a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bildirir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46-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TÜRSAB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Genel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Kurullarına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Bölgesel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toplantılarına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katılmaya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oy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kullanmaya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özen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gösterir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47-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Acentacı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yabancı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ülkelerde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karşılaştığı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Türkiye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Turizmine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karşı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davranışları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TÜRSAB’a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bildirir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ŞİKAYET USULÜ, İNCELEME VE YAPTIRIM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48-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Yukarıda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yazılı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kurallarına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uyulmadığına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ilişkin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şikayet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bilgi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</a:t>
            </a:r>
            <a:r>
              <a:rPr lang="en-US" dirty="0">
                <a:latin typeface="Arial"/>
                <a:ea typeface="ＭＳ 明朝"/>
                <a:cs typeface="Times New Roman"/>
              </a:rPr>
              <a:t> da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belgeler</a:t>
            </a:r>
            <a:r>
              <a:rPr lang="en-US" dirty="0">
                <a:latin typeface="Arial"/>
                <a:ea typeface="ＭＳ 明朝"/>
                <a:cs typeface="Times New Roman"/>
              </a:rPr>
              <a:t> TÜRSAB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Yönetim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Kurulu’na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sunulur</a:t>
            </a:r>
            <a:r>
              <a:rPr lang="en-US" dirty="0"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Yönetim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</a:t>
            </a:r>
            <a:r>
              <a:rPr lang="en-US" dirty="0">
                <a:latin typeface="Arial"/>
                <a:ea typeface="ＭＳ 明朝"/>
                <a:cs typeface="Times New Roman"/>
              </a:rPr>
              <a:t> ilk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incelemesi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sonucu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dosyayı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cezai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yönden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incelenmesi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istemi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ile</a:t>
            </a:r>
            <a:r>
              <a:rPr lang="en-US" dirty="0">
                <a:latin typeface="Arial"/>
                <a:ea typeface="ＭＳ 明朝"/>
                <a:cs typeface="Times New Roman"/>
              </a:rPr>
              <a:t> TÜRSAB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Disiplin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iletir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</a:t>
            </a:r>
            <a:r>
              <a:rPr lang="en-US" dirty="0">
                <a:latin typeface="Arial"/>
                <a:ea typeface="ＭＳ 明朝"/>
                <a:cs typeface="Times New Roman"/>
              </a:rPr>
              <a:t> da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incelemeye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gerek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olmadığına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karar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verir</a:t>
            </a:r>
            <a:r>
              <a:rPr lang="en-US" dirty="0"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Disiplin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Kurallarına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uymadığı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saptanan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hakkında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Seyahat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Acentaları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Birliği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Yönetmeliği’nin</a:t>
            </a:r>
            <a:r>
              <a:rPr lang="en-US" dirty="0">
                <a:latin typeface="Arial"/>
                <a:ea typeface="ＭＳ 明朝"/>
                <a:cs typeface="Times New Roman"/>
              </a:rPr>
              <a:t> 18.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</a:t>
            </a:r>
            <a:r>
              <a:rPr lang="en-US" dirty="0">
                <a:latin typeface="Arial"/>
                <a:ea typeface="ＭＳ 明朝"/>
                <a:cs typeface="Times New Roman"/>
              </a:rPr>
              <a:t> 19.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maddeleri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hükümleri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çerçevesinde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karar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verir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3" y="1100628"/>
            <a:ext cx="8537223" cy="3579849"/>
          </a:xfrm>
        </p:spPr>
        <p:txBody>
          <a:bodyPr/>
          <a:lstStyle/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YENİ KURALLAR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49-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Yukarıdaki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kurallarının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sürekli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gelişimini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sağlamak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üzere</a:t>
            </a:r>
            <a:r>
              <a:rPr lang="en-US" dirty="0">
                <a:latin typeface="Arial"/>
                <a:ea typeface="ＭＳ 明朝"/>
                <a:cs typeface="Times New Roman"/>
              </a:rPr>
              <a:t> TÜRSAB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Yönetim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</a:t>
            </a:r>
            <a:r>
              <a:rPr lang="en-US" dirty="0"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Genel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Kurul’a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gündeme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ilişkin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hükümlere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uyma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şartı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ile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yeni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teklifler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getirebilir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80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YÜRÜRLÜK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/>
                <a:ea typeface="ＭＳ 明朝"/>
                <a:cs typeface="Times New Roman"/>
              </a:rPr>
              <a:t>50-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Yukarıda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yazılı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meslek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kuralları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Genel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Kurulun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kabulüyle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yürürlüğe</a:t>
            </a:r>
            <a:r>
              <a:rPr lang="en-US" dirty="0"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>
                <a:latin typeface="Arial"/>
                <a:ea typeface="ＭＳ 明朝"/>
                <a:cs typeface="Times New Roman"/>
              </a:rPr>
              <a:t>girer</a:t>
            </a:r>
            <a:r>
              <a:rPr lang="en-US" dirty="0">
                <a:latin typeface="Arial"/>
                <a:ea typeface="ＭＳ 明朝"/>
                <a:cs typeface="Times New Roman"/>
              </a:rPr>
              <a:t>.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0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KAYNAK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www.tursab.org.tr</a:t>
            </a:r>
            <a:r>
              <a:rPr lang="en-US" dirty="0"/>
              <a:t>/</a:t>
            </a:r>
            <a:r>
              <a:rPr lang="en-US" dirty="0" err="1"/>
              <a:t>tr</a:t>
            </a:r>
            <a:r>
              <a:rPr lang="en-US" dirty="0"/>
              <a:t>/</a:t>
            </a:r>
            <a:r>
              <a:rPr lang="en-US" dirty="0" err="1"/>
              <a:t>mevzuat</a:t>
            </a:r>
            <a:r>
              <a:rPr lang="en-US" dirty="0"/>
              <a:t>/</a:t>
            </a:r>
            <a:r>
              <a:rPr lang="en-US" dirty="0" err="1"/>
              <a:t>ilkeler</a:t>
            </a:r>
            <a:r>
              <a:rPr lang="en-US" dirty="0"/>
              <a:t>/tursab-seyahat-acentaligi-meslek-ilkeleri_63.html</a:t>
            </a:r>
          </a:p>
        </p:txBody>
      </p:sp>
    </p:spTree>
    <p:extLst>
      <p:ext uri="{BB962C8B-B14F-4D97-AF65-F5344CB8AC3E}">
        <p14:creationId xmlns:p14="http://schemas.microsoft.com/office/powerpoint/2010/main" val="894625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</TotalTime>
  <Words>1158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ACENTACILIK MESLEK İLKELERİ </vt:lpstr>
      <vt:lpstr>Kabul Tarihi 03.12.1995 GENEL MESLEK KURALLARI </vt:lpstr>
      <vt:lpstr>PowerPoint Presentation</vt:lpstr>
      <vt:lpstr>PowerPoint Presentation</vt:lpstr>
      <vt:lpstr>MESLEKTAŞLAR ARASI İLİŞKİLER </vt:lpstr>
      <vt:lpstr>ACENTALARIN TÜRSAB VE TURİZM BAKANLIĞI İLİŞKİLERİ VE SORUMLULUKLARI 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ACENTACILIK MESLEK İLKELERİ </dc:title>
  <dc:creator>azade</dc:creator>
  <cp:lastModifiedBy>azade</cp:lastModifiedBy>
  <cp:revision>3</cp:revision>
  <dcterms:created xsi:type="dcterms:W3CDTF">2017-10-31T19:41:02Z</dcterms:created>
  <dcterms:modified xsi:type="dcterms:W3CDTF">2017-10-31T20:07:26Z</dcterms:modified>
</cp:coreProperties>
</file>