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120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65BE-0657-4A47-90AD-C21C55E16B19}" type="datetime4">
              <a:rPr lang="en-US" smtClean="0"/>
              <a:pPr/>
              <a:t>October 31,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3AA4-67BE-44F7-809A-3582401494AF}" type="datetime4">
              <a:rPr lang="en-US" smtClean="0"/>
              <a:pPr/>
              <a:t>October 31,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2EEB-1769-4776-AD69-E7C1260563EB}" type="datetime4">
              <a:rPr lang="en-US" smtClean="0"/>
              <a:pPr/>
              <a:t>October 31,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8AF-C16A-4836-A92D-61834B5F0BA5}" type="datetime4">
              <a:rPr lang="en-US" smtClean="0"/>
              <a:pPr/>
              <a:t>October 31,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2193-4505-4A75-99BB-880C6989A757}" type="datetime4">
              <a:rPr lang="en-US" smtClean="0"/>
              <a:pPr/>
              <a:t>October 31,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18F4-33C3-445B-924C-31108C51719C}" type="datetime4">
              <a:rPr lang="en-US" smtClean="0"/>
              <a:pPr/>
              <a:t>October 31,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7543A-E259-478F-9E0D-57BA40E442B7}" type="datetime4">
              <a:rPr lang="en-US" smtClean="0"/>
              <a:pPr/>
              <a:t>October 31, 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012D-77A1-44B0-BB26-329BA1EE55C9}" type="datetime4">
              <a:rPr lang="en-US" smtClean="0"/>
              <a:pPr/>
              <a:t>October 31, 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499E-3031-413E-B01E-B94970708CAA}" type="datetime4">
              <a:rPr lang="en-US" smtClean="0"/>
              <a:pPr/>
              <a:t>October 31, 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AB0C-2220-4D0E-A0DD-DB7FA0F742F4}" type="datetime4">
              <a:rPr lang="en-US" smtClean="0"/>
              <a:pPr/>
              <a:t>October 31,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Drag picture to placeholder or click icon to add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6D63-31BF-4B94-B6C5-E20B2C63F515}" type="datetime4">
              <a:rPr lang="en-US" smtClean="0"/>
              <a:pPr/>
              <a:t>October 31,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2B1B13E-D5AF-485E-81A1-82A140076526}" type="datetime4">
              <a:rPr lang="en-US" smtClean="0"/>
              <a:pPr/>
              <a:t>October 31, 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2800" dirty="0" smtClean="0"/>
              <a:t>ACENTACILIK MESLEK İLKELERİ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780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spcAft>
                <a:spcPts val="800"/>
              </a:spcAft>
            </a:pPr>
            <a:r>
              <a:rPr lang="en-US" sz="1400" dirty="0">
                <a:latin typeface="Arial"/>
                <a:ea typeface="ＭＳ 明朝"/>
                <a:cs typeface="Times New Roman"/>
              </a:rPr>
              <a:t>Kabul </a:t>
            </a:r>
            <a:r>
              <a:rPr lang="en-US" sz="1400" dirty="0" err="1">
                <a:latin typeface="Arial"/>
                <a:ea typeface="ＭＳ 明朝"/>
                <a:cs typeface="Times New Roman"/>
              </a:rPr>
              <a:t>Tarihi</a:t>
            </a:r>
            <a:r>
              <a:rPr lang="en-US" sz="1400" dirty="0">
                <a:latin typeface="Arial"/>
                <a:ea typeface="ＭＳ 明朝"/>
                <a:cs typeface="Times New Roman"/>
              </a:rPr>
              <a:t> 03.12.1995</a:t>
            </a:r>
            <a:r>
              <a:rPr lang="en-US" sz="1400" dirty="0">
                <a:latin typeface="Cambria"/>
                <a:ea typeface="ＭＳ 明朝"/>
                <a:cs typeface="Times New Roman"/>
              </a:rPr>
              <a:t/>
            </a:r>
            <a:br>
              <a:rPr lang="en-US" sz="1400" dirty="0">
                <a:latin typeface="Cambria"/>
                <a:ea typeface="ＭＳ 明朝"/>
                <a:cs typeface="Times New Roman"/>
              </a:rPr>
            </a:br>
            <a:r>
              <a:rPr lang="en-US" sz="1400" dirty="0">
                <a:latin typeface="Arial"/>
                <a:ea typeface="ＭＳ 明朝"/>
                <a:cs typeface="Times New Roman"/>
              </a:rPr>
              <a:t>GENEL MESLEK KURALLARI</a:t>
            </a:r>
            <a:r>
              <a:rPr lang="en-US" sz="1400" dirty="0">
                <a:latin typeface="Cambria"/>
                <a:ea typeface="ＭＳ 明朝"/>
                <a:cs typeface="Times New Roman"/>
              </a:rPr>
              <a:t/>
            </a:r>
            <a:br>
              <a:rPr lang="en-US" sz="1400" dirty="0">
                <a:latin typeface="Cambria"/>
                <a:ea typeface="ＭＳ 明朝"/>
                <a:cs typeface="Times New Roman"/>
              </a:rPr>
            </a:br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11" y="762000"/>
            <a:ext cx="8650111" cy="4642556"/>
          </a:xfrm>
        </p:spPr>
        <p:txBody>
          <a:bodyPr>
            <a:normAutofit fontScale="77500" lnSpcReduction="20000"/>
          </a:bodyPr>
          <a:lstStyle/>
          <a:p>
            <a:pPr algn="just">
              <a:spcAft>
                <a:spcPts val="800"/>
              </a:spcAft>
            </a:pPr>
            <a:r>
              <a:rPr lang="en-US" dirty="0" smtClean="0">
                <a:latin typeface="Arial"/>
                <a:ea typeface="ＭＳ 明朝"/>
                <a:cs typeface="Times New Roman"/>
              </a:rPr>
              <a:t>1</a:t>
            </a:r>
            <a:r>
              <a:rPr lang="en-US" dirty="0">
                <a:latin typeface="Arial"/>
                <a:ea typeface="ＭＳ 明朝"/>
                <a:cs typeface="Times New Roman"/>
              </a:rPr>
              <a:t>-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Acentacı</a:t>
            </a:r>
            <a:r>
              <a:rPr lang="en-US" dirty="0"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bir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seyahat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acentasının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sahibi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ya</a:t>
            </a:r>
            <a:r>
              <a:rPr lang="en-US" dirty="0">
                <a:latin typeface="Arial"/>
                <a:ea typeface="ＭＳ 明朝"/>
                <a:cs typeface="Times New Roman"/>
              </a:rPr>
              <a:t> da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sorumlu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müdürü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olarak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çalışan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ve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Türk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Turizmine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hizmeti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şiar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edinmiş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kişidir</a:t>
            </a:r>
            <a:r>
              <a:rPr lang="en-US" dirty="0">
                <a:latin typeface="Arial"/>
                <a:ea typeface="ＭＳ 明朝"/>
                <a:cs typeface="Times New Roman"/>
              </a:rPr>
              <a:t>.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pPr algn="just">
              <a:spcAft>
                <a:spcPts val="800"/>
              </a:spcAft>
            </a:pPr>
            <a:r>
              <a:rPr lang="en-US" dirty="0">
                <a:latin typeface="Arial"/>
                <a:ea typeface="ＭＳ 明朝"/>
                <a:cs typeface="Times New Roman"/>
              </a:rPr>
              <a:t>2-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Acentacı</a:t>
            </a:r>
            <a:r>
              <a:rPr lang="en-US" dirty="0"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mesleki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faaliyetleri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sırasında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Türkiye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Cumhuriyeti’nin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Anayasa’da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belirtilen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temel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niteliklerine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saygılı</a:t>
            </a:r>
            <a:r>
              <a:rPr lang="en-US" dirty="0"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bu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nitelikleri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korumak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konusunda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duyarlı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tavırlar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içinde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bulunur</a:t>
            </a:r>
            <a:r>
              <a:rPr lang="en-US" dirty="0">
                <a:latin typeface="Arial"/>
                <a:ea typeface="ＭＳ 明朝"/>
                <a:cs typeface="Times New Roman"/>
              </a:rPr>
              <a:t>.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Türkiye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Cumhuriyeti’nin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niteliklerine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ve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bütünlüğüne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karşı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görüş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ve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tavırlar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içindeki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kişi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ve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kuruluşlarla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işbirliği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içinde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bulunamazlar</a:t>
            </a:r>
            <a:r>
              <a:rPr lang="en-US" dirty="0">
                <a:latin typeface="Arial"/>
                <a:ea typeface="ＭＳ 明朝"/>
                <a:cs typeface="Times New Roman"/>
              </a:rPr>
              <a:t>.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Acentacı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sıfatı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ile</a:t>
            </a:r>
            <a:r>
              <a:rPr lang="en-US" dirty="0">
                <a:latin typeface="Arial"/>
                <a:ea typeface="ＭＳ 明朝"/>
                <a:cs typeface="Times New Roman"/>
              </a:rPr>
              <a:t> T.C.’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nin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temel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niteliklerine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aykırı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beyanlarda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bulunamazlar</a:t>
            </a:r>
            <a:r>
              <a:rPr lang="en-US" dirty="0">
                <a:latin typeface="Arial"/>
                <a:ea typeface="ＭＳ 明朝"/>
                <a:cs typeface="Times New Roman"/>
              </a:rPr>
              <a:t>.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pPr algn="just">
              <a:spcAft>
                <a:spcPts val="800"/>
              </a:spcAft>
            </a:pPr>
            <a:r>
              <a:rPr lang="en-US" dirty="0">
                <a:latin typeface="Arial"/>
                <a:ea typeface="ＭＳ 明朝"/>
                <a:cs typeface="Times New Roman"/>
              </a:rPr>
              <a:t>3-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Acentacı</a:t>
            </a:r>
            <a:r>
              <a:rPr lang="en-US" dirty="0"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basiretli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tacir</a:t>
            </a:r>
            <a:r>
              <a:rPr lang="en-US" dirty="0"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namuslu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insan</a:t>
            </a:r>
            <a:r>
              <a:rPr lang="en-US" dirty="0"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sorumlu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vatandaş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olarak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faaliyetlerini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sürdürür</a:t>
            </a:r>
            <a:r>
              <a:rPr lang="en-US" dirty="0">
                <a:latin typeface="Arial"/>
                <a:ea typeface="ＭＳ 明朝"/>
                <a:cs typeface="Times New Roman"/>
              </a:rPr>
              <a:t>.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pPr algn="just">
              <a:spcAft>
                <a:spcPts val="800"/>
              </a:spcAft>
            </a:pPr>
            <a:r>
              <a:rPr lang="en-US" dirty="0">
                <a:latin typeface="Arial"/>
                <a:ea typeface="ＭＳ 明朝"/>
                <a:cs typeface="Times New Roman"/>
              </a:rPr>
              <a:t>4-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Acentacı</a:t>
            </a:r>
            <a:r>
              <a:rPr lang="en-US" dirty="0"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hukuka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saygılı</a:t>
            </a:r>
            <a:r>
              <a:rPr lang="en-US" dirty="0"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yargıya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itaatkar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davranır</a:t>
            </a:r>
            <a:r>
              <a:rPr lang="en-US" dirty="0">
                <a:latin typeface="Arial"/>
                <a:ea typeface="ＭＳ 明朝"/>
                <a:cs typeface="Times New Roman"/>
              </a:rPr>
              <a:t>.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pPr algn="just">
              <a:spcAft>
                <a:spcPts val="800"/>
              </a:spcAft>
            </a:pPr>
            <a:r>
              <a:rPr lang="en-US" dirty="0">
                <a:latin typeface="Arial"/>
                <a:ea typeface="ＭＳ 明朝"/>
                <a:cs typeface="Times New Roman"/>
              </a:rPr>
              <a:t>5-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Acentalar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arasında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küçük</a:t>
            </a:r>
            <a:r>
              <a:rPr lang="en-US" dirty="0"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büyük</a:t>
            </a:r>
            <a:r>
              <a:rPr lang="en-US" dirty="0"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üstün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vasıflı</a:t>
            </a:r>
            <a:r>
              <a:rPr lang="en-US" dirty="0"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düşük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vasıflı</a:t>
            </a:r>
            <a:r>
              <a:rPr lang="en-US" dirty="0"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eski</a:t>
            </a:r>
            <a:r>
              <a:rPr lang="en-US" dirty="0"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yeni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ayırımı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yoktur</a:t>
            </a:r>
            <a:r>
              <a:rPr lang="en-US" dirty="0">
                <a:latin typeface="Arial"/>
                <a:ea typeface="ＭＳ 明朝"/>
                <a:cs typeface="Times New Roman"/>
              </a:rPr>
              <a:t>.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Acenta</a:t>
            </a:r>
            <a:r>
              <a:rPr lang="en-US" dirty="0"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ticari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işletme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olarak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Devlet</a:t>
            </a:r>
            <a:r>
              <a:rPr lang="en-US" dirty="0"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Turizm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Bakanlığı</a:t>
            </a:r>
            <a:r>
              <a:rPr lang="en-US" dirty="0">
                <a:latin typeface="Arial"/>
                <a:ea typeface="ＭＳ 明朝"/>
                <a:cs typeface="Times New Roman"/>
              </a:rPr>
              <a:t>, TÜRSAB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önünde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eşittir</a:t>
            </a:r>
            <a:r>
              <a:rPr lang="en-US" dirty="0">
                <a:latin typeface="Arial"/>
                <a:ea typeface="ＭＳ 明朝"/>
                <a:cs typeface="Times New Roman"/>
              </a:rPr>
              <a:t>.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pPr algn="just">
              <a:spcAft>
                <a:spcPts val="800"/>
              </a:spcAft>
            </a:pPr>
            <a:r>
              <a:rPr lang="en-US" dirty="0">
                <a:latin typeface="Arial"/>
                <a:ea typeface="ＭＳ 明朝"/>
                <a:cs typeface="Times New Roman"/>
              </a:rPr>
              <a:t>6-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Acentacı</a:t>
            </a:r>
            <a:r>
              <a:rPr lang="en-US" dirty="0"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tüm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çalışma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ve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davranışlarında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Türk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Turizmine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zarar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vermemeye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titizlikle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dikkat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eder</a:t>
            </a:r>
            <a:r>
              <a:rPr lang="en-US" dirty="0">
                <a:latin typeface="Arial"/>
                <a:ea typeface="ＭＳ 明朝"/>
                <a:cs typeface="Times New Roman"/>
              </a:rPr>
              <a:t>.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pPr algn="just">
              <a:spcAft>
                <a:spcPts val="800"/>
              </a:spcAft>
            </a:pPr>
            <a:r>
              <a:rPr lang="en-US" dirty="0">
                <a:latin typeface="Arial"/>
                <a:ea typeface="ＭＳ 明朝"/>
                <a:cs typeface="Times New Roman"/>
              </a:rPr>
              <a:t>7-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Acentacı</a:t>
            </a:r>
            <a:r>
              <a:rPr lang="en-US" dirty="0"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mesleğin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itibarını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zedeleyecek</a:t>
            </a:r>
            <a:r>
              <a:rPr lang="en-US" dirty="0">
                <a:latin typeface="Arial"/>
                <a:ea typeface="ＭＳ 明朝"/>
                <a:cs typeface="Times New Roman"/>
              </a:rPr>
              <a:t> her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tür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tutum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ve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davranıştan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kaçınmak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zorundadır</a:t>
            </a:r>
            <a:r>
              <a:rPr lang="en-US" dirty="0">
                <a:latin typeface="Arial"/>
                <a:ea typeface="ＭＳ 明朝"/>
                <a:cs typeface="Times New Roman"/>
              </a:rPr>
              <a:t>.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pPr algn="just">
              <a:spcAft>
                <a:spcPts val="800"/>
              </a:spcAft>
            </a:pPr>
            <a:r>
              <a:rPr lang="en-US" dirty="0">
                <a:latin typeface="Arial"/>
                <a:ea typeface="ＭＳ 明朝"/>
                <a:cs typeface="Times New Roman"/>
              </a:rPr>
              <a:t>8-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Acentacı</a:t>
            </a:r>
            <a:r>
              <a:rPr lang="en-US" dirty="0"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mesleki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çalışmasını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kamunun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inancını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ve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mesleğe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güvenini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sağlayacak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biçimde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yürütür</a:t>
            </a:r>
            <a:r>
              <a:rPr lang="en-US" dirty="0">
                <a:latin typeface="Arial"/>
                <a:ea typeface="ＭＳ 明朝"/>
                <a:cs typeface="Times New Roman"/>
              </a:rPr>
              <a:t>.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pPr algn="just">
              <a:spcAft>
                <a:spcPts val="800"/>
              </a:spcAft>
            </a:pPr>
            <a:r>
              <a:rPr lang="en-US" dirty="0">
                <a:latin typeface="Arial"/>
                <a:ea typeface="ＭＳ 明朝"/>
                <a:cs typeface="Times New Roman"/>
              </a:rPr>
              <a:t>9-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Acentacı</a:t>
            </a:r>
            <a:r>
              <a:rPr lang="en-US" dirty="0">
                <a:latin typeface="Arial"/>
                <a:ea typeface="ＭＳ 明朝"/>
                <a:cs typeface="Times New Roman"/>
              </a:rPr>
              <a:t>, TÜRSAB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tarafından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kabul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olunan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mesleki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dayanışma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ve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düzen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gereklerine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uygun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davranmak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zorundadır</a:t>
            </a:r>
            <a:r>
              <a:rPr lang="en-US" dirty="0" smtClean="0">
                <a:latin typeface="Arial"/>
                <a:ea typeface="ＭＳ 明朝"/>
                <a:cs typeface="Times New Roman"/>
              </a:rPr>
              <a:t>.</a:t>
            </a:r>
          </a:p>
          <a:p>
            <a:pPr algn="just">
              <a:spcAft>
                <a:spcPts val="800"/>
              </a:spcAft>
            </a:pPr>
            <a:r>
              <a:rPr lang="en-US" dirty="0" smtClean="0">
                <a:latin typeface="Arial"/>
                <a:ea typeface="ＭＳ 明朝"/>
                <a:cs typeface="Times New Roman"/>
              </a:rPr>
              <a:t>10-</a:t>
            </a:r>
            <a:r>
              <a:rPr lang="en-US" dirty="0" smtClean="0"/>
              <a:t>Acentacı</a:t>
            </a:r>
            <a:r>
              <a:rPr lang="en-US" dirty="0"/>
              <a:t>, </a:t>
            </a:r>
            <a:r>
              <a:rPr lang="en-US" dirty="0" err="1"/>
              <a:t>kanunen</a:t>
            </a:r>
            <a:r>
              <a:rPr lang="en-US" dirty="0"/>
              <a:t> </a:t>
            </a:r>
            <a:r>
              <a:rPr lang="en-US" dirty="0" err="1"/>
              <a:t>bulunduğu</a:t>
            </a:r>
            <a:r>
              <a:rPr lang="en-US" dirty="0"/>
              <a:t> </a:t>
            </a:r>
            <a:r>
              <a:rPr lang="en-US" dirty="0" err="1"/>
              <a:t>başkaca</a:t>
            </a:r>
            <a:r>
              <a:rPr lang="en-US" dirty="0"/>
              <a:t> </a:t>
            </a:r>
            <a:r>
              <a:rPr lang="en-US" dirty="0" err="1"/>
              <a:t>mevkii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olanaklarının</a:t>
            </a:r>
            <a:r>
              <a:rPr lang="en-US" dirty="0"/>
              <a:t> </a:t>
            </a:r>
            <a:r>
              <a:rPr lang="en-US" dirty="0" err="1"/>
              <a:t>mesleki</a:t>
            </a:r>
            <a:r>
              <a:rPr lang="en-US" dirty="0"/>
              <a:t> </a:t>
            </a:r>
            <a:r>
              <a:rPr lang="en-US" dirty="0" err="1"/>
              <a:t>çalışmalarına</a:t>
            </a:r>
            <a:r>
              <a:rPr lang="en-US" dirty="0"/>
              <a:t> </a:t>
            </a:r>
            <a:r>
              <a:rPr lang="en-US" dirty="0" err="1"/>
              <a:t>ticari</a:t>
            </a:r>
            <a:r>
              <a:rPr lang="en-US" dirty="0"/>
              <a:t> </a:t>
            </a:r>
            <a:r>
              <a:rPr lang="en-US" dirty="0" err="1"/>
              <a:t>anlamda</a:t>
            </a:r>
            <a:r>
              <a:rPr lang="en-US" dirty="0"/>
              <a:t> </a:t>
            </a:r>
            <a:r>
              <a:rPr lang="en-US" dirty="0" err="1"/>
              <a:t>etkili</a:t>
            </a:r>
            <a:r>
              <a:rPr lang="en-US" dirty="0"/>
              <a:t> </a:t>
            </a:r>
            <a:r>
              <a:rPr lang="en-US" dirty="0" err="1"/>
              <a:t>olmamasına</a:t>
            </a:r>
            <a:r>
              <a:rPr lang="en-US" dirty="0"/>
              <a:t> </a:t>
            </a:r>
            <a:r>
              <a:rPr lang="en-US" dirty="0" err="1"/>
              <a:t>dikkat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</a:t>
            </a:r>
          </a:p>
          <a:p>
            <a:pPr algn="just">
              <a:spcAft>
                <a:spcPts val="800"/>
              </a:spcAft>
            </a:pPr>
            <a:endParaRPr lang="en-US" dirty="0">
              <a:latin typeface="Cambria"/>
              <a:ea typeface="ＭＳ 明朝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40448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889" y="1100628"/>
            <a:ext cx="8777111" cy="3579849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11- </a:t>
            </a:r>
            <a:r>
              <a:rPr lang="en-US" dirty="0" err="1"/>
              <a:t>Acentacı</a:t>
            </a:r>
            <a:r>
              <a:rPr lang="en-US" dirty="0"/>
              <a:t> </a:t>
            </a:r>
            <a:r>
              <a:rPr lang="en-US" dirty="0" err="1"/>
              <a:t>kanunen</a:t>
            </a:r>
            <a:r>
              <a:rPr lang="en-US" dirty="0"/>
              <a:t> </a:t>
            </a:r>
            <a:r>
              <a:rPr lang="en-US" dirty="0" err="1"/>
              <a:t>bulunduğu</a:t>
            </a:r>
            <a:r>
              <a:rPr lang="en-US" dirty="0"/>
              <a:t> </a:t>
            </a:r>
            <a:r>
              <a:rPr lang="en-US" dirty="0" err="1"/>
              <a:t>başkaca</a:t>
            </a:r>
            <a:r>
              <a:rPr lang="en-US" dirty="0"/>
              <a:t> </a:t>
            </a:r>
            <a:r>
              <a:rPr lang="en-US" dirty="0" err="1"/>
              <a:t>mevkii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olanaklar</a:t>
            </a:r>
            <a:r>
              <a:rPr lang="en-US" dirty="0"/>
              <a:t> </a:t>
            </a:r>
            <a:r>
              <a:rPr lang="en-US" dirty="0" err="1"/>
              <a:t>sayesinde</a:t>
            </a:r>
            <a:r>
              <a:rPr lang="en-US" dirty="0"/>
              <a:t> </a:t>
            </a:r>
            <a:r>
              <a:rPr lang="en-US" dirty="0" err="1"/>
              <a:t>kendisine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sahibi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çalıştığı</a:t>
            </a:r>
            <a:r>
              <a:rPr lang="en-US" dirty="0"/>
              <a:t> </a:t>
            </a:r>
            <a:r>
              <a:rPr lang="en-US" dirty="0" err="1"/>
              <a:t>kuruluşlara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sağlama</a:t>
            </a:r>
            <a:r>
              <a:rPr lang="en-US" dirty="0"/>
              <a:t> </a:t>
            </a:r>
            <a:r>
              <a:rPr lang="en-US" dirty="0" err="1"/>
              <a:t>niteliğindeki</a:t>
            </a:r>
            <a:r>
              <a:rPr lang="en-US" dirty="0"/>
              <a:t> </a:t>
            </a:r>
            <a:r>
              <a:rPr lang="en-US" dirty="0" err="1"/>
              <a:t>çalışmalardan</a:t>
            </a:r>
            <a:r>
              <a:rPr lang="en-US" dirty="0"/>
              <a:t> </a:t>
            </a:r>
            <a:r>
              <a:rPr lang="en-US" dirty="0" err="1"/>
              <a:t>kaçınır</a:t>
            </a:r>
            <a:r>
              <a:rPr lang="en-US" dirty="0"/>
              <a:t>.</a:t>
            </a:r>
          </a:p>
          <a:p>
            <a:r>
              <a:rPr lang="en-US" dirty="0"/>
              <a:t>12-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kanunen</a:t>
            </a:r>
            <a:r>
              <a:rPr lang="en-US" dirty="0"/>
              <a:t> </a:t>
            </a:r>
            <a:r>
              <a:rPr lang="en-US" dirty="0" err="1"/>
              <a:t>bulunduğu</a:t>
            </a:r>
            <a:r>
              <a:rPr lang="en-US" dirty="0"/>
              <a:t> </a:t>
            </a:r>
            <a:r>
              <a:rPr lang="en-US" dirty="0" err="1"/>
              <a:t>başkaca</a:t>
            </a:r>
            <a:r>
              <a:rPr lang="en-US" dirty="0"/>
              <a:t> </a:t>
            </a:r>
            <a:r>
              <a:rPr lang="en-US" dirty="0" err="1"/>
              <a:t>mevkii</a:t>
            </a:r>
            <a:r>
              <a:rPr lang="en-US" dirty="0"/>
              <a:t> </a:t>
            </a:r>
            <a:r>
              <a:rPr lang="en-US" dirty="0" err="1"/>
              <a:t>nedeniyle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sıfatları</a:t>
            </a:r>
            <a:r>
              <a:rPr lang="en-US" dirty="0"/>
              <a:t> </a:t>
            </a:r>
            <a:r>
              <a:rPr lang="en-US" dirty="0" err="1"/>
              <a:t>ticari</a:t>
            </a:r>
            <a:r>
              <a:rPr lang="en-US" dirty="0"/>
              <a:t> </a:t>
            </a:r>
            <a:r>
              <a:rPr lang="en-US" dirty="0" err="1"/>
              <a:t>çıkarları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kullanamaz</a:t>
            </a:r>
            <a:r>
              <a:rPr lang="en-US" dirty="0"/>
              <a:t>.</a:t>
            </a:r>
          </a:p>
          <a:p>
            <a:r>
              <a:rPr lang="en-US" dirty="0"/>
              <a:t>13-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ilan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reklamlarında</a:t>
            </a:r>
            <a:r>
              <a:rPr lang="en-US" dirty="0"/>
              <a:t> </a:t>
            </a:r>
            <a:r>
              <a:rPr lang="en-US" dirty="0" err="1"/>
              <a:t>gerçeğe</a:t>
            </a:r>
            <a:r>
              <a:rPr lang="en-US" dirty="0"/>
              <a:t> </a:t>
            </a:r>
            <a:r>
              <a:rPr lang="en-US" dirty="0" err="1"/>
              <a:t>aykırı</a:t>
            </a:r>
            <a:r>
              <a:rPr lang="en-US" dirty="0"/>
              <a:t>, </a:t>
            </a:r>
            <a:r>
              <a:rPr lang="en-US" dirty="0" err="1"/>
              <a:t>okuyanı</a:t>
            </a:r>
            <a:r>
              <a:rPr lang="en-US" dirty="0"/>
              <a:t> </a:t>
            </a:r>
            <a:r>
              <a:rPr lang="en-US" dirty="0" err="1"/>
              <a:t>yanıltan</a:t>
            </a:r>
            <a:r>
              <a:rPr lang="en-US" dirty="0"/>
              <a:t> </a:t>
            </a:r>
            <a:r>
              <a:rPr lang="en-US" dirty="0" err="1"/>
              <a:t>ifadeler</a:t>
            </a:r>
            <a:r>
              <a:rPr lang="en-US" dirty="0"/>
              <a:t> </a:t>
            </a:r>
            <a:r>
              <a:rPr lang="en-US" dirty="0" err="1"/>
              <a:t>kullanamaz</a:t>
            </a:r>
            <a:r>
              <a:rPr lang="en-US" dirty="0"/>
              <a:t>.</a:t>
            </a:r>
          </a:p>
          <a:p>
            <a:r>
              <a:rPr lang="en-US" dirty="0"/>
              <a:t>14-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ilan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reklamlarında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meslekdaşını</a:t>
            </a:r>
            <a:r>
              <a:rPr lang="en-US" dirty="0"/>
              <a:t> </a:t>
            </a:r>
            <a:r>
              <a:rPr lang="en-US" dirty="0" err="1"/>
              <a:t>karalayan</a:t>
            </a:r>
            <a:r>
              <a:rPr lang="en-US" dirty="0"/>
              <a:t> </a:t>
            </a:r>
            <a:r>
              <a:rPr lang="en-US" dirty="0" err="1"/>
              <a:t>ifadeler</a:t>
            </a:r>
            <a:r>
              <a:rPr lang="en-US" dirty="0"/>
              <a:t> </a:t>
            </a:r>
            <a:r>
              <a:rPr lang="en-US" dirty="0" err="1"/>
              <a:t>kullanamaz</a:t>
            </a:r>
            <a:r>
              <a:rPr lang="en-US" dirty="0"/>
              <a:t>.</a:t>
            </a:r>
          </a:p>
          <a:p>
            <a:r>
              <a:rPr lang="en-US" dirty="0"/>
              <a:t>15-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ilan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reklamlarında</a:t>
            </a:r>
            <a:r>
              <a:rPr lang="en-US" dirty="0"/>
              <a:t> </a:t>
            </a:r>
            <a:r>
              <a:rPr lang="en-US" dirty="0" err="1"/>
              <a:t>haiz</a:t>
            </a:r>
            <a:r>
              <a:rPr lang="en-US" dirty="0"/>
              <a:t> </a:t>
            </a:r>
            <a:r>
              <a:rPr lang="en-US" dirty="0" err="1"/>
              <a:t>olmadığı</a:t>
            </a:r>
            <a:r>
              <a:rPr lang="en-US" dirty="0"/>
              <a:t> </a:t>
            </a:r>
            <a:r>
              <a:rPr lang="en-US" dirty="0" err="1"/>
              <a:t>sıfatları</a:t>
            </a:r>
            <a:r>
              <a:rPr lang="en-US" dirty="0"/>
              <a:t> </a:t>
            </a:r>
            <a:r>
              <a:rPr lang="en-US" dirty="0" err="1"/>
              <a:t>kullanamaz</a:t>
            </a:r>
            <a:r>
              <a:rPr lang="en-US" dirty="0"/>
              <a:t>.</a:t>
            </a:r>
          </a:p>
          <a:p>
            <a:r>
              <a:rPr lang="en-US" dirty="0"/>
              <a:t>16-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ilan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reklamlarında</a:t>
            </a:r>
            <a:r>
              <a:rPr lang="en-US" dirty="0"/>
              <a:t> </a:t>
            </a:r>
            <a:r>
              <a:rPr lang="en-US" dirty="0" err="1"/>
              <a:t>gereksiz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haksız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işi</a:t>
            </a:r>
            <a:r>
              <a:rPr lang="en-US" dirty="0"/>
              <a:t> </a:t>
            </a:r>
            <a:r>
              <a:rPr lang="en-US" dirty="0" err="1"/>
              <a:t>yapmaya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yetkili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/>
              <a:t>belirtemez</a:t>
            </a:r>
            <a:r>
              <a:rPr lang="en-US" dirty="0"/>
              <a:t>.</a:t>
            </a:r>
          </a:p>
          <a:p>
            <a:r>
              <a:rPr lang="en-US" dirty="0"/>
              <a:t>17-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mesleği</a:t>
            </a:r>
            <a:r>
              <a:rPr lang="en-US" dirty="0"/>
              <a:t> </a:t>
            </a:r>
            <a:r>
              <a:rPr lang="en-US" dirty="0" err="1"/>
              <a:t>nedeniyle</a:t>
            </a:r>
            <a:r>
              <a:rPr lang="en-US" dirty="0"/>
              <a:t> </a:t>
            </a:r>
            <a:r>
              <a:rPr lang="en-US" dirty="0" err="1"/>
              <a:t>öğrendiği</a:t>
            </a:r>
            <a:r>
              <a:rPr lang="en-US" dirty="0"/>
              <a:t> her </a:t>
            </a:r>
            <a:r>
              <a:rPr lang="en-US" dirty="0" err="1"/>
              <a:t>tür</a:t>
            </a:r>
            <a:r>
              <a:rPr lang="en-US" dirty="0"/>
              <a:t> </a:t>
            </a:r>
            <a:r>
              <a:rPr lang="en-US" dirty="0" err="1"/>
              <a:t>sırrı</a:t>
            </a:r>
            <a:r>
              <a:rPr lang="en-US" dirty="0"/>
              <a:t> </a:t>
            </a:r>
            <a:r>
              <a:rPr lang="en-US" dirty="0" err="1"/>
              <a:t>saklar</a:t>
            </a:r>
            <a:r>
              <a:rPr lang="en-US" dirty="0"/>
              <a:t>.</a:t>
            </a:r>
          </a:p>
          <a:p>
            <a:r>
              <a:rPr lang="en-US" dirty="0"/>
              <a:t>18-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müşterilerini</a:t>
            </a:r>
            <a:r>
              <a:rPr lang="en-US" dirty="0"/>
              <a:t> </a:t>
            </a:r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yerlerden</a:t>
            </a:r>
            <a:r>
              <a:rPr lang="en-US" dirty="0"/>
              <a:t> </a:t>
            </a:r>
            <a:r>
              <a:rPr lang="en-US" dirty="0" err="1"/>
              <a:t>alışverişe</a:t>
            </a:r>
            <a:r>
              <a:rPr lang="en-US" dirty="0"/>
              <a:t> </a:t>
            </a:r>
            <a:r>
              <a:rPr lang="en-US" dirty="0" err="1"/>
              <a:t>zorlamaz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konuda</a:t>
            </a:r>
            <a:r>
              <a:rPr lang="en-US" dirty="0"/>
              <a:t> </a:t>
            </a:r>
            <a:r>
              <a:rPr lang="en-US" dirty="0" err="1"/>
              <a:t>çalışanlarına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rehberlerine</a:t>
            </a:r>
            <a:r>
              <a:rPr lang="en-US" dirty="0"/>
              <a:t> </a:t>
            </a:r>
            <a:r>
              <a:rPr lang="en-US" dirty="0" err="1"/>
              <a:t>baskı</a:t>
            </a:r>
            <a:r>
              <a:rPr lang="en-US" dirty="0"/>
              <a:t> </a:t>
            </a:r>
            <a:r>
              <a:rPr lang="en-US" dirty="0" err="1"/>
              <a:t>yapamaz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kişilerin</a:t>
            </a:r>
            <a:r>
              <a:rPr lang="en-US" dirty="0"/>
              <a:t> </a:t>
            </a:r>
            <a:r>
              <a:rPr lang="en-US" dirty="0" err="1"/>
              <a:t>baskı</a:t>
            </a:r>
            <a:r>
              <a:rPr lang="en-US" dirty="0"/>
              <a:t> </a:t>
            </a:r>
            <a:r>
              <a:rPr lang="en-US" dirty="0" err="1"/>
              <a:t>yapmasını</a:t>
            </a:r>
            <a:r>
              <a:rPr lang="en-US" dirty="0"/>
              <a:t> </a:t>
            </a:r>
            <a:r>
              <a:rPr lang="en-US" dirty="0" err="1"/>
              <a:t>önler</a:t>
            </a:r>
            <a:r>
              <a:rPr lang="en-US" dirty="0"/>
              <a:t>.</a:t>
            </a:r>
          </a:p>
          <a:p>
            <a:r>
              <a:rPr lang="en-US" dirty="0"/>
              <a:t>19-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mesleki</a:t>
            </a:r>
            <a:r>
              <a:rPr lang="en-US" dirty="0"/>
              <a:t> </a:t>
            </a:r>
            <a:r>
              <a:rPr lang="en-US" dirty="0" err="1"/>
              <a:t>faaliyetlerinden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borçlarını</a:t>
            </a:r>
            <a:r>
              <a:rPr lang="en-US" dirty="0"/>
              <a:t> </a:t>
            </a:r>
            <a:r>
              <a:rPr lang="en-US" dirty="0" err="1"/>
              <a:t>zamanında</a:t>
            </a:r>
            <a:r>
              <a:rPr lang="en-US" dirty="0"/>
              <a:t> </a:t>
            </a:r>
            <a:r>
              <a:rPr lang="en-US" dirty="0" err="1"/>
              <a:t>öder</a:t>
            </a:r>
            <a:r>
              <a:rPr lang="en-US" dirty="0"/>
              <a:t>, </a:t>
            </a:r>
            <a:r>
              <a:rPr lang="en-US" dirty="0" err="1"/>
              <a:t>taahhütlerini</a:t>
            </a:r>
            <a:r>
              <a:rPr lang="en-US" dirty="0"/>
              <a:t> </a:t>
            </a:r>
            <a:r>
              <a:rPr lang="en-US" dirty="0" err="1"/>
              <a:t>eksiksiz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getirir</a:t>
            </a:r>
            <a:r>
              <a:rPr lang="en-US" dirty="0"/>
              <a:t>.</a:t>
            </a:r>
          </a:p>
          <a:p>
            <a:r>
              <a:rPr lang="en-US" dirty="0"/>
              <a:t>20-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mesleki</a:t>
            </a:r>
            <a:r>
              <a:rPr lang="en-US" dirty="0"/>
              <a:t> </a:t>
            </a:r>
            <a:r>
              <a:rPr lang="en-US" dirty="0" err="1"/>
              <a:t>faaliyetlerini</a:t>
            </a:r>
            <a:r>
              <a:rPr lang="en-US" dirty="0"/>
              <a:t> </a:t>
            </a:r>
            <a:r>
              <a:rPr lang="en-US" dirty="0" err="1"/>
              <a:t>bizzat</a:t>
            </a:r>
            <a:r>
              <a:rPr lang="en-US" dirty="0"/>
              <a:t> </a:t>
            </a:r>
            <a:r>
              <a:rPr lang="en-US" dirty="0" err="1"/>
              <a:t>kendisi</a:t>
            </a:r>
            <a:r>
              <a:rPr lang="en-US" dirty="0"/>
              <a:t> </a:t>
            </a:r>
            <a:r>
              <a:rPr lang="en-US" dirty="0" err="1"/>
              <a:t>düzenler</a:t>
            </a:r>
            <a:r>
              <a:rPr lang="en-US" dirty="0"/>
              <a:t>, </a:t>
            </a:r>
            <a:r>
              <a:rPr lang="en-US" dirty="0" err="1"/>
              <a:t>başkaca</a:t>
            </a:r>
            <a:r>
              <a:rPr lang="en-US" dirty="0"/>
              <a:t> </a:t>
            </a:r>
            <a:r>
              <a:rPr lang="en-US" dirty="0" err="1"/>
              <a:t>kişi</a:t>
            </a:r>
            <a:r>
              <a:rPr lang="en-US" dirty="0"/>
              <a:t>, </a:t>
            </a:r>
            <a:r>
              <a:rPr lang="en-US" dirty="0" err="1"/>
              <a:t>kuruluş</a:t>
            </a:r>
            <a:r>
              <a:rPr lang="en-US" dirty="0"/>
              <a:t>, </a:t>
            </a:r>
            <a:r>
              <a:rPr lang="en-US" dirty="0" err="1"/>
              <a:t>tur</a:t>
            </a:r>
            <a:r>
              <a:rPr lang="en-US" dirty="0"/>
              <a:t> </a:t>
            </a:r>
            <a:r>
              <a:rPr lang="en-US" dirty="0" err="1"/>
              <a:t>operatörü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acentanın</a:t>
            </a:r>
            <a:r>
              <a:rPr lang="en-US" dirty="0"/>
              <a:t> </a:t>
            </a:r>
            <a:r>
              <a:rPr lang="en-US" dirty="0" err="1"/>
              <a:t>mesleki</a:t>
            </a:r>
            <a:r>
              <a:rPr lang="en-US" dirty="0"/>
              <a:t> </a:t>
            </a:r>
            <a:r>
              <a:rPr lang="en-US" dirty="0" err="1"/>
              <a:t>faaliyetlerini</a:t>
            </a:r>
            <a:r>
              <a:rPr lang="en-US" dirty="0"/>
              <a:t> </a:t>
            </a:r>
            <a:r>
              <a:rPr lang="en-US" dirty="0" err="1"/>
              <a:t>yönetmesine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vermez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648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333" y="1100628"/>
            <a:ext cx="8480778" cy="419103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21-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yetkili</a:t>
            </a:r>
            <a:r>
              <a:rPr lang="en-US" dirty="0"/>
              <a:t> </a:t>
            </a:r>
            <a:r>
              <a:rPr lang="en-US" dirty="0" err="1"/>
              <a:t>çalışanları</a:t>
            </a:r>
            <a:r>
              <a:rPr lang="en-US" dirty="0"/>
              <a:t> </a:t>
            </a:r>
            <a:r>
              <a:rPr lang="en-US" dirty="0" err="1"/>
              <a:t>dışında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ilişkisi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kişilerin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acentası</a:t>
            </a:r>
            <a:r>
              <a:rPr lang="en-US" dirty="0"/>
              <a:t> </a:t>
            </a:r>
            <a:r>
              <a:rPr lang="en-US" dirty="0" err="1"/>
              <a:t>adına</a:t>
            </a:r>
            <a:r>
              <a:rPr lang="en-US" dirty="0"/>
              <a:t> </a:t>
            </a:r>
            <a:r>
              <a:rPr lang="en-US" dirty="0" err="1"/>
              <a:t>beyanda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taahhütte</a:t>
            </a:r>
            <a:r>
              <a:rPr lang="en-US" dirty="0"/>
              <a:t> </a:t>
            </a:r>
            <a:r>
              <a:rPr lang="en-US" dirty="0" err="1"/>
              <a:t>bulunmasına</a:t>
            </a:r>
            <a:r>
              <a:rPr lang="en-US" dirty="0"/>
              <a:t> </a:t>
            </a:r>
            <a:r>
              <a:rPr lang="en-US" dirty="0" err="1"/>
              <a:t>engel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</a:t>
            </a:r>
          </a:p>
          <a:p>
            <a:r>
              <a:rPr lang="en-US" dirty="0"/>
              <a:t>22-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çalışanlarının</a:t>
            </a:r>
            <a:r>
              <a:rPr lang="en-US" dirty="0"/>
              <a:t> da </a:t>
            </a:r>
            <a:r>
              <a:rPr lang="en-US" dirty="0" err="1"/>
              <a:t>meslek</a:t>
            </a:r>
            <a:r>
              <a:rPr lang="en-US" dirty="0"/>
              <a:t> </a:t>
            </a:r>
            <a:r>
              <a:rPr lang="en-US" dirty="0" err="1"/>
              <a:t>kurallarına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davranmasından</a:t>
            </a:r>
            <a:r>
              <a:rPr lang="en-US" dirty="0"/>
              <a:t> </a:t>
            </a:r>
            <a:r>
              <a:rPr lang="en-US" dirty="0" err="1"/>
              <a:t>sorumludur</a:t>
            </a:r>
            <a:r>
              <a:rPr lang="en-US" dirty="0"/>
              <a:t>.</a:t>
            </a:r>
          </a:p>
          <a:p>
            <a:r>
              <a:rPr lang="en-US" dirty="0"/>
              <a:t>23-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kamuoyunu</a:t>
            </a:r>
            <a:r>
              <a:rPr lang="en-US" dirty="0"/>
              <a:t> </a:t>
            </a:r>
            <a:r>
              <a:rPr lang="en-US" dirty="0" err="1"/>
              <a:t>yanıltacak</a:t>
            </a:r>
            <a:r>
              <a:rPr lang="en-US" dirty="0"/>
              <a:t>, </a:t>
            </a:r>
            <a:r>
              <a:rPr lang="en-US" dirty="0" err="1"/>
              <a:t>iltibasa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açacak</a:t>
            </a:r>
            <a:r>
              <a:rPr lang="en-US" dirty="0"/>
              <a:t> </a:t>
            </a:r>
            <a:r>
              <a:rPr lang="en-US" dirty="0" err="1"/>
              <a:t>ilan</a:t>
            </a:r>
            <a:r>
              <a:rPr lang="en-US" dirty="0"/>
              <a:t>, </a:t>
            </a:r>
            <a:r>
              <a:rPr lang="en-US" dirty="0" err="1"/>
              <a:t>reklam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tanıtım</a:t>
            </a:r>
            <a:r>
              <a:rPr lang="en-US" dirty="0"/>
              <a:t> </a:t>
            </a:r>
            <a:r>
              <a:rPr lang="en-US" dirty="0" err="1"/>
              <a:t>faaliyetlerini</a:t>
            </a:r>
            <a:r>
              <a:rPr lang="en-US" dirty="0"/>
              <a:t> </a:t>
            </a:r>
            <a:r>
              <a:rPr lang="en-US" dirty="0" err="1"/>
              <a:t>yapamaz</a:t>
            </a:r>
            <a:r>
              <a:rPr lang="en-US" dirty="0"/>
              <a:t>.</a:t>
            </a:r>
          </a:p>
          <a:p>
            <a:r>
              <a:rPr lang="en-US" dirty="0"/>
              <a:t>24-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merkez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şubelerin</a:t>
            </a:r>
            <a:r>
              <a:rPr lang="en-US" dirty="0"/>
              <a:t> </a:t>
            </a:r>
            <a:r>
              <a:rPr lang="en-US" dirty="0" err="1"/>
              <a:t>bulunduğu</a:t>
            </a:r>
            <a:r>
              <a:rPr lang="en-US" dirty="0"/>
              <a:t> </a:t>
            </a:r>
            <a:r>
              <a:rPr lang="en-US" dirty="0" err="1"/>
              <a:t>işyerlerinde</a:t>
            </a:r>
            <a:r>
              <a:rPr lang="en-US" dirty="0"/>
              <a:t> </a:t>
            </a:r>
            <a:r>
              <a:rPr lang="en-US" dirty="0" err="1"/>
              <a:t>acentalık</a:t>
            </a:r>
            <a:r>
              <a:rPr lang="en-US" dirty="0"/>
              <a:t> </a:t>
            </a:r>
            <a:r>
              <a:rPr lang="en-US" dirty="0" err="1"/>
              <a:t>faaliyeti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bağdaşmayan</a:t>
            </a:r>
            <a:r>
              <a:rPr lang="en-US" dirty="0"/>
              <a:t> </a:t>
            </a:r>
            <a:r>
              <a:rPr lang="en-US" dirty="0" err="1"/>
              <a:t>işler</a:t>
            </a:r>
            <a:r>
              <a:rPr lang="en-US" dirty="0"/>
              <a:t> </a:t>
            </a:r>
            <a:r>
              <a:rPr lang="en-US" dirty="0" err="1"/>
              <a:t>yapılmasına</a:t>
            </a:r>
            <a:r>
              <a:rPr lang="en-US" dirty="0"/>
              <a:t> </a:t>
            </a:r>
            <a:r>
              <a:rPr lang="en-US" dirty="0" err="1"/>
              <a:t>engel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 </a:t>
            </a:r>
            <a:r>
              <a:rPr lang="en-US" dirty="0" err="1"/>
              <a:t>İşyerlerinin</a:t>
            </a:r>
            <a:r>
              <a:rPr lang="en-US" dirty="0"/>
              <a:t> </a:t>
            </a:r>
            <a:r>
              <a:rPr lang="en-US" dirty="0" err="1"/>
              <a:t>meslek</a:t>
            </a:r>
            <a:r>
              <a:rPr lang="en-US" dirty="0"/>
              <a:t> </a:t>
            </a:r>
            <a:r>
              <a:rPr lang="en-US" dirty="0" err="1"/>
              <a:t>onur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ciddiyetine</a:t>
            </a:r>
            <a:r>
              <a:rPr lang="en-US" dirty="0"/>
              <a:t> </a:t>
            </a:r>
            <a:r>
              <a:rPr lang="en-US" dirty="0" err="1"/>
              <a:t>yakışır</a:t>
            </a:r>
            <a:r>
              <a:rPr lang="en-US" dirty="0"/>
              <a:t> </a:t>
            </a:r>
            <a:r>
              <a:rPr lang="en-US" dirty="0" err="1"/>
              <a:t>nitelikte</a:t>
            </a:r>
            <a:r>
              <a:rPr lang="en-US" dirty="0"/>
              <a:t> </a:t>
            </a:r>
            <a:r>
              <a:rPr lang="en-US" dirty="0" err="1"/>
              <a:t>olmasına</a:t>
            </a:r>
            <a:r>
              <a:rPr lang="en-US" dirty="0"/>
              <a:t> </a:t>
            </a:r>
            <a:r>
              <a:rPr lang="en-US" dirty="0" err="1"/>
              <a:t>dikkat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</a:t>
            </a:r>
          </a:p>
          <a:p>
            <a:r>
              <a:rPr lang="en-US" dirty="0"/>
              <a:t>25-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müşterisinin</a:t>
            </a:r>
            <a:r>
              <a:rPr lang="en-US" dirty="0"/>
              <a:t> </a:t>
            </a:r>
            <a:r>
              <a:rPr lang="en-US" dirty="0" err="1"/>
              <a:t>hakkını</a:t>
            </a:r>
            <a:r>
              <a:rPr lang="en-US" dirty="0"/>
              <a:t> her </a:t>
            </a:r>
            <a:r>
              <a:rPr lang="en-US" dirty="0" err="1"/>
              <a:t>yerde</a:t>
            </a:r>
            <a:r>
              <a:rPr lang="en-US" dirty="0"/>
              <a:t> (</a:t>
            </a:r>
            <a:r>
              <a:rPr lang="en-US" dirty="0" err="1"/>
              <a:t>çarşıda</a:t>
            </a:r>
            <a:r>
              <a:rPr lang="en-US" dirty="0"/>
              <a:t>, </a:t>
            </a:r>
            <a:r>
              <a:rPr lang="en-US" dirty="0" err="1"/>
              <a:t>konaklama</a:t>
            </a:r>
            <a:r>
              <a:rPr lang="en-US" dirty="0"/>
              <a:t>, </a:t>
            </a:r>
            <a:r>
              <a:rPr lang="en-US" dirty="0" err="1"/>
              <a:t>ağırlama</a:t>
            </a:r>
            <a:r>
              <a:rPr lang="en-US" dirty="0"/>
              <a:t> </a:t>
            </a:r>
            <a:r>
              <a:rPr lang="en-US" dirty="0" err="1"/>
              <a:t>tesislerinde</a:t>
            </a:r>
            <a:r>
              <a:rPr lang="en-US" dirty="0"/>
              <a:t>, </a:t>
            </a:r>
            <a:r>
              <a:rPr lang="en-US" dirty="0" err="1"/>
              <a:t>taşıma</a:t>
            </a:r>
            <a:r>
              <a:rPr lang="en-US" dirty="0"/>
              <a:t> </a:t>
            </a:r>
            <a:r>
              <a:rPr lang="en-US" dirty="0" err="1"/>
              <a:t>araçlarında</a:t>
            </a:r>
            <a:r>
              <a:rPr lang="en-US" dirty="0"/>
              <a:t> vb.) </a:t>
            </a:r>
            <a:r>
              <a:rPr lang="en-US" dirty="0" err="1"/>
              <a:t>korur</a:t>
            </a:r>
            <a:r>
              <a:rPr lang="en-US" dirty="0"/>
              <a:t>.</a:t>
            </a:r>
          </a:p>
          <a:p>
            <a:r>
              <a:rPr lang="en-US" dirty="0"/>
              <a:t>26- </a:t>
            </a:r>
            <a:r>
              <a:rPr lang="en-US" dirty="0" err="1"/>
              <a:t>Hiçbir</a:t>
            </a:r>
            <a:r>
              <a:rPr lang="en-US" dirty="0"/>
              <a:t> </a:t>
            </a:r>
            <a:r>
              <a:rPr lang="en-US" dirty="0" err="1"/>
              <a:t>acenta</a:t>
            </a:r>
            <a:r>
              <a:rPr lang="en-US" dirty="0"/>
              <a:t>, </a:t>
            </a:r>
            <a:r>
              <a:rPr lang="en-US" dirty="0" err="1"/>
              <a:t>turun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programının</a:t>
            </a:r>
            <a:r>
              <a:rPr lang="en-US" dirty="0"/>
              <a:t> </a:t>
            </a:r>
            <a:r>
              <a:rPr lang="en-US" dirty="0" err="1"/>
              <a:t>uygulanmaya</a:t>
            </a:r>
            <a:r>
              <a:rPr lang="en-US" dirty="0"/>
              <a:t> </a:t>
            </a:r>
            <a:r>
              <a:rPr lang="en-US" dirty="0" err="1"/>
              <a:t>başladığı</a:t>
            </a:r>
            <a:r>
              <a:rPr lang="en-US" dirty="0"/>
              <a:t> </a:t>
            </a:r>
            <a:r>
              <a:rPr lang="en-US" dirty="0" err="1"/>
              <a:t>andan</a:t>
            </a:r>
            <a:r>
              <a:rPr lang="en-US" dirty="0"/>
              <a:t> </a:t>
            </a:r>
            <a:r>
              <a:rPr lang="en-US" dirty="0" err="1"/>
              <a:t>itibaren</a:t>
            </a:r>
            <a:r>
              <a:rPr lang="en-US" dirty="0"/>
              <a:t> </a:t>
            </a:r>
            <a:r>
              <a:rPr lang="en-US" dirty="0" err="1"/>
              <a:t>sonuçlanıncaya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grubunu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müşterisini</a:t>
            </a:r>
            <a:r>
              <a:rPr lang="en-US" dirty="0"/>
              <a:t> </a:t>
            </a:r>
            <a:r>
              <a:rPr lang="en-US" dirty="0" err="1"/>
              <a:t>bırakamaz</a:t>
            </a:r>
            <a:r>
              <a:rPr lang="en-US" dirty="0"/>
              <a:t>. </a:t>
            </a:r>
            <a:r>
              <a:rPr lang="en-US" dirty="0" err="1"/>
              <a:t>Ancak</a:t>
            </a:r>
            <a:r>
              <a:rPr lang="en-US" dirty="0"/>
              <a:t>, </a:t>
            </a:r>
            <a:r>
              <a:rPr lang="en-US" dirty="0" err="1"/>
              <a:t>müşterinin</a:t>
            </a:r>
            <a:r>
              <a:rPr lang="en-US" dirty="0"/>
              <a:t> </a:t>
            </a:r>
            <a:r>
              <a:rPr lang="en-US" dirty="0" err="1"/>
              <a:t>zor</a:t>
            </a:r>
            <a:r>
              <a:rPr lang="en-US" dirty="0"/>
              <a:t> </a:t>
            </a:r>
            <a:r>
              <a:rPr lang="en-US" dirty="0" err="1"/>
              <a:t>durumda</a:t>
            </a:r>
            <a:r>
              <a:rPr lang="en-US" dirty="0"/>
              <a:t> </a:t>
            </a:r>
            <a:r>
              <a:rPr lang="en-US" dirty="0" err="1"/>
              <a:t>kalmadan</a:t>
            </a:r>
            <a:r>
              <a:rPr lang="en-US" dirty="0"/>
              <a:t> </a:t>
            </a:r>
            <a:r>
              <a:rPr lang="en-US" dirty="0" err="1"/>
              <a:t>ülkesine</a:t>
            </a:r>
            <a:r>
              <a:rPr lang="en-US" dirty="0"/>
              <a:t>, </a:t>
            </a:r>
            <a:r>
              <a:rPr lang="en-US" dirty="0" err="1"/>
              <a:t>konaklama</a:t>
            </a:r>
            <a:r>
              <a:rPr lang="en-US" dirty="0"/>
              <a:t> </a:t>
            </a:r>
            <a:r>
              <a:rPr lang="en-US" dirty="0" err="1"/>
              <a:t>tesisine</a:t>
            </a:r>
            <a:r>
              <a:rPr lang="en-US" dirty="0"/>
              <a:t>, </a:t>
            </a:r>
            <a:r>
              <a:rPr lang="en-US" dirty="0" err="1"/>
              <a:t>konsolosluğa</a:t>
            </a:r>
            <a:r>
              <a:rPr lang="en-US" dirty="0"/>
              <a:t> </a:t>
            </a:r>
            <a:r>
              <a:rPr lang="en-US" dirty="0" err="1"/>
              <a:t>dönüşünü</a:t>
            </a:r>
            <a:r>
              <a:rPr lang="en-US" dirty="0"/>
              <a:t> </a:t>
            </a:r>
            <a:r>
              <a:rPr lang="en-US" dirty="0" err="1"/>
              <a:t>sağlamak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TÜRSAB’a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vermek</a:t>
            </a:r>
            <a:r>
              <a:rPr lang="en-US" dirty="0"/>
              <a:t> </a:t>
            </a:r>
            <a:r>
              <a:rPr lang="en-US" dirty="0" err="1"/>
              <a:t>kaydıyla</a:t>
            </a:r>
            <a:r>
              <a:rPr lang="en-US" dirty="0"/>
              <a:t> </a:t>
            </a:r>
            <a:r>
              <a:rPr lang="en-US" dirty="0" err="1"/>
              <a:t>müşteriye</a:t>
            </a:r>
            <a:r>
              <a:rPr lang="en-US" dirty="0"/>
              <a:t> </a:t>
            </a:r>
            <a:r>
              <a:rPr lang="en-US" dirty="0" err="1"/>
              <a:t>hizmetini</a:t>
            </a:r>
            <a:r>
              <a:rPr lang="en-US" dirty="0"/>
              <a:t> </a:t>
            </a:r>
            <a:r>
              <a:rPr lang="en-US" dirty="0" err="1"/>
              <a:t>durdurabilir</a:t>
            </a:r>
            <a:r>
              <a:rPr lang="en-US" dirty="0"/>
              <a:t>.</a:t>
            </a:r>
          </a:p>
          <a:p>
            <a:r>
              <a:rPr lang="en-US" dirty="0"/>
              <a:t>27-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konaklama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ağırlama</a:t>
            </a:r>
            <a:r>
              <a:rPr lang="en-US" dirty="0"/>
              <a:t> </a:t>
            </a:r>
            <a:r>
              <a:rPr lang="en-US" dirty="0" err="1"/>
              <a:t>tesislerinde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tesislere</a:t>
            </a:r>
            <a:r>
              <a:rPr lang="en-US" dirty="0"/>
              <a:t> </a:t>
            </a:r>
            <a:r>
              <a:rPr lang="en-US" dirty="0" err="1"/>
              <a:t>zarara</a:t>
            </a:r>
            <a:r>
              <a:rPr lang="en-US" dirty="0"/>
              <a:t> </a:t>
            </a:r>
            <a:r>
              <a:rPr lang="en-US" dirty="0" err="1"/>
              <a:t>uğratmak</a:t>
            </a:r>
            <a:r>
              <a:rPr lang="en-US" dirty="0"/>
              <a:t> </a:t>
            </a:r>
            <a:r>
              <a:rPr lang="en-US" dirty="0" err="1"/>
              <a:t>amacıyla</a:t>
            </a:r>
            <a:r>
              <a:rPr lang="en-US" dirty="0"/>
              <a:t> </a:t>
            </a:r>
            <a:r>
              <a:rPr lang="en-US" dirty="0" err="1"/>
              <a:t>mükerrer</a:t>
            </a:r>
            <a:r>
              <a:rPr lang="en-US" dirty="0"/>
              <a:t> </a:t>
            </a:r>
            <a:r>
              <a:rPr lang="en-US" dirty="0" err="1"/>
              <a:t>rezervasyon</a:t>
            </a:r>
            <a:r>
              <a:rPr lang="en-US" dirty="0"/>
              <a:t> </a:t>
            </a:r>
            <a:r>
              <a:rPr lang="en-US" dirty="0" err="1"/>
              <a:t>yapmaz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313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MESLEKTAŞLAR ARASI İLİŞKİLER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333" y="1100627"/>
            <a:ext cx="8565445" cy="4529705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28</a:t>
            </a:r>
            <a:r>
              <a:rPr lang="en-US" dirty="0"/>
              <a:t>-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tur</a:t>
            </a:r>
            <a:r>
              <a:rPr lang="en-US" dirty="0"/>
              <a:t>, program </a:t>
            </a:r>
            <a:r>
              <a:rPr lang="en-US" dirty="0" err="1"/>
              <a:t>benzeri</a:t>
            </a:r>
            <a:r>
              <a:rPr lang="en-US" dirty="0"/>
              <a:t> </a:t>
            </a:r>
            <a:r>
              <a:rPr lang="en-US" dirty="0" err="1"/>
              <a:t>ürünleri</a:t>
            </a:r>
            <a:r>
              <a:rPr lang="en-US" dirty="0"/>
              <a:t> </a:t>
            </a:r>
            <a:r>
              <a:rPr lang="en-US" dirty="0" err="1"/>
              <a:t>maliyetinin</a:t>
            </a:r>
            <a:r>
              <a:rPr lang="en-US" dirty="0"/>
              <a:t> </a:t>
            </a:r>
            <a:r>
              <a:rPr lang="en-US" dirty="0" err="1"/>
              <a:t>altında</a:t>
            </a:r>
            <a:r>
              <a:rPr lang="en-US" dirty="0"/>
              <a:t> </a:t>
            </a:r>
            <a:r>
              <a:rPr lang="en-US" dirty="0" err="1"/>
              <a:t>satamaz</a:t>
            </a:r>
            <a:r>
              <a:rPr lang="en-US" dirty="0"/>
              <a:t>. </a:t>
            </a:r>
            <a:r>
              <a:rPr lang="en-US" dirty="0" err="1"/>
              <a:t>Uçak</a:t>
            </a:r>
            <a:r>
              <a:rPr lang="en-US" dirty="0"/>
              <a:t> </a:t>
            </a:r>
            <a:r>
              <a:rPr lang="en-US" dirty="0" err="1"/>
              <a:t>bileti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ürünlere</a:t>
            </a:r>
            <a:r>
              <a:rPr lang="en-US" dirty="0"/>
              <a:t> </a:t>
            </a:r>
            <a:r>
              <a:rPr lang="en-US" dirty="0" err="1"/>
              <a:t>herkes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uygulanan</a:t>
            </a:r>
            <a:r>
              <a:rPr lang="en-US" dirty="0"/>
              <a:t> </a:t>
            </a:r>
            <a:r>
              <a:rPr lang="en-US" dirty="0" err="1"/>
              <a:t>komisyonları</a:t>
            </a:r>
            <a:r>
              <a:rPr lang="en-US" dirty="0"/>
              <a:t> </a:t>
            </a:r>
            <a:r>
              <a:rPr lang="en-US" dirty="0" err="1"/>
              <a:t>müşteriye</a:t>
            </a:r>
            <a:r>
              <a:rPr lang="en-US" dirty="0"/>
              <a:t> </a:t>
            </a:r>
            <a:r>
              <a:rPr lang="en-US" dirty="0" err="1"/>
              <a:t>veremez</a:t>
            </a:r>
            <a:r>
              <a:rPr lang="en-US" dirty="0"/>
              <a:t>, </a:t>
            </a:r>
            <a:r>
              <a:rPr lang="en-US" dirty="0" err="1"/>
              <a:t>bunu</a:t>
            </a:r>
            <a:r>
              <a:rPr lang="en-US" dirty="0"/>
              <a:t> </a:t>
            </a:r>
            <a:r>
              <a:rPr lang="en-US" dirty="0" err="1"/>
              <a:t>ilan</a:t>
            </a:r>
            <a:r>
              <a:rPr lang="en-US" dirty="0"/>
              <a:t> </a:t>
            </a:r>
            <a:r>
              <a:rPr lang="en-US" dirty="0" err="1"/>
              <a:t>edemez</a:t>
            </a:r>
            <a:r>
              <a:rPr lang="en-US" dirty="0"/>
              <a:t>. </a:t>
            </a:r>
            <a:r>
              <a:rPr lang="en-US" dirty="0" err="1"/>
              <a:t>Başkalarının</a:t>
            </a:r>
            <a:r>
              <a:rPr lang="en-US" dirty="0"/>
              <a:t> </a:t>
            </a:r>
            <a:r>
              <a:rPr lang="en-US" dirty="0" err="1"/>
              <a:t>finansını</a:t>
            </a:r>
            <a:r>
              <a:rPr lang="en-US" dirty="0"/>
              <a:t> </a:t>
            </a:r>
            <a:r>
              <a:rPr lang="en-US" dirty="0" err="1"/>
              <a:t>meslektaşlarına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haksız</a:t>
            </a:r>
            <a:r>
              <a:rPr lang="en-US" dirty="0"/>
              <a:t> </a:t>
            </a:r>
            <a:r>
              <a:rPr lang="en-US" dirty="0" err="1"/>
              <a:t>rekabet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kaynak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kullanamaz</a:t>
            </a:r>
            <a:r>
              <a:rPr lang="en-US" dirty="0"/>
              <a:t>.</a:t>
            </a:r>
          </a:p>
          <a:p>
            <a:r>
              <a:rPr lang="en-US" dirty="0"/>
              <a:t>*Banka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benzeri</a:t>
            </a:r>
            <a:r>
              <a:rPr lang="en-US" dirty="0"/>
              <a:t> </a:t>
            </a:r>
            <a:r>
              <a:rPr lang="en-US" dirty="0" err="1"/>
              <a:t>finans</a:t>
            </a:r>
            <a:r>
              <a:rPr lang="en-US" dirty="0"/>
              <a:t> </a:t>
            </a:r>
            <a:r>
              <a:rPr lang="en-US" dirty="0" err="1"/>
              <a:t>kuruluşlarının</a:t>
            </a:r>
            <a:r>
              <a:rPr lang="en-US" dirty="0"/>
              <a:t> </a:t>
            </a:r>
            <a:r>
              <a:rPr lang="en-US" dirty="0" err="1"/>
              <a:t>acentalar</a:t>
            </a:r>
            <a:r>
              <a:rPr lang="en-US" dirty="0"/>
              <a:t> </a:t>
            </a:r>
            <a:r>
              <a:rPr lang="en-US" dirty="0" err="1"/>
              <a:t>adına</a:t>
            </a:r>
            <a:r>
              <a:rPr lang="en-US" dirty="0"/>
              <a:t> </a:t>
            </a:r>
            <a:r>
              <a:rPr lang="en-US" dirty="0" err="1"/>
              <a:t>ilan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reklam</a:t>
            </a:r>
            <a:r>
              <a:rPr lang="en-US" dirty="0"/>
              <a:t> </a:t>
            </a:r>
            <a:r>
              <a:rPr lang="en-US" dirty="0" err="1"/>
              <a:t>vermesi</a:t>
            </a:r>
            <a:r>
              <a:rPr lang="en-US" dirty="0"/>
              <a:t> </a:t>
            </a:r>
            <a:r>
              <a:rPr lang="en-US" dirty="0" err="1"/>
              <a:t>yasaktır</a:t>
            </a:r>
            <a:r>
              <a:rPr lang="en-US" dirty="0"/>
              <a:t>. </a:t>
            </a:r>
            <a:r>
              <a:rPr lang="en-US" dirty="0" err="1"/>
              <a:t>Haksız</a:t>
            </a:r>
            <a:r>
              <a:rPr lang="en-US" dirty="0"/>
              <a:t> </a:t>
            </a:r>
            <a:r>
              <a:rPr lang="en-US" dirty="0" err="1"/>
              <a:t>rekabet</a:t>
            </a:r>
            <a:r>
              <a:rPr lang="en-US" dirty="0"/>
              <a:t> </a:t>
            </a:r>
            <a:r>
              <a:rPr lang="en-US" dirty="0" err="1"/>
              <a:t>teşkil</a:t>
            </a:r>
            <a:r>
              <a:rPr lang="en-US" dirty="0"/>
              <a:t> </a:t>
            </a:r>
            <a:r>
              <a:rPr lang="en-US" dirty="0" err="1"/>
              <a:t>edecek</a:t>
            </a:r>
            <a:r>
              <a:rPr lang="en-US" dirty="0"/>
              <a:t> </a:t>
            </a:r>
            <a:r>
              <a:rPr lang="en-US" dirty="0" err="1"/>
              <a:t>indirim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teşvik</a:t>
            </a:r>
            <a:r>
              <a:rPr lang="en-US" dirty="0"/>
              <a:t> </a:t>
            </a:r>
            <a:r>
              <a:rPr lang="en-US" dirty="0" err="1"/>
              <a:t>uygulamalarından</a:t>
            </a:r>
            <a:r>
              <a:rPr lang="en-US" dirty="0"/>
              <a:t> </a:t>
            </a:r>
            <a:r>
              <a:rPr lang="en-US" dirty="0" err="1"/>
              <a:t>yararlanmaları</a:t>
            </a:r>
            <a:r>
              <a:rPr lang="en-US" dirty="0"/>
              <a:t> </a:t>
            </a:r>
            <a:r>
              <a:rPr lang="en-US" dirty="0" err="1"/>
              <a:t>meslek</a:t>
            </a:r>
            <a:r>
              <a:rPr lang="en-US" dirty="0"/>
              <a:t> </a:t>
            </a:r>
            <a:r>
              <a:rPr lang="en-US" dirty="0" err="1"/>
              <a:t>ilkelerine</a:t>
            </a:r>
            <a:r>
              <a:rPr lang="en-US" dirty="0"/>
              <a:t> </a:t>
            </a:r>
            <a:r>
              <a:rPr lang="en-US" dirty="0" err="1"/>
              <a:t>aykırılık</a:t>
            </a:r>
            <a:r>
              <a:rPr lang="en-US" dirty="0"/>
              <a:t> </a:t>
            </a:r>
            <a:r>
              <a:rPr lang="en-US" dirty="0" err="1"/>
              <a:t>teşkil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</a:t>
            </a:r>
          </a:p>
          <a:p>
            <a:r>
              <a:rPr lang="en-US" dirty="0"/>
              <a:t>(*: 6-7 </a:t>
            </a:r>
            <a:r>
              <a:rPr lang="en-US" dirty="0" err="1"/>
              <a:t>Aralık</a:t>
            </a:r>
            <a:r>
              <a:rPr lang="en-US" dirty="0"/>
              <a:t> 1997, 13.Olağan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Kurul’da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değişiklik</a:t>
            </a:r>
            <a:r>
              <a:rPr lang="en-US" dirty="0"/>
              <a:t>)</a:t>
            </a:r>
          </a:p>
          <a:p>
            <a:r>
              <a:rPr lang="en-US" dirty="0"/>
              <a:t>29-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meslekdaşı</a:t>
            </a:r>
            <a:r>
              <a:rPr lang="en-US" dirty="0"/>
              <a:t> </a:t>
            </a:r>
            <a:r>
              <a:rPr lang="en-US" dirty="0" err="1"/>
              <a:t>yanında</a:t>
            </a:r>
            <a:r>
              <a:rPr lang="en-US" dirty="0"/>
              <a:t> </a:t>
            </a:r>
            <a:r>
              <a:rPr lang="en-US" dirty="0" err="1"/>
              <a:t>çalışanların</a:t>
            </a:r>
            <a:r>
              <a:rPr lang="en-US" dirty="0"/>
              <a:t> </a:t>
            </a:r>
            <a:r>
              <a:rPr lang="en-US" dirty="0" err="1"/>
              <a:t>meslekdaşını</a:t>
            </a:r>
            <a:r>
              <a:rPr lang="en-US" dirty="0"/>
              <a:t> </a:t>
            </a:r>
            <a:r>
              <a:rPr lang="en-US" dirty="0" err="1"/>
              <a:t>zor</a:t>
            </a:r>
            <a:r>
              <a:rPr lang="en-US" dirty="0"/>
              <a:t> </a:t>
            </a:r>
            <a:r>
              <a:rPr lang="en-US" dirty="0" err="1"/>
              <a:t>durumda</a:t>
            </a:r>
            <a:r>
              <a:rPr lang="en-US" dirty="0"/>
              <a:t> </a:t>
            </a:r>
            <a:r>
              <a:rPr lang="en-US" dirty="0" err="1"/>
              <a:t>bırakacak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işten</a:t>
            </a:r>
            <a:r>
              <a:rPr lang="en-US" dirty="0"/>
              <a:t> </a:t>
            </a:r>
            <a:r>
              <a:rPr lang="en-US" dirty="0" err="1"/>
              <a:t>ayrılmaları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yapamaz</a:t>
            </a:r>
            <a:r>
              <a:rPr lang="en-US" dirty="0"/>
              <a:t>.</a:t>
            </a:r>
          </a:p>
          <a:p>
            <a:r>
              <a:rPr lang="en-US" dirty="0"/>
              <a:t>30-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meslekdaşının</a:t>
            </a:r>
            <a:r>
              <a:rPr lang="en-US" dirty="0"/>
              <a:t> </a:t>
            </a:r>
            <a:r>
              <a:rPr lang="en-US" dirty="0" err="1"/>
              <a:t>çalışanları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meslektaşı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gizli</a:t>
            </a:r>
            <a:r>
              <a:rPr lang="en-US" dirty="0"/>
              <a:t> </a:t>
            </a:r>
            <a:r>
              <a:rPr lang="en-US" dirty="0" err="1"/>
              <a:t>bilgileri</a:t>
            </a:r>
            <a:r>
              <a:rPr lang="en-US" dirty="0"/>
              <a:t> </a:t>
            </a:r>
            <a:r>
              <a:rPr lang="en-US" dirty="0" err="1"/>
              <a:t>almak</a:t>
            </a:r>
            <a:r>
              <a:rPr lang="en-US" dirty="0"/>
              <a:t> </a:t>
            </a:r>
            <a:r>
              <a:rPr lang="en-US" dirty="0" err="1"/>
              <a:t>amacı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ilişki</a:t>
            </a:r>
            <a:r>
              <a:rPr lang="en-US" dirty="0"/>
              <a:t> </a:t>
            </a:r>
            <a:r>
              <a:rPr lang="en-US" dirty="0" err="1"/>
              <a:t>kuramaz</a:t>
            </a:r>
            <a:r>
              <a:rPr lang="en-US" dirty="0"/>
              <a:t>.</a:t>
            </a:r>
          </a:p>
          <a:p>
            <a:r>
              <a:rPr lang="en-US" dirty="0"/>
              <a:t>31-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meslekdaşı</a:t>
            </a:r>
            <a:r>
              <a:rPr lang="en-US" dirty="0"/>
              <a:t> </a:t>
            </a:r>
            <a:r>
              <a:rPr lang="en-US" dirty="0" err="1"/>
              <a:t>yanından</a:t>
            </a:r>
            <a:r>
              <a:rPr lang="en-US" dirty="0"/>
              <a:t> </a:t>
            </a:r>
            <a:r>
              <a:rPr lang="en-US" dirty="0" err="1"/>
              <a:t>ayrılmış</a:t>
            </a:r>
            <a:r>
              <a:rPr lang="en-US" dirty="0"/>
              <a:t> </a:t>
            </a:r>
            <a:r>
              <a:rPr lang="en-US" dirty="0" err="1"/>
              <a:t>çalışanları</a:t>
            </a:r>
            <a:r>
              <a:rPr lang="en-US" dirty="0"/>
              <a:t> </a:t>
            </a:r>
            <a:r>
              <a:rPr lang="en-US" dirty="0" err="1"/>
              <a:t>işe</a:t>
            </a:r>
            <a:r>
              <a:rPr lang="en-US" dirty="0"/>
              <a:t> </a:t>
            </a:r>
            <a:r>
              <a:rPr lang="en-US" dirty="0" err="1"/>
              <a:t>almadan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meslekdaşına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verir</a:t>
            </a:r>
            <a:r>
              <a:rPr lang="en-US" dirty="0"/>
              <a:t>.</a:t>
            </a:r>
          </a:p>
          <a:p>
            <a:r>
              <a:rPr lang="en-US" dirty="0"/>
              <a:t>32- </a:t>
            </a:r>
            <a:r>
              <a:rPr lang="en-US" dirty="0" err="1"/>
              <a:t>Hiçbir</a:t>
            </a:r>
            <a:r>
              <a:rPr lang="en-US" dirty="0"/>
              <a:t>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meslekdaşının</a:t>
            </a:r>
            <a:r>
              <a:rPr lang="en-US" dirty="0"/>
              <a:t> </a:t>
            </a:r>
            <a:r>
              <a:rPr lang="en-US" dirty="0" err="1"/>
              <a:t>mesleki</a:t>
            </a:r>
            <a:r>
              <a:rPr lang="en-US" dirty="0"/>
              <a:t> </a:t>
            </a:r>
            <a:r>
              <a:rPr lang="en-US" dirty="0" err="1"/>
              <a:t>tutum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davranışları</a:t>
            </a:r>
            <a:r>
              <a:rPr lang="en-US" dirty="0"/>
              <a:t> </a:t>
            </a:r>
            <a:r>
              <a:rPr lang="en-US" dirty="0" err="1"/>
              <a:t>hakkındaki</a:t>
            </a:r>
            <a:r>
              <a:rPr lang="en-US" dirty="0"/>
              <a:t> </a:t>
            </a:r>
            <a:r>
              <a:rPr lang="en-US" dirty="0" err="1"/>
              <a:t>düşüncelerini</a:t>
            </a:r>
            <a:r>
              <a:rPr lang="en-US" dirty="0"/>
              <a:t> </a:t>
            </a:r>
            <a:r>
              <a:rPr lang="en-US" dirty="0" err="1"/>
              <a:t>kamuoyuna</a:t>
            </a:r>
            <a:r>
              <a:rPr lang="en-US" dirty="0"/>
              <a:t> </a:t>
            </a:r>
            <a:r>
              <a:rPr lang="en-US" dirty="0" err="1"/>
              <a:t>açıklayamaz</a:t>
            </a:r>
            <a:r>
              <a:rPr lang="en-US" dirty="0"/>
              <a:t>. Bu </a:t>
            </a:r>
            <a:r>
              <a:rPr lang="en-US" dirty="0" err="1"/>
              <a:t>yoldaki</a:t>
            </a:r>
            <a:r>
              <a:rPr lang="en-US" dirty="0"/>
              <a:t> </a:t>
            </a:r>
            <a:r>
              <a:rPr lang="en-US" dirty="0" err="1"/>
              <a:t>şikayetlerin</a:t>
            </a:r>
            <a:r>
              <a:rPr lang="en-US" dirty="0"/>
              <a:t> </a:t>
            </a:r>
            <a:r>
              <a:rPr lang="en-US" dirty="0" err="1"/>
              <a:t>merci’i</a:t>
            </a:r>
            <a:r>
              <a:rPr lang="en-US" dirty="0"/>
              <a:t> </a:t>
            </a:r>
            <a:r>
              <a:rPr lang="en-US" dirty="0" err="1"/>
              <a:t>yalnız</a:t>
            </a:r>
            <a:r>
              <a:rPr lang="en-US" dirty="0"/>
              <a:t> </a:t>
            </a:r>
            <a:r>
              <a:rPr lang="en-US" dirty="0" err="1"/>
              <a:t>TÜRSAB’tır</a:t>
            </a:r>
            <a:r>
              <a:rPr lang="en-US" dirty="0"/>
              <a:t>.</a:t>
            </a:r>
          </a:p>
          <a:p>
            <a:r>
              <a:rPr lang="en-US" dirty="0"/>
              <a:t>33- </a:t>
            </a:r>
            <a:r>
              <a:rPr lang="en-US" dirty="0" err="1"/>
              <a:t>Hiçbir</a:t>
            </a:r>
            <a:r>
              <a:rPr lang="en-US" dirty="0"/>
              <a:t>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herhangi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meslekdaşı</a:t>
            </a:r>
            <a:r>
              <a:rPr lang="en-US" dirty="0"/>
              <a:t>, </a:t>
            </a:r>
            <a:r>
              <a:rPr lang="en-US" dirty="0" err="1"/>
              <a:t>özellikle</a:t>
            </a:r>
            <a:r>
              <a:rPr lang="en-US" dirty="0"/>
              <a:t> </a:t>
            </a:r>
            <a:r>
              <a:rPr lang="en-US" dirty="0" err="1"/>
              <a:t>rakip</a:t>
            </a:r>
            <a:r>
              <a:rPr lang="en-US" dirty="0"/>
              <a:t> </a:t>
            </a:r>
            <a:r>
              <a:rPr lang="en-US" dirty="0" err="1"/>
              <a:t>durumdaki</a:t>
            </a:r>
            <a:r>
              <a:rPr lang="en-US" dirty="0"/>
              <a:t> </a:t>
            </a:r>
            <a:r>
              <a:rPr lang="en-US" dirty="0" err="1"/>
              <a:t>meslekdaşı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küçük</a:t>
            </a:r>
            <a:r>
              <a:rPr lang="en-US" dirty="0"/>
              <a:t> </a:t>
            </a:r>
            <a:r>
              <a:rPr lang="en-US" dirty="0" err="1"/>
              <a:t>düşürücü</a:t>
            </a:r>
            <a:r>
              <a:rPr lang="en-US" dirty="0"/>
              <a:t> </a:t>
            </a:r>
            <a:r>
              <a:rPr lang="en-US" dirty="0" err="1"/>
              <a:t>nitelikteki</a:t>
            </a:r>
            <a:r>
              <a:rPr lang="en-US" dirty="0"/>
              <a:t> </a:t>
            </a:r>
            <a:r>
              <a:rPr lang="en-US" dirty="0" err="1"/>
              <a:t>kişisel</a:t>
            </a:r>
            <a:r>
              <a:rPr lang="en-US" dirty="0"/>
              <a:t> </a:t>
            </a:r>
            <a:r>
              <a:rPr lang="en-US" dirty="0" err="1"/>
              <a:t>görüşlerini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düşüncelerini</a:t>
            </a:r>
            <a:r>
              <a:rPr lang="en-US" dirty="0"/>
              <a:t> </a:t>
            </a:r>
            <a:r>
              <a:rPr lang="en-US" dirty="0" err="1"/>
              <a:t>alenen</a:t>
            </a:r>
            <a:r>
              <a:rPr lang="en-US" dirty="0"/>
              <a:t> </a:t>
            </a:r>
            <a:r>
              <a:rPr lang="en-US" dirty="0" err="1"/>
              <a:t>belirtemez</a:t>
            </a:r>
            <a:r>
              <a:rPr lang="en-US" dirty="0"/>
              <a:t>.</a:t>
            </a:r>
          </a:p>
          <a:p>
            <a:r>
              <a:rPr lang="en-US" dirty="0"/>
              <a:t>34-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acentaya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tur</a:t>
            </a:r>
            <a:r>
              <a:rPr lang="en-US" dirty="0"/>
              <a:t> </a:t>
            </a:r>
            <a:r>
              <a:rPr lang="en-US" dirty="0" err="1"/>
              <a:t>operatörüne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çalışan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acentanın</a:t>
            </a:r>
            <a:r>
              <a:rPr lang="en-US" dirty="0"/>
              <a:t> </a:t>
            </a:r>
            <a:r>
              <a:rPr lang="en-US" dirty="0" err="1"/>
              <a:t>yapmakta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işin</a:t>
            </a:r>
            <a:r>
              <a:rPr lang="en-US" dirty="0"/>
              <a:t> </a:t>
            </a:r>
            <a:r>
              <a:rPr lang="en-US" dirty="0" err="1"/>
              <a:t>kendisine</a:t>
            </a:r>
            <a:r>
              <a:rPr lang="en-US" dirty="0"/>
              <a:t> </a:t>
            </a:r>
            <a:r>
              <a:rPr lang="en-US" dirty="0" err="1"/>
              <a:t>verilmesi</a:t>
            </a:r>
            <a:r>
              <a:rPr lang="en-US" dirty="0"/>
              <a:t> </a:t>
            </a:r>
            <a:r>
              <a:rPr lang="en-US" dirty="0" err="1"/>
              <a:t>durumunda</a:t>
            </a:r>
            <a:r>
              <a:rPr lang="en-US" dirty="0"/>
              <a:t> </a:t>
            </a:r>
            <a:r>
              <a:rPr lang="en-US" dirty="0" err="1"/>
              <a:t>öncelikle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acentaya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verir</a:t>
            </a:r>
            <a:r>
              <a:rPr lang="en-US" dirty="0"/>
              <a:t>.</a:t>
            </a:r>
          </a:p>
          <a:p>
            <a:r>
              <a:rPr lang="en-US" dirty="0"/>
              <a:t>35-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acentayı</a:t>
            </a:r>
            <a:r>
              <a:rPr lang="en-US" dirty="0"/>
              <a:t> </a:t>
            </a:r>
            <a:r>
              <a:rPr lang="en-US" dirty="0" err="1"/>
              <a:t>bırakıp</a:t>
            </a:r>
            <a:r>
              <a:rPr lang="en-US" dirty="0"/>
              <a:t> </a:t>
            </a:r>
            <a:r>
              <a:rPr lang="en-US" dirty="0" err="1"/>
              <a:t>kendisi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çalışmaya</a:t>
            </a:r>
            <a:r>
              <a:rPr lang="en-US" dirty="0"/>
              <a:t> </a:t>
            </a:r>
            <a:r>
              <a:rPr lang="en-US" dirty="0" err="1"/>
              <a:t>başlayan</a:t>
            </a:r>
            <a:r>
              <a:rPr lang="en-US" dirty="0"/>
              <a:t> </a:t>
            </a:r>
            <a:r>
              <a:rPr lang="en-US" dirty="0" err="1"/>
              <a:t>acenta</a:t>
            </a:r>
            <a:r>
              <a:rPr lang="en-US" dirty="0"/>
              <a:t>, </a:t>
            </a:r>
            <a:r>
              <a:rPr lang="en-US" dirty="0" err="1"/>
              <a:t>tur</a:t>
            </a:r>
            <a:r>
              <a:rPr lang="en-US" dirty="0"/>
              <a:t> </a:t>
            </a:r>
            <a:r>
              <a:rPr lang="en-US" dirty="0" err="1"/>
              <a:t>operatörü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kurumların</a:t>
            </a:r>
            <a:r>
              <a:rPr lang="en-US" dirty="0"/>
              <a:t> </a:t>
            </a:r>
            <a:r>
              <a:rPr lang="en-US" dirty="0" err="1"/>
              <a:t>bırakılan</a:t>
            </a:r>
            <a:r>
              <a:rPr lang="en-US" dirty="0"/>
              <a:t> </a:t>
            </a:r>
            <a:r>
              <a:rPr lang="en-US" dirty="0" err="1"/>
              <a:t>acentaya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borçlarını</a:t>
            </a:r>
            <a:r>
              <a:rPr lang="en-US" dirty="0"/>
              <a:t> </a:t>
            </a:r>
            <a:r>
              <a:rPr lang="en-US" dirty="0" err="1"/>
              <a:t>ödemeleri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çaba</a:t>
            </a:r>
            <a:r>
              <a:rPr lang="en-US" dirty="0"/>
              <a:t> </a:t>
            </a:r>
            <a:r>
              <a:rPr lang="en-US" dirty="0" err="1"/>
              <a:t>gösterir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04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/>
              <a:t>ACENTALARIN TÜRSAB VE TURİZM </a:t>
            </a:r>
            <a:r>
              <a:rPr lang="en-US" sz="1600" dirty="0" smtClean="0"/>
              <a:t>BAKANLIĞI İLİŞKİLERİ </a:t>
            </a:r>
            <a:r>
              <a:rPr lang="en-US" sz="1600" dirty="0"/>
              <a:t>VE SORUMLULUKLARI</a:t>
            </a:r>
            <a:br>
              <a:rPr lang="en-US" sz="1600" dirty="0"/>
            </a:b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667" y="649112"/>
            <a:ext cx="8664222" cy="4811888"/>
          </a:xfrm>
        </p:spPr>
        <p:txBody>
          <a:bodyPr>
            <a:normAutofit/>
          </a:bodyPr>
          <a:lstStyle/>
          <a:p>
            <a:r>
              <a:rPr lang="en-US" dirty="0" smtClean="0"/>
              <a:t>36</a:t>
            </a:r>
            <a:r>
              <a:rPr lang="en-US" dirty="0"/>
              <a:t>- </a:t>
            </a:r>
            <a:r>
              <a:rPr lang="en-US" dirty="0" err="1"/>
              <a:t>Acentacılar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acentacı</a:t>
            </a:r>
            <a:r>
              <a:rPr lang="en-US" dirty="0"/>
              <a:t> - TÜRSAB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özeldir</a:t>
            </a:r>
            <a:r>
              <a:rPr lang="en-US" dirty="0"/>
              <a:t> </a:t>
            </a:r>
            <a:r>
              <a:rPr lang="en-US" dirty="0" err="1"/>
              <a:t>kaydı</a:t>
            </a:r>
            <a:r>
              <a:rPr lang="en-US" dirty="0"/>
              <a:t> </a:t>
            </a:r>
            <a:r>
              <a:rPr lang="en-US" dirty="0" err="1"/>
              <a:t>taşıyan</a:t>
            </a:r>
            <a:r>
              <a:rPr lang="en-US" dirty="0"/>
              <a:t> </a:t>
            </a:r>
            <a:r>
              <a:rPr lang="en-US" dirty="0" err="1"/>
              <a:t>yazışmalar</a:t>
            </a:r>
            <a:r>
              <a:rPr lang="en-US" dirty="0"/>
              <a:t> </a:t>
            </a:r>
            <a:r>
              <a:rPr lang="en-US" dirty="0" err="1"/>
              <a:t>yazanın</a:t>
            </a:r>
            <a:r>
              <a:rPr lang="en-US" dirty="0"/>
              <a:t> </a:t>
            </a:r>
            <a:r>
              <a:rPr lang="en-US" dirty="0" err="1"/>
              <a:t>rızası</a:t>
            </a:r>
            <a:r>
              <a:rPr lang="en-US" dirty="0"/>
              <a:t> </a:t>
            </a:r>
            <a:r>
              <a:rPr lang="en-US" dirty="0" err="1"/>
              <a:t>alınmadan</a:t>
            </a:r>
            <a:r>
              <a:rPr lang="en-US" dirty="0"/>
              <a:t> </a:t>
            </a:r>
            <a:r>
              <a:rPr lang="en-US" dirty="0" err="1"/>
              <a:t>açıklanamaz</a:t>
            </a:r>
            <a:r>
              <a:rPr lang="en-US" dirty="0"/>
              <a:t>.</a:t>
            </a:r>
          </a:p>
          <a:p>
            <a:r>
              <a:rPr lang="en-US" dirty="0"/>
              <a:t>37-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meslekdaşı</a:t>
            </a:r>
            <a:r>
              <a:rPr lang="en-US" dirty="0"/>
              <a:t>, </a:t>
            </a:r>
            <a:r>
              <a:rPr lang="en-US" dirty="0" err="1"/>
              <a:t>aleyhine</a:t>
            </a:r>
            <a:r>
              <a:rPr lang="en-US" dirty="0"/>
              <a:t> </a:t>
            </a:r>
            <a:r>
              <a:rPr lang="en-US" dirty="0" err="1"/>
              <a:t>açtığı</a:t>
            </a:r>
            <a:r>
              <a:rPr lang="en-US" dirty="0"/>
              <a:t> </a:t>
            </a:r>
            <a:r>
              <a:rPr lang="en-US" dirty="0" err="1"/>
              <a:t>dava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icra</a:t>
            </a:r>
            <a:r>
              <a:rPr lang="en-US" dirty="0"/>
              <a:t> </a:t>
            </a:r>
            <a:r>
              <a:rPr lang="en-US" dirty="0" err="1"/>
              <a:t>takiplerinden</a:t>
            </a:r>
            <a:r>
              <a:rPr lang="en-US" dirty="0"/>
              <a:t> 15 </a:t>
            </a:r>
            <a:r>
              <a:rPr lang="en-US" dirty="0" err="1"/>
              <a:t>gün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TÜRSAB’ı</a:t>
            </a:r>
            <a:r>
              <a:rPr lang="en-US" dirty="0"/>
              <a:t> </a:t>
            </a:r>
            <a:r>
              <a:rPr lang="en-US" dirty="0" err="1"/>
              <a:t>haberdar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</a:t>
            </a:r>
          </a:p>
          <a:p>
            <a:r>
              <a:rPr lang="en-US" dirty="0"/>
              <a:t>38-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Türk</a:t>
            </a:r>
            <a:r>
              <a:rPr lang="en-US" dirty="0"/>
              <a:t> </a:t>
            </a:r>
            <a:r>
              <a:rPr lang="en-US" dirty="0" err="1"/>
              <a:t>Turizmine</a:t>
            </a:r>
            <a:r>
              <a:rPr lang="en-US" dirty="0"/>
              <a:t> </a:t>
            </a:r>
            <a:r>
              <a:rPr lang="en-US" dirty="0" err="1"/>
              <a:t>zarar</a:t>
            </a:r>
            <a:r>
              <a:rPr lang="en-US" dirty="0"/>
              <a:t> </a:t>
            </a:r>
            <a:r>
              <a:rPr lang="en-US" dirty="0" err="1"/>
              <a:t>verecek</a:t>
            </a:r>
            <a:r>
              <a:rPr lang="en-US" dirty="0"/>
              <a:t> </a:t>
            </a:r>
            <a:r>
              <a:rPr lang="en-US" dirty="0" err="1"/>
              <a:t>faaliyetlerinden</a:t>
            </a:r>
            <a:r>
              <a:rPr lang="en-US" dirty="0"/>
              <a:t> </a:t>
            </a:r>
            <a:r>
              <a:rPr lang="en-US" dirty="0" err="1"/>
              <a:t>yetkilileri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TÜRSAB’ı</a:t>
            </a:r>
            <a:r>
              <a:rPr lang="en-US" dirty="0"/>
              <a:t> </a:t>
            </a:r>
            <a:r>
              <a:rPr lang="en-US" dirty="0" err="1"/>
              <a:t>haberdar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</a:t>
            </a:r>
          </a:p>
          <a:p>
            <a:r>
              <a:rPr lang="en-US" dirty="0"/>
              <a:t>39-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kaçak</a:t>
            </a:r>
            <a:r>
              <a:rPr lang="en-US" dirty="0"/>
              <a:t> </a:t>
            </a:r>
            <a:r>
              <a:rPr lang="en-US" dirty="0" err="1"/>
              <a:t>acentalık</a:t>
            </a:r>
            <a:r>
              <a:rPr lang="en-US" dirty="0"/>
              <a:t> </a:t>
            </a:r>
            <a:r>
              <a:rPr lang="en-US" dirty="0" err="1"/>
              <a:t>faaliyetlerinde</a:t>
            </a:r>
            <a:r>
              <a:rPr lang="en-US" dirty="0"/>
              <a:t> </a:t>
            </a:r>
            <a:r>
              <a:rPr lang="en-US" dirty="0" err="1"/>
              <a:t>bulunanları</a:t>
            </a:r>
            <a:r>
              <a:rPr lang="en-US" dirty="0"/>
              <a:t> </a:t>
            </a:r>
            <a:r>
              <a:rPr lang="en-US" dirty="0" err="1"/>
              <a:t>TÜRSAB’a</a:t>
            </a:r>
            <a:r>
              <a:rPr lang="en-US" dirty="0"/>
              <a:t>, </a:t>
            </a:r>
            <a:r>
              <a:rPr lang="en-US" dirty="0" err="1"/>
              <a:t>Mülki</a:t>
            </a:r>
            <a:r>
              <a:rPr lang="en-US" dirty="0"/>
              <a:t> </a:t>
            </a:r>
            <a:r>
              <a:rPr lang="en-US" dirty="0" err="1"/>
              <a:t>İdareye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Turizm</a:t>
            </a:r>
            <a:r>
              <a:rPr lang="en-US" dirty="0"/>
              <a:t> </a:t>
            </a:r>
            <a:r>
              <a:rPr lang="en-US" dirty="0" err="1"/>
              <a:t>Bakanlığı’na</a:t>
            </a:r>
            <a:r>
              <a:rPr lang="en-US" dirty="0"/>
              <a:t> </a:t>
            </a:r>
            <a:r>
              <a:rPr lang="en-US" dirty="0" err="1"/>
              <a:t>bildirir</a:t>
            </a:r>
            <a:r>
              <a:rPr lang="en-US" dirty="0"/>
              <a:t>.</a:t>
            </a:r>
          </a:p>
          <a:p>
            <a:r>
              <a:rPr lang="en-US" dirty="0"/>
              <a:t>40-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parasını</a:t>
            </a:r>
            <a:r>
              <a:rPr lang="en-US" dirty="0"/>
              <a:t> </a:t>
            </a:r>
            <a:r>
              <a:rPr lang="en-US" dirty="0" err="1"/>
              <a:t>tahsil</a:t>
            </a:r>
            <a:r>
              <a:rPr lang="en-US" dirty="0"/>
              <a:t> </a:t>
            </a:r>
            <a:r>
              <a:rPr lang="en-US" dirty="0" err="1"/>
              <a:t>edemediği</a:t>
            </a:r>
            <a:r>
              <a:rPr lang="en-US" dirty="0"/>
              <a:t> </a:t>
            </a:r>
            <a:r>
              <a:rPr lang="en-US" dirty="0" err="1"/>
              <a:t>yabancı</a:t>
            </a:r>
            <a:r>
              <a:rPr lang="en-US" dirty="0"/>
              <a:t> </a:t>
            </a:r>
            <a:r>
              <a:rPr lang="en-US" dirty="0" err="1"/>
              <a:t>seyahat</a:t>
            </a:r>
            <a:r>
              <a:rPr lang="en-US" dirty="0"/>
              <a:t> </a:t>
            </a:r>
            <a:r>
              <a:rPr lang="en-US" dirty="0" err="1"/>
              <a:t>acentaları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tur</a:t>
            </a:r>
            <a:r>
              <a:rPr lang="en-US" dirty="0"/>
              <a:t> </a:t>
            </a:r>
            <a:r>
              <a:rPr lang="en-US" dirty="0" err="1"/>
              <a:t>operatörlerinin</a:t>
            </a:r>
            <a:r>
              <a:rPr lang="en-US" dirty="0"/>
              <a:t> </a:t>
            </a:r>
            <a:r>
              <a:rPr lang="en-US" dirty="0" err="1"/>
              <a:t>isimlerini</a:t>
            </a:r>
            <a:r>
              <a:rPr lang="en-US" dirty="0"/>
              <a:t>, </a:t>
            </a:r>
            <a:r>
              <a:rPr lang="en-US" dirty="0" err="1"/>
              <a:t>belge</a:t>
            </a:r>
            <a:r>
              <a:rPr lang="en-US" dirty="0"/>
              <a:t> </a:t>
            </a:r>
            <a:r>
              <a:rPr lang="en-US" dirty="0" err="1"/>
              <a:t>fotokopileri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TÜRSAB’a</a:t>
            </a:r>
            <a:r>
              <a:rPr lang="en-US" dirty="0"/>
              <a:t> </a:t>
            </a:r>
            <a:r>
              <a:rPr lang="en-US" dirty="0" err="1"/>
              <a:t>bildirir</a:t>
            </a:r>
            <a:r>
              <a:rPr lang="en-US" dirty="0"/>
              <a:t>.</a:t>
            </a:r>
          </a:p>
          <a:p>
            <a:r>
              <a:rPr lang="en-US" dirty="0"/>
              <a:t>41- </a:t>
            </a:r>
            <a:r>
              <a:rPr lang="en-US" dirty="0" err="1"/>
              <a:t>Acentacı</a:t>
            </a:r>
            <a:r>
              <a:rPr lang="en-US" dirty="0"/>
              <a:t>, TÜRSAB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kendisine</a:t>
            </a:r>
            <a:r>
              <a:rPr lang="en-US" dirty="0"/>
              <a:t> </a:t>
            </a:r>
            <a:r>
              <a:rPr lang="en-US" dirty="0" err="1"/>
              <a:t>yazılan</a:t>
            </a:r>
            <a:r>
              <a:rPr lang="en-US" dirty="0"/>
              <a:t> </a:t>
            </a:r>
            <a:r>
              <a:rPr lang="en-US" dirty="0" err="1"/>
              <a:t>yazılara</a:t>
            </a:r>
            <a:r>
              <a:rPr lang="en-US" dirty="0"/>
              <a:t> </a:t>
            </a:r>
            <a:r>
              <a:rPr lang="en-US" dirty="0" err="1"/>
              <a:t>mümkün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en </a:t>
            </a:r>
            <a:r>
              <a:rPr lang="en-US" dirty="0" err="1"/>
              <a:t>kısa</a:t>
            </a:r>
            <a:r>
              <a:rPr lang="en-US" dirty="0"/>
              <a:t> </a:t>
            </a:r>
            <a:r>
              <a:rPr lang="en-US" dirty="0" err="1"/>
              <a:t>zamanda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en </a:t>
            </a:r>
            <a:r>
              <a:rPr lang="en-US" dirty="0" err="1"/>
              <a:t>geç</a:t>
            </a:r>
            <a:r>
              <a:rPr lang="en-US" dirty="0"/>
              <a:t> 3 </a:t>
            </a:r>
            <a:r>
              <a:rPr lang="en-US" dirty="0" err="1"/>
              <a:t>gün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cevap</a:t>
            </a:r>
            <a:r>
              <a:rPr lang="en-US" dirty="0"/>
              <a:t> </a:t>
            </a:r>
            <a:r>
              <a:rPr lang="en-US" dirty="0" err="1"/>
              <a:t>verir</a:t>
            </a:r>
            <a:r>
              <a:rPr lang="en-US" dirty="0"/>
              <a:t>.</a:t>
            </a:r>
          </a:p>
          <a:p>
            <a:r>
              <a:rPr lang="en-US" dirty="0"/>
              <a:t>42- </a:t>
            </a:r>
            <a:r>
              <a:rPr lang="en-US" dirty="0" err="1"/>
              <a:t>Acentacı</a:t>
            </a:r>
            <a:r>
              <a:rPr lang="en-US" dirty="0"/>
              <a:t>, TÜRSAB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verilen</a:t>
            </a:r>
            <a:r>
              <a:rPr lang="en-US" dirty="0"/>
              <a:t> </a:t>
            </a:r>
            <a:r>
              <a:rPr lang="en-US" dirty="0" err="1"/>
              <a:t>görevleri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getirir</a:t>
            </a:r>
            <a:r>
              <a:rPr lang="en-US" dirty="0"/>
              <a:t>.</a:t>
            </a:r>
          </a:p>
          <a:p>
            <a:r>
              <a:rPr lang="en-US" dirty="0"/>
              <a:t>43- </a:t>
            </a:r>
            <a:r>
              <a:rPr lang="en-US" dirty="0" err="1"/>
              <a:t>Acentacı</a:t>
            </a:r>
            <a:r>
              <a:rPr lang="en-US" dirty="0"/>
              <a:t>, TÜRSAB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düzenlenen</a:t>
            </a:r>
            <a:r>
              <a:rPr lang="en-US" dirty="0"/>
              <a:t> </a:t>
            </a:r>
            <a:r>
              <a:rPr lang="en-US" dirty="0" err="1"/>
              <a:t>faaliyetlere</a:t>
            </a:r>
            <a:r>
              <a:rPr lang="en-US" dirty="0"/>
              <a:t> </a:t>
            </a:r>
            <a:r>
              <a:rPr lang="en-US" dirty="0" err="1"/>
              <a:t>katılır</a:t>
            </a:r>
            <a:r>
              <a:rPr lang="en-US" dirty="0"/>
              <a:t>.</a:t>
            </a:r>
          </a:p>
          <a:p>
            <a:r>
              <a:rPr lang="en-US" dirty="0"/>
              <a:t>44- </a:t>
            </a:r>
            <a:r>
              <a:rPr lang="en-US" dirty="0" err="1"/>
              <a:t>Acentacı</a:t>
            </a:r>
            <a:r>
              <a:rPr lang="en-US" dirty="0"/>
              <a:t>, </a:t>
            </a:r>
            <a:r>
              <a:rPr lang="en-US" dirty="0" err="1"/>
              <a:t>Turizm</a:t>
            </a:r>
            <a:r>
              <a:rPr lang="en-US" dirty="0"/>
              <a:t> </a:t>
            </a:r>
            <a:r>
              <a:rPr lang="en-US" dirty="0" err="1"/>
              <a:t>Bakanlığı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ilişkilerinde</a:t>
            </a:r>
            <a:r>
              <a:rPr lang="en-US" dirty="0"/>
              <a:t> </a:t>
            </a:r>
            <a:r>
              <a:rPr lang="en-US" dirty="0" err="1"/>
              <a:t>mesleğin</a:t>
            </a:r>
            <a:r>
              <a:rPr lang="en-US" dirty="0"/>
              <a:t> </a:t>
            </a:r>
            <a:r>
              <a:rPr lang="en-US" dirty="0" err="1"/>
              <a:t>onur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şahsiyetini</a:t>
            </a:r>
            <a:r>
              <a:rPr lang="en-US" dirty="0"/>
              <a:t> </a:t>
            </a:r>
            <a:r>
              <a:rPr lang="en-US" dirty="0" err="1"/>
              <a:t>koruyacak</a:t>
            </a:r>
            <a:r>
              <a:rPr lang="en-US" dirty="0"/>
              <a:t> </a:t>
            </a:r>
            <a:r>
              <a:rPr lang="en-US" dirty="0" err="1"/>
              <a:t>şekil</a:t>
            </a:r>
            <a:r>
              <a:rPr lang="en-US" dirty="0"/>
              <a:t>, </a:t>
            </a:r>
            <a:r>
              <a:rPr lang="en-US" dirty="0" err="1"/>
              <a:t>üslup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tavır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810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556" y="365760"/>
            <a:ext cx="8664222" cy="5038796"/>
          </a:xfrm>
        </p:spPr>
        <p:txBody>
          <a:bodyPr>
            <a:normAutofit/>
          </a:bodyPr>
          <a:lstStyle/>
          <a:p>
            <a:pPr algn="just">
              <a:spcAft>
                <a:spcPts val="800"/>
              </a:spcAft>
            </a:pPr>
            <a:r>
              <a:rPr lang="en-US" dirty="0">
                <a:latin typeface="Arial"/>
                <a:ea typeface="ＭＳ 明朝"/>
                <a:cs typeface="Times New Roman"/>
              </a:rPr>
              <a:t>45-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Acentacı</a:t>
            </a:r>
            <a:r>
              <a:rPr lang="en-US" dirty="0"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Turizm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Bakanlığı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tarafından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kendisi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hakkında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başlatılan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soruşturmayı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öğrendiğinde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TÜRSAB’a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bildirir</a:t>
            </a:r>
            <a:r>
              <a:rPr lang="en-US" dirty="0">
                <a:latin typeface="Arial"/>
                <a:ea typeface="ＭＳ 明朝"/>
                <a:cs typeface="Times New Roman"/>
              </a:rPr>
              <a:t>.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pPr algn="just">
              <a:spcAft>
                <a:spcPts val="800"/>
              </a:spcAft>
            </a:pPr>
            <a:r>
              <a:rPr lang="en-US" dirty="0">
                <a:latin typeface="Arial"/>
                <a:ea typeface="ＭＳ 明朝"/>
                <a:cs typeface="Times New Roman"/>
              </a:rPr>
              <a:t>46-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Acentacı</a:t>
            </a:r>
            <a:r>
              <a:rPr lang="en-US" dirty="0">
                <a:latin typeface="Arial"/>
                <a:ea typeface="ＭＳ 明朝"/>
                <a:cs typeface="Times New Roman"/>
              </a:rPr>
              <a:t>, TÜRSAB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Genel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Kurullarına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ve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Bölgesel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Kurul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toplantılarına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katılmaya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ve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oy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kullanmaya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özen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gösterir</a:t>
            </a:r>
            <a:r>
              <a:rPr lang="en-US" dirty="0">
                <a:latin typeface="Arial"/>
                <a:ea typeface="ＭＳ 明朝"/>
                <a:cs typeface="Times New Roman"/>
              </a:rPr>
              <a:t>.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pPr algn="just">
              <a:spcAft>
                <a:spcPts val="800"/>
              </a:spcAft>
            </a:pPr>
            <a:r>
              <a:rPr lang="en-US" dirty="0">
                <a:latin typeface="Arial"/>
                <a:ea typeface="ＭＳ 明朝"/>
                <a:cs typeface="Times New Roman"/>
              </a:rPr>
              <a:t>47-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Acentacı</a:t>
            </a:r>
            <a:r>
              <a:rPr lang="en-US" dirty="0"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yabancı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ülkelerde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karşılaştığı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Türkiye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ve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Türk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Turizmine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karşı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davranışları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TÜRSAB’a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bildirir</a:t>
            </a:r>
            <a:r>
              <a:rPr lang="en-US" dirty="0">
                <a:latin typeface="Arial"/>
                <a:ea typeface="ＭＳ 明朝"/>
                <a:cs typeface="Times New Roman"/>
              </a:rPr>
              <a:t>.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pPr algn="just">
              <a:spcAft>
                <a:spcPts val="800"/>
              </a:spcAft>
            </a:pPr>
            <a:r>
              <a:rPr lang="en-US" dirty="0">
                <a:latin typeface="Arial"/>
                <a:ea typeface="ＭＳ 明朝"/>
                <a:cs typeface="Times New Roman"/>
              </a:rPr>
              <a:t>ŞİKAYET USULÜ, İNCELEME VE YAPTIRIM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pPr algn="just">
              <a:spcAft>
                <a:spcPts val="800"/>
              </a:spcAft>
            </a:pPr>
            <a:r>
              <a:rPr lang="en-US" dirty="0">
                <a:latin typeface="Arial"/>
                <a:ea typeface="ＭＳ 明朝"/>
                <a:cs typeface="Times New Roman"/>
              </a:rPr>
              <a:t>48-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Yukarıda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yazılı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meslek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kurallarına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uyulmadığına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ilişkin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şikayet</a:t>
            </a:r>
            <a:r>
              <a:rPr lang="en-US" dirty="0"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bilgi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ya</a:t>
            </a:r>
            <a:r>
              <a:rPr lang="en-US" dirty="0">
                <a:latin typeface="Arial"/>
                <a:ea typeface="ＭＳ 明朝"/>
                <a:cs typeface="Times New Roman"/>
              </a:rPr>
              <a:t> da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belgeler</a:t>
            </a:r>
            <a:r>
              <a:rPr lang="en-US" dirty="0">
                <a:latin typeface="Arial"/>
                <a:ea typeface="ＭＳ 明朝"/>
                <a:cs typeface="Times New Roman"/>
              </a:rPr>
              <a:t> TÜRSAB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Yönetim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Kurulu’na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sunulur</a:t>
            </a:r>
            <a:r>
              <a:rPr lang="en-US" dirty="0">
                <a:latin typeface="Arial"/>
                <a:ea typeface="ＭＳ 明朝"/>
                <a:cs typeface="Times New Roman"/>
              </a:rPr>
              <a:t>.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Yönetim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Kurulu</a:t>
            </a:r>
            <a:r>
              <a:rPr lang="en-US" dirty="0">
                <a:latin typeface="Arial"/>
                <a:ea typeface="ＭＳ 明朝"/>
                <a:cs typeface="Times New Roman"/>
              </a:rPr>
              <a:t> ilk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incelemesi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sonucu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dosyayı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cezai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yönden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incelenmesi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istemi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ile</a:t>
            </a:r>
            <a:r>
              <a:rPr lang="en-US" dirty="0">
                <a:latin typeface="Arial"/>
                <a:ea typeface="ＭＳ 明朝"/>
                <a:cs typeface="Times New Roman"/>
              </a:rPr>
              <a:t> TÜRSAB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Disiplin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Kuruluna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iletir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ya</a:t>
            </a:r>
            <a:r>
              <a:rPr lang="en-US" dirty="0">
                <a:latin typeface="Arial"/>
                <a:ea typeface="ＭＳ 明朝"/>
                <a:cs typeface="Times New Roman"/>
              </a:rPr>
              <a:t> da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incelemeye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gerek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olmadığına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karar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verir</a:t>
            </a:r>
            <a:r>
              <a:rPr lang="en-US" dirty="0">
                <a:latin typeface="Arial"/>
                <a:ea typeface="ＭＳ 明朝"/>
                <a:cs typeface="Times New Roman"/>
              </a:rPr>
              <a:t>.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Disiplin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Kurulu</a:t>
            </a:r>
            <a:r>
              <a:rPr lang="en-US" dirty="0"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Meslek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Kurallarına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uymadığı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saptanan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acenta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hakkında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Seyahat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Acentaları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Birliği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Yönetmeliği’nin</a:t>
            </a:r>
            <a:r>
              <a:rPr lang="en-US" dirty="0">
                <a:latin typeface="Arial"/>
                <a:ea typeface="ＭＳ 明朝"/>
                <a:cs typeface="Times New Roman"/>
              </a:rPr>
              <a:t> 18.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ve</a:t>
            </a:r>
            <a:r>
              <a:rPr lang="en-US" dirty="0">
                <a:latin typeface="Arial"/>
                <a:ea typeface="ＭＳ 明朝"/>
                <a:cs typeface="Times New Roman"/>
              </a:rPr>
              <a:t> 19.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maddeleri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hükümleri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çerçevesinde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karar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verir</a:t>
            </a:r>
            <a:r>
              <a:rPr lang="en-US" dirty="0">
                <a:latin typeface="Arial"/>
                <a:ea typeface="ＭＳ 明朝"/>
                <a:cs typeface="Times New Roman"/>
              </a:rPr>
              <a:t>.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4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443" y="1100628"/>
            <a:ext cx="8537223" cy="3579849"/>
          </a:xfrm>
        </p:spPr>
        <p:txBody>
          <a:bodyPr/>
          <a:lstStyle/>
          <a:p>
            <a:pPr algn="just">
              <a:spcAft>
                <a:spcPts val="800"/>
              </a:spcAft>
            </a:pPr>
            <a:r>
              <a:rPr lang="en-US" dirty="0">
                <a:latin typeface="Arial"/>
                <a:ea typeface="ＭＳ 明朝"/>
                <a:cs typeface="Times New Roman"/>
              </a:rPr>
              <a:t>YENİ KURALLAR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pPr algn="just">
              <a:spcAft>
                <a:spcPts val="800"/>
              </a:spcAft>
            </a:pPr>
            <a:r>
              <a:rPr lang="en-US" dirty="0">
                <a:latin typeface="Arial"/>
                <a:ea typeface="ＭＳ 明朝"/>
                <a:cs typeface="Times New Roman"/>
              </a:rPr>
              <a:t>49-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Yukarıdaki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meslek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kurallarının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sürekli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gelişimini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sağlamak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üzere</a:t>
            </a:r>
            <a:r>
              <a:rPr lang="en-US" dirty="0">
                <a:latin typeface="Arial"/>
                <a:ea typeface="ＭＳ 明朝"/>
                <a:cs typeface="Times New Roman"/>
              </a:rPr>
              <a:t> TÜRSAB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Yönetim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Kurulu</a:t>
            </a:r>
            <a:r>
              <a:rPr lang="en-US" dirty="0"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Genel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Kurul’a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gündeme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ilişkin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hükümlere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uyma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şartı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ile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yeni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teklifler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getirebilir</a:t>
            </a:r>
            <a:r>
              <a:rPr lang="en-US" dirty="0">
                <a:latin typeface="Arial"/>
                <a:ea typeface="ＭＳ 明朝"/>
                <a:cs typeface="Times New Roman"/>
              </a:rPr>
              <a:t>.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pPr algn="just">
              <a:spcAft>
                <a:spcPts val="800"/>
              </a:spcAft>
            </a:pPr>
            <a:r>
              <a:rPr lang="en-US" dirty="0">
                <a:latin typeface="Arial"/>
                <a:ea typeface="ＭＳ 明朝"/>
                <a:cs typeface="Times New Roman"/>
              </a:rPr>
              <a:t>YÜRÜRLÜK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Arial"/>
                <a:ea typeface="ＭＳ 明朝"/>
                <a:cs typeface="Times New Roman"/>
              </a:rPr>
              <a:t>50-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Yukarıda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yazılı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meslek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kuralları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Genel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Kurulun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kabulüyle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yürürlüğe</a:t>
            </a:r>
            <a:r>
              <a:rPr lang="en-US" dirty="0"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>
                <a:latin typeface="Arial"/>
                <a:ea typeface="ＭＳ 明朝"/>
                <a:cs typeface="Times New Roman"/>
              </a:rPr>
              <a:t>girer</a:t>
            </a:r>
            <a:r>
              <a:rPr lang="en-US" dirty="0">
                <a:latin typeface="Arial"/>
                <a:ea typeface="ＭＳ 明朝"/>
                <a:cs typeface="Times New Roman"/>
              </a:rPr>
              <a:t>.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405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KAYNAK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www.tursab.org.tr</a:t>
            </a:r>
            <a:r>
              <a:rPr lang="en-US" dirty="0"/>
              <a:t>/</a:t>
            </a:r>
            <a:r>
              <a:rPr lang="en-US" dirty="0" err="1"/>
              <a:t>tr</a:t>
            </a:r>
            <a:r>
              <a:rPr lang="en-US" dirty="0"/>
              <a:t>/</a:t>
            </a:r>
            <a:r>
              <a:rPr lang="en-US" dirty="0" err="1"/>
              <a:t>mevzuat</a:t>
            </a:r>
            <a:r>
              <a:rPr lang="en-US" dirty="0"/>
              <a:t>/</a:t>
            </a:r>
            <a:r>
              <a:rPr lang="en-US" dirty="0" err="1"/>
              <a:t>ilkeler</a:t>
            </a:r>
            <a:r>
              <a:rPr lang="en-US" dirty="0"/>
              <a:t>/tursab-seyahat-acentaligi-meslek-ilkeleri_63.html</a:t>
            </a:r>
          </a:p>
        </p:txBody>
      </p:sp>
    </p:spTree>
    <p:extLst>
      <p:ext uri="{BB962C8B-B14F-4D97-AF65-F5344CB8AC3E}">
        <p14:creationId xmlns:p14="http://schemas.microsoft.com/office/powerpoint/2010/main" val="8946259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Angles.thmx</Template>
  <TotalTime>6</TotalTime>
  <Words>1158</Words>
  <Application>Microsoft Macintosh PowerPoint</Application>
  <PresentationFormat>On-screen Show (4:3)</PresentationFormat>
  <Paragraphs>61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Angles</vt:lpstr>
      <vt:lpstr>ACENTACILIK MESLEK İLKELERİ </vt:lpstr>
      <vt:lpstr>Kabul Tarihi 03.12.1995 GENEL MESLEK KURALLARI </vt:lpstr>
      <vt:lpstr>PowerPoint Presentation</vt:lpstr>
      <vt:lpstr>PowerPoint Presentation</vt:lpstr>
      <vt:lpstr>MESLEKTAŞLAR ARASI İLİŞKİLER </vt:lpstr>
      <vt:lpstr>ACENTALARIN TÜRSAB VE TURİZM BAKANLIĞI İLİŞKİLERİ VE SORUMLULUKLARI </vt:lpstr>
      <vt:lpstr>PowerPoint Presentation</vt:lpstr>
      <vt:lpstr>PowerPoint Presentation</vt:lpstr>
      <vt:lpstr>KAYNAK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ACENTACILIK MESLEK İLKELERİ </dc:title>
  <dc:creator>azade</dc:creator>
  <cp:lastModifiedBy>azade</cp:lastModifiedBy>
  <cp:revision>3</cp:revision>
  <dcterms:created xsi:type="dcterms:W3CDTF">2017-10-31T19:41:02Z</dcterms:created>
  <dcterms:modified xsi:type="dcterms:W3CDTF">2017-10-31T20:07:26Z</dcterms:modified>
</cp:coreProperties>
</file>