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5" r:id="rId2"/>
    <p:sldId id="266" r:id="rId3"/>
    <p:sldId id="267" r:id="rId4"/>
    <p:sldId id="268" r:id="rId5"/>
    <p:sldId id="269" r:id="rId6"/>
    <p:sldId id="271" r:id="rId7"/>
    <p:sldId id="272" r:id="rId8"/>
    <p:sldId id="270" r:id="rId9"/>
    <p:sldId id="273" r:id="rId10"/>
    <p:sldId id="274" r:id="rId11"/>
    <p:sldId id="276" r:id="rId12"/>
    <p:sldId id="278" r:id="rId13"/>
    <p:sldId id="277" r:id="rId14"/>
    <p:sldId id="279"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4" d="100"/>
          <a:sy n="74" d="100"/>
        </p:scale>
        <p:origin x="-150" y="-9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80839329-7968-4912-A48C-06AECCDB5BA5}" type="datetimeFigureOut">
              <a:rPr lang="tr-TR" smtClean="0"/>
              <a:pPr/>
              <a:t>16.3.2019</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37E84C83-6435-47D7-B220-61DAD5C3E165}" type="slidenum">
              <a:rPr lang="tr-TR" smtClean="0"/>
              <a:pPr/>
              <a:t>‹#›</a:t>
            </a:fld>
            <a:endParaRPr lang="tr-TR"/>
          </a:p>
        </p:txBody>
      </p:sp>
    </p:spTree>
    <p:extLst>
      <p:ext uri="{BB962C8B-B14F-4D97-AF65-F5344CB8AC3E}">
        <p14:creationId xmlns:p14="http://schemas.microsoft.com/office/powerpoint/2010/main" val="35650206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0839329-7968-4912-A48C-06AECCDB5BA5}"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7E84C83-6435-47D7-B220-61DAD5C3E165}" type="slidenum">
              <a:rPr lang="tr-TR" smtClean="0"/>
              <a:pPr/>
              <a:t>‹#›</a:t>
            </a:fld>
            <a:endParaRPr lang="tr-TR"/>
          </a:p>
        </p:txBody>
      </p:sp>
    </p:spTree>
    <p:extLst>
      <p:ext uri="{BB962C8B-B14F-4D97-AF65-F5344CB8AC3E}">
        <p14:creationId xmlns:p14="http://schemas.microsoft.com/office/powerpoint/2010/main" val="111816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80839329-7968-4912-A48C-06AECCDB5BA5}" type="datetimeFigureOut">
              <a:rPr lang="tr-TR" smtClean="0"/>
              <a:pPr/>
              <a:t>16.3.2019</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37E84C83-6435-47D7-B220-61DAD5C3E165}" type="slidenum">
              <a:rPr lang="tr-TR" smtClean="0"/>
              <a:pPr/>
              <a:t>‹#›</a:t>
            </a:fld>
            <a:endParaRPr lang="tr-TR"/>
          </a:p>
        </p:txBody>
      </p:sp>
    </p:spTree>
    <p:extLst>
      <p:ext uri="{BB962C8B-B14F-4D97-AF65-F5344CB8AC3E}">
        <p14:creationId xmlns:p14="http://schemas.microsoft.com/office/powerpoint/2010/main" val="17351499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0839329-7968-4912-A48C-06AECCDB5BA5}" type="datetimeFigureOut">
              <a:rPr lang="tr-TR" smtClean="0"/>
              <a:pPr/>
              <a:t>16.3.2019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37E84C83-6435-47D7-B220-61DAD5C3E165}" type="slidenum">
              <a:rPr lang="tr-TR" smtClean="0"/>
              <a:pPr/>
              <a:t>‹#›</a:t>
            </a:fld>
            <a:endParaRPr lang="tr-TR"/>
          </a:p>
        </p:txBody>
      </p:sp>
    </p:spTree>
    <p:extLst>
      <p:ext uri="{BB962C8B-B14F-4D97-AF65-F5344CB8AC3E}">
        <p14:creationId xmlns:p14="http://schemas.microsoft.com/office/powerpoint/2010/main" val="2104832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80839329-7968-4912-A48C-06AECCDB5BA5}" type="datetimeFigureOut">
              <a:rPr lang="tr-TR" smtClean="0"/>
              <a:pPr/>
              <a:t>16.3.2019</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37E84C83-6435-47D7-B220-61DAD5C3E165}" type="slidenum">
              <a:rPr lang="tr-TR" smtClean="0"/>
              <a:pPr/>
              <a:t>‹#›</a:t>
            </a:fld>
            <a:endParaRPr lang="tr-TR"/>
          </a:p>
        </p:txBody>
      </p:sp>
    </p:spTree>
    <p:extLst>
      <p:ext uri="{BB962C8B-B14F-4D97-AF65-F5344CB8AC3E}">
        <p14:creationId xmlns:p14="http://schemas.microsoft.com/office/powerpoint/2010/main" val="25340184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0839329-7968-4912-A48C-06AECCDB5BA5}"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E84C83-6435-47D7-B220-61DAD5C3E165}" type="slidenum">
              <a:rPr lang="tr-TR" smtClean="0"/>
              <a:pPr/>
              <a:t>‹#›</a:t>
            </a:fld>
            <a:endParaRPr lang="tr-TR"/>
          </a:p>
        </p:txBody>
      </p:sp>
    </p:spTree>
    <p:extLst>
      <p:ext uri="{BB962C8B-B14F-4D97-AF65-F5344CB8AC3E}">
        <p14:creationId xmlns:p14="http://schemas.microsoft.com/office/powerpoint/2010/main" val="33764586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0839329-7968-4912-A48C-06AECCDB5BA5}" type="datetimeFigureOut">
              <a:rPr lang="tr-TR" smtClean="0"/>
              <a:pPr/>
              <a:t>16.3.2019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7E84C83-6435-47D7-B220-61DAD5C3E165}" type="slidenum">
              <a:rPr lang="tr-TR" smtClean="0"/>
              <a:pPr/>
              <a:t>‹#›</a:t>
            </a:fld>
            <a:endParaRPr lang="tr-TR"/>
          </a:p>
        </p:txBody>
      </p:sp>
    </p:spTree>
    <p:extLst>
      <p:ext uri="{BB962C8B-B14F-4D97-AF65-F5344CB8AC3E}">
        <p14:creationId xmlns:p14="http://schemas.microsoft.com/office/powerpoint/2010/main" val="421431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80839329-7968-4912-A48C-06AECCDB5BA5}" type="datetimeFigureOut">
              <a:rPr lang="tr-TR" smtClean="0"/>
              <a:pPr/>
              <a:t>16.3.2019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7E84C83-6435-47D7-B220-61DAD5C3E165}" type="slidenum">
              <a:rPr lang="tr-TR" smtClean="0"/>
              <a:pPr/>
              <a:t>‹#›</a:t>
            </a:fld>
            <a:endParaRPr lang="tr-TR"/>
          </a:p>
        </p:txBody>
      </p:sp>
    </p:spTree>
    <p:extLst>
      <p:ext uri="{BB962C8B-B14F-4D97-AF65-F5344CB8AC3E}">
        <p14:creationId xmlns:p14="http://schemas.microsoft.com/office/powerpoint/2010/main" val="76904043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839329-7968-4912-A48C-06AECCDB5BA5}" type="datetimeFigureOut">
              <a:rPr lang="tr-TR" smtClean="0"/>
              <a:pPr/>
              <a:t>16.3.2019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7E84C83-6435-47D7-B220-61DAD5C3E165}" type="slidenum">
              <a:rPr lang="tr-TR" smtClean="0"/>
              <a:pPr/>
              <a:t>‹#›</a:t>
            </a:fld>
            <a:endParaRPr lang="tr-TR"/>
          </a:p>
        </p:txBody>
      </p:sp>
    </p:spTree>
    <p:extLst>
      <p:ext uri="{BB962C8B-B14F-4D97-AF65-F5344CB8AC3E}">
        <p14:creationId xmlns:p14="http://schemas.microsoft.com/office/powerpoint/2010/main" val="3973073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80839329-7968-4912-A48C-06AECCDB5BA5}" type="datetimeFigureOut">
              <a:rPr lang="tr-TR" smtClean="0"/>
              <a:pPr/>
              <a:t>16.3.2019</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37E84C83-6435-47D7-B220-61DAD5C3E165}" type="slidenum">
              <a:rPr lang="tr-TR" smtClean="0"/>
              <a:pPr/>
              <a:t>‹#›</a:t>
            </a:fld>
            <a:endParaRPr lang="tr-TR"/>
          </a:p>
        </p:txBody>
      </p:sp>
    </p:spTree>
    <p:extLst>
      <p:ext uri="{BB962C8B-B14F-4D97-AF65-F5344CB8AC3E}">
        <p14:creationId xmlns:p14="http://schemas.microsoft.com/office/powerpoint/2010/main" val="9423259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80839329-7968-4912-A48C-06AECCDB5BA5}" type="datetimeFigureOut">
              <a:rPr lang="tr-TR" smtClean="0"/>
              <a:pPr/>
              <a:t>16.3.2019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7E84C83-6435-47D7-B220-61DAD5C3E165}" type="slidenum">
              <a:rPr lang="tr-TR" smtClean="0"/>
              <a:pPr/>
              <a:t>‹#›</a:t>
            </a:fld>
            <a:endParaRPr lang="tr-TR"/>
          </a:p>
        </p:txBody>
      </p:sp>
    </p:spTree>
    <p:extLst>
      <p:ext uri="{BB962C8B-B14F-4D97-AF65-F5344CB8AC3E}">
        <p14:creationId xmlns:p14="http://schemas.microsoft.com/office/powerpoint/2010/main" val="1576264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80839329-7968-4912-A48C-06AECCDB5BA5}" type="datetimeFigureOut">
              <a:rPr lang="tr-TR" smtClean="0"/>
              <a:pPr/>
              <a:t>16.3.2019</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37E84C83-6435-47D7-B220-61DAD5C3E165}" type="slidenum">
              <a:rPr lang="tr-TR" smtClean="0"/>
              <a:pPr/>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5570672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8724B236-71BE-46F2-8B94-46F01F153647}"/>
              </a:ext>
            </a:extLst>
          </p:cNvPr>
          <p:cNvSpPr>
            <a:spLocks noGrp="1"/>
          </p:cNvSpPr>
          <p:nvPr>
            <p:ph type="title"/>
          </p:nvPr>
        </p:nvSpPr>
        <p:spPr/>
        <p:txBody>
          <a:bodyPr>
            <a:normAutofit/>
          </a:bodyPr>
          <a:lstStyle/>
          <a:p>
            <a:r>
              <a:rPr lang="tr-TR" sz="4000" dirty="0" err="1"/>
              <a:t>TURiZM</a:t>
            </a:r>
            <a:r>
              <a:rPr lang="tr-TR" sz="4000" dirty="0"/>
              <a:t> </a:t>
            </a:r>
            <a:r>
              <a:rPr lang="tr-TR" sz="4000" dirty="0" err="1"/>
              <a:t>SOSYOLOjisi</a:t>
            </a:r>
            <a:endParaRPr lang="tr-TR" sz="4000" dirty="0"/>
          </a:p>
        </p:txBody>
      </p:sp>
      <p:sp>
        <p:nvSpPr>
          <p:cNvPr id="3" name="İçerik Yer Tutucusu 2">
            <a:extLst>
              <a:ext uri="{FF2B5EF4-FFF2-40B4-BE49-F238E27FC236}">
                <a16:creationId xmlns:a16="http://schemas.microsoft.com/office/drawing/2014/main" xmlns="" id="{3D4E754E-AF3B-4EFB-AACC-B286B2FAB8EA}"/>
              </a:ext>
            </a:extLst>
          </p:cNvPr>
          <p:cNvSpPr>
            <a:spLocks noGrp="1"/>
          </p:cNvSpPr>
          <p:nvPr>
            <p:ph idx="1"/>
          </p:nvPr>
        </p:nvSpPr>
        <p:spPr>
          <a:xfrm>
            <a:off x="581192" y="2180495"/>
            <a:ext cx="11029615" cy="2319315"/>
          </a:xfrm>
        </p:spPr>
        <p:txBody>
          <a:bodyPr>
            <a:normAutofit/>
          </a:bodyPr>
          <a:lstStyle/>
          <a:p>
            <a:r>
              <a:rPr lang="tr-TR" sz="2800" dirty="0"/>
              <a:t>Turizm sosyolojisinin ortaya </a:t>
            </a:r>
            <a:r>
              <a:rPr lang="tr-TR" sz="2800" dirty="0" err="1"/>
              <a:t>çıkşı</a:t>
            </a:r>
            <a:r>
              <a:rPr lang="tr-TR" sz="2800" dirty="0"/>
              <a:t> ve gelişimi açısından Alman Sosyolog Robert </a:t>
            </a:r>
            <a:r>
              <a:rPr lang="tr-TR" sz="2800" dirty="0" err="1"/>
              <a:t>Glüksman’ın</a:t>
            </a:r>
            <a:r>
              <a:rPr lang="tr-TR" sz="2800" dirty="0"/>
              <a:t> büyük bir önemi vardır. </a:t>
            </a:r>
          </a:p>
        </p:txBody>
      </p:sp>
      <p:sp>
        <p:nvSpPr>
          <p:cNvPr id="4" name="Dikdörtgen 3">
            <a:extLst>
              <a:ext uri="{FF2B5EF4-FFF2-40B4-BE49-F238E27FC236}">
                <a16:creationId xmlns:a16="http://schemas.microsoft.com/office/drawing/2014/main" xmlns="" id="{19031B74-346A-46CC-B0A0-A949465B46D0}"/>
              </a:ext>
            </a:extLst>
          </p:cNvPr>
          <p:cNvSpPr/>
          <p:nvPr/>
        </p:nvSpPr>
        <p:spPr>
          <a:xfrm>
            <a:off x="581193" y="4770849"/>
            <a:ext cx="11029614" cy="1384995"/>
          </a:xfrm>
          <a:prstGeom prst="rect">
            <a:avLst/>
          </a:prstGeom>
        </p:spPr>
        <p:txBody>
          <a:bodyPr wrap="square">
            <a:spAutoFit/>
          </a:bodyPr>
          <a:lstStyle/>
          <a:p>
            <a:pPr marL="457200" indent="-457200">
              <a:buFont typeface="Wingdings" panose="05000000000000000000" pitchFamily="2" charset="2"/>
              <a:buChar char="§"/>
            </a:pPr>
            <a:r>
              <a:rPr lang="tr-TR" sz="2800" dirty="0"/>
              <a:t>Turizm sosyolojisine ilişkin en erken çalışmalar 1935’e tarihlenir. Robert </a:t>
            </a:r>
            <a:r>
              <a:rPr lang="tr-TR" sz="2800" dirty="0" err="1"/>
              <a:t>Glüksman</a:t>
            </a:r>
            <a:r>
              <a:rPr lang="tr-TR" sz="2800" dirty="0"/>
              <a:t> turizmi, sadece iş ya da seyahat olarak değil, bireyler arasındaki sosyal ilişki ve insani, sosyal bir etkileşim olarak tanımlar.</a:t>
            </a:r>
          </a:p>
        </p:txBody>
      </p:sp>
    </p:spTree>
    <p:extLst>
      <p:ext uri="{BB962C8B-B14F-4D97-AF65-F5344CB8AC3E}">
        <p14:creationId xmlns:p14="http://schemas.microsoft.com/office/powerpoint/2010/main" val="411853407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3F0CD033-8E97-4038-A34B-BC63B1CCC04E}"/>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1856C111-27CE-40D0-9E57-E96B4C62BCC0}"/>
              </a:ext>
            </a:extLst>
          </p:cNvPr>
          <p:cNvSpPr>
            <a:spLocks noGrp="1"/>
          </p:cNvSpPr>
          <p:nvPr>
            <p:ph idx="1"/>
          </p:nvPr>
        </p:nvSpPr>
        <p:spPr>
          <a:xfrm>
            <a:off x="581192" y="2069432"/>
            <a:ext cx="11029615" cy="4451684"/>
          </a:xfrm>
        </p:spPr>
        <p:txBody>
          <a:bodyPr>
            <a:normAutofit/>
          </a:bodyPr>
          <a:lstStyle/>
          <a:p>
            <a:r>
              <a:rPr lang="tr-TR" sz="2800" dirty="0"/>
              <a:t>Turizm ve ücretli izinlerin ilişkisini açıklamak. Turizmin kitleselleşerek toplumsal bir boyut kazanması, büyük ölçüde işçi sınıfının ücretli yıllık izin haklarını elde etmesiyle yakından ilgilidir. Ancak ücretli izin haklarının kazanılması sonucunda, orta sınıflar ve işçi sınıfı tatile çıkma olanağına kavuşmuş ve böylelikle turizm yaygınlaşarak kitleselleşmiş ve toplumsal bir boyut kazanmıştır. </a:t>
            </a:r>
          </a:p>
        </p:txBody>
      </p:sp>
    </p:spTree>
    <p:extLst>
      <p:ext uri="{BB962C8B-B14F-4D97-AF65-F5344CB8AC3E}">
        <p14:creationId xmlns:p14="http://schemas.microsoft.com/office/powerpoint/2010/main" val="27802248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A5844F15-641C-4547-9E84-313FDB4F195A}"/>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DC47458D-3BB3-4204-83E2-F32CD18EE14E}"/>
              </a:ext>
            </a:extLst>
          </p:cNvPr>
          <p:cNvSpPr>
            <a:spLocks noGrp="1"/>
          </p:cNvSpPr>
          <p:nvPr>
            <p:ph idx="1"/>
          </p:nvPr>
        </p:nvSpPr>
        <p:spPr>
          <a:xfrm>
            <a:off x="581192" y="2180496"/>
            <a:ext cx="11029615" cy="4412809"/>
          </a:xfrm>
        </p:spPr>
        <p:txBody>
          <a:bodyPr>
            <a:normAutofit/>
          </a:bodyPr>
          <a:lstStyle/>
          <a:p>
            <a:r>
              <a:rPr lang="tr-TR" sz="2400" dirty="0"/>
              <a:t>Boş zamanlar kavramını tanımlamak Toplumun geniş kesimleri, günlük çalışma saatlerinin 8 saate indirilmesi, hafta sonu izinleri ve ücretli yıllık izinler sonucunda, boş zamanlar kazanmıştır. işte bu boş zamanlar tatil ve turizm için gerekli olan zamanın ortaya çıkmasını </a:t>
            </a:r>
            <a:r>
              <a:rPr lang="tr-TR" sz="2400" dirty="0" err="1"/>
              <a:t>sağlamiştır</a:t>
            </a:r>
            <a:r>
              <a:rPr lang="tr-TR" sz="2400" dirty="0"/>
              <a:t>. </a:t>
            </a:r>
          </a:p>
          <a:p>
            <a:r>
              <a:rPr lang="tr-TR" sz="2400" dirty="0"/>
              <a:t>Boş zamanlar sayesinde, artık çalışma, yaşamın tek uğraşı olmaktan çıkmış; tatil, dinlenme, eğlenme, rekreasyon gibi etkinlikler yaşama anlam kazandıran etkinlikler hâline gelmiştir. Hatta boş zaman etkinlikleri ve tatil çalışmanın önüne geçmiş, çalışmak ve üretmek yoluyla yaşama anlam kazandırmanın yan›, boş zaman etkinlikleri ve tatil yoluyla yaşama anlam kazandırmak, daha öncelikli ve tercih edilen bir unsur hâline gelmiştir. </a:t>
            </a:r>
          </a:p>
        </p:txBody>
      </p:sp>
    </p:spTree>
    <p:extLst>
      <p:ext uri="{BB962C8B-B14F-4D97-AF65-F5344CB8AC3E}">
        <p14:creationId xmlns:p14="http://schemas.microsoft.com/office/powerpoint/2010/main" val="32237893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ACEE35A1-970A-4BC0-84C5-2DBABEE6A173}"/>
              </a:ext>
            </a:extLst>
          </p:cNvPr>
          <p:cNvSpPr>
            <a:spLocks noGrp="1"/>
          </p:cNvSpPr>
          <p:nvPr>
            <p:ph idx="1"/>
          </p:nvPr>
        </p:nvSpPr>
        <p:spPr>
          <a:xfrm>
            <a:off x="581192" y="1973179"/>
            <a:ext cx="11029615" cy="4692315"/>
          </a:xfrm>
        </p:spPr>
        <p:txBody>
          <a:bodyPr>
            <a:normAutofit/>
          </a:bodyPr>
          <a:lstStyle/>
          <a:p>
            <a:r>
              <a:rPr lang="tr-TR" sz="2400" dirty="0"/>
              <a:t>Turizmin davranışsal boyutunu tanımlamak Turistik davranışı güdüler hiyerarşisi boyutundan incelersek turistik davranış, üst düzey bir güdü ve üst düzey bir gereksinimdir. Turistik davranışın gerçekleşebilmesi için öncelikle, yeme, içme, cinsellik, barınma, kendini gerçekleştirme ve sosyalleşme gibi öncelikli güdülerin karşılanmış olması gerekir. </a:t>
            </a:r>
          </a:p>
          <a:p>
            <a:r>
              <a:rPr lang="tr-TR" sz="2400" dirty="0"/>
              <a:t>Turistik davranış ancak öncelikli güdülerin karşılanmasından sonra gündeme gelebilir. Bu anlamda turistik davranış, öncelikli güdülerin gerçekleşmiş olduğu gelişmiş refah toplumlarında gündeme gelebilir ve henüz bu güdülerin gerçekleşmemiş olduğu, gelişmekte olan ülkelerde turistik davranışın gündeme gelmesi mümkün değildir. </a:t>
            </a:r>
          </a:p>
        </p:txBody>
      </p:sp>
    </p:spTree>
    <p:extLst>
      <p:ext uri="{BB962C8B-B14F-4D97-AF65-F5344CB8AC3E}">
        <p14:creationId xmlns:p14="http://schemas.microsoft.com/office/powerpoint/2010/main" val="3856998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B209D895-2F9F-4C36-B0A5-68BE9E00E650}"/>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B95EC9B7-D765-44EF-88AC-42EAB9C89516}"/>
              </a:ext>
            </a:extLst>
          </p:cNvPr>
          <p:cNvSpPr>
            <a:spLocks noGrp="1"/>
          </p:cNvSpPr>
          <p:nvPr>
            <p:ph idx="1"/>
          </p:nvPr>
        </p:nvSpPr>
        <p:spPr>
          <a:xfrm>
            <a:off x="581192" y="2009274"/>
            <a:ext cx="11029615" cy="4728410"/>
          </a:xfrm>
        </p:spPr>
        <p:txBody>
          <a:bodyPr>
            <a:normAutofit/>
          </a:bodyPr>
          <a:lstStyle/>
          <a:p>
            <a:r>
              <a:rPr lang="tr-TR" sz="2800" dirty="0"/>
              <a:t>Turizmin değerler sistemi boyutunu değerlendirmek Turizm değerler sistemini değiştirir. Çalışma, üretme, para biriktirme gibi değerin yerini; dinlenme, eğlenme, para harcama gibi değerler almaya başlamıştır. </a:t>
            </a:r>
          </a:p>
          <a:p>
            <a:r>
              <a:rPr lang="tr-TR" sz="2800" dirty="0"/>
              <a:t>Modern toplumda refah düzeyinin artışıyla birlikte, çalışma ve üretmenin yanı sıra eğlenme, dinlenme, rekreasyon, gezip yeni yerler görme temel toplumsal değerler hâline gelir. Turizm bu yeni davranışların, gerçekleştirilmesi için bir araç hâline gelir ve bu davranışlar turizm sürecinde meydana gelen toplumsal ilişkiler ile birlikte, yerli halka doğru yayılmaya başlar. </a:t>
            </a:r>
          </a:p>
        </p:txBody>
      </p:sp>
    </p:spTree>
    <p:extLst>
      <p:ext uri="{BB962C8B-B14F-4D97-AF65-F5344CB8AC3E}">
        <p14:creationId xmlns:p14="http://schemas.microsoft.com/office/powerpoint/2010/main" val="5238881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pPr marL="0" indent="0">
              <a:buNone/>
            </a:pPr>
            <a:r>
              <a:rPr lang="tr-TR" dirty="0" smtClean="0"/>
              <a:t>KAYNAKÇA</a:t>
            </a:r>
          </a:p>
          <a:p>
            <a:pPr marL="0" indent="0">
              <a:buNone/>
            </a:pPr>
            <a:r>
              <a:rPr lang="tr-TR" dirty="0" err="1" smtClean="0"/>
              <a:t>Prof.Dr</a:t>
            </a:r>
            <a:r>
              <a:rPr lang="tr-TR" dirty="0" smtClean="0"/>
              <a:t>. Muammer Tuna ve </a:t>
            </a:r>
            <a:r>
              <a:rPr lang="tr-TR" dirty="0" err="1" smtClean="0"/>
              <a:t>Doç.Dr</a:t>
            </a:r>
            <a:r>
              <a:rPr lang="tr-TR" dirty="0" smtClean="0"/>
              <a:t>. Aslıhan </a:t>
            </a:r>
            <a:r>
              <a:rPr lang="tr-TR" dirty="0" err="1" smtClean="0"/>
              <a:t>Aykaç</a:t>
            </a:r>
            <a:r>
              <a:rPr lang="tr-TR" dirty="0" smtClean="0"/>
              <a:t> Yanardağ , Turizm Sosyolojisi,  Anadolu Üniversitesi, 1.baskı,2012</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F4D56350-2E07-469F-BC6C-FC4CD104036C}"/>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AFB15B52-93DC-4C9B-88B1-C80233AFF7BE}"/>
              </a:ext>
            </a:extLst>
          </p:cNvPr>
          <p:cNvSpPr>
            <a:spLocks noGrp="1"/>
          </p:cNvSpPr>
          <p:nvPr>
            <p:ph idx="1"/>
          </p:nvPr>
        </p:nvSpPr>
        <p:spPr>
          <a:xfrm>
            <a:off x="581192" y="2180496"/>
            <a:ext cx="11029615" cy="1958367"/>
          </a:xfrm>
        </p:spPr>
        <p:txBody>
          <a:bodyPr>
            <a:normAutofit/>
          </a:bodyPr>
          <a:lstStyle/>
          <a:p>
            <a:r>
              <a:rPr lang="tr-TR" sz="2800" dirty="0"/>
              <a:t>Turizmin kitleselleşerek toplumsallaşması, ancak 8 saatlik iş günü, ücretli hafta sonu izinleri ve ücretli yıllık izinler sayesinde olmuştur. </a:t>
            </a:r>
          </a:p>
        </p:txBody>
      </p:sp>
      <p:sp>
        <p:nvSpPr>
          <p:cNvPr id="4" name="Dikdörtgen 3">
            <a:extLst>
              <a:ext uri="{FF2B5EF4-FFF2-40B4-BE49-F238E27FC236}">
                <a16:creationId xmlns:a16="http://schemas.microsoft.com/office/drawing/2014/main" xmlns="" id="{0EDEACF6-9A64-4514-A5C8-45F41A154B1A}"/>
              </a:ext>
            </a:extLst>
          </p:cNvPr>
          <p:cNvSpPr/>
          <p:nvPr/>
        </p:nvSpPr>
        <p:spPr>
          <a:xfrm>
            <a:off x="581192" y="4314871"/>
            <a:ext cx="10860840" cy="1384995"/>
          </a:xfrm>
          <a:prstGeom prst="rect">
            <a:avLst/>
          </a:prstGeom>
        </p:spPr>
        <p:txBody>
          <a:bodyPr wrap="square">
            <a:spAutoFit/>
          </a:bodyPr>
          <a:lstStyle/>
          <a:p>
            <a:pPr marL="457200" indent="-457200">
              <a:buFont typeface="Wingdings" panose="05000000000000000000" pitchFamily="2" charset="2"/>
              <a:buChar char="§"/>
            </a:pPr>
            <a:r>
              <a:rPr lang="tr-TR" sz="2800" dirty="0"/>
              <a:t>8 saatlik iş günü, ücretli hafta sonu izinleri ve ücretli yıllık izinler ise ancak işçi sınıfının XIX. yüzyıl sonunda verdiği mücadelelerin sonucunda gerçekleşmiştir. </a:t>
            </a:r>
          </a:p>
        </p:txBody>
      </p:sp>
    </p:spTree>
    <p:extLst>
      <p:ext uri="{BB962C8B-B14F-4D97-AF65-F5344CB8AC3E}">
        <p14:creationId xmlns:p14="http://schemas.microsoft.com/office/powerpoint/2010/main" val="38509137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xmlns="" id="{1FE42FAF-3BAA-4F4C-8BE0-8A5FC6B0C4D3}"/>
              </a:ext>
            </a:extLst>
          </p:cNvPr>
          <p:cNvSpPr>
            <a:spLocks noGrp="1"/>
          </p:cNvSpPr>
          <p:nvPr>
            <p:ph idx="1"/>
          </p:nvPr>
        </p:nvSpPr>
        <p:spPr>
          <a:xfrm>
            <a:off x="581192" y="2180496"/>
            <a:ext cx="11029615" cy="4220303"/>
          </a:xfrm>
        </p:spPr>
        <p:txBody>
          <a:bodyPr>
            <a:normAutofit/>
          </a:bodyPr>
          <a:lstStyle/>
          <a:p>
            <a:r>
              <a:rPr lang="tr-TR" sz="3200" dirty="0"/>
              <a:t>Ücretli izinler konusu Uluslararası Çalışma Örgütü’nce ilk kez 1920’de ele alınmıştır. 1930’lara gelindiğinde ise 10’dan fazla Avrupa ülkesinde ücretli izinler yasal bir hak olarak kabul edilmiştir.</a:t>
            </a:r>
          </a:p>
        </p:txBody>
      </p:sp>
    </p:spTree>
    <p:extLst>
      <p:ext uri="{BB962C8B-B14F-4D97-AF65-F5344CB8AC3E}">
        <p14:creationId xmlns:p14="http://schemas.microsoft.com/office/powerpoint/2010/main" val="31410103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17BA3A4F-5789-42C2-BEFB-0B3389A9734C}"/>
              </a:ext>
            </a:extLst>
          </p:cNvPr>
          <p:cNvSpPr>
            <a:spLocks noGrp="1"/>
          </p:cNvSpPr>
          <p:nvPr>
            <p:ph type="title"/>
          </p:nvPr>
        </p:nvSpPr>
        <p:spPr/>
        <p:txBody>
          <a:bodyPr>
            <a:normAutofit/>
          </a:bodyPr>
          <a:lstStyle/>
          <a:p>
            <a:r>
              <a:rPr lang="tr-TR" sz="4000" dirty="0"/>
              <a:t>Boş Zaman</a:t>
            </a:r>
          </a:p>
        </p:txBody>
      </p:sp>
      <p:sp>
        <p:nvSpPr>
          <p:cNvPr id="3" name="İçerik Yer Tutucusu 2">
            <a:extLst>
              <a:ext uri="{FF2B5EF4-FFF2-40B4-BE49-F238E27FC236}">
                <a16:creationId xmlns:a16="http://schemas.microsoft.com/office/drawing/2014/main" xmlns="" id="{AAA1DAEE-A1EA-423B-A0CB-1F7F834629A9}"/>
              </a:ext>
            </a:extLst>
          </p:cNvPr>
          <p:cNvSpPr>
            <a:spLocks noGrp="1"/>
          </p:cNvSpPr>
          <p:nvPr>
            <p:ph idx="1"/>
          </p:nvPr>
        </p:nvSpPr>
        <p:spPr/>
        <p:txBody>
          <a:bodyPr>
            <a:normAutofit/>
          </a:bodyPr>
          <a:lstStyle/>
          <a:p>
            <a:r>
              <a:rPr lang="tr-TR" sz="2800" dirty="0"/>
              <a:t>Boş zaman, 8 saatlik iş günü ve ücretli izinler sonucunda ortaya çıkmış olan ve fiilen çalışılan zamandan arta kalan zamanı ifade eder. Turizm faaliyeti boş zamanda gerçekleşen faaliyettir. </a:t>
            </a:r>
          </a:p>
        </p:txBody>
      </p:sp>
    </p:spTree>
    <p:extLst>
      <p:ext uri="{BB962C8B-B14F-4D97-AF65-F5344CB8AC3E}">
        <p14:creationId xmlns:p14="http://schemas.microsoft.com/office/powerpoint/2010/main" val="3973802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E5DFACC5-A7E2-49F5-8DB0-9BAEF1A26F4D}"/>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8A8A8C9B-132A-4DD0-8DDA-45EF7F15B575}"/>
              </a:ext>
            </a:extLst>
          </p:cNvPr>
          <p:cNvSpPr>
            <a:spLocks noGrp="1"/>
          </p:cNvSpPr>
          <p:nvPr>
            <p:ph idx="1"/>
          </p:nvPr>
        </p:nvSpPr>
        <p:spPr>
          <a:xfrm>
            <a:off x="581192" y="2000023"/>
            <a:ext cx="11029615" cy="4400778"/>
          </a:xfrm>
        </p:spPr>
        <p:txBody>
          <a:bodyPr>
            <a:noAutofit/>
          </a:bodyPr>
          <a:lstStyle/>
          <a:p>
            <a:r>
              <a:rPr lang="tr-TR" sz="2400" dirty="0"/>
              <a:t>Sekiz saatlik iş günü ve hafta sonu izinleri sonucunda oluşan 40 saatlik çalışma haftası, insanlara çok fazla boş zaman yaratmaktadır. Boş zaman kavramı değişik başlıklar altında incelenebilir. </a:t>
            </a:r>
          </a:p>
          <a:p>
            <a:r>
              <a:rPr lang="tr-TR" sz="2400" dirty="0"/>
              <a:t>• Sıkıcı zaman: Ulaşım, bürokratik işlerle geçirilen zaman, </a:t>
            </a:r>
          </a:p>
          <a:p>
            <a:r>
              <a:rPr lang="tr-TR" sz="2400" dirty="0"/>
              <a:t> • Sıkıcı işler: Bahçede uğraşmak, mutfakta uğraşmak gibi ücret ödenmeyen ve sıkıcı işler, </a:t>
            </a:r>
          </a:p>
          <a:p>
            <a:r>
              <a:rPr lang="tr-TR" sz="2400" dirty="0"/>
              <a:t>• Sağlık için harcanan zaman, </a:t>
            </a:r>
          </a:p>
          <a:p>
            <a:r>
              <a:rPr lang="tr-TR" sz="2400" dirty="0"/>
              <a:t>• Kişisel, kültürel ve mesleksel gelişim için harcanan zaman, </a:t>
            </a:r>
          </a:p>
          <a:p>
            <a:r>
              <a:rPr lang="tr-TR" sz="2400" dirty="0"/>
              <a:t>• Politik ve sendikal faaliyetler için harcanan zaman,</a:t>
            </a:r>
          </a:p>
          <a:p>
            <a:r>
              <a:rPr lang="tr-TR" sz="2400" dirty="0"/>
              <a:t> • Tatil ve rekreasyon için harcanan zaman.</a:t>
            </a:r>
          </a:p>
        </p:txBody>
      </p:sp>
    </p:spTree>
    <p:extLst>
      <p:ext uri="{BB962C8B-B14F-4D97-AF65-F5344CB8AC3E}">
        <p14:creationId xmlns:p14="http://schemas.microsoft.com/office/powerpoint/2010/main" val="37703644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04B59CB6-397F-4CA4-BB39-4F81A3A3651A}"/>
              </a:ext>
            </a:extLst>
          </p:cNvPr>
          <p:cNvSpPr>
            <a:spLocks noGrp="1"/>
          </p:cNvSpPr>
          <p:nvPr>
            <p:ph type="title"/>
          </p:nvPr>
        </p:nvSpPr>
        <p:spPr/>
        <p:txBody>
          <a:bodyPr>
            <a:normAutofit/>
          </a:bodyPr>
          <a:lstStyle/>
          <a:p>
            <a:r>
              <a:rPr lang="tr-TR" sz="4000"/>
              <a:t>Özet 1</a:t>
            </a:r>
            <a:endParaRPr lang="tr-TR" sz="4000" dirty="0"/>
          </a:p>
        </p:txBody>
      </p:sp>
      <p:sp>
        <p:nvSpPr>
          <p:cNvPr id="3" name="İçerik Yer Tutucusu 2">
            <a:extLst>
              <a:ext uri="{FF2B5EF4-FFF2-40B4-BE49-F238E27FC236}">
                <a16:creationId xmlns:a16="http://schemas.microsoft.com/office/drawing/2014/main" xmlns="" id="{276F0323-FF8F-4F2F-B2C6-9E4B1D3CC438}"/>
              </a:ext>
            </a:extLst>
          </p:cNvPr>
          <p:cNvSpPr>
            <a:spLocks noGrp="1"/>
          </p:cNvSpPr>
          <p:nvPr>
            <p:ph idx="1"/>
          </p:nvPr>
        </p:nvSpPr>
        <p:spPr>
          <a:xfrm>
            <a:off x="581192" y="1985211"/>
            <a:ext cx="11029615" cy="4740441"/>
          </a:xfrm>
        </p:spPr>
        <p:txBody>
          <a:bodyPr>
            <a:normAutofit/>
          </a:bodyPr>
          <a:lstStyle/>
          <a:p>
            <a:r>
              <a:rPr lang="tr-TR" sz="2000" dirty="0"/>
              <a:t>Turizmin tarihi eski çağlara dayanmakla birlikte kitleselleşerek toplumsallaşması, XX. yüzyıl başlarına rastlar. 1930’larda birçok Avrupa ülkesinde işçi sınıfı ücretli yıllık izin hakkını elde etmişti. Bu bağlamda işçi sınıfının ücretli yıllık izin hakkını kazanması önemli bir kırılma noktasını oluşturur. işçi sınıfının ücretli yıllık izin hakkını kazanması ve refah düzeyinin artmasıyla birlikte, işçi sınıfı tatile çıkmaya ve turizm faaliyetine katılmaya başlamış ve böylelikle turizm kitleselleşmeye başlamıştır. Ancak turizmin kitleselleşmesi açısından asıl kırılma noktası II. Dünya Savaşı sonrası olmuştur. Bu tarihlerde Bat› ülkelerinde sanayileşmenin hızlanması ve bunun sonucunda, refah düzeyinin hızla artmasıyla birlikte, orta sınıflar ve işçi sınıfı tatile çıkma olanağına kavuşmuştur. 1980’li ve 1990’lı yıllar ise turizmin gelişimi açısından başka bir kırılma noktasını oluşturur. Bu yıllarda Bat› dışı toplumlarda da refah düzeyi hızla artmaya başlamış ve bu ülkelerde de orta sınıflar ve işçi sınıfı tatile çıkma olanağına kavuşmuştur. içinde bulunduğumuz XXI. yüzyılda turizm artık yüz milyonlarca kişinin katıldığı, trilyon dolarlık bir ekonomik büyüklüğe ulaşmış devasa bir ekonomik sektör ve kompleks bir toplumsal olgu hâline gelmiştir.</a:t>
            </a:r>
          </a:p>
        </p:txBody>
      </p:sp>
    </p:spTree>
    <p:extLst>
      <p:ext uri="{BB962C8B-B14F-4D97-AF65-F5344CB8AC3E}">
        <p14:creationId xmlns:p14="http://schemas.microsoft.com/office/powerpoint/2010/main" val="6679206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C2F0EB9-A04C-4CD6-9407-2A7102B444A9}"/>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498FF34B-2881-49F4-B64B-60295A1881B0}"/>
              </a:ext>
            </a:extLst>
          </p:cNvPr>
          <p:cNvSpPr>
            <a:spLocks noGrp="1"/>
          </p:cNvSpPr>
          <p:nvPr>
            <p:ph idx="1"/>
          </p:nvPr>
        </p:nvSpPr>
        <p:spPr>
          <a:xfrm>
            <a:off x="581192" y="2180496"/>
            <a:ext cx="11029615" cy="4412809"/>
          </a:xfrm>
        </p:spPr>
        <p:txBody>
          <a:bodyPr>
            <a:normAutofit/>
          </a:bodyPr>
          <a:lstStyle/>
          <a:p>
            <a:r>
              <a:rPr lang="tr-TR" sz="2800" dirty="0"/>
              <a:t>Turizmin toplumsal boyutunu değerlendirmek Turizm sadece bir ekonomik olgu olmasının ötesinde, bir toplumsal olgudur. Bir hizmet sektörü olan turizm faaliyetinde, üreticiler (turizm faaliyetinin gerçekleştiği ülke toplumu) ve tüketiciler (turistler) arasında bir ekonomik mübadele ilişkisi ortaya çıkar. Turistler ile yerli halk arasındaki ilişki, sadece bir ekonomik ilişki olmanın ötesinde, aynı zamanda bir sosyal ilişkidir. Dolayısıyla turizm ekonomik boyutunun yanı sıra, toplumsal boyutu ile de anlaşılmalıdır. </a:t>
            </a:r>
          </a:p>
        </p:txBody>
      </p:sp>
    </p:spTree>
    <p:extLst>
      <p:ext uri="{BB962C8B-B14F-4D97-AF65-F5344CB8AC3E}">
        <p14:creationId xmlns:p14="http://schemas.microsoft.com/office/powerpoint/2010/main" val="3862871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725C3F67-6FBE-4DED-BC19-2A9CC4B0635F}"/>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DCD78431-482F-42C6-B4A2-6CFF3C09CAB3}"/>
              </a:ext>
            </a:extLst>
          </p:cNvPr>
          <p:cNvSpPr>
            <a:spLocks noGrp="1"/>
          </p:cNvSpPr>
          <p:nvPr>
            <p:ph idx="1"/>
          </p:nvPr>
        </p:nvSpPr>
        <p:spPr>
          <a:xfrm>
            <a:off x="581192" y="1913021"/>
            <a:ext cx="11029615" cy="4632157"/>
          </a:xfrm>
        </p:spPr>
        <p:txBody>
          <a:bodyPr>
            <a:normAutofit/>
          </a:bodyPr>
          <a:lstStyle/>
          <a:p>
            <a:r>
              <a:rPr lang="tr-TR" sz="2000" dirty="0"/>
              <a:t>Turizm ile birlikte değişen değerler: </a:t>
            </a:r>
          </a:p>
          <a:p>
            <a:r>
              <a:rPr lang="tr-TR" sz="2000" dirty="0"/>
              <a:t>• Turizmle birlikte değişen en önemli yaşam biçimi değişimi, hayatın anlamına ilişkin olan değer Yargı'sındaki değişimdir. insanlar hayatlarından keyif almalıdır çünkü hayat yaşanılası ve keyif alınası bir şeydir. Bu balamda, tatil yapmak artık lüks değildir, modern yaşamın bir gerekliliğidir.</a:t>
            </a:r>
          </a:p>
          <a:p>
            <a:r>
              <a:rPr lang="tr-TR" sz="2000" dirty="0"/>
              <a:t> • insanlar, kentsel yaşamın güçlükleri ve karmaşıklığı nedeniyle doğal çevreye duyarlı olmaya başlamışlar ve her fırsat bulduklarında doğal ortam içinde bulunmak ister hâle gelmişlerdir.</a:t>
            </a:r>
          </a:p>
          <a:p>
            <a:r>
              <a:rPr lang="tr-TR" sz="2000" dirty="0"/>
              <a:t> • Sağlık problemleri ve fiziksel denge, öncelikli kaygı duyulacak faktörler olarak görünmektedir. Bu kaygılar, beden ve zihin arasındaki uyumu sağlamaya yardımcı olur. </a:t>
            </a:r>
          </a:p>
          <a:p>
            <a:r>
              <a:rPr lang="tr-TR" sz="2000" dirty="0"/>
              <a:t>• Para biriktirme eğilimi azalır, para harcama eğilimi artar. </a:t>
            </a:r>
          </a:p>
          <a:p>
            <a:r>
              <a:rPr lang="tr-TR" sz="2000" dirty="0"/>
              <a:t>• Benzer sosyal çelişkiler içeren bireysellik, gittikçe daha fazla değişim ve yaratıcılık ister. </a:t>
            </a:r>
          </a:p>
          <a:p>
            <a:r>
              <a:rPr lang="tr-TR" sz="2000" dirty="0"/>
              <a:t>• insanlar, duygusal heyecanlara karşı giderek daha duyarlı hâle gelmişlerdir. </a:t>
            </a:r>
          </a:p>
        </p:txBody>
      </p:sp>
    </p:spTree>
    <p:extLst>
      <p:ext uri="{BB962C8B-B14F-4D97-AF65-F5344CB8AC3E}">
        <p14:creationId xmlns:p14="http://schemas.microsoft.com/office/powerpoint/2010/main" val="33202725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5034980F-78DE-49CE-B78F-C284581DD287}"/>
              </a:ext>
            </a:extLst>
          </p:cNvPr>
          <p:cNvSpPr>
            <a:spLocks noGrp="1"/>
          </p:cNvSpPr>
          <p:nvPr>
            <p:ph type="title"/>
          </p:nvPr>
        </p:nvSpPr>
        <p:spPr/>
        <p:txBody>
          <a:bodyPr/>
          <a:lstStyle/>
          <a:p>
            <a:endParaRPr lang="tr-TR"/>
          </a:p>
        </p:txBody>
      </p:sp>
      <p:sp>
        <p:nvSpPr>
          <p:cNvPr id="3" name="İçerik Yer Tutucusu 2">
            <a:extLst>
              <a:ext uri="{FF2B5EF4-FFF2-40B4-BE49-F238E27FC236}">
                <a16:creationId xmlns:a16="http://schemas.microsoft.com/office/drawing/2014/main" xmlns="" id="{2B0DDE5C-5DDE-43DC-89BD-EC9C1E676E4A}"/>
              </a:ext>
            </a:extLst>
          </p:cNvPr>
          <p:cNvSpPr>
            <a:spLocks noGrp="1"/>
          </p:cNvSpPr>
          <p:nvPr>
            <p:ph idx="1"/>
          </p:nvPr>
        </p:nvSpPr>
        <p:spPr>
          <a:xfrm>
            <a:off x="581192" y="2180496"/>
            <a:ext cx="11029615" cy="4304525"/>
          </a:xfrm>
        </p:spPr>
        <p:txBody>
          <a:bodyPr>
            <a:normAutofit fontScale="92500"/>
          </a:bodyPr>
          <a:lstStyle/>
          <a:p>
            <a:r>
              <a:rPr lang="tr-TR" sz="2400" dirty="0"/>
              <a:t>Turizm sosyolojisinin ne olduğunu açıklamak. Turizm sosyolojisi, turizmin toplumsal boyutunu inceler. Turist ile yerli halk arasında ortaya çıkan toplumsal ilişkinin incelenmesi, turizm sosyolojinin asıl konusunu oluşturur.</a:t>
            </a:r>
          </a:p>
          <a:p>
            <a:r>
              <a:rPr lang="tr-TR" sz="2400" dirty="0"/>
              <a:t> Turizm faaliyetlerinin gerçekleştiği toplumun, turizmin gelişme sürecinden nasıl etkilendiğinin anlaşılmasının yan› sıra, turistlerin yerli halktan nasıl etkilendiğinin araştırılması da turizm sosyolojisinin konuları arasındadır. Turizmin gelişmesi, yerli halk üzerinde birçok bir toplumsal etki yaratır. Yerli halk ile turistler arasındaki etkileşim süreci içinde, yerli halkın davranışları giderek turistlerin davranışlarına benzemeye başlar. </a:t>
            </a:r>
          </a:p>
          <a:p>
            <a:r>
              <a:rPr lang="tr-TR" sz="2400" dirty="0"/>
              <a:t>Bu, turizmin etkisiyle ortaya çıkan toplumsal değişimin ilk aşamasıdır. işte yukarıda işaret edilen değişim sürecinin anlaşılması, turizm sosyolojisinin inceleme alanını oluşturur. </a:t>
            </a:r>
          </a:p>
        </p:txBody>
      </p:sp>
    </p:spTree>
    <p:extLst>
      <p:ext uri="{BB962C8B-B14F-4D97-AF65-F5344CB8AC3E}">
        <p14:creationId xmlns:p14="http://schemas.microsoft.com/office/powerpoint/2010/main" val="2412112514"/>
      </p:ext>
    </p:extLst>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Kar Payı">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Kar Payı</Template>
  <TotalTime>144</TotalTime>
  <Words>1132</Words>
  <Application>Microsoft Office PowerPoint</Application>
  <PresentationFormat>Özel</PresentationFormat>
  <Paragraphs>37</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Kar Payı</vt:lpstr>
      <vt:lpstr>TURiZM SOSYOLOjisi</vt:lpstr>
      <vt:lpstr>PowerPoint Sunusu</vt:lpstr>
      <vt:lpstr>PowerPoint Sunusu</vt:lpstr>
      <vt:lpstr>Boş Zaman</vt:lpstr>
      <vt:lpstr>PowerPoint Sunusu</vt:lpstr>
      <vt:lpstr>Özet 1</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eceats35@gmail.com</dc:creator>
  <cp:lastModifiedBy>kumsaal</cp:lastModifiedBy>
  <cp:revision>19</cp:revision>
  <dcterms:created xsi:type="dcterms:W3CDTF">2018-12-19T19:22:55Z</dcterms:created>
  <dcterms:modified xsi:type="dcterms:W3CDTF">2019-03-16T20:59:12Z</dcterms:modified>
</cp:coreProperties>
</file>