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9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8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1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77BF-4E6D-444F-B369-15C7134F123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D81B-9725-479B-8170-3677A112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Eozinofilik özofajit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Mukozanın eozinofilik infiltrasyonu </a:t>
            </a:r>
          </a:p>
          <a:p>
            <a:pPr lvl="1" eaLnBrk="1" hangingPunct="1"/>
            <a:r>
              <a:rPr lang="tr-TR" altLang="en-US" sz="2000" smtClean="0"/>
              <a:t>Allerjik, idiyopatik</a:t>
            </a:r>
          </a:p>
          <a:p>
            <a:pPr lvl="1" eaLnBrk="1" hangingPunct="1"/>
            <a:r>
              <a:rPr lang="tr-TR" altLang="en-US" sz="2000" smtClean="0"/>
              <a:t>%70-80 E, 35-45 y</a:t>
            </a:r>
          </a:p>
          <a:p>
            <a:pPr eaLnBrk="1" hangingPunct="1"/>
            <a:r>
              <a:rPr lang="tr-TR" altLang="en-US" sz="2400" smtClean="0"/>
              <a:t>Patogenez:</a:t>
            </a:r>
          </a:p>
          <a:p>
            <a:pPr lvl="1" eaLnBrk="1" hangingPunct="1"/>
            <a:r>
              <a:rPr lang="tr-TR" altLang="en-US" sz="2000" smtClean="0"/>
              <a:t>Tam bilinmiyor</a:t>
            </a:r>
          </a:p>
          <a:p>
            <a:pPr lvl="1" eaLnBrk="1" hangingPunct="1"/>
            <a:r>
              <a:rPr lang="tr-TR" altLang="en-US" sz="2000" smtClean="0"/>
              <a:t>Normalde eozinofil yok</a:t>
            </a:r>
          </a:p>
          <a:p>
            <a:pPr lvl="1" eaLnBrk="1" hangingPunct="1"/>
            <a:r>
              <a:rPr lang="tr-TR" altLang="en-US" sz="2000" smtClean="0"/>
              <a:t>Bazı inflamatuvar durumlarda eo özfagusa göç eder</a:t>
            </a:r>
          </a:p>
          <a:p>
            <a:pPr lvl="2" eaLnBrk="1" hangingPunct="1"/>
            <a:r>
              <a:rPr lang="tr-TR" altLang="en-US" sz="1800" smtClean="0"/>
              <a:t>İBH, GÖRH, gıda allerjisi gibi</a:t>
            </a:r>
          </a:p>
          <a:p>
            <a:pPr lvl="1" eaLnBrk="1" hangingPunct="1"/>
            <a:endParaRPr lang="tr-TR" altLang="en-US" sz="2000" smtClean="0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538" y="1600200"/>
            <a:ext cx="4465637" cy="4525963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Klinik belirtiler</a:t>
            </a:r>
          </a:p>
          <a:p>
            <a:pPr lvl="1" eaLnBrk="1" hangingPunct="1"/>
            <a:r>
              <a:rPr lang="tr-TR" altLang="en-US" sz="2000" smtClean="0"/>
              <a:t>Katılara karşı uzun süreli disfaji</a:t>
            </a:r>
          </a:p>
          <a:p>
            <a:pPr lvl="2" eaLnBrk="1" hangingPunct="1"/>
            <a:r>
              <a:rPr lang="tr-TR" altLang="en-US" sz="1800" smtClean="0"/>
              <a:t>Besinlerle tıkanma</a:t>
            </a:r>
          </a:p>
          <a:p>
            <a:pPr lvl="1" eaLnBrk="1" hangingPunct="1"/>
            <a:r>
              <a:rPr lang="tr-TR" altLang="en-US" sz="2000" smtClean="0"/>
              <a:t>Retrosternal yanma/ağrı</a:t>
            </a:r>
          </a:p>
          <a:p>
            <a:pPr eaLnBrk="1" hangingPunct="1"/>
            <a:r>
              <a:rPr lang="tr-TR" altLang="en-US" sz="2400" smtClean="0"/>
              <a:t>FM: Normal</a:t>
            </a:r>
          </a:p>
          <a:p>
            <a:pPr lvl="1" eaLnBrk="1" hangingPunct="1"/>
            <a:r>
              <a:rPr lang="tr-TR" altLang="en-US" sz="2000" smtClean="0"/>
              <a:t>Öyküde allerjik hst.lar</a:t>
            </a:r>
          </a:p>
          <a:p>
            <a:pPr lvl="2" eaLnBrk="1" hangingPunct="1"/>
            <a:r>
              <a:rPr lang="tr-TR" altLang="en-US" sz="1800" smtClean="0"/>
              <a:t>Allerjik rinit, asthma, egzema</a:t>
            </a:r>
          </a:p>
          <a:p>
            <a:pPr lvl="2" eaLnBrk="1" hangingPunct="1">
              <a:buFontTx/>
              <a:buNone/>
            </a:pPr>
            <a:endParaRPr lang="tr-TR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82221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259263" cy="1143000"/>
          </a:xfrm>
        </p:spPr>
        <p:txBody>
          <a:bodyPr/>
          <a:lstStyle/>
          <a:p>
            <a:pPr eaLnBrk="1" hangingPunct="1"/>
            <a:r>
              <a:rPr lang="tr-TR" altLang="en-US" sz="3200" smtClean="0"/>
              <a:t>Endoskopik bulgular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96975"/>
            <a:ext cx="4038600" cy="2879725"/>
          </a:xfrm>
        </p:spPr>
        <p:txBody>
          <a:bodyPr/>
          <a:lstStyle/>
          <a:p>
            <a:pPr eaLnBrk="1" hangingPunct="1"/>
            <a:r>
              <a:rPr lang="tr-TR" altLang="en-US" sz="2800" smtClean="0"/>
              <a:t>Vasküler yapıda kayıp</a:t>
            </a:r>
          </a:p>
          <a:p>
            <a:pPr eaLnBrk="1" hangingPunct="1"/>
            <a:r>
              <a:rPr lang="tr-TR" altLang="en-US" sz="2800" smtClean="0"/>
              <a:t>Toplu iğne başı şeklinde beyaz eksudalar</a:t>
            </a:r>
          </a:p>
          <a:p>
            <a:pPr eaLnBrk="1" hangingPunct="1"/>
            <a:r>
              <a:rPr lang="tr-TR" altLang="en-US" sz="2800" smtClean="0"/>
              <a:t>Trakea benzeri halkalar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33353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342106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8" descr="C:\Documents and Settings\user\Desktop\photo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97200"/>
            <a:ext cx="457993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5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Histolojik bulgular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tr-TR" altLang="en-US" sz="2800" smtClean="0"/>
              <a:t>İntraepitelyal eozinofil sayısında artış</a:t>
            </a:r>
          </a:p>
          <a:p>
            <a:pPr eaLnBrk="1" hangingPunct="1"/>
            <a:r>
              <a:rPr lang="tr-TR" altLang="en-US" sz="2800" smtClean="0">
                <a:solidFill>
                  <a:srgbClr val="FF0000"/>
                </a:solidFill>
              </a:rPr>
              <a:t>&gt;15 eozinofil / HPF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067050"/>
            <a:ext cx="4894262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4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Lab bulguları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2800" smtClean="0"/>
              <a:t>% 50’sinde </a:t>
            </a:r>
            <a:r>
              <a:rPr lang="tr-TR" altLang="en-US" sz="2800" smtClean="0">
                <a:solidFill>
                  <a:srgbClr val="FF0000"/>
                </a:solidFill>
              </a:rPr>
              <a:t>periferik eozinofili</a:t>
            </a:r>
          </a:p>
          <a:p>
            <a:pPr eaLnBrk="1" hangingPunct="1"/>
            <a:r>
              <a:rPr lang="tr-TR" altLang="en-US" sz="2800" smtClean="0"/>
              <a:t>% 60-70’ inde serum </a:t>
            </a:r>
            <a:r>
              <a:rPr lang="tr-TR" altLang="en-US" sz="2800" smtClean="0">
                <a:solidFill>
                  <a:srgbClr val="FF0000"/>
                </a:solidFill>
              </a:rPr>
              <a:t>total Ig E</a:t>
            </a:r>
            <a:r>
              <a:rPr lang="tr-TR" altLang="en-US" sz="2800" smtClean="0"/>
              <a:t> düzeyinde artış</a:t>
            </a:r>
          </a:p>
          <a:p>
            <a:pPr eaLnBrk="1" hangingPunct="1"/>
            <a:r>
              <a:rPr lang="tr-TR" altLang="en-US" sz="2800" smtClean="0"/>
              <a:t>Tedavi:</a:t>
            </a:r>
          </a:p>
          <a:p>
            <a:pPr lvl="1" eaLnBrk="1" hangingPunct="1"/>
            <a:r>
              <a:rPr lang="tr-TR" altLang="en-US" sz="2400" smtClean="0"/>
              <a:t>Sistemik kortikosteroidler</a:t>
            </a:r>
          </a:p>
          <a:p>
            <a:pPr lvl="1" eaLnBrk="1" hangingPunct="1"/>
            <a:r>
              <a:rPr lang="tr-TR" altLang="en-US" sz="2400" smtClean="0"/>
              <a:t>Topikal steroidler (flutikazon, budesonid)</a:t>
            </a:r>
          </a:p>
          <a:p>
            <a:pPr lvl="2" eaLnBrk="1" hangingPunct="1"/>
            <a:r>
              <a:rPr lang="tr-TR" altLang="en-US" sz="2000" smtClean="0"/>
              <a:t>6-8 hf lık periyodlar</a:t>
            </a:r>
          </a:p>
          <a:p>
            <a:pPr eaLnBrk="1" hangingPunct="1"/>
            <a:r>
              <a:rPr lang="tr-TR" altLang="en-US" sz="2800" smtClean="0"/>
              <a:t>Komplilkasyonlar</a:t>
            </a:r>
          </a:p>
          <a:p>
            <a:pPr lvl="1" eaLnBrk="1" hangingPunct="1"/>
            <a:r>
              <a:rPr lang="tr-TR" altLang="en-US" sz="2400" smtClean="0"/>
              <a:t>Striktür, tüm gövdede daralma</a:t>
            </a:r>
          </a:p>
          <a:p>
            <a:pPr lvl="1" eaLnBrk="1" hangingPunct="1"/>
            <a:r>
              <a:rPr lang="tr-TR" altLang="en-US" sz="2400" smtClean="0"/>
              <a:t>Prekanseröz özellik yok</a:t>
            </a:r>
          </a:p>
        </p:txBody>
      </p:sp>
    </p:spTree>
    <p:extLst>
      <p:ext uri="{BB962C8B-B14F-4D97-AF65-F5344CB8AC3E}">
        <p14:creationId xmlns:p14="http://schemas.microsoft.com/office/powerpoint/2010/main" val="168494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en-US" sz="2800" smtClean="0">
                <a:solidFill>
                  <a:srgbClr val="FF0000"/>
                </a:solidFill>
              </a:rPr>
              <a:t>ÖZOFAGUS TÜMÖRLERİ:</a:t>
            </a:r>
            <a:r>
              <a:rPr lang="tr-TR" altLang="en-US" sz="2800" smtClean="0"/>
              <a:t> Malign – yassı hücreli karsinom (%85), </a:t>
            </a:r>
            <a:r>
              <a:rPr lang="tr-TR" altLang="en-US" sz="2400" smtClean="0"/>
              <a:t>60-70 y</a:t>
            </a:r>
            <a:br>
              <a:rPr lang="tr-TR" altLang="en-US" sz="2400" smtClean="0"/>
            </a:br>
            <a:r>
              <a:rPr lang="tr-TR" altLang="en-US" sz="2400" smtClean="0"/>
              <a:t>%50 orta öz, %35 alt, %15 üst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16113"/>
            <a:ext cx="4038600" cy="4608512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Kr. Alkol-sigara</a:t>
            </a:r>
          </a:p>
          <a:p>
            <a:pPr eaLnBrk="1" hangingPunct="1"/>
            <a:r>
              <a:rPr lang="tr-TR" altLang="en-US" sz="2400" smtClean="0"/>
              <a:t>Diyet</a:t>
            </a:r>
          </a:p>
          <a:p>
            <a:pPr lvl="1" eaLnBrk="1" hangingPunct="1"/>
            <a:r>
              <a:rPr lang="tr-TR" altLang="en-US" sz="2400" smtClean="0"/>
              <a:t>Karoten vit C-E, riboflavin, selenyum, çinko, taze sebze meyve az tüketilmesi</a:t>
            </a:r>
          </a:p>
          <a:p>
            <a:pPr lvl="1" eaLnBrk="1" hangingPunct="1"/>
            <a:r>
              <a:rPr lang="tr-TR" altLang="en-US" sz="2400" smtClean="0"/>
              <a:t>Nitrat içeren besinlerin fazla tüketilmesi</a:t>
            </a:r>
          </a:p>
          <a:p>
            <a:pPr eaLnBrk="1" hangingPunct="1"/>
            <a:r>
              <a:rPr lang="tr-TR" altLang="en-US" sz="2400" smtClean="0"/>
              <a:t>Kr özofajit ve striktürler</a:t>
            </a:r>
          </a:p>
          <a:p>
            <a:pPr eaLnBrk="1" hangingPunct="1"/>
            <a:r>
              <a:rPr lang="tr-TR" altLang="en-US" sz="2400" smtClean="0"/>
              <a:t>Baş-boyun kanseri</a:t>
            </a:r>
          </a:p>
          <a:p>
            <a:pPr eaLnBrk="1" hangingPunct="1"/>
            <a:r>
              <a:rPr lang="tr-TR" altLang="en-US" sz="2400" smtClean="0"/>
              <a:t>radyoterapi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eaLnBrk="1" hangingPunct="1"/>
            <a:r>
              <a:rPr lang="tr-TR" altLang="en-US" sz="2800" smtClean="0">
                <a:solidFill>
                  <a:srgbClr val="FF0000"/>
                </a:solidFill>
              </a:rPr>
              <a:t>Plummer- Vinson</a:t>
            </a:r>
          </a:p>
          <a:p>
            <a:pPr eaLnBrk="1" hangingPunct="1"/>
            <a:r>
              <a:rPr lang="tr-TR" altLang="en-US" sz="2800" smtClean="0">
                <a:solidFill>
                  <a:srgbClr val="FF0000"/>
                </a:solidFill>
              </a:rPr>
              <a:t>Akalazya</a:t>
            </a:r>
          </a:p>
          <a:p>
            <a:pPr eaLnBrk="1" hangingPunct="1"/>
            <a:r>
              <a:rPr lang="tr-TR" altLang="en-US" sz="2800" smtClean="0"/>
              <a:t>Tylozis</a:t>
            </a:r>
          </a:p>
          <a:p>
            <a:pPr eaLnBrk="1" hangingPunct="1"/>
            <a:r>
              <a:rPr lang="tr-TR" altLang="en-US" sz="2800" smtClean="0"/>
              <a:t>Gastrektomi</a:t>
            </a:r>
          </a:p>
          <a:p>
            <a:pPr eaLnBrk="1" hangingPunct="1"/>
            <a:r>
              <a:rPr lang="tr-TR" altLang="en-US" sz="2800" smtClean="0"/>
              <a:t>Çölyak</a:t>
            </a:r>
          </a:p>
        </p:txBody>
      </p:sp>
    </p:spTree>
    <p:extLst>
      <p:ext uri="{BB962C8B-B14F-4D97-AF65-F5344CB8AC3E}">
        <p14:creationId xmlns:p14="http://schemas.microsoft.com/office/powerpoint/2010/main" val="72478343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Ekran Gösterisi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Eozinofilik özofajit</vt:lpstr>
      <vt:lpstr>Endoskopik bulgular</vt:lpstr>
      <vt:lpstr>Histolojik bulgular</vt:lpstr>
      <vt:lpstr>Lab bulguları</vt:lpstr>
      <vt:lpstr>ÖZOFAGUS TÜMÖRLERİ: Malign – yassı hücreli karsinom (%85), 60-70 y %50 orta öz, %35 alt, %15 üst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Eozinofilik özofajit</dc:title>
  <dc:creator>pc17</dc:creator>
  <cp:lastModifiedBy>pc17</cp:lastModifiedBy>
  <cp:revision>1</cp:revision>
  <dcterms:created xsi:type="dcterms:W3CDTF">2017-10-12T13:41:54Z</dcterms:created>
  <dcterms:modified xsi:type="dcterms:W3CDTF">2017-10-12T13:42:04Z</dcterms:modified>
</cp:coreProperties>
</file>