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04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398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32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30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8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4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13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31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62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8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C77BF-4E6D-444F-B369-15C7134F1233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0D81B-9725-479B-8170-3677A1124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58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Eozinofilik özofajit</a:t>
            </a:r>
          </a:p>
        </p:txBody>
      </p:sp>
      <p:sp>
        <p:nvSpPr>
          <p:cNvPr id="4301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600200"/>
            <a:ext cx="4316412" cy="4525963"/>
          </a:xfrm>
        </p:spPr>
        <p:txBody>
          <a:bodyPr/>
          <a:lstStyle/>
          <a:p>
            <a:pPr eaLnBrk="1" hangingPunct="1"/>
            <a:r>
              <a:rPr lang="tr-TR" altLang="en-US" sz="2400" smtClean="0"/>
              <a:t>Mukozanın eozinofilik infiltrasyonu </a:t>
            </a:r>
          </a:p>
          <a:p>
            <a:pPr lvl="1" eaLnBrk="1" hangingPunct="1"/>
            <a:r>
              <a:rPr lang="tr-TR" altLang="en-US" sz="2000" smtClean="0"/>
              <a:t>Allerjik, idiyopatik</a:t>
            </a:r>
          </a:p>
          <a:p>
            <a:pPr lvl="1" eaLnBrk="1" hangingPunct="1"/>
            <a:r>
              <a:rPr lang="tr-TR" altLang="en-US" sz="2000" smtClean="0"/>
              <a:t>%70-80 E, 35-45 y</a:t>
            </a:r>
          </a:p>
          <a:p>
            <a:pPr eaLnBrk="1" hangingPunct="1"/>
            <a:r>
              <a:rPr lang="tr-TR" altLang="en-US" sz="2400" smtClean="0"/>
              <a:t>Patogenez:</a:t>
            </a:r>
          </a:p>
          <a:p>
            <a:pPr lvl="1" eaLnBrk="1" hangingPunct="1"/>
            <a:r>
              <a:rPr lang="tr-TR" altLang="en-US" sz="2000" smtClean="0"/>
              <a:t>Tam bilinmiyor</a:t>
            </a:r>
          </a:p>
          <a:p>
            <a:pPr lvl="1" eaLnBrk="1" hangingPunct="1"/>
            <a:r>
              <a:rPr lang="tr-TR" altLang="en-US" sz="2000" smtClean="0"/>
              <a:t>Normalde eozinofil yok</a:t>
            </a:r>
          </a:p>
          <a:p>
            <a:pPr lvl="1" eaLnBrk="1" hangingPunct="1"/>
            <a:r>
              <a:rPr lang="tr-TR" altLang="en-US" sz="2000" smtClean="0"/>
              <a:t>Bazı inflamatuvar durumlarda eo özfagusa göç eder</a:t>
            </a:r>
          </a:p>
          <a:p>
            <a:pPr lvl="2" eaLnBrk="1" hangingPunct="1"/>
            <a:r>
              <a:rPr lang="tr-TR" altLang="en-US" sz="1800" smtClean="0"/>
              <a:t>İBH, GÖRH, gıda allerjisi gibi</a:t>
            </a:r>
          </a:p>
          <a:p>
            <a:pPr lvl="1" eaLnBrk="1" hangingPunct="1"/>
            <a:endParaRPr lang="tr-TR" altLang="en-US" sz="2000" smtClean="0"/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27538" y="1600200"/>
            <a:ext cx="4465637" cy="4525963"/>
          </a:xfrm>
        </p:spPr>
        <p:txBody>
          <a:bodyPr/>
          <a:lstStyle/>
          <a:p>
            <a:pPr eaLnBrk="1" hangingPunct="1"/>
            <a:r>
              <a:rPr lang="tr-TR" altLang="en-US" sz="2400" smtClean="0"/>
              <a:t>Klinik belirtiler</a:t>
            </a:r>
          </a:p>
          <a:p>
            <a:pPr lvl="1" eaLnBrk="1" hangingPunct="1"/>
            <a:r>
              <a:rPr lang="tr-TR" altLang="en-US" sz="2000" smtClean="0"/>
              <a:t>Katılara karşı uzun süreli disfaji</a:t>
            </a:r>
          </a:p>
          <a:p>
            <a:pPr lvl="2" eaLnBrk="1" hangingPunct="1"/>
            <a:r>
              <a:rPr lang="tr-TR" altLang="en-US" sz="1800" smtClean="0"/>
              <a:t>Besinlerle tıkanma</a:t>
            </a:r>
          </a:p>
          <a:p>
            <a:pPr lvl="1" eaLnBrk="1" hangingPunct="1"/>
            <a:r>
              <a:rPr lang="tr-TR" altLang="en-US" sz="2000" smtClean="0"/>
              <a:t>Retrosternal yanma/ağrı</a:t>
            </a:r>
          </a:p>
          <a:p>
            <a:pPr eaLnBrk="1" hangingPunct="1"/>
            <a:r>
              <a:rPr lang="tr-TR" altLang="en-US" sz="2400" smtClean="0"/>
              <a:t>FM: Normal</a:t>
            </a:r>
          </a:p>
          <a:p>
            <a:pPr lvl="1" eaLnBrk="1" hangingPunct="1"/>
            <a:r>
              <a:rPr lang="tr-TR" altLang="en-US" sz="2000" smtClean="0"/>
              <a:t>Öyküde allerjik hst.lar</a:t>
            </a:r>
          </a:p>
          <a:p>
            <a:pPr lvl="2" eaLnBrk="1" hangingPunct="1"/>
            <a:r>
              <a:rPr lang="tr-TR" altLang="en-US" sz="1800" smtClean="0"/>
              <a:t>Allerjik rinit, asthma, egzema</a:t>
            </a:r>
          </a:p>
          <a:p>
            <a:pPr lvl="2" eaLnBrk="1" hangingPunct="1">
              <a:buFontTx/>
              <a:buNone/>
            </a:pPr>
            <a:endParaRPr lang="tr-TR" altLang="en-US" sz="1800" smtClean="0"/>
          </a:p>
        </p:txBody>
      </p:sp>
    </p:spTree>
    <p:extLst>
      <p:ext uri="{BB962C8B-B14F-4D97-AF65-F5344CB8AC3E}">
        <p14:creationId xmlns:p14="http://schemas.microsoft.com/office/powerpoint/2010/main" val="82221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4259263" cy="1143000"/>
          </a:xfrm>
        </p:spPr>
        <p:txBody>
          <a:bodyPr/>
          <a:lstStyle/>
          <a:p>
            <a:pPr eaLnBrk="1" hangingPunct="1"/>
            <a:r>
              <a:rPr lang="tr-TR" altLang="en-US" sz="3200" smtClean="0"/>
              <a:t>Endoskopik bulgular</a:t>
            </a:r>
          </a:p>
        </p:txBody>
      </p:sp>
      <p:sp>
        <p:nvSpPr>
          <p:cNvPr id="44035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196975"/>
            <a:ext cx="4038600" cy="2879725"/>
          </a:xfrm>
        </p:spPr>
        <p:txBody>
          <a:bodyPr/>
          <a:lstStyle/>
          <a:p>
            <a:pPr eaLnBrk="1" hangingPunct="1"/>
            <a:r>
              <a:rPr lang="tr-TR" altLang="en-US" sz="2800" smtClean="0"/>
              <a:t>Vasküler yapıda kayıp</a:t>
            </a:r>
          </a:p>
          <a:p>
            <a:pPr eaLnBrk="1" hangingPunct="1"/>
            <a:r>
              <a:rPr lang="tr-TR" altLang="en-US" sz="2800" smtClean="0"/>
              <a:t>Toplu iğne başı şeklinde beyaz eksudalar</a:t>
            </a:r>
          </a:p>
          <a:p>
            <a:pPr eaLnBrk="1" hangingPunct="1"/>
            <a:r>
              <a:rPr lang="tr-TR" altLang="en-US" sz="2800" smtClean="0"/>
              <a:t>Trakea benzeri halkalar</a:t>
            </a:r>
          </a:p>
        </p:txBody>
      </p:sp>
      <p:sp>
        <p:nvSpPr>
          <p:cNvPr id="44036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/>
            <a:endParaRPr lang="en-US" altLang="en-US" sz="2800" smtClean="0"/>
          </a:p>
        </p:txBody>
      </p:sp>
      <p:pic>
        <p:nvPicPr>
          <p:cNvPr id="4403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33375"/>
            <a:ext cx="3335338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149725"/>
            <a:ext cx="3421063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8" descr="C:\Documents and Settings\user\Desktop\photo 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997200"/>
            <a:ext cx="4579937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45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Histolojik bulgular</a:t>
            </a:r>
          </a:p>
        </p:txBody>
      </p:sp>
      <p:sp>
        <p:nvSpPr>
          <p:cNvPr id="4505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eaLnBrk="1" hangingPunct="1"/>
            <a:r>
              <a:rPr lang="tr-TR" altLang="en-US" sz="2800" smtClean="0"/>
              <a:t>İntraepitelyal eozinofil sayısında artış</a:t>
            </a:r>
          </a:p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&gt;15 eozinofil / HPF</a:t>
            </a:r>
          </a:p>
        </p:txBody>
      </p:sp>
      <p:sp>
        <p:nvSpPr>
          <p:cNvPr id="4506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/>
            <a:endParaRPr lang="en-US" altLang="en-US" sz="2800" smtClean="0"/>
          </a:p>
        </p:txBody>
      </p:sp>
      <p:pic>
        <p:nvPicPr>
          <p:cNvPr id="4506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067050"/>
            <a:ext cx="4894262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241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Lab bulguları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2800" smtClean="0"/>
              <a:t>% 50’sinde </a:t>
            </a:r>
            <a:r>
              <a:rPr lang="tr-TR" altLang="en-US" sz="2800" smtClean="0">
                <a:solidFill>
                  <a:srgbClr val="FF0000"/>
                </a:solidFill>
              </a:rPr>
              <a:t>periferik eozinofili</a:t>
            </a:r>
          </a:p>
          <a:p>
            <a:pPr eaLnBrk="1" hangingPunct="1"/>
            <a:r>
              <a:rPr lang="tr-TR" altLang="en-US" sz="2800" smtClean="0"/>
              <a:t>% 60-70’ inde serum </a:t>
            </a:r>
            <a:r>
              <a:rPr lang="tr-TR" altLang="en-US" sz="2800" smtClean="0">
                <a:solidFill>
                  <a:srgbClr val="FF0000"/>
                </a:solidFill>
              </a:rPr>
              <a:t>total Ig E</a:t>
            </a:r>
            <a:r>
              <a:rPr lang="tr-TR" altLang="en-US" sz="2800" smtClean="0"/>
              <a:t> düzeyinde artış</a:t>
            </a:r>
          </a:p>
          <a:p>
            <a:pPr eaLnBrk="1" hangingPunct="1"/>
            <a:r>
              <a:rPr lang="tr-TR" altLang="en-US" sz="2800" smtClean="0"/>
              <a:t>Tedavi:</a:t>
            </a:r>
          </a:p>
          <a:p>
            <a:pPr lvl="1" eaLnBrk="1" hangingPunct="1"/>
            <a:r>
              <a:rPr lang="tr-TR" altLang="en-US" sz="2400" smtClean="0"/>
              <a:t>Sistemik kortikosteroidler</a:t>
            </a:r>
          </a:p>
          <a:p>
            <a:pPr lvl="1" eaLnBrk="1" hangingPunct="1"/>
            <a:r>
              <a:rPr lang="tr-TR" altLang="en-US" sz="2400" smtClean="0"/>
              <a:t>Topikal steroidler (flutikazon, budesonid)</a:t>
            </a:r>
          </a:p>
          <a:p>
            <a:pPr lvl="2" eaLnBrk="1" hangingPunct="1"/>
            <a:r>
              <a:rPr lang="tr-TR" altLang="en-US" sz="2000" smtClean="0"/>
              <a:t>6-8 hf lık periyodlar</a:t>
            </a:r>
          </a:p>
          <a:p>
            <a:pPr eaLnBrk="1" hangingPunct="1"/>
            <a:r>
              <a:rPr lang="tr-TR" altLang="en-US" sz="2800" smtClean="0"/>
              <a:t>Komplilkasyonlar</a:t>
            </a:r>
          </a:p>
          <a:p>
            <a:pPr lvl="1" eaLnBrk="1" hangingPunct="1"/>
            <a:r>
              <a:rPr lang="tr-TR" altLang="en-US" sz="2400" smtClean="0"/>
              <a:t>Striktür, tüm gövdede daralma</a:t>
            </a:r>
          </a:p>
          <a:p>
            <a:pPr lvl="1" eaLnBrk="1" hangingPunct="1"/>
            <a:r>
              <a:rPr lang="tr-TR" altLang="en-US" sz="2400" smtClean="0"/>
              <a:t>Prekanseröz özellik yok</a:t>
            </a:r>
          </a:p>
        </p:txBody>
      </p:sp>
    </p:spTree>
    <p:extLst>
      <p:ext uri="{BB962C8B-B14F-4D97-AF65-F5344CB8AC3E}">
        <p14:creationId xmlns:p14="http://schemas.microsoft.com/office/powerpoint/2010/main" val="1684947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ÖZOFAGUS TÜMÖRLERİ:</a:t>
            </a:r>
            <a:r>
              <a:rPr lang="tr-TR" altLang="en-US" sz="2800" smtClean="0"/>
              <a:t> Malign – yassı hücreli karsinom (%85), </a:t>
            </a:r>
            <a:r>
              <a:rPr lang="tr-TR" altLang="en-US" sz="2400" smtClean="0"/>
              <a:t>60-70 y</a:t>
            </a:r>
            <a:br>
              <a:rPr lang="tr-TR" altLang="en-US" sz="2400" smtClean="0"/>
            </a:br>
            <a:r>
              <a:rPr lang="tr-TR" altLang="en-US" sz="2400" smtClean="0"/>
              <a:t>%50 orta öz, %35 alt, %15 üst</a:t>
            </a:r>
          </a:p>
        </p:txBody>
      </p:sp>
      <p:sp>
        <p:nvSpPr>
          <p:cNvPr id="4710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916113"/>
            <a:ext cx="4038600" cy="4608512"/>
          </a:xfrm>
        </p:spPr>
        <p:txBody>
          <a:bodyPr/>
          <a:lstStyle/>
          <a:p>
            <a:pPr eaLnBrk="1" hangingPunct="1"/>
            <a:r>
              <a:rPr lang="tr-TR" altLang="en-US" sz="2400" smtClean="0"/>
              <a:t>Kr. Alkol-sigara</a:t>
            </a:r>
          </a:p>
          <a:p>
            <a:pPr eaLnBrk="1" hangingPunct="1"/>
            <a:r>
              <a:rPr lang="tr-TR" altLang="en-US" sz="2400" smtClean="0"/>
              <a:t>Diyet</a:t>
            </a:r>
          </a:p>
          <a:p>
            <a:pPr lvl="1" eaLnBrk="1" hangingPunct="1"/>
            <a:r>
              <a:rPr lang="tr-TR" altLang="en-US" sz="2400" smtClean="0"/>
              <a:t>Karoten vit C-E, riboflavin, selenyum, çinko, taze sebze meyve az tüketilmesi</a:t>
            </a:r>
          </a:p>
          <a:p>
            <a:pPr lvl="1" eaLnBrk="1" hangingPunct="1"/>
            <a:r>
              <a:rPr lang="tr-TR" altLang="en-US" sz="2400" smtClean="0"/>
              <a:t>Nitrat içeren besinlerin fazla tüketilmesi</a:t>
            </a:r>
          </a:p>
          <a:p>
            <a:pPr eaLnBrk="1" hangingPunct="1"/>
            <a:r>
              <a:rPr lang="tr-TR" altLang="en-US" sz="2400" smtClean="0"/>
              <a:t>Kr özofajit ve striktürler</a:t>
            </a:r>
          </a:p>
          <a:p>
            <a:pPr eaLnBrk="1" hangingPunct="1"/>
            <a:r>
              <a:rPr lang="tr-TR" altLang="en-US" sz="2400" smtClean="0"/>
              <a:t>Baş-boyun kanseri</a:t>
            </a:r>
          </a:p>
          <a:p>
            <a:pPr eaLnBrk="1" hangingPunct="1"/>
            <a:r>
              <a:rPr lang="tr-TR" altLang="en-US" sz="2400" smtClean="0"/>
              <a:t>radyoterapi</a:t>
            </a:r>
          </a:p>
        </p:txBody>
      </p:sp>
      <p:sp>
        <p:nvSpPr>
          <p:cNvPr id="4710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2349500"/>
            <a:ext cx="4038600" cy="3776663"/>
          </a:xfrm>
        </p:spPr>
        <p:txBody>
          <a:bodyPr/>
          <a:lstStyle/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Plummer- Vinson</a:t>
            </a:r>
          </a:p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Akalazya</a:t>
            </a:r>
          </a:p>
          <a:p>
            <a:pPr eaLnBrk="1" hangingPunct="1"/>
            <a:r>
              <a:rPr lang="tr-TR" altLang="en-US" sz="2800" smtClean="0"/>
              <a:t>Tylozis</a:t>
            </a:r>
          </a:p>
          <a:p>
            <a:pPr eaLnBrk="1" hangingPunct="1"/>
            <a:r>
              <a:rPr lang="tr-TR" altLang="en-US" sz="2800" smtClean="0"/>
              <a:t>Gastrektomi</a:t>
            </a:r>
          </a:p>
          <a:p>
            <a:pPr eaLnBrk="1" hangingPunct="1"/>
            <a:r>
              <a:rPr lang="tr-TR" altLang="en-US" sz="2800" smtClean="0"/>
              <a:t>Çölyak</a:t>
            </a:r>
          </a:p>
        </p:txBody>
      </p:sp>
    </p:spTree>
    <p:extLst>
      <p:ext uri="{BB962C8B-B14F-4D97-AF65-F5344CB8AC3E}">
        <p14:creationId xmlns:p14="http://schemas.microsoft.com/office/powerpoint/2010/main" val="7247834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Ekran Gösterisi (4:3)</PresentationFormat>
  <Paragraphs>46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Eozinofilik özofajit</vt:lpstr>
      <vt:lpstr>Endoskopik bulgular</vt:lpstr>
      <vt:lpstr>Histolojik bulgular</vt:lpstr>
      <vt:lpstr>Lab bulguları</vt:lpstr>
      <vt:lpstr>ÖZOFAGUS TÜMÖRLERİ: Malign – yassı hücreli karsinom (%85), 60-70 y %50 orta öz, %35 alt, %15 üst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Eozinofilik özofajit</dc:title>
  <dc:creator>pc17</dc:creator>
  <cp:lastModifiedBy>pc17</cp:lastModifiedBy>
  <cp:revision>1</cp:revision>
  <dcterms:created xsi:type="dcterms:W3CDTF">2017-10-12T13:41:54Z</dcterms:created>
  <dcterms:modified xsi:type="dcterms:W3CDTF">2017-10-12T13:42:04Z</dcterms:modified>
</cp:coreProperties>
</file>