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9"/>
  </p:notesMasterIdLst>
  <p:sldIdLst>
    <p:sldId id="256" r:id="rId2"/>
    <p:sldId id="257" r:id="rId3"/>
    <p:sldId id="272" r:id="rId4"/>
    <p:sldId id="258" r:id="rId5"/>
    <p:sldId id="259" r:id="rId6"/>
    <p:sldId id="260" r:id="rId7"/>
    <p:sldId id="261" r:id="rId8"/>
    <p:sldId id="263" r:id="rId9"/>
    <p:sldId id="264" r:id="rId10"/>
    <p:sldId id="265" r:id="rId11"/>
    <p:sldId id="266" r:id="rId12"/>
    <p:sldId id="267" r:id="rId13"/>
    <p:sldId id="273" r:id="rId14"/>
    <p:sldId id="274" r:id="rId15"/>
    <p:sldId id="275" r:id="rId16"/>
    <p:sldId id="280" r:id="rId17"/>
    <p:sldId id="281" r:id="rId18"/>
    <p:sldId id="276" r:id="rId19"/>
    <p:sldId id="277" r:id="rId20"/>
    <p:sldId id="284" r:id="rId21"/>
    <p:sldId id="278" r:id="rId22"/>
    <p:sldId id="282" r:id="rId23"/>
    <p:sldId id="285" r:id="rId24"/>
    <p:sldId id="283" r:id="rId25"/>
    <p:sldId id="286" r:id="rId26"/>
    <p:sldId id="287" r:id="rId27"/>
    <p:sldId id="288" r:id="rId28"/>
    <p:sldId id="289" r:id="rId29"/>
    <p:sldId id="290" r:id="rId30"/>
    <p:sldId id="291" r:id="rId31"/>
    <p:sldId id="268" r:id="rId32"/>
    <p:sldId id="269" r:id="rId33"/>
    <p:sldId id="270" r:id="rId34"/>
    <p:sldId id="292" r:id="rId35"/>
    <p:sldId id="293" r:id="rId36"/>
    <p:sldId id="294" r:id="rId37"/>
    <p:sldId id="271"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4" d="100"/>
          <a:sy n="44" d="100"/>
        </p:scale>
        <p:origin x="-82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6A120-2A22-4189-B3BD-139AA67423DC}" type="datetimeFigureOut">
              <a:rPr lang="tr-TR" smtClean="0"/>
              <a:t>11.04.2020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DEF3F-7AF0-4185-9288-85832718BD30}" type="slidenum">
              <a:rPr lang="tr-TR" smtClean="0"/>
              <a:t>‹#›</a:t>
            </a:fld>
            <a:endParaRPr lang="tr-TR"/>
          </a:p>
        </p:txBody>
      </p:sp>
    </p:spTree>
    <p:extLst>
      <p:ext uri="{BB962C8B-B14F-4D97-AF65-F5344CB8AC3E}">
        <p14:creationId xmlns:p14="http://schemas.microsoft.com/office/powerpoint/2010/main" val="2632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115693EA-CDB0-4688-BCEB-68676B69D440}" type="datetime1">
              <a:rPr lang="tr-TR" smtClean="0"/>
              <a:t>11.04.2020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736DCB0-9946-40EB-AD89-5701C2FE92D7}" type="slidenum">
              <a:rPr lang="tr-TR" smtClean="0"/>
              <a:t>‹#›</a:t>
            </a:fld>
            <a:endParaRPr lang="tr-TR"/>
          </a:p>
        </p:txBody>
      </p:sp>
    </p:spTree>
    <p:extLst>
      <p:ext uri="{BB962C8B-B14F-4D97-AF65-F5344CB8AC3E}">
        <p14:creationId xmlns:p14="http://schemas.microsoft.com/office/powerpoint/2010/main" val="676409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E9DD82E-A7D4-4A10-B521-221A2C32143D}" type="datetime1">
              <a:rPr lang="tr-TR" smtClean="0"/>
              <a:t>11.04.2020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736DCB0-9946-40EB-AD89-5701C2FE92D7}" type="slidenum">
              <a:rPr lang="tr-TR" smtClean="0"/>
              <a:t>‹#›</a:t>
            </a:fld>
            <a:endParaRPr lang="tr-TR"/>
          </a:p>
        </p:txBody>
      </p:sp>
    </p:spTree>
    <p:extLst>
      <p:ext uri="{BB962C8B-B14F-4D97-AF65-F5344CB8AC3E}">
        <p14:creationId xmlns:p14="http://schemas.microsoft.com/office/powerpoint/2010/main" val="294383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C3CE574-5687-4962-8588-6C661B1D77F7}" type="datetime1">
              <a:rPr lang="tr-TR" smtClean="0"/>
              <a:t>11.04.2020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736DCB0-9946-40EB-AD89-5701C2FE92D7}" type="slidenum">
              <a:rPr lang="tr-TR" smtClean="0"/>
              <a:t>‹#›</a:t>
            </a:fld>
            <a:endParaRPr lang="tr-TR"/>
          </a:p>
        </p:txBody>
      </p:sp>
    </p:spTree>
    <p:extLst>
      <p:ext uri="{BB962C8B-B14F-4D97-AF65-F5344CB8AC3E}">
        <p14:creationId xmlns:p14="http://schemas.microsoft.com/office/powerpoint/2010/main" val="1042682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7323AFA-E847-481C-BEE2-847A73E6658A}" type="datetime1">
              <a:rPr lang="tr-TR" smtClean="0"/>
              <a:t>11.04.2020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736DCB0-9946-40EB-AD89-5701C2FE92D7}" type="slidenum">
              <a:rPr lang="tr-TR" smtClean="0"/>
              <a:t>‹#›</a:t>
            </a:fld>
            <a:endParaRPr lang="tr-TR"/>
          </a:p>
        </p:txBody>
      </p:sp>
    </p:spTree>
    <p:extLst>
      <p:ext uri="{BB962C8B-B14F-4D97-AF65-F5344CB8AC3E}">
        <p14:creationId xmlns:p14="http://schemas.microsoft.com/office/powerpoint/2010/main" val="52876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FAF480AE-AE7C-4277-B4D1-543ACE884A55}" type="datetime1">
              <a:rPr lang="tr-TR" smtClean="0"/>
              <a:t>11.04.2020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736DCB0-9946-40EB-AD89-5701C2FE92D7}" type="slidenum">
              <a:rPr lang="tr-TR" smtClean="0"/>
              <a:t>‹#›</a:t>
            </a:fld>
            <a:endParaRPr lang="tr-TR"/>
          </a:p>
        </p:txBody>
      </p:sp>
    </p:spTree>
    <p:extLst>
      <p:ext uri="{BB962C8B-B14F-4D97-AF65-F5344CB8AC3E}">
        <p14:creationId xmlns:p14="http://schemas.microsoft.com/office/powerpoint/2010/main" val="426593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6DEC70B-577A-457D-B018-5D8CE4CB6536}" type="datetime1">
              <a:rPr lang="tr-TR" smtClean="0"/>
              <a:t>11.04.2020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736DCB0-9946-40EB-AD89-5701C2FE92D7}" type="slidenum">
              <a:rPr lang="tr-TR" smtClean="0"/>
              <a:t>‹#›</a:t>
            </a:fld>
            <a:endParaRPr lang="tr-TR"/>
          </a:p>
        </p:txBody>
      </p:sp>
    </p:spTree>
    <p:extLst>
      <p:ext uri="{BB962C8B-B14F-4D97-AF65-F5344CB8AC3E}">
        <p14:creationId xmlns:p14="http://schemas.microsoft.com/office/powerpoint/2010/main" val="74732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99D8686-FEC4-4B3D-A0FD-562FDDABE407}" type="datetime1">
              <a:rPr lang="tr-TR" smtClean="0"/>
              <a:t>11.04.2020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736DCB0-9946-40EB-AD89-5701C2FE92D7}" type="slidenum">
              <a:rPr lang="tr-TR" smtClean="0"/>
              <a:t>‹#›</a:t>
            </a:fld>
            <a:endParaRPr lang="tr-TR"/>
          </a:p>
        </p:txBody>
      </p:sp>
    </p:spTree>
    <p:extLst>
      <p:ext uri="{BB962C8B-B14F-4D97-AF65-F5344CB8AC3E}">
        <p14:creationId xmlns:p14="http://schemas.microsoft.com/office/powerpoint/2010/main" val="2935840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8AC92FB-4F09-44BC-BFFD-2A189120B0D2}" type="datetime1">
              <a:rPr lang="tr-TR" smtClean="0"/>
              <a:t>11.04.2020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736DCB0-9946-40EB-AD89-5701C2FE92D7}" type="slidenum">
              <a:rPr lang="tr-TR" smtClean="0"/>
              <a:t>‹#›</a:t>
            </a:fld>
            <a:endParaRPr lang="tr-TR"/>
          </a:p>
        </p:txBody>
      </p:sp>
    </p:spTree>
    <p:extLst>
      <p:ext uri="{BB962C8B-B14F-4D97-AF65-F5344CB8AC3E}">
        <p14:creationId xmlns:p14="http://schemas.microsoft.com/office/powerpoint/2010/main" val="40423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0FDC8E2-D999-4B7B-8FFB-B508BCFF520A}" type="datetime1">
              <a:rPr lang="tr-TR" smtClean="0"/>
              <a:t>11.04.2020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736DCB0-9946-40EB-AD89-5701C2FE92D7}" type="slidenum">
              <a:rPr lang="tr-TR" smtClean="0"/>
              <a:t>‹#›</a:t>
            </a:fld>
            <a:endParaRPr lang="tr-TR"/>
          </a:p>
        </p:txBody>
      </p:sp>
    </p:spTree>
    <p:extLst>
      <p:ext uri="{BB962C8B-B14F-4D97-AF65-F5344CB8AC3E}">
        <p14:creationId xmlns:p14="http://schemas.microsoft.com/office/powerpoint/2010/main" val="403202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E061DCF-9D93-4BFA-9AE1-12C1FBFD54F0}" type="datetime1">
              <a:rPr lang="tr-TR" smtClean="0"/>
              <a:t>11.04.2020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736DCB0-9946-40EB-AD89-5701C2FE92D7}" type="slidenum">
              <a:rPr lang="tr-TR" smtClean="0"/>
              <a:t>‹#›</a:t>
            </a:fld>
            <a:endParaRPr lang="tr-TR"/>
          </a:p>
        </p:txBody>
      </p:sp>
    </p:spTree>
    <p:extLst>
      <p:ext uri="{BB962C8B-B14F-4D97-AF65-F5344CB8AC3E}">
        <p14:creationId xmlns:p14="http://schemas.microsoft.com/office/powerpoint/2010/main" val="22837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4688D78-75AA-474F-97B6-6583295BBF31}" type="datetime1">
              <a:rPr lang="tr-TR" smtClean="0"/>
              <a:t>11.04.2020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736DCB0-9946-40EB-AD89-5701C2FE92D7}" type="slidenum">
              <a:rPr lang="tr-TR" smtClean="0"/>
              <a:t>‹#›</a:t>
            </a:fld>
            <a:endParaRPr lang="tr-TR"/>
          </a:p>
        </p:txBody>
      </p:sp>
    </p:spTree>
    <p:extLst>
      <p:ext uri="{BB962C8B-B14F-4D97-AF65-F5344CB8AC3E}">
        <p14:creationId xmlns:p14="http://schemas.microsoft.com/office/powerpoint/2010/main" val="279061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4255D-AAAD-499A-9684-DE4F4E3EFF6D}" type="datetime1">
              <a:rPr lang="tr-TR" smtClean="0"/>
              <a:t>11.04.2020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6DCB0-9946-40EB-AD89-5701C2FE92D7}" type="slidenum">
              <a:rPr lang="tr-TR" smtClean="0"/>
              <a:t>‹#›</a:t>
            </a:fld>
            <a:endParaRPr lang="tr-TR"/>
          </a:p>
        </p:txBody>
      </p:sp>
    </p:spTree>
    <p:extLst>
      <p:ext uri="{BB962C8B-B14F-4D97-AF65-F5344CB8AC3E}">
        <p14:creationId xmlns:p14="http://schemas.microsoft.com/office/powerpoint/2010/main" val="31619318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ctrTitle"/>
          </p:nvPr>
        </p:nvSpPr>
        <p:spPr>
          <a:xfrm>
            <a:off x="4382124" y="0"/>
            <a:ext cx="7809876" cy="869429"/>
          </a:xfrm>
        </p:spPr>
        <p:txBody>
          <a:bodyPr vert="horz" lIns="91440" tIns="45720" rIns="91440" bIns="45720" rtlCol="0" anchor="b">
            <a:normAutofit fontScale="90000"/>
          </a:bodyPr>
          <a:lstStyle/>
          <a:p>
            <a:r>
              <a:rPr lang="tr-TR" b="1" dirty="0" smtClean="0">
                <a:solidFill>
                  <a:schemeClr val="bg1"/>
                </a:solidFill>
                <a:effectLst>
                  <a:outerShdw blurRad="38100" dist="38100" dir="2700000" algn="tl">
                    <a:srgbClr val="000000">
                      <a:alpha val="43137"/>
                    </a:srgbClr>
                  </a:outerShdw>
                </a:effectLst>
              </a:rPr>
              <a:t/>
            </a:r>
            <a:br>
              <a:rPr lang="tr-TR" b="1" dirty="0" smtClean="0">
                <a:solidFill>
                  <a:schemeClr val="bg1"/>
                </a:solidFill>
                <a:effectLst>
                  <a:outerShdw blurRad="38100" dist="38100" dir="2700000" algn="tl">
                    <a:srgbClr val="000000">
                      <a:alpha val="43137"/>
                    </a:srgbClr>
                  </a:outerShdw>
                </a:effectLst>
              </a:rPr>
            </a:br>
            <a:r>
              <a:rPr lang="tr-TR" b="1" dirty="0">
                <a:solidFill>
                  <a:schemeClr val="bg1"/>
                </a:solidFill>
                <a:effectLst>
                  <a:outerShdw blurRad="38100" dist="38100" dir="2700000" algn="tl">
                    <a:srgbClr val="000000">
                      <a:alpha val="43137"/>
                    </a:srgbClr>
                  </a:outerShdw>
                </a:effectLst>
              </a:rPr>
              <a:t/>
            </a:r>
            <a:br>
              <a:rPr lang="tr-TR" b="1" dirty="0">
                <a:solidFill>
                  <a:schemeClr val="bg1"/>
                </a:solidFill>
                <a:effectLst>
                  <a:outerShdw blurRad="38100" dist="38100" dir="2700000" algn="tl">
                    <a:srgbClr val="000000">
                      <a:alpha val="43137"/>
                    </a:srgbClr>
                  </a:outerShdw>
                </a:effectLst>
              </a:rPr>
            </a:br>
            <a:r>
              <a:rPr lang="tr-TR" b="1" dirty="0" smtClean="0">
                <a:solidFill>
                  <a:schemeClr val="bg1"/>
                </a:solidFill>
              </a:rPr>
              <a:t/>
            </a:r>
            <a:br>
              <a:rPr lang="tr-TR" b="1" dirty="0" smtClean="0">
                <a:solidFill>
                  <a:schemeClr val="bg1"/>
                </a:solidFill>
              </a:rPr>
            </a:br>
            <a:r>
              <a:rPr lang="tr-TR" b="1" dirty="0">
                <a:solidFill>
                  <a:schemeClr val="bg1"/>
                </a:solidFill>
              </a:rPr>
              <a:t/>
            </a:r>
            <a:br>
              <a:rPr lang="tr-TR" b="1" dirty="0">
                <a:solidFill>
                  <a:schemeClr val="bg1"/>
                </a:solidFill>
              </a:rPr>
            </a:br>
            <a:r>
              <a:rPr lang="tr-TR" b="1" dirty="0" smtClean="0">
                <a:solidFill>
                  <a:schemeClr val="bg1"/>
                </a:solidFill>
              </a:rPr>
              <a:t/>
            </a:r>
            <a:br>
              <a:rPr lang="tr-TR" b="1" dirty="0" smtClean="0">
                <a:solidFill>
                  <a:schemeClr val="bg1"/>
                </a:solidFill>
              </a:rPr>
            </a:br>
            <a:r>
              <a:rPr lang="tr-TR" b="1" dirty="0">
                <a:solidFill>
                  <a:schemeClr val="bg1"/>
                </a:solidFill>
              </a:rPr>
              <a:t/>
            </a:r>
            <a:br>
              <a:rPr lang="tr-TR" b="1" dirty="0">
                <a:solidFill>
                  <a:schemeClr val="bg1"/>
                </a:solidFill>
              </a:rPr>
            </a:br>
            <a:r>
              <a:rPr lang="tr-TR" b="1" dirty="0" smtClean="0">
                <a:solidFill>
                  <a:schemeClr val="bg1"/>
                </a:solidFill>
                <a:latin typeface="Algerian" panose="04020705040A02060702" pitchFamily="82" charset="0"/>
              </a:rPr>
              <a:t>MUHAMMED ALİ CİNNAH</a:t>
            </a:r>
            <a:endParaRPr lang="tr-TR" b="1" dirty="0">
              <a:solidFill>
                <a:schemeClr val="bg1"/>
              </a:solidFill>
              <a:latin typeface="Algerian" panose="04020705040A02060702" pitchFamily="82" charset="0"/>
            </a:endParaRPr>
          </a:p>
        </p:txBody>
      </p:sp>
      <p:sp>
        <p:nvSpPr>
          <p:cNvPr id="6" name="Slayt Numarası Yer Tutucusu 5"/>
          <p:cNvSpPr>
            <a:spLocks noGrp="1"/>
          </p:cNvSpPr>
          <p:nvPr>
            <p:ph type="sldNum" sz="quarter" idx="12"/>
          </p:nvPr>
        </p:nvSpPr>
        <p:spPr/>
        <p:txBody>
          <a:bodyPr/>
          <a:lstStyle/>
          <a:p>
            <a:r>
              <a:rPr lang="tr-TR" sz="2000" b="1" dirty="0" smtClean="0">
                <a:solidFill>
                  <a:srgbClr val="FFFF00"/>
                </a:solidFill>
              </a:rPr>
              <a:t>2</a:t>
            </a:r>
          </a:p>
        </p:txBody>
      </p:sp>
    </p:spTree>
    <p:extLst>
      <p:ext uri="{BB962C8B-B14F-4D97-AF65-F5344CB8AC3E}">
        <p14:creationId xmlns:p14="http://schemas.microsoft.com/office/powerpoint/2010/main" val="162390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8220" y="303246"/>
            <a:ext cx="10515600" cy="5981596"/>
          </a:xfrm>
          <a:solidFill>
            <a:schemeClr val="accent4">
              <a:lumMod val="40000"/>
              <a:lumOff val="60000"/>
            </a:schemeClr>
          </a:solidFill>
        </p:spPr>
        <p:txBody>
          <a:bodyPr>
            <a:normAutofit/>
          </a:bodyPr>
          <a:lstStyle/>
          <a:p>
            <a:pPr marL="0" indent="0">
              <a:buNone/>
            </a:pPr>
            <a:endParaRPr lang="tr-TR" sz="2000" dirty="0">
              <a:latin typeface="Comic Sans MS" panose="030F0702030302020204" pitchFamily="66" charset="0"/>
            </a:endParaRPr>
          </a:p>
          <a:p>
            <a:pPr marL="0" indent="0" algn="just">
              <a:buNone/>
            </a:pPr>
            <a:r>
              <a:rPr lang="tr-TR" sz="2000" dirty="0" smtClean="0">
                <a:latin typeface="Comic Sans MS" panose="030F0702030302020204" pitchFamily="66" charset="0"/>
              </a:rPr>
              <a:t>	14 Ağustos 1947’de İngiltere’nin Hindistan’a bağımsızlık tanımak zorunda kalması üzerine, aynı gün hem Pakistan hem de Hindistan devleti kuruldu. </a:t>
            </a:r>
            <a:r>
              <a:rPr lang="tr-TR" sz="2000" dirty="0" err="1" smtClean="0">
                <a:latin typeface="Comic Sans MS" panose="030F0702030302020204" pitchFamily="66" charset="0"/>
              </a:rPr>
              <a:t>Cinnah</a:t>
            </a:r>
            <a:r>
              <a:rPr lang="tr-TR" sz="2000" dirty="0" smtClean="0">
                <a:latin typeface="Comic Sans MS" panose="030F0702030302020204" pitchFamily="66" charset="0"/>
              </a:rPr>
              <a:t>, Pakistan’ın ilk genel valisi ve kurucu meclis başkanı oldu.</a:t>
            </a:r>
            <a:endParaRPr lang="tr-TR" sz="2000"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z="2000" b="1" smtClean="0">
                <a:solidFill>
                  <a:srgbClr val="FFFF00"/>
                </a:solidFill>
              </a:rPr>
              <a:t>10</a:t>
            </a:fld>
            <a:endParaRPr lang="tr-TR" sz="2000" b="1" dirty="0">
              <a:solidFill>
                <a:srgbClr val="FFFF00"/>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403" y="1922076"/>
            <a:ext cx="8383233" cy="4362766"/>
          </a:xfrm>
          <a:prstGeom prst="rect">
            <a:avLst/>
          </a:prstGeom>
        </p:spPr>
      </p:pic>
    </p:spTree>
    <p:extLst>
      <p:ext uri="{BB962C8B-B14F-4D97-AF65-F5344CB8AC3E}">
        <p14:creationId xmlns:p14="http://schemas.microsoft.com/office/powerpoint/2010/main" val="2987770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2276" y="436827"/>
            <a:ext cx="10515600" cy="5757238"/>
          </a:xfrm>
          <a:solidFill>
            <a:schemeClr val="accent4">
              <a:lumMod val="40000"/>
              <a:lumOff val="60000"/>
            </a:schemeClr>
          </a:solidFill>
        </p:spPr>
        <p:txBody>
          <a:bodyPr>
            <a:normAutofit/>
          </a:bodyPr>
          <a:lstStyle/>
          <a:p>
            <a:pPr marL="0" indent="0">
              <a:buNone/>
            </a:pPr>
            <a:endParaRPr lang="tr-TR" sz="2000" dirty="0">
              <a:latin typeface="Comic Sans MS" panose="030F0702030302020204" pitchFamily="66" charset="0"/>
            </a:endParaRPr>
          </a:p>
          <a:p>
            <a:pPr marL="0" indent="0" algn="just">
              <a:buNone/>
            </a:pPr>
            <a:r>
              <a:rPr lang="tr-TR" sz="2000" dirty="0" smtClean="0">
                <a:latin typeface="Comic Sans MS" panose="030F0702030302020204" pitchFamily="66" charset="0"/>
              </a:rPr>
              <a:t>	Yaşamı, Gandi ve </a:t>
            </a:r>
            <a:r>
              <a:rPr lang="tr-TR" sz="2000" dirty="0" err="1" smtClean="0">
                <a:latin typeface="Comic Sans MS" panose="030F0702030302020204" pitchFamily="66" charset="0"/>
              </a:rPr>
              <a:t>Nehru’nun</a:t>
            </a:r>
            <a:r>
              <a:rPr lang="tr-TR" sz="2000" dirty="0" smtClean="0">
                <a:latin typeface="Comic Sans MS" panose="030F0702030302020204" pitchFamily="66" charset="0"/>
              </a:rPr>
              <a:t> Hindistan’ın bağımsızlığa kavuşması mücadelelerine koşut mücadele içinde geçen </a:t>
            </a:r>
            <a:r>
              <a:rPr lang="tr-TR" sz="2000" dirty="0" err="1" smtClean="0">
                <a:latin typeface="Comic Sans MS" panose="030F0702030302020204" pitchFamily="66" charset="0"/>
              </a:rPr>
              <a:t>Cinnah</a:t>
            </a:r>
            <a:r>
              <a:rPr lang="tr-TR" sz="2000" dirty="0" smtClean="0">
                <a:latin typeface="Comic Sans MS" panose="030F0702030302020204" pitchFamily="66" charset="0"/>
              </a:rPr>
              <a:t>, önceleri Hindu –Müslüman birliğine inandıysa da sonra bu tutumdan vazgeçerek </a:t>
            </a:r>
            <a:r>
              <a:rPr lang="tr-TR" sz="2000" dirty="0" err="1" smtClean="0">
                <a:latin typeface="Comic Sans MS" panose="030F0702030302020204" pitchFamily="66" charset="0"/>
              </a:rPr>
              <a:t>Müslümanlar’a</a:t>
            </a:r>
            <a:r>
              <a:rPr lang="tr-TR" sz="2000" dirty="0" smtClean="0">
                <a:latin typeface="Comic Sans MS" panose="030F0702030302020204" pitchFamily="66" charset="0"/>
              </a:rPr>
              <a:t> önderlik etti. Bunda, Kongre Partisi’nin </a:t>
            </a:r>
            <a:r>
              <a:rPr lang="tr-TR" sz="2000" dirty="0" err="1" smtClean="0">
                <a:latin typeface="Comic Sans MS" panose="030F0702030302020204" pitchFamily="66" charset="0"/>
              </a:rPr>
              <a:t>Nehru’nun</a:t>
            </a:r>
            <a:r>
              <a:rPr lang="tr-TR" sz="2000" dirty="0" smtClean="0">
                <a:latin typeface="Comic Sans MS" panose="030F0702030302020204" pitchFamily="66" charset="0"/>
              </a:rPr>
              <a:t> etkisindeki koyu Hindu görüşlerinin izinde olmasının da rolü oldu. Gandi ile de </a:t>
            </a:r>
            <a:r>
              <a:rPr lang="tr-TR" sz="2000" dirty="0" err="1" smtClean="0">
                <a:latin typeface="Comic Sans MS" panose="030F0702030302020204" pitchFamily="66" charset="0"/>
              </a:rPr>
              <a:t>önnemli</a:t>
            </a:r>
            <a:r>
              <a:rPr lang="tr-TR" sz="2000" dirty="0" smtClean="0">
                <a:latin typeface="Comic Sans MS" panose="030F0702030302020204" pitchFamily="66" charset="0"/>
              </a:rPr>
              <a:t> görüş ayrılıklarına düştü. Gandi’nin mücadele yöntemini benimsemedi. </a:t>
            </a:r>
            <a:r>
              <a:rPr lang="tr-TR" sz="2000" dirty="0" err="1" smtClean="0">
                <a:latin typeface="Comic Sans MS" panose="030F0702030302020204" pitchFamily="66" charset="0"/>
              </a:rPr>
              <a:t>Cinnah</a:t>
            </a:r>
            <a:r>
              <a:rPr lang="tr-TR" sz="2000" dirty="0" smtClean="0">
                <a:latin typeface="Comic Sans MS" panose="030F0702030302020204" pitchFamily="66" charset="0"/>
              </a:rPr>
              <a:t>, pasif direnişin geçerli olamayacağını, koşullar gerektirdiğinde şiddetin zorunlu olabileceğini savunuyordu. Bu nedenle, Hindu çevrelerince İngiltere’ye karşı yürütülen mücadeleyi bölmekle suçlandı.</a:t>
            </a:r>
            <a:endParaRPr lang="tr-TR" sz="2000"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z="2000" b="1" smtClean="0">
                <a:solidFill>
                  <a:srgbClr val="FFFF00"/>
                </a:solidFill>
              </a:rPr>
              <a:t>11</a:t>
            </a:fld>
            <a:endParaRPr lang="tr-TR" sz="2000" b="1" dirty="0">
              <a:solidFill>
                <a:srgbClr val="FFFF00"/>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110" y="3167334"/>
            <a:ext cx="4915931" cy="3026731"/>
          </a:xfrm>
          <a:prstGeom prst="rect">
            <a:avLst/>
          </a:prstGeom>
        </p:spPr>
      </p:pic>
    </p:spTree>
    <p:extLst>
      <p:ext uri="{BB962C8B-B14F-4D97-AF65-F5344CB8AC3E}">
        <p14:creationId xmlns:p14="http://schemas.microsoft.com/office/powerpoint/2010/main" val="3577859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0492" y="574893"/>
            <a:ext cx="10515600" cy="5577356"/>
          </a:xfrm>
          <a:solidFill>
            <a:schemeClr val="accent4">
              <a:lumMod val="40000"/>
              <a:lumOff val="60000"/>
            </a:schemeClr>
          </a:solidFill>
        </p:spPr>
        <p:txBody>
          <a:bodyPr>
            <a:normAutofit/>
          </a:bodyPr>
          <a:lstStyle/>
          <a:p>
            <a:pPr marL="0" indent="0" algn="just">
              <a:buNone/>
            </a:pPr>
            <a:endParaRPr lang="tr-TR" sz="2000" dirty="0" smtClean="0">
              <a:latin typeface="Comic Sans MS" panose="030F0702030302020204" pitchFamily="66" charset="0"/>
            </a:endParaRPr>
          </a:p>
          <a:p>
            <a:pPr marL="0" indent="0" algn="just">
              <a:buNone/>
            </a:pPr>
            <a:r>
              <a:rPr lang="tr-TR" sz="2000" dirty="0" smtClean="0">
                <a:latin typeface="Comic Sans MS" panose="030F0702030302020204" pitchFamily="66" charset="0"/>
              </a:rPr>
              <a:t>	</a:t>
            </a:r>
            <a:r>
              <a:rPr lang="tr-TR" sz="2000" dirty="0" err="1" smtClean="0">
                <a:latin typeface="Comic Sans MS" panose="030F0702030302020204" pitchFamily="66" charset="0"/>
              </a:rPr>
              <a:t>Cinnah</a:t>
            </a:r>
            <a:r>
              <a:rPr lang="tr-TR" sz="2000" dirty="0" smtClean="0">
                <a:latin typeface="Comic Sans MS" panose="030F0702030302020204" pitchFamily="66" charset="0"/>
              </a:rPr>
              <a:t>, uzun ve kararlı bir mücadele sonunda Hindistan yarımadasında çeşitli coğrafi bölgelere dağılmış ve bir çok farklı dil konuşan </a:t>
            </a:r>
            <a:r>
              <a:rPr lang="tr-TR" sz="2000" dirty="0" err="1" smtClean="0">
                <a:latin typeface="Comic Sans MS" panose="030F0702030302020204" pitchFamily="66" charset="0"/>
              </a:rPr>
              <a:t>Müslümanlar’ı</a:t>
            </a:r>
            <a:r>
              <a:rPr lang="tr-TR" sz="2000" dirty="0" smtClean="0">
                <a:latin typeface="Comic Sans MS" panose="030F0702030302020204" pitchFamily="66" charset="0"/>
              </a:rPr>
              <a:t> tek bir ulus ve devlet altında </a:t>
            </a:r>
            <a:r>
              <a:rPr lang="tr-TR" sz="2000" dirty="0">
                <a:latin typeface="Comic Sans MS" panose="030F0702030302020204" pitchFamily="66" charset="0"/>
              </a:rPr>
              <a:t>toplamayı başarmıştır</a:t>
            </a:r>
            <a:r>
              <a:rPr lang="tr-TR" sz="2000" dirty="0" smtClean="0">
                <a:latin typeface="Comic Sans MS" panose="030F0702030302020204" pitchFamily="66" charset="0"/>
              </a:rPr>
              <a:t>. </a:t>
            </a:r>
            <a:r>
              <a:rPr lang="tr-TR" sz="2000" dirty="0" err="1">
                <a:latin typeface="Comic Sans MS" panose="030F0702030302020204" pitchFamily="66" charset="0"/>
              </a:rPr>
              <a:t>Muhammad</a:t>
            </a:r>
            <a:r>
              <a:rPr lang="tr-TR" sz="2000" dirty="0">
                <a:latin typeface="Comic Sans MS" panose="030F0702030302020204" pitchFamily="66" charset="0"/>
              </a:rPr>
              <a:t> Ali </a:t>
            </a:r>
            <a:r>
              <a:rPr lang="tr-TR" sz="2000" dirty="0" err="1">
                <a:latin typeface="Comic Sans MS" panose="030F0702030302020204" pitchFamily="66" charset="0"/>
              </a:rPr>
              <a:t>Cinnah</a:t>
            </a:r>
            <a:r>
              <a:rPr lang="tr-TR" sz="2000" dirty="0">
                <a:latin typeface="Comic Sans MS" panose="030F0702030302020204" pitchFamily="66" charset="0"/>
              </a:rPr>
              <a:t>, yaşamının </a:t>
            </a:r>
            <a:r>
              <a:rPr lang="tr-TR" sz="2000" dirty="0" smtClean="0">
                <a:latin typeface="Comic Sans MS" panose="030F0702030302020204" pitchFamily="66" charset="0"/>
              </a:rPr>
              <a:t>bu en </a:t>
            </a:r>
            <a:r>
              <a:rPr lang="tr-TR" sz="2000" dirty="0">
                <a:latin typeface="Comic Sans MS" panose="030F0702030302020204" pitchFamily="66" charset="0"/>
              </a:rPr>
              <a:t>büyük amacını gerçekleştirdikten bir sene </a:t>
            </a:r>
            <a:r>
              <a:rPr lang="tr-TR" sz="2000" dirty="0" smtClean="0">
                <a:latin typeface="Comic Sans MS" panose="030F0702030302020204" pitchFamily="66" charset="0"/>
              </a:rPr>
              <a:t>sonra da </a:t>
            </a:r>
            <a:r>
              <a:rPr lang="tr-TR" sz="2000" dirty="0">
                <a:latin typeface="Comic Sans MS" panose="030F0702030302020204" pitchFamily="66" charset="0"/>
              </a:rPr>
              <a:t>doğduğu </a:t>
            </a:r>
            <a:r>
              <a:rPr lang="tr-TR" sz="2000" dirty="0" err="1" smtClean="0">
                <a:latin typeface="Comic Sans MS" panose="030F0702030302020204" pitchFamily="66" charset="0"/>
              </a:rPr>
              <a:t>Karaçi’de</a:t>
            </a:r>
            <a:r>
              <a:rPr lang="tr-TR" sz="2000" dirty="0" smtClean="0">
                <a:latin typeface="Comic Sans MS" panose="030F0702030302020204" pitchFamily="66" charset="0"/>
              </a:rPr>
              <a:t> 11 Eylül 1948’de </a:t>
            </a:r>
            <a:r>
              <a:rPr lang="tr-TR" sz="2000" dirty="0">
                <a:latin typeface="Comic Sans MS" panose="030F0702030302020204" pitchFamily="66" charset="0"/>
              </a:rPr>
              <a:t>hayatını kaybetti.</a:t>
            </a:r>
          </a:p>
          <a:p>
            <a:pPr marL="0" indent="0" algn="just">
              <a:buNone/>
            </a:pPr>
            <a:endParaRPr lang="tr-TR" sz="2000"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z="2000" b="1" smtClean="0">
                <a:solidFill>
                  <a:srgbClr val="FFFF00"/>
                </a:solidFill>
              </a:rPr>
              <a:t>12</a:t>
            </a:fld>
            <a:endParaRPr lang="tr-TR" sz="2000" b="1" dirty="0">
              <a:solidFill>
                <a:srgbClr val="FFFF00"/>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780" y="2764689"/>
            <a:ext cx="5797023" cy="3387560"/>
          </a:xfrm>
          <a:prstGeom prst="rect">
            <a:avLst/>
          </a:prstGeom>
        </p:spPr>
      </p:pic>
    </p:spTree>
    <p:extLst>
      <p:ext uri="{BB962C8B-B14F-4D97-AF65-F5344CB8AC3E}">
        <p14:creationId xmlns:p14="http://schemas.microsoft.com/office/powerpoint/2010/main" val="2124300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922077"/>
            <a:ext cx="10515600" cy="2921772"/>
          </a:xfrm>
        </p:spPr>
        <p:txBody>
          <a:bodyPr>
            <a:normAutofit/>
          </a:bodyPr>
          <a:lstStyle/>
          <a:p>
            <a:pPr algn="ctr"/>
            <a:r>
              <a:rPr lang="tr-TR" sz="2800" dirty="0" smtClean="0">
                <a:latin typeface="Algerian" panose="04020705040A02060702" pitchFamily="82" charset="0"/>
              </a:rPr>
              <a:t>MUHAMMED ALİ CİNNAH’IN PAKİSTAN İÇİN ÖNEMİ</a:t>
            </a:r>
            <a:endParaRPr lang="tr-TR" sz="2800" dirty="0">
              <a:latin typeface="Algerian" panose="04020705040A02060702" pitchFamily="82"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z="2000" smtClean="0">
                <a:solidFill>
                  <a:srgbClr val="FFFF00"/>
                </a:solidFill>
              </a:rPr>
              <a:t>13</a:t>
            </a:fld>
            <a:endParaRPr lang="tr-TR" sz="2000" dirty="0">
              <a:solidFill>
                <a:srgbClr val="FFFF00"/>
              </a:solidFill>
            </a:endParaRPr>
          </a:p>
        </p:txBody>
      </p:sp>
    </p:spTree>
    <p:extLst>
      <p:ext uri="{BB962C8B-B14F-4D97-AF65-F5344CB8AC3E}">
        <p14:creationId xmlns:p14="http://schemas.microsoft.com/office/powerpoint/2010/main" val="723647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3995" y="241558"/>
            <a:ext cx="10515600" cy="586345"/>
          </a:xfrm>
        </p:spPr>
        <p:txBody>
          <a:bodyPr>
            <a:normAutofit fontScale="90000"/>
          </a:bodyPr>
          <a:lstStyle/>
          <a:p>
            <a:pPr algn="ctr"/>
            <a:r>
              <a:rPr lang="tr-TR" dirty="0" smtClean="0">
                <a:latin typeface="Comic Sans MS" panose="030F0702030302020204" pitchFamily="66" charset="0"/>
              </a:rPr>
              <a:t>GÖÇ</a:t>
            </a:r>
            <a:endParaRPr lang="tr-TR" dirty="0">
              <a:latin typeface="Comic Sans MS" panose="030F0702030302020204" pitchFamily="66" charset="0"/>
            </a:endParaRPr>
          </a:p>
        </p:txBody>
      </p:sp>
      <p:sp>
        <p:nvSpPr>
          <p:cNvPr id="3" name="İçerik Yer Tutucusu 2"/>
          <p:cNvSpPr>
            <a:spLocks noGrp="1"/>
          </p:cNvSpPr>
          <p:nvPr>
            <p:ph idx="1"/>
          </p:nvPr>
        </p:nvSpPr>
        <p:spPr>
          <a:xfrm>
            <a:off x="838200" y="914400"/>
            <a:ext cx="10515600" cy="5671751"/>
          </a:xfrm>
          <a:solidFill>
            <a:schemeClr val="accent4">
              <a:lumMod val="40000"/>
              <a:lumOff val="60000"/>
            </a:schemeClr>
          </a:solidFill>
        </p:spPr>
        <p:txBody>
          <a:bodyPr>
            <a:normAutofit/>
          </a:bodyPr>
          <a:lstStyle/>
          <a:p>
            <a:pPr algn="ctr"/>
            <a:endParaRPr lang="tr-TR" sz="2000" dirty="0" smtClean="0">
              <a:latin typeface="Comic Sans MS" panose="030F0702030302020204" pitchFamily="66" charset="0"/>
            </a:endParaRPr>
          </a:p>
          <a:p>
            <a:pPr algn="ctr"/>
            <a:r>
              <a:rPr lang="tr-TR" sz="2000" dirty="0" smtClean="0">
                <a:latin typeface="Comic Sans MS" panose="030F0702030302020204" pitchFamily="66" charset="0"/>
              </a:rPr>
              <a:t>Hint </a:t>
            </a:r>
            <a:r>
              <a:rPr lang="tr-TR" sz="2000" dirty="0">
                <a:latin typeface="Comic Sans MS" panose="030F0702030302020204" pitchFamily="66" charset="0"/>
              </a:rPr>
              <a:t>alt kıtası tarihi boyunca pek çok işgalciye boyun eğmişti. </a:t>
            </a:r>
            <a:r>
              <a:rPr lang="tr-TR" sz="2000" dirty="0" err="1" smtClean="0">
                <a:latin typeface="Comic Sans MS" panose="030F0702030302020204" pitchFamily="66" charset="0"/>
              </a:rPr>
              <a:t>Gazneli’ler</a:t>
            </a:r>
            <a:r>
              <a:rPr lang="tr-TR" sz="2000" dirty="0" smtClean="0">
                <a:latin typeface="Comic Sans MS" panose="030F0702030302020204" pitchFamily="66" charset="0"/>
              </a:rPr>
              <a:t> </a:t>
            </a:r>
            <a:r>
              <a:rPr lang="tr-TR" sz="2000" dirty="0">
                <a:latin typeface="Comic Sans MS" panose="030F0702030302020204" pitchFamily="66" charset="0"/>
              </a:rPr>
              <a:t>ve </a:t>
            </a:r>
            <a:r>
              <a:rPr lang="tr-TR" sz="2000" dirty="0" err="1" smtClean="0">
                <a:latin typeface="Comic Sans MS" panose="030F0702030302020204" pitchFamily="66" charset="0"/>
              </a:rPr>
              <a:t>Babürlü’lerin</a:t>
            </a:r>
            <a:r>
              <a:rPr lang="tr-TR" sz="2000" dirty="0" smtClean="0">
                <a:latin typeface="Comic Sans MS" panose="030F0702030302020204" pitchFamily="66" charset="0"/>
              </a:rPr>
              <a:t> </a:t>
            </a:r>
            <a:r>
              <a:rPr lang="tr-TR" sz="2000" dirty="0">
                <a:latin typeface="Comic Sans MS" panose="030F0702030302020204" pitchFamily="66" charset="0"/>
              </a:rPr>
              <a:t>ardından 18. yüzyıldan itibaren İngilizler ve Fransızlar, bu bölgeye çöreklenmek için kıyasıya bir mücadeleye girişmiş, muzaffer çıkan İngilizler olmuştu. 1858’de doğrudan İngiliz tahtına bağlanan topraklar, ancak 1947’de kendini majestelerinin denetiminden kurtarabilecekti. Hinduların çoğunlukta olduğu bölgede Hindistan, Müslümanların çoğunlukta olduğu batı topraklarındaysa Pakistan kurulmuş ve işte asıl film de iki ülkenin birbirine </a:t>
            </a:r>
            <a:r>
              <a:rPr lang="tr-TR" sz="2000" dirty="0" smtClean="0">
                <a:latin typeface="Comic Sans MS" panose="030F0702030302020204" pitchFamily="66" charset="0"/>
              </a:rPr>
              <a:t>‘Elveda</a:t>
            </a:r>
            <a:r>
              <a:rPr lang="tr-TR" sz="2000" dirty="0">
                <a:latin typeface="Comic Sans MS" panose="030F0702030302020204" pitchFamily="66" charset="0"/>
              </a:rPr>
              <a:t>’ dediği 14-15 Ağustos 1947’de </a:t>
            </a:r>
            <a:r>
              <a:rPr lang="tr-TR" sz="2000" dirty="0" smtClean="0">
                <a:latin typeface="Comic Sans MS" panose="030F0702030302020204" pitchFamily="66" charset="0"/>
              </a:rPr>
              <a:t>başlamıştı</a:t>
            </a:r>
            <a:r>
              <a:rPr lang="tr-TR" sz="2000" dirty="0">
                <a:latin typeface="Comic Sans MS" panose="030F0702030302020204" pitchFamily="66" charset="0"/>
              </a:rPr>
              <a:t>. Bugünün en keskin etnik ve dinî çekişmelerinden biri, her ikisi de nükleer güç olan Hindistan ve Pakistan arasında süregeliyor. Üstelik tüm bu hikâyenin başlangıç noktası, 1900’lü yılların başında Hint milliyetçi hareketinin İngilizlere karşı çıkarken ülkedeki Müslümanların haklarına karşı duyarsız kaldığı günlere dek uzanıyor. Müslümanların Hindu çoğunluk tarafından yönetilecek olmaktan dolayı duydukları haklı korku, iki ulusun da, İngilizlerin çekilmesinin ardından, aynı toprakları paylaşmasını zorlaştırmıştı. Buna rağmen İngiliz sömürgesi olan Hint alt kıtasının Pakistan ve Hindistan arasında bölünmüş olması da sorunu çözmedi. İki ulus halen birbirlerinin ensesinde. İhtilafın merkezindeyse tartışmalı sınırlarıyla Keşmir bölgesi yatıyor.</a:t>
            </a:r>
          </a:p>
        </p:txBody>
      </p:sp>
      <p:sp>
        <p:nvSpPr>
          <p:cNvPr id="4" name="Slayt Numarası Yer Tutucusu 3"/>
          <p:cNvSpPr>
            <a:spLocks noGrp="1"/>
          </p:cNvSpPr>
          <p:nvPr>
            <p:ph type="sldNum" sz="quarter" idx="12"/>
          </p:nvPr>
        </p:nvSpPr>
        <p:spPr/>
        <p:txBody>
          <a:bodyPr/>
          <a:lstStyle/>
          <a:p>
            <a:fld id="{5736DCB0-9946-40EB-AD89-5701C2FE92D7}" type="slidenum">
              <a:rPr lang="tr-TR" sz="2000" smtClean="0">
                <a:solidFill>
                  <a:srgbClr val="FFFF00"/>
                </a:solidFill>
              </a:rPr>
              <a:t>14</a:t>
            </a:fld>
            <a:endParaRPr lang="tr-TR" sz="2000" dirty="0">
              <a:solidFill>
                <a:srgbClr val="FFFF00"/>
              </a:solidFill>
            </a:endParaRPr>
          </a:p>
        </p:txBody>
      </p:sp>
    </p:spTree>
    <p:extLst>
      <p:ext uri="{BB962C8B-B14F-4D97-AF65-F5344CB8AC3E}">
        <p14:creationId xmlns:p14="http://schemas.microsoft.com/office/powerpoint/2010/main" val="3108689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58346"/>
            <a:ext cx="10515600" cy="5818617"/>
          </a:xfrm>
          <a:solidFill>
            <a:schemeClr val="accent4">
              <a:lumMod val="40000"/>
              <a:lumOff val="60000"/>
            </a:schemeClr>
          </a:solidFill>
        </p:spPr>
        <p:txBody>
          <a:bodyPr>
            <a:normAutofit/>
          </a:bodyPr>
          <a:lstStyle/>
          <a:p>
            <a:pPr algn="ctr"/>
            <a:endParaRPr lang="tr-TR" sz="2000" dirty="0" smtClean="0">
              <a:latin typeface="Comic Sans MS" panose="030F0702030302020204" pitchFamily="66" charset="0"/>
            </a:endParaRPr>
          </a:p>
          <a:p>
            <a:pPr algn="ctr"/>
            <a:endParaRPr lang="tr-TR" sz="2000" dirty="0">
              <a:latin typeface="Comic Sans MS" panose="030F0702030302020204" pitchFamily="66" charset="0"/>
            </a:endParaRPr>
          </a:p>
          <a:p>
            <a:pPr algn="ctr"/>
            <a:r>
              <a:rPr lang="tr-TR" sz="2000" dirty="0" smtClean="0">
                <a:latin typeface="Comic Sans MS" panose="030F0702030302020204" pitchFamily="66" charset="0"/>
              </a:rPr>
              <a:t>Bölünmeye </a:t>
            </a:r>
            <a:r>
              <a:rPr lang="tr-TR" sz="2000" dirty="0">
                <a:latin typeface="Comic Sans MS" panose="030F0702030302020204" pitchFamily="66" charset="0"/>
              </a:rPr>
              <a:t>giden yol bir grup Hint milliyetçisinin 1885’te Kongre Partisi’ni kurmasıyla başlamıştı. İlk etapta bir lobi grubunu andıran hareket, 1900’lerden itibaren içinden daha radikal bir grup çıkardı. Bu arada kongredeki Müslümanlar, giderek artan Hindu milliyetçiliğinden rahatsız olmaya başlamışlardı. Nihayetinde 1906’da kongreden koparak, Muhammed Ali </a:t>
            </a:r>
            <a:r>
              <a:rPr lang="tr-TR" sz="2000" dirty="0" smtClean="0">
                <a:latin typeface="Comic Sans MS" panose="030F0702030302020204" pitchFamily="66" charset="0"/>
              </a:rPr>
              <a:t>CİNNAH </a:t>
            </a:r>
            <a:r>
              <a:rPr lang="tr-TR" sz="2000" dirty="0">
                <a:latin typeface="Comic Sans MS" panose="030F0702030302020204" pitchFamily="66" charset="0"/>
              </a:rPr>
              <a:t>liderliğinde kendi örgütleri olan İslam Ligi’ni kurdular. Artık Hindistan’ın bağımsızlığı için çalışan iki çatı vardı. Ve 1915’te </a:t>
            </a:r>
            <a:r>
              <a:rPr lang="tr-TR" sz="2000" dirty="0" smtClean="0">
                <a:latin typeface="Comic Sans MS" panose="030F0702030302020204" pitchFamily="66" charset="0"/>
              </a:rPr>
              <a:t>Gandi </a:t>
            </a:r>
            <a:r>
              <a:rPr lang="tr-TR" sz="2000" dirty="0">
                <a:latin typeface="Comic Sans MS" panose="030F0702030302020204" pitchFamily="66" charset="0"/>
              </a:rPr>
              <a:t>Hindistan’a geldi. Sivil itaatsizlik politikasıyla İngiliz sömürge idaresine kök söktürmeye başladı. Bununla birlikte ülkenin idaresi halen Londra’nın ellerindeydi. Ne Hindular ne de Müslümanlar bu durumdan hoşnuttu. Ülkedeki tansiyonu düşürmek isteyen İngilizler, savunma ve dışişleri hariç, ülkenin kaderini yerli halka bırakma kararı aldı. Sınırlı yetkiye sahip bir hükümet kuruldu. Lakin Müslümanlar burada hakkıyla temsil edilmiyordu. Her ne kadar </a:t>
            </a:r>
            <a:r>
              <a:rPr lang="tr-TR" sz="2000" dirty="0" smtClean="0">
                <a:latin typeface="Comic Sans MS" panose="030F0702030302020204" pitchFamily="66" charset="0"/>
              </a:rPr>
              <a:t>Gandi’nin </a:t>
            </a:r>
            <a:r>
              <a:rPr lang="tr-TR" sz="2000" dirty="0">
                <a:latin typeface="Comic Sans MS" panose="030F0702030302020204" pitchFamily="66" charset="0"/>
              </a:rPr>
              <a:t>uzlaştırıcı çabaları söz konusu olsa da, bağımsızlık hareketini sürükleyen birçok Hindu açısından Müslümanların temel hak ve hürriyetleri pek de önemli mevzular değildi.</a:t>
            </a:r>
          </a:p>
        </p:txBody>
      </p:sp>
      <p:sp>
        <p:nvSpPr>
          <p:cNvPr id="4" name="Slayt Numarası Yer Tutucusu 3"/>
          <p:cNvSpPr>
            <a:spLocks noGrp="1"/>
          </p:cNvSpPr>
          <p:nvPr>
            <p:ph type="sldNum" sz="quarter" idx="12"/>
          </p:nvPr>
        </p:nvSpPr>
        <p:spPr/>
        <p:txBody>
          <a:bodyPr/>
          <a:lstStyle/>
          <a:p>
            <a:fld id="{5736DCB0-9946-40EB-AD89-5701C2FE92D7}" type="slidenum">
              <a:rPr lang="tr-TR" sz="2000" smtClean="0">
                <a:solidFill>
                  <a:srgbClr val="FFFF00"/>
                </a:solidFill>
              </a:rPr>
              <a:t>15</a:t>
            </a:fld>
            <a:endParaRPr lang="tr-TR" sz="2000" dirty="0">
              <a:solidFill>
                <a:srgbClr val="FFFF00"/>
              </a:solidFill>
            </a:endParaRPr>
          </a:p>
        </p:txBody>
      </p:sp>
    </p:spTree>
    <p:extLst>
      <p:ext uri="{BB962C8B-B14F-4D97-AF65-F5344CB8AC3E}">
        <p14:creationId xmlns:p14="http://schemas.microsoft.com/office/powerpoint/2010/main" val="427973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388637"/>
          </a:xfrm>
        </p:spPr>
        <p:txBody>
          <a:bodyPr>
            <a:normAutofit fontScale="90000"/>
          </a:bodyPr>
          <a:lstStyle/>
          <a:p>
            <a:r>
              <a:rPr lang="tr-TR" sz="2400" dirty="0" err="1" smtClean="0">
                <a:latin typeface="Algerian" panose="04020705040A02060702" pitchFamily="82" charset="0"/>
              </a:rPr>
              <a:t>FotoĞraflarda</a:t>
            </a:r>
            <a:r>
              <a:rPr lang="tr-TR" sz="2400" dirty="0">
                <a:latin typeface="Algerian" panose="04020705040A02060702" pitchFamily="82" charset="0"/>
              </a:rPr>
              <a:t>, </a:t>
            </a:r>
            <a:r>
              <a:rPr lang="tr-TR" sz="2400" dirty="0" smtClean="0">
                <a:latin typeface="Algerian" panose="04020705040A02060702" pitchFamily="82" charset="0"/>
              </a:rPr>
              <a:t>YENİ </a:t>
            </a:r>
            <a:r>
              <a:rPr lang="tr-TR" sz="2400" dirty="0" err="1" smtClean="0">
                <a:latin typeface="Algerian" panose="04020705040A02060702" pitchFamily="82" charset="0"/>
              </a:rPr>
              <a:t>Delhİ'den</a:t>
            </a:r>
            <a:r>
              <a:rPr lang="tr-TR" sz="2400" dirty="0" smtClean="0">
                <a:latin typeface="Algerian" panose="04020705040A02060702" pitchFamily="82" charset="0"/>
              </a:rPr>
              <a:t> Pakistan </a:t>
            </a:r>
            <a:r>
              <a:rPr lang="tr-TR" sz="2400" dirty="0">
                <a:latin typeface="Algerian" panose="04020705040A02060702" pitchFamily="82" charset="0"/>
              </a:rPr>
              <a:t>yönüne gitmeye </a:t>
            </a:r>
            <a:r>
              <a:rPr lang="tr-TR" sz="2400" dirty="0" err="1" smtClean="0">
                <a:latin typeface="Algerian" panose="04020705040A02060702" pitchFamily="82" charset="0"/>
              </a:rPr>
              <a:t>çalIŞan</a:t>
            </a:r>
            <a:r>
              <a:rPr lang="tr-TR" sz="2400" dirty="0" smtClean="0">
                <a:latin typeface="Algerian" panose="04020705040A02060702" pitchFamily="82" charset="0"/>
              </a:rPr>
              <a:t> </a:t>
            </a:r>
            <a:r>
              <a:rPr lang="tr-TR" sz="2400" dirty="0">
                <a:latin typeface="Algerian" panose="04020705040A02060702" pitchFamily="82" charset="0"/>
              </a:rPr>
              <a:t>Müslüman mülteciler görülüyor.</a:t>
            </a: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8390" y="1025525"/>
            <a:ext cx="8990139" cy="5597525"/>
          </a:xfrm>
          <a:solidFill>
            <a:schemeClr val="accent4">
              <a:lumMod val="40000"/>
              <a:lumOff val="60000"/>
            </a:schemeClr>
          </a:solidFill>
        </p:spPr>
      </p:pic>
      <p:sp>
        <p:nvSpPr>
          <p:cNvPr id="4" name="Slayt Numarası Yer Tutucusu 3"/>
          <p:cNvSpPr>
            <a:spLocks noGrp="1"/>
          </p:cNvSpPr>
          <p:nvPr>
            <p:ph type="sldNum" sz="quarter" idx="12"/>
          </p:nvPr>
        </p:nvSpPr>
        <p:spPr/>
        <p:txBody>
          <a:bodyPr/>
          <a:lstStyle/>
          <a:p>
            <a:fld id="{5736DCB0-9946-40EB-AD89-5701C2FE92D7}" type="slidenum">
              <a:rPr lang="tr-TR" smtClean="0"/>
              <a:t>16</a:t>
            </a:fld>
            <a:endParaRPr lang="tr-TR"/>
          </a:p>
        </p:txBody>
      </p:sp>
    </p:spTree>
    <p:extLst>
      <p:ext uri="{BB962C8B-B14F-4D97-AF65-F5344CB8AC3E}">
        <p14:creationId xmlns:p14="http://schemas.microsoft.com/office/powerpoint/2010/main" val="1158801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3144" y="542925"/>
            <a:ext cx="8125711" cy="5634038"/>
          </a:xfrm>
        </p:spPr>
      </p:pic>
      <p:sp>
        <p:nvSpPr>
          <p:cNvPr id="4" name="Slayt Numarası Yer Tutucusu 3"/>
          <p:cNvSpPr>
            <a:spLocks noGrp="1"/>
          </p:cNvSpPr>
          <p:nvPr>
            <p:ph type="sldNum" sz="quarter" idx="12"/>
          </p:nvPr>
        </p:nvSpPr>
        <p:spPr/>
        <p:txBody>
          <a:bodyPr/>
          <a:lstStyle/>
          <a:p>
            <a:fld id="{5736DCB0-9946-40EB-AD89-5701C2FE92D7}" type="slidenum">
              <a:rPr lang="tr-TR" smtClean="0"/>
              <a:t>17</a:t>
            </a:fld>
            <a:endParaRPr lang="tr-TR"/>
          </a:p>
        </p:txBody>
      </p:sp>
    </p:spTree>
    <p:extLst>
      <p:ext uri="{BB962C8B-B14F-4D97-AF65-F5344CB8AC3E}">
        <p14:creationId xmlns:p14="http://schemas.microsoft.com/office/powerpoint/2010/main" val="3259657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31341"/>
            <a:ext cx="10515600" cy="5645622"/>
          </a:xfrm>
          <a:solidFill>
            <a:schemeClr val="accent4">
              <a:lumMod val="40000"/>
              <a:lumOff val="60000"/>
            </a:schemeClr>
          </a:solidFill>
        </p:spPr>
        <p:txBody>
          <a:bodyPr>
            <a:normAutofit/>
          </a:bodyPr>
          <a:lstStyle/>
          <a:p>
            <a:pPr algn="ctr"/>
            <a:endParaRPr lang="tr-TR" sz="2000" dirty="0" smtClean="0">
              <a:latin typeface="Comic Sans MS" panose="030F0702030302020204" pitchFamily="66" charset="0"/>
            </a:endParaRPr>
          </a:p>
          <a:p>
            <a:pPr algn="ctr"/>
            <a:r>
              <a:rPr lang="tr-TR" sz="2000" dirty="0" smtClean="0">
                <a:latin typeface="Comic Sans MS" panose="030F0702030302020204" pitchFamily="66" charset="0"/>
              </a:rPr>
              <a:t>Bu </a:t>
            </a:r>
            <a:r>
              <a:rPr lang="tr-TR" sz="2000" dirty="0">
                <a:latin typeface="Comic Sans MS" panose="030F0702030302020204" pitchFamily="66" charset="0"/>
              </a:rPr>
              <a:t>sınırlı bağımsızlığın hayata geçirilme şekli Müslümanlar açısından hiç de iyi sinyaller vermiyor; söz gelimi yeni cami yapmalarına izin verilmiyordu. O andan itibaren Hindularla birlikte olamayacaklarına karar verdiler ve İngilizlerle yapılan görüşmeler tamamen bağımsız bir Müslüman devlet isteği üzerinde yoğunlaştı. İkinci Dünya Savaşı patlak verince İngilizlerle müzakereler donduruldu. İngilizler, Hindulara ya da Müslümanlara danışmadan, imparatorluğun parçası olan Hindistan’ın da savaşa girdiğini duyurdu. Hindular, buna tepki olarak hükümetten çekildi ve savaşı da bahane ederek tam bağımsızlık taleplerine hız verdi. Buna mukabil İngilizler, “Tamam önce şu savaşı aradan çıkaralım, sonra istediğiniz olacak” yaklaşımını benimseyince, savaş boyunca sadakatle kraliçe adına cepheye gittiler. Muhtemelen İngiltere’nin savaşı kaybetmesi durumunda işlerin kendileri açısından daha kötü olacağını düşünüyorlardı ki gerçekten de 1940’ta müttefiklerin cephedeki durumu pek de parlak görünmüyordu. Nihayet savaşın bitmesinden sonra her iki tarafın da istediği oldu. İngiliz </a:t>
            </a:r>
            <a:r>
              <a:rPr lang="tr-TR" sz="2000" dirty="0" smtClean="0">
                <a:latin typeface="Comic Sans MS" panose="030F0702030302020204" pitchFamily="66" charset="0"/>
              </a:rPr>
              <a:t>Hint’inden</a:t>
            </a:r>
            <a:r>
              <a:rPr lang="tr-TR" sz="2000" dirty="0">
                <a:latin typeface="Comic Sans MS" panose="030F0702030302020204" pitchFamily="66" charset="0"/>
              </a:rPr>
              <a:t>; İngilizlerin deyimiyle </a:t>
            </a:r>
            <a:r>
              <a:rPr lang="tr-TR" sz="2000" dirty="0" smtClean="0">
                <a:latin typeface="Comic Sans MS" panose="030F0702030302020204" pitchFamily="66" charset="0"/>
              </a:rPr>
              <a:t>‘Taçtaki Mücevherden</a:t>
            </a:r>
            <a:r>
              <a:rPr lang="tr-TR" sz="2000" dirty="0">
                <a:latin typeface="Comic Sans MS" panose="030F0702030302020204" pitchFamily="66" charset="0"/>
              </a:rPr>
              <a:t>’, iki bağımsız devlet doğdu: 14 Ağustos 1947’de Pakistan, bir gün sonra da Hindistan dünya siyaset sahnesine çıktı. Bu çifte doğum, bölgeyi bir mayın tarlasına dönüştürecekti…</a:t>
            </a:r>
          </a:p>
        </p:txBody>
      </p:sp>
      <p:sp>
        <p:nvSpPr>
          <p:cNvPr id="4" name="Slayt Numarası Yer Tutucusu 3"/>
          <p:cNvSpPr>
            <a:spLocks noGrp="1"/>
          </p:cNvSpPr>
          <p:nvPr>
            <p:ph type="sldNum" sz="quarter" idx="12"/>
          </p:nvPr>
        </p:nvSpPr>
        <p:spPr/>
        <p:txBody>
          <a:bodyPr/>
          <a:lstStyle/>
          <a:p>
            <a:fld id="{5736DCB0-9946-40EB-AD89-5701C2FE92D7}" type="slidenum">
              <a:rPr lang="tr-TR" sz="2000" smtClean="0">
                <a:solidFill>
                  <a:srgbClr val="FFFF00"/>
                </a:solidFill>
              </a:rPr>
              <a:t>18</a:t>
            </a:fld>
            <a:endParaRPr lang="tr-TR" sz="2000" dirty="0">
              <a:solidFill>
                <a:srgbClr val="FFFF00"/>
              </a:solidFill>
            </a:endParaRPr>
          </a:p>
        </p:txBody>
      </p:sp>
    </p:spTree>
    <p:extLst>
      <p:ext uri="{BB962C8B-B14F-4D97-AF65-F5344CB8AC3E}">
        <p14:creationId xmlns:p14="http://schemas.microsoft.com/office/powerpoint/2010/main" val="3429813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736DCB0-9946-40EB-AD89-5701C2FE92D7}" type="slidenum">
              <a:rPr lang="tr-TR" sz="2000" smtClean="0">
                <a:solidFill>
                  <a:srgbClr val="FFFF00"/>
                </a:solidFill>
              </a:rPr>
              <a:t>19</a:t>
            </a:fld>
            <a:endParaRPr lang="tr-TR" sz="2000" dirty="0">
              <a:solidFill>
                <a:srgbClr val="FFFF00"/>
              </a:solidFill>
            </a:endParaRPr>
          </a:p>
        </p:txBody>
      </p:sp>
      <p:sp>
        <p:nvSpPr>
          <p:cNvPr id="5" name="Unvan 1"/>
          <p:cNvSpPr>
            <a:spLocks noGrp="1"/>
          </p:cNvSpPr>
          <p:nvPr>
            <p:ph idx="1"/>
          </p:nvPr>
        </p:nvSpPr>
        <p:spPr>
          <a:xfrm>
            <a:off x="838200" y="320675"/>
            <a:ext cx="10515600" cy="5856288"/>
          </a:xfrm>
          <a:solidFill>
            <a:schemeClr val="accent4">
              <a:lumMod val="40000"/>
              <a:lumOff val="60000"/>
            </a:schemeClr>
          </a:solidFill>
        </p:spPr>
        <p:txBody>
          <a:bodyPr>
            <a:normAutofit/>
          </a:bodyPr>
          <a:lstStyle/>
          <a:p>
            <a:r>
              <a:rPr lang="tr-TR" sz="2000" dirty="0">
                <a:latin typeface="Comic Sans MS" panose="030F0702030302020204" pitchFamily="66" charset="0"/>
              </a:rPr>
              <a:t>Kendini bir anda yanlış tarafta bulan milyonlarca Hindu ve Müslüman, karşılıklı ve zorlu bir göçe girişti. Her iki tarafın fanatiklerinin saldırılarıyla çok kan döküldü. Ayrılığın ardından bir zamanlar aynı toprakları paylaşan bu iki milletin arasındaki yüksek gerilim hattının merkeziyse Keşmir oldu. Hindistan ayrılık anlaşmasına aykırı olarak nüfusunun çoğu Müslüman olan Keşmir’i Pakistan’a bırakmaya yanaşmadı. Bunun üzerine bölgedeki Müslümanlar ayaklandı. Bağımsızlıklarının üzerinden bir yıl geçmemişti ki, iki ülke Keşmir yüzünden savaşa tutuştu. Bu ilk savaştan bir sonuç çıkmadı. Sadece her iki tarafın da kini ve bölgeye yaptığı yığınak artmıştı. Nitekim aynı meseleden dolayı iki kez daha karşı karşıya geleceklerdi. Bu topraklardaki sorun iki ülke arasındaki gerilimle sınırlı değildi. Pakistan da kendi içinde bölünmüştü. Batısıyla doğusu arasındaki tek ortak bağ İslam’dı ama bu onları bir arada tutmaya yetmeyecekti. Her iki taraf arasındaki sosyal, etnik ve ekonomik farkların üzerine merkezî hükümetin doğuda yaşanan afetlere zamanında tepki verememesi üzerine Doğu Pakistan, 1971’de bağımsızlığını ilan ederek Bangladeş adıyla haritadaki yerini aldı. Lakin henüz bağımsızlık ilanının dumanı üzerinde tüterken iç savaş başladı. Müslüman, Müslüman’ın boğazına sarılmış, bu sırada Hint birlikleri de Bangladeş safında Pakistan’a karşı verilen mücadeleye dâhil olmuştu. Hint alt kıtasında göz gözü görmüyordu. 1974’te Hindistan’ın nükleer kulübe girmesiyle sorun daha da çetrefilli hale geldi. Pakistan geride kalacak değildi ya; o da bir süre sonra nükleer silah sahibi seçkinlerin safına katıldı.</a:t>
            </a:r>
          </a:p>
        </p:txBody>
      </p:sp>
    </p:spTree>
    <p:extLst>
      <p:ext uri="{BB962C8B-B14F-4D97-AF65-F5344CB8AC3E}">
        <p14:creationId xmlns:p14="http://schemas.microsoft.com/office/powerpoint/2010/main" val="379278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83956" y="284207"/>
            <a:ext cx="9205784" cy="877329"/>
          </a:xfrm>
        </p:spPr>
        <p:txBody>
          <a:bodyPr/>
          <a:lstStyle/>
          <a:p>
            <a:pPr algn="ctr"/>
            <a:r>
              <a:rPr lang="tr-TR" b="1" dirty="0" smtClean="0">
                <a:solidFill>
                  <a:schemeClr val="bg1"/>
                </a:solidFill>
                <a:effectLst>
                  <a:outerShdw blurRad="38100" dist="38100" dir="2700000" algn="tl">
                    <a:srgbClr val="000000">
                      <a:alpha val="43137"/>
                    </a:srgbClr>
                  </a:outerShdw>
                </a:effectLst>
                <a:latin typeface="Algerian" panose="04020705040A02060702" pitchFamily="82" charset="0"/>
              </a:rPr>
              <a:t>MUHAMMED ALİ CİNNAH KİMDİR?</a:t>
            </a:r>
            <a:endParaRPr lang="tr-TR" b="1" dirty="0">
              <a:solidFill>
                <a:schemeClr val="bg1"/>
              </a:solidFill>
              <a:effectLst>
                <a:outerShdw blurRad="38100" dist="38100" dir="2700000" algn="tl">
                  <a:srgbClr val="000000">
                    <a:alpha val="43137"/>
                  </a:srgbClr>
                </a:outerShdw>
              </a:effectLst>
              <a:latin typeface="Algerian" panose="04020705040A02060702" pitchFamily="82" charset="0"/>
            </a:endParaRPr>
          </a:p>
        </p:txBody>
      </p:sp>
      <p:sp>
        <p:nvSpPr>
          <p:cNvPr id="3" name="İçerik Yer Tutucusu 2"/>
          <p:cNvSpPr>
            <a:spLocks noGrp="1"/>
          </p:cNvSpPr>
          <p:nvPr>
            <p:ph idx="1"/>
          </p:nvPr>
        </p:nvSpPr>
        <p:spPr>
          <a:xfrm>
            <a:off x="729048" y="1161536"/>
            <a:ext cx="10515600" cy="5053913"/>
          </a:xfrm>
          <a:solidFill>
            <a:schemeClr val="accent4">
              <a:lumMod val="40000"/>
              <a:lumOff val="60000"/>
            </a:schemeClr>
          </a:solidFill>
        </p:spPr>
        <p:txBody>
          <a:bodyPr>
            <a:normAutofit/>
          </a:bodyPr>
          <a:lstStyle/>
          <a:p>
            <a:pPr marL="0" indent="0" algn="just">
              <a:buNone/>
            </a:pPr>
            <a:r>
              <a:rPr lang="tr-TR" dirty="0" smtClean="0"/>
              <a:t>	</a:t>
            </a:r>
          </a:p>
          <a:p>
            <a:pPr marL="0" indent="0" algn="just">
              <a:buNone/>
            </a:pPr>
            <a:endParaRPr lang="tr-TR" sz="2000" dirty="0">
              <a:latin typeface="Comic Sans MS" panose="030F0702030302020204" pitchFamily="66" charset="0"/>
            </a:endParaRPr>
          </a:p>
          <a:p>
            <a:pPr marL="0" indent="0" algn="just">
              <a:buNone/>
            </a:pPr>
            <a:endParaRPr lang="tr-TR" sz="2000" dirty="0" smtClean="0">
              <a:latin typeface="Comic Sans MS" panose="030F0702030302020204" pitchFamily="66" charset="0"/>
            </a:endParaRPr>
          </a:p>
          <a:p>
            <a:pPr marL="0" indent="0" algn="just">
              <a:buNone/>
            </a:pPr>
            <a:r>
              <a:rPr lang="tr-TR" sz="2000" dirty="0" smtClean="0">
                <a:latin typeface="Comic Sans MS" panose="030F0702030302020204" pitchFamily="66" charset="0"/>
              </a:rPr>
              <a:t>Hindistanlı </a:t>
            </a:r>
            <a:r>
              <a:rPr lang="tr-TR" sz="2000" dirty="0">
                <a:latin typeface="Comic Sans MS" panose="030F0702030302020204" pitchFamily="66" charset="0"/>
              </a:rPr>
              <a:t>bir siyaset adamı olan Muhammed Ali </a:t>
            </a:r>
            <a:r>
              <a:rPr lang="tr-TR" sz="2000" dirty="0" err="1">
                <a:latin typeface="Comic Sans MS" panose="030F0702030302020204" pitchFamily="66" charset="0"/>
              </a:rPr>
              <a:t>Cinnah</a:t>
            </a:r>
            <a:r>
              <a:rPr lang="tr-TR" sz="2000" dirty="0" smtClean="0">
                <a:latin typeface="Comic Sans MS" panose="030F0702030302020204" pitchFamily="66" charset="0"/>
              </a:rPr>
              <a:t>, 25 Aralık 1876’da </a:t>
            </a:r>
            <a:r>
              <a:rPr lang="tr-TR" sz="2000" dirty="0" err="1" smtClean="0">
                <a:latin typeface="Comic Sans MS" panose="030F0702030302020204" pitchFamily="66" charset="0"/>
              </a:rPr>
              <a:t>Karaçi’de</a:t>
            </a:r>
            <a:r>
              <a:rPr lang="tr-TR" sz="2000" dirty="0" smtClean="0">
                <a:latin typeface="Comic Sans MS" panose="030F0702030302020204" pitchFamily="66" charset="0"/>
              </a:rPr>
              <a:t> doğdu. Dedesi Hindu inancından Şii İslam’ın kollarından </a:t>
            </a:r>
            <a:r>
              <a:rPr lang="tr-TR" sz="2000" dirty="0" err="1" smtClean="0">
                <a:latin typeface="Comic Sans MS" panose="030F0702030302020204" pitchFamily="66" charset="0"/>
              </a:rPr>
              <a:t>İsmaili’ye</a:t>
            </a:r>
            <a:r>
              <a:rPr lang="tr-TR" sz="2000" dirty="0" smtClean="0">
                <a:latin typeface="Comic Sans MS" panose="030F0702030302020204" pitchFamily="66" charset="0"/>
              </a:rPr>
              <a:t> geçerek Müslüman olmuştu. </a:t>
            </a:r>
            <a:r>
              <a:rPr lang="tr-TR" sz="2000" dirty="0" err="1" smtClean="0">
                <a:latin typeface="Comic Sans MS" panose="030F0702030302020204" pitchFamily="66" charset="0"/>
              </a:rPr>
              <a:t>Cinnah</a:t>
            </a:r>
            <a:r>
              <a:rPr lang="tr-TR" sz="2000" dirty="0" smtClean="0">
                <a:latin typeface="Comic Sans MS" panose="030F0702030302020204" pitchFamily="66" charset="0"/>
              </a:rPr>
              <a:t> ise daha sonra yine </a:t>
            </a:r>
            <a:r>
              <a:rPr lang="tr-TR" sz="2000" dirty="0" err="1" smtClean="0">
                <a:latin typeface="Comic Sans MS" panose="030F0702030302020204" pitchFamily="66" charset="0"/>
              </a:rPr>
              <a:t>Şii’liğin</a:t>
            </a:r>
            <a:r>
              <a:rPr lang="tr-TR" sz="2000" dirty="0" smtClean="0">
                <a:latin typeface="Comic Sans MS" panose="030F0702030302020204" pitchFamily="66" charset="0"/>
              </a:rPr>
              <a:t> </a:t>
            </a:r>
            <a:r>
              <a:rPr lang="tr-TR" sz="2000" dirty="0" err="1" smtClean="0">
                <a:latin typeface="Comic Sans MS" panose="030F0702030302020204" pitchFamily="66" charset="0"/>
              </a:rPr>
              <a:t>Oniki</a:t>
            </a:r>
            <a:r>
              <a:rPr lang="tr-TR" sz="2000" dirty="0" smtClean="0">
                <a:latin typeface="Comic Sans MS" panose="030F0702030302020204" pitchFamily="66" charset="0"/>
              </a:rPr>
              <a:t> İmam inancını tercih etti. Babası tüccar idi. İlk ve ortaöğrenimini </a:t>
            </a:r>
            <a:r>
              <a:rPr lang="tr-TR" sz="2000" dirty="0" err="1" smtClean="0">
                <a:latin typeface="Comic Sans MS" panose="030F0702030302020204" pitchFamily="66" charset="0"/>
              </a:rPr>
              <a:t>Karaçi</a:t>
            </a:r>
            <a:r>
              <a:rPr lang="tr-TR" sz="2000" dirty="0" smtClean="0">
                <a:latin typeface="Comic Sans MS" panose="030F0702030302020204" pitchFamily="66" charset="0"/>
              </a:rPr>
              <a:t> ve Bombay’da tamamladı. Babası oğlunun da kendisi gibi tüccar olmasını istiyordu. Bu amaçla, işletmecilik okuması için on 1892’ de İngiltere’ye gönderdi. Ama </a:t>
            </a:r>
            <a:r>
              <a:rPr lang="tr-TR" sz="2000" dirty="0" err="1" smtClean="0">
                <a:latin typeface="Comic Sans MS" panose="030F0702030302020204" pitchFamily="66" charset="0"/>
              </a:rPr>
              <a:t>Cinnah</a:t>
            </a:r>
            <a:r>
              <a:rPr lang="tr-TR" sz="2000" dirty="0" smtClean="0">
                <a:latin typeface="Comic Sans MS" panose="030F0702030302020204" pitchFamily="66" charset="0"/>
              </a:rPr>
              <a:t> Londra’da İşletmecilik yerine Hukuk okumaya karar verdi ve </a:t>
            </a:r>
            <a:r>
              <a:rPr lang="tr-TR" sz="2000" dirty="0" err="1" smtClean="0">
                <a:latin typeface="Comic Sans MS" panose="030F0702030302020204" pitchFamily="66" charset="0"/>
              </a:rPr>
              <a:t>Lincoln’s</a:t>
            </a:r>
            <a:r>
              <a:rPr lang="tr-TR" sz="2000" dirty="0" smtClean="0">
                <a:latin typeface="Comic Sans MS" panose="030F0702030302020204" pitchFamily="66" charset="0"/>
              </a:rPr>
              <a:t> </a:t>
            </a:r>
            <a:r>
              <a:rPr lang="tr-TR" sz="2000" dirty="0" err="1" smtClean="0">
                <a:latin typeface="Comic Sans MS" panose="030F0702030302020204" pitchFamily="66" charset="0"/>
              </a:rPr>
              <a:t>Inn’e</a:t>
            </a:r>
            <a:r>
              <a:rPr lang="tr-TR" sz="2000" dirty="0" smtClean="0">
                <a:latin typeface="Comic Sans MS" panose="030F0702030302020204" pitchFamily="66" charset="0"/>
              </a:rPr>
              <a:t> kaydoldu. Baroya girmek için gerekli sınavları çok kısa bir süre sayılan iki yıl içinde başardı. Baroya girdikten sonra iki yıl daha İngiltere’de kaldı. Parlak bir Hukukçu olarak dikkat çekti.</a:t>
            </a:r>
          </a:p>
          <a:p>
            <a:pPr marL="0" indent="0" algn="just">
              <a:buNone/>
            </a:pPr>
            <a:endParaRPr lang="tr-TR" sz="2000" dirty="0">
              <a:latin typeface="Comic Sans MS" panose="030F0702030302020204" pitchFamily="66" charset="0"/>
            </a:endParaRPr>
          </a:p>
          <a:p>
            <a:pPr marL="0" indent="0" algn="just">
              <a:buNone/>
            </a:pPr>
            <a:endParaRPr lang="tr-TR" sz="2000" dirty="0">
              <a:latin typeface="Comic Sans MS" panose="030F0702030302020204" pitchFamily="66" charset="0"/>
            </a:endParaRPr>
          </a:p>
        </p:txBody>
      </p:sp>
      <p:sp>
        <p:nvSpPr>
          <p:cNvPr id="5" name="Slayt Numarası Yer Tutucusu 4"/>
          <p:cNvSpPr>
            <a:spLocks noGrp="1"/>
          </p:cNvSpPr>
          <p:nvPr>
            <p:ph type="sldNum" sz="quarter" idx="12"/>
          </p:nvPr>
        </p:nvSpPr>
        <p:spPr/>
        <p:txBody>
          <a:bodyPr/>
          <a:lstStyle/>
          <a:p>
            <a:fld id="{5736DCB0-9946-40EB-AD89-5701C2FE92D7}" type="slidenum">
              <a:rPr lang="tr-TR" sz="2000" b="1" smtClean="0">
                <a:solidFill>
                  <a:srgbClr val="FFFF00"/>
                </a:solidFill>
              </a:rPr>
              <a:t>2</a:t>
            </a:fld>
            <a:endParaRPr lang="tr-TR" sz="2000" b="1" dirty="0">
              <a:solidFill>
                <a:srgbClr val="FFFF00"/>
              </a:solidFill>
            </a:endParaRPr>
          </a:p>
        </p:txBody>
      </p:sp>
    </p:spTree>
    <p:extLst>
      <p:ext uri="{BB962C8B-B14F-4D97-AF65-F5344CB8AC3E}">
        <p14:creationId xmlns:p14="http://schemas.microsoft.com/office/powerpoint/2010/main" val="590394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683419"/>
            <a:ext cx="9144000" cy="5143500"/>
          </a:xfrm>
          <a:solidFill>
            <a:schemeClr val="accent4">
              <a:lumMod val="40000"/>
              <a:lumOff val="60000"/>
            </a:schemeClr>
          </a:solidFill>
        </p:spPr>
      </p:pic>
      <p:sp>
        <p:nvSpPr>
          <p:cNvPr id="4" name="Slayt Numarası Yer Tutucusu 3"/>
          <p:cNvSpPr>
            <a:spLocks noGrp="1"/>
          </p:cNvSpPr>
          <p:nvPr>
            <p:ph type="sldNum" sz="quarter" idx="12"/>
          </p:nvPr>
        </p:nvSpPr>
        <p:spPr/>
        <p:txBody>
          <a:bodyPr/>
          <a:lstStyle/>
          <a:p>
            <a:fld id="{5736DCB0-9946-40EB-AD89-5701C2FE92D7}" type="slidenum">
              <a:rPr lang="tr-TR" smtClean="0"/>
              <a:t>20</a:t>
            </a:fld>
            <a:endParaRPr lang="tr-TR"/>
          </a:p>
        </p:txBody>
      </p:sp>
    </p:spTree>
    <p:extLst>
      <p:ext uri="{BB962C8B-B14F-4D97-AF65-F5344CB8AC3E}">
        <p14:creationId xmlns:p14="http://schemas.microsoft.com/office/powerpoint/2010/main" val="409706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57200"/>
            <a:ext cx="10515600" cy="5719763"/>
          </a:xfrm>
          <a:solidFill>
            <a:schemeClr val="accent4">
              <a:lumMod val="40000"/>
              <a:lumOff val="60000"/>
            </a:schemeClr>
          </a:solidFill>
        </p:spPr>
        <p:txBody>
          <a:bodyPr>
            <a:normAutofit/>
          </a:bodyPr>
          <a:lstStyle/>
          <a:p>
            <a:endParaRPr lang="tr-TR" sz="2000" dirty="0" smtClean="0">
              <a:latin typeface="Comic Sans MS" panose="030F0702030302020204" pitchFamily="66" charset="0"/>
            </a:endParaRPr>
          </a:p>
          <a:p>
            <a:endParaRPr lang="tr-TR" sz="2000" dirty="0">
              <a:latin typeface="Comic Sans MS" panose="030F0702030302020204" pitchFamily="66" charset="0"/>
            </a:endParaRPr>
          </a:p>
          <a:p>
            <a:r>
              <a:rPr lang="tr-TR" sz="2000" dirty="0" smtClean="0">
                <a:latin typeface="Comic Sans MS" panose="030F0702030302020204" pitchFamily="66" charset="0"/>
              </a:rPr>
              <a:t>Hindistan-Pakistan </a:t>
            </a:r>
            <a:r>
              <a:rPr lang="tr-TR" sz="2000" dirty="0">
                <a:latin typeface="Comic Sans MS" panose="030F0702030302020204" pitchFamily="66" charset="0"/>
              </a:rPr>
              <a:t>ayrışması, bölgedeki ikili ilişkileri tümden değiştirdi. Hindistan, Sovyet saflarına yaklaştı. Silahlarını Ruslardan aldı, Çin’le ikili ilişkilerini geliştirdi. Pakistan’sa buna karşılık Amerika’yı kendine müttefik edindi. Özellikle Afganistan’daki Sovyet işgali sırasında Amerika, Pakistan üzerinden Afganistan’daki işgalci Kızıl Ordu’yla mücadele etti. 1989’da Soğuk Savaş’ın bitmesiyle bölgedeki ilişkiler demeti yeniden şekillendi. Amerika her iki ülkeye yaptığı yardımı kesti ve özellikle 1998’de yaptıkları nükleer denemelerin ardından ikisine de yaptırım uygulamaya başladı. Lakin 11 Eylül 2001 saldırılarıyla kartlar yeniden dağıtıldı. Pakistan bir kez daha Amerika’nın sıkı müttefiki oldu ve Amerika’nın Afganistan’ı işgal etmesinde merkezî bir rol üstlendi. Terörle Savaş stratejisi çerçevesinde bölgedeki önemi giderek arttı</a:t>
            </a:r>
            <a:r>
              <a:rPr lang="tr-TR" sz="2000" dirty="0" smtClean="0">
                <a:latin typeface="Comic Sans MS" panose="030F0702030302020204" pitchFamily="66" charset="0"/>
              </a:rPr>
              <a:t>.</a:t>
            </a:r>
          </a:p>
          <a:p>
            <a:endParaRPr lang="tr-TR" sz="2000"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z="2000" b="1" smtClean="0">
                <a:solidFill>
                  <a:srgbClr val="FFFF00"/>
                </a:solidFill>
              </a:rPr>
              <a:t>21</a:t>
            </a:fld>
            <a:endParaRPr lang="tr-TR" sz="2000" b="1" dirty="0">
              <a:solidFill>
                <a:srgbClr val="FFFF00"/>
              </a:solidFill>
            </a:endParaRPr>
          </a:p>
        </p:txBody>
      </p:sp>
    </p:spTree>
    <p:extLst>
      <p:ext uri="{BB962C8B-B14F-4D97-AF65-F5344CB8AC3E}">
        <p14:creationId xmlns:p14="http://schemas.microsoft.com/office/powerpoint/2010/main" val="3832709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27903"/>
            <a:ext cx="10515600" cy="5349060"/>
          </a:xfrm>
          <a:solidFill>
            <a:schemeClr val="accent4">
              <a:lumMod val="40000"/>
              <a:lumOff val="60000"/>
            </a:schemeClr>
          </a:solidFill>
        </p:spPr>
        <p:txBody>
          <a:bodyPr>
            <a:normAutofit/>
          </a:bodyPr>
          <a:lstStyle/>
          <a:p>
            <a:endParaRPr lang="tr-TR" sz="2000" dirty="0" smtClean="0">
              <a:latin typeface="Comic Sans MS" panose="030F0702030302020204" pitchFamily="66" charset="0"/>
            </a:endParaRPr>
          </a:p>
          <a:p>
            <a:endParaRPr lang="tr-TR" sz="2000" dirty="0">
              <a:latin typeface="Comic Sans MS" panose="030F0702030302020204" pitchFamily="66" charset="0"/>
            </a:endParaRPr>
          </a:p>
          <a:p>
            <a:r>
              <a:rPr lang="tr-TR" sz="2000" dirty="0" smtClean="0">
                <a:latin typeface="Comic Sans MS" panose="030F0702030302020204" pitchFamily="66" charset="0"/>
              </a:rPr>
              <a:t>Kuruldukları </a:t>
            </a:r>
            <a:r>
              <a:rPr lang="tr-TR" sz="2000" dirty="0">
                <a:latin typeface="Comic Sans MS" panose="030F0702030302020204" pitchFamily="66" charset="0"/>
              </a:rPr>
              <a:t>günden bu yana her iki ülke de birbirlerini, kendi topraklarındaki radikal unsurları beslemek ve kışkırtmakla suçluyor. Taraflara göre Hindistan, Pakistan’daki </a:t>
            </a:r>
            <a:r>
              <a:rPr lang="tr-TR" sz="2000" dirty="0" err="1" smtClean="0">
                <a:latin typeface="Comic Sans MS" panose="030F0702030302020204" pitchFamily="66" charset="0"/>
              </a:rPr>
              <a:t>Sind</a:t>
            </a:r>
            <a:r>
              <a:rPr lang="tr-TR" sz="2000" dirty="0" smtClean="0">
                <a:latin typeface="Comic Sans MS" panose="030F0702030302020204" pitchFamily="66" charset="0"/>
              </a:rPr>
              <a:t> </a:t>
            </a:r>
            <a:r>
              <a:rPr lang="tr-TR" sz="2000" dirty="0">
                <a:latin typeface="Comic Sans MS" panose="030F0702030302020204" pitchFamily="66" charset="0"/>
              </a:rPr>
              <a:t>bölgesini kaşıyor; Pakistan’sa Hindistan’ın </a:t>
            </a:r>
            <a:r>
              <a:rPr lang="tr-TR" sz="2000" dirty="0" err="1" smtClean="0">
                <a:latin typeface="Comic Sans MS" panose="030F0702030302020204" pitchFamily="66" charset="0"/>
              </a:rPr>
              <a:t>Pencab</a:t>
            </a:r>
            <a:r>
              <a:rPr lang="tr-TR" sz="2000" dirty="0" smtClean="0">
                <a:latin typeface="Comic Sans MS" panose="030F0702030302020204" pitchFamily="66" charset="0"/>
              </a:rPr>
              <a:t> </a:t>
            </a:r>
            <a:r>
              <a:rPr lang="tr-TR" sz="2000" dirty="0">
                <a:latin typeface="Comic Sans MS" panose="030F0702030302020204" pitchFamily="66" charset="0"/>
              </a:rPr>
              <a:t>eyaletindeki bağımsızlık yanlısı Sih milisleri el altından destekliyor.</a:t>
            </a:r>
          </a:p>
          <a:p>
            <a:r>
              <a:rPr lang="tr-TR" sz="2000" dirty="0">
                <a:latin typeface="Comic Sans MS" panose="030F0702030302020204" pitchFamily="66" charset="0"/>
              </a:rPr>
              <a:t>Keşmir sorununa gelince… Modern çağların en uzun soluklu ihtilaflarından biri olan Keşmir, şu an resmen kilitlenmiş durumda. Hindistan, BM kararlarına rağmen bölge halkının kendi tercihini (</a:t>
            </a:r>
            <a:r>
              <a:rPr lang="tr-TR" sz="2000" dirty="0" err="1">
                <a:latin typeface="Comic Sans MS" panose="030F0702030302020204" pitchFamily="66" charset="0"/>
              </a:rPr>
              <a:t>plesibit</a:t>
            </a:r>
            <a:r>
              <a:rPr lang="tr-TR" sz="2000" dirty="0">
                <a:latin typeface="Comic Sans MS" panose="030F0702030302020204" pitchFamily="66" charset="0"/>
              </a:rPr>
              <a:t>) yapmasına yanaşmıyor. Her ikisinin de nükleer silah sahibi olması, tarafları </a:t>
            </a:r>
            <a:r>
              <a:rPr lang="tr-TR" sz="2000" dirty="0" err="1">
                <a:latin typeface="Comic Sans MS" panose="030F0702030302020204" pitchFamily="66" charset="0"/>
              </a:rPr>
              <a:t>topyekün</a:t>
            </a:r>
            <a:r>
              <a:rPr lang="tr-TR" sz="2000" dirty="0">
                <a:latin typeface="Comic Sans MS" panose="030F0702030302020204" pitchFamily="66" charset="0"/>
              </a:rPr>
              <a:t> bir saldırıdan caydırmış gibi görünüyor. Bununla birlikte her iki taraftaki radikaller, sık sık etnik ve dinî motifli saldırılar gerçekleştirerek bölgedeki tansiyonu yüksek tutmaya devam ediyor.</a:t>
            </a:r>
          </a:p>
        </p:txBody>
      </p:sp>
      <p:sp>
        <p:nvSpPr>
          <p:cNvPr id="4" name="Slayt Numarası Yer Tutucusu 3"/>
          <p:cNvSpPr>
            <a:spLocks noGrp="1"/>
          </p:cNvSpPr>
          <p:nvPr>
            <p:ph type="sldNum" sz="quarter" idx="12"/>
          </p:nvPr>
        </p:nvSpPr>
        <p:spPr/>
        <p:txBody>
          <a:bodyPr/>
          <a:lstStyle/>
          <a:p>
            <a:fld id="{5736DCB0-9946-40EB-AD89-5701C2FE92D7}" type="slidenum">
              <a:rPr lang="tr-TR" smtClean="0"/>
              <a:t>22</a:t>
            </a:fld>
            <a:endParaRPr lang="tr-TR"/>
          </a:p>
        </p:txBody>
      </p:sp>
    </p:spTree>
    <p:extLst>
      <p:ext uri="{BB962C8B-B14F-4D97-AF65-F5344CB8AC3E}">
        <p14:creationId xmlns:p14="http://schemas.microsoft.com/office/powerpoint/2010/main" val="966247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4125" y="1366044"/>
            <a:ext cx="7143750" cy="4000500"/>
          </a:xfrm>
          <a:solidFill>
            <a:schemeClr val="accent4">
              <a:lumMod val="40000"/>
              <a:lumOff val="60000"/>
            </a:schemeClr>
          </a:solidFill>
        </p:spPr>
      </p:pic>
      <p:sp>
        <p:nvSpPr>
          <p:cNvPr id="4" name="Slayt Numarası Yer Tutucusu 3"/>
          <p:cNvSpPr>
            <a:spLocks noGrp="1"/>
          </p:cNvSpPr>
          <p:nvPr>
            <p:ph type="sldNum" sz="quarter" idx="12"/>
          </p:nvPr>
        </p:nvSpPr>
        <p:spPr/>
        <p:txBody>
          <a:bodyPr/>
          <a:lstStyle/>
          <a:p>
            <a:fld id="{5736DCB0-9946-40EB-AD89-5701C2FE92D7}" type="slidenum">
              <a:rPr lang="tr-TR" smtClean="0"/>
              <a:t>23</a:t>
            </a:fld>
            <a:endParaRPr lang="tr-TR"/>
          </a:p>
        </p:txBody>
      </p:sp>
    </p:spTree>
    <p:extLst>
      <p:ext uri="{BB962C8B-B14F-4D97-AF65-F5344CB8AC3E}">
        <p14:creationId xmlns:p14="http://schemas.microsoft.com/office/powerpoint/2010/main" val="4170749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70703"/>
            <a:ext cx="10515600" cy="5806260"/>
          </a:xfrm>
          <a:solidFill>
            <a:schemeClr val="accent4">
              <a:lumMod val="40000"/>
              <a:lumOff val="60000"/>
            </a:schemeClr>
          </a:solidFill>
        </p:spPr>
        <p:txBody>
          <a:bodyPr>
            <a:normAutofit/>
          </a:bodyPr>
          <a:lstStyle/>
          <a:p>
            <a:endParaRPr lang="tr-TR" sz="2000" dirty="0" smtClean="0">
              <a:latin typeface="Comic Sans MS" panose="030F0702030302020204" pitchFamily="66" charset="0"/>
            </a:endParaRPr>
          </a:p>
          <a:p>
            <a:endParaRPr lang="tr-TR" sz="2000" dirty="0">
              <a:latin typeface="Comic Sans MS" panose="030F0702030302020204" pitchFamily="66" charset="0"/>
            </a:endParaRPr>
          </a:p>
          <a:p>
            <a:r>
              <a:rPr lang="tr-TR" sz="2000" dirty="0" smtClean="0">
                <a:latin typeface="Comic Sans MS" panose="030F0702030302020204" pitchFamily="66" charset="0"/>
              </a:rPr>
              <a:t>Hindistan </a:t>
            </a:r>
            <a:r>
              <a:rPr lang="tr-TR" sz="2000" dirty="0">
                <a:latin typeface="Comic Sans MS" panose="030F0702030302020204" pitchFamily="66" charset="0"/>
              </a:rPr>
              <a:t>ve Pakistan, Keşmir sorunundan dolayı 1948, 1965 ve 1971 yıllarında savaştı.</a:t>
            </a:r>
          </a:p>
          <a:p>
            <a:r>
              <a:rPr lang="tr-TR" sz="2000" dirty="0">
                <a:latin typeface="Comic Sans MS" panose="030F0702030302020204" pitchFamily="66" charset="0"/>
              </a:rPr>
              <a:t>İki ülke arasında bugüne dek yaşanan çatışmalarda 1 milyon civarında kişi hayatını kaybetti.</a:t>
            </a:r>
          </a:p>
          <a:p>
            <a:r>
              <a:rPr lang="tr-TR" sz="2000" dirty="0">
                <a:latin typeface="Comic Sans MS" panose="030F0702030302020204" pitchFamily="66" charset="0"/>
              </a:rPr>
              <a:t>Keşmir meselesi, Soğuk Savaş boyunca Sovyetler, Çin ve Rusya arasında adeta bir bilardo topuna döndü. Taraflar, söz konusu dengelere göre meseleye dönük tutumlarını değiştirip durdu.</a:t>
            </a:r>
          </a:p>
          <a:p>
            <a:r>
              <a:rPr lang="tr-TR" sz="2000" dirty="0">
                <a:latin typeface="Comic Sans MS" panose="030F0702030302020204" pitchFamily="66" charset="0"/>
              </a:rPr>
              <a:t>İki ülke arasındaki milliyetçi kargaşa ortamının kurbanlarından biri bizzat Hindistan’ın doğmasına ebelik edenlerin başında gelen </a:t>
            </a:r>
            <a:r>
              <a:rPr lang="tr-TR" sz="2000" dirty="0" err="1">
                <a:latin typeface="Comic Sans MS" panose="030F0702030302020204" pitchFamily="66" charset="0"/>
              </a:rPr>
              <a:t>Mahatma</a:t>
            </a:r>
            <a:r>
              <a:rPr lang="tr-TR" sz="2000" dirty="0">
                <a:latin typeface="Comic Sans MS" panose="030F0702030302020204" pitchFamily="66" charset="0"/>
              </a:rPr>
              <a:t> </a:t>
            </a:r>
            <a:r>
              <a:rPr lang="tr-TR" sz="2000" dirty="0" err="1">
                <a:latin typeface="Comic Sans MS" panose="030F0702030302020204" pitchFamily="66" charset="0"/>
              </a:rPr>
              <a:t>Gandhi</a:t>
            </a:r>
            <a:r>
              <a:rPr lang="tr-TR" sz="2000" dirty="0">
                <a:latin typeface="Comic Sans MS" panose="030F0702030302020204" pitchFamily="66" charset="0"/>
              </a:rPr>
              <a:t> oldu. Müslümanlara dönük barış ve uzlaşı politikalarına diş bileyen Hindu fanatiklerden birinin düzenlediği suikastla hayatını kaybetti.</a:t>
            </a:r>
          </a:p>
          <a:p>
            <a:r>
              <a:rPr lang="tr-TR" sz="2000" dirty="0">
                <a:latin typeface="Comic Sans MS" panose="030F0702030302020204" pitchFamily="66" charset="0"/>
              </a:rPr>
              <a:t>Hindistan Başbakanı </a:t>
            </a:r>
            <a:r>
              <a:rPr lang="tr-TR" sz="2000" dirty="0" err="1">
                <a:latin typeface="Comic Sans MS" panose="030F0702030302020204" pitchFamily="66" charset="0"/>
              </a:rPr>
              <a:t>Indira</a:t>
            </a:r>
            <a:r>
              <a:rPr lang="tr-TR" sz="2000" dirty="0">
                <a:latin typeface="Comic Sans MS" panose="030F0702030302020204" pitchFamily="66" charset="0"/>
              </a:rPr>
              <a:t> </a:t>
            </a:r>
            <a:r>
              <a:rPr lang="tr-TR" sz="2000" dirty="0" smtClean="0">
                <a:latin typeface="Comic Sans MS" panose="030F0702030302020204" pitchFamily="66" charset="0"/>
              </a:rPr>
              <a:t>GANDİ, </a:t>
            </a:r>
            <a:r>
              <a:rPr lang="tr-TR" sz="2000" dirty="0">
                <a:latin typeface="Comic Sans MS" panose="030F0702030302020204" pitchFamily="66" charset="0"/>
              </a:rPr>
              <a:t>1984’te iki ayrılıkçı Sih militanı tarafından öldürüldü.</a:t>
            </a:r>
          </a:p>
        </p:txBody>
      </p:sp>
      <p:sp>
        <p:nvSpPr>
          <p:cNvPr id="4" name="Slayt Numarası Yer Tutucusu 3"/>
          <p:cNvSpPr>
            <a:spLocks noGrp="1"/>
          </p:cNvSpPr>
          <p:nvPr>
            <p:ph type="sldNum" sz="quarter" idx="12"/>
          </p:nvPr>
        </p:nvSpPr>
        <p:spPr/>
        <p:txBody>
          <a:bodyPr/>
          <a:lstStyle/>
          <a:p>
            <a:fld id="{5736DCB0-9946-40EB-AD89-5701C2FE92D7}" type="slidenum">
              <a:rPr lang="tr-TR" smtClean="0"/>
              <a:t>24</a:t>
            </a:fld>
            <a:endParaRPr lang="tr-TR"/>
          </a:p>
        </p:txBody>
      </p:sp>
    </p:spTree>
    <p:extLst>
      <p:ext uri="{BB962C8B-B14F-4D97-AF65-F5344CB8AC3E}">
        <p14:creationId xmlns:p14="http://schemas.microsoft.com/office/powerpoint/2010/main" val="3028832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58346"/>
            <a:ext cx="10515600" cy="5818617"/>
          </a:xfrm>
          <a:solidFill>
            <a:schemeClr val="accent4">
              <a:lumMod val="40000"/>
              <a:lumOff val="60000"/>
            </a:schemeClr>
          </a:solidFill>
        </p:spPr>
        <p:txBody>
          <a:bodyPr>
            <a:normAutofit/>
          </a:bodyPr>
          <a:lstStyle/>
          <a:p>
            <a:r>
              <a:rPr lang="tr-TR" sz="2000" dirty="0">
                <a:latin typeface="Comic Sans MS" panose="030F0702030302020204" pitchFamily="66" charset="0"/>
              </a:rPr>
              <a:t>Pakistan denildiğinde aklımıza kurucusu Muhammed Ali </a:t>
            </a:r>
            <a:r>
              <a:rPr lang="tr-TR" sz="2000" dirty="0" smtClean="0">
                <a:latin typeface="Comic Sans MS" panose="030F0702030302020204" pitchFamily="66" charset="0"/>
              </a:rPr>
              <a:t>CİNNAH </a:t>
            </a:r>
            <a:r>
              <a:rPr lang="tr-TR" sz="2000" dirty="0">
                <a:latin typeface="Comic Sans MS" panose="030F0702030302020204" pitchFamily="66" charset="0"/>
              </a:rPr>
              <a:t>gelir. Günümüzün karışık ortamında </a:t>
            </a:r>
            <a:r>
              <a:rPr lang="tr-TR" sz="2000" dirty="0" err="1">
                <a:latin typeface="Comic Sans MS" panose="030F0702030302020204" pitchFamily="66" charset="0"/>
              </a:rPr>
              <a:t>Cinnah’a</a:t>
            </a:r>
            <a:r>
              <a:rPr lang="tr-TR" sz="2000" dirty="0">
                <a:latin typeface="Comic Sans MS" panose="030F0702030302020204" pitchFamily="66" charset="0"/>
              </a:rPr>
              <a:t> ve Pakistan’ın yaşadığı sürece yakından bakmak, yaşadığımız şu çalkantılı günleri anlamada belki bizlere fikir verebilir. Devletler en önemli kişileriyle, kurucularıyla anılır. İşte bu yüzden Pakistan denildiğinde de aklımıza Muhammed Ali </a:t>
            </a:r>
            <a:r>
              <a:rPr lang="tr-TR" sz="2000" dirty="0" smtClean="0">
                <a:latin typeface="Comic Sans MS" panose="030F0702030302020204" pitchFamily="66" charset="0"/>
              </a:rPr>
              <a:t>CİNNAH </a:t>
            </a:r>
            <a:r>
              <a:rPr lang="tr-TR" sz="2000" dirty="0">
                <a:latin typeface="Comic Sans MS" panose="030F0702030302020204" pitchFamily="66" charset="0"/>
              </a:rPr>
              <a:t>gelir. Günümüzün karışık ortamında </a:t>
            </a:r>
            <a:r>
              <a:rPr lang="tr-TR" sz="2000" dirty="0" err="1">
                <a:latin typeface="Comic Sans MS" panose="030F0702030302020204" pitchFamily="66" charset="0"/>
              </a:rPr>
              <a:t>Cinnah’a</a:t>
            </a:r>
            <a:r>
              <a:rPr lang="tr-TR" sz="2000" dirty="0">
                <a:latin typeface="Comic Sans MS" panose="030F0702030302020204" pitchFamily="66" charset="0"/>
              </a:rPr>
              <a:t> ve Pakistan’ın yaşadığı sürece yakından bakmak, yaşadığımız şu çalkantılı günleri anlamada belki bizlere fikir verebilir. Bu yüzden Pakistan’a ve </a:t>
            </a:r>
            <a:r>
              <a:rPr lang="tr-TR" sz="2000" dirty="0" err="1">
                <a:latin typeface="Comic Sans MS" panose="030F0702030302020204" pitchFamily="66" charset="0"/>
              </a:rPr>
              <a:t>Cinnah’a</a:t>
            </a:r>
            <a:r>
              <a:rPr lang="tr-TR" sz="2000" dirty="0">
                <a:latin typeface="Comic Sans MS" panose="030F0702030302020204" pitchFamily="66" charset="0"/>
              </a:rPr>
              <a:t> doğru küçük bir yolculuk yapalım</a:t>
            </a:r>
            <a:r>
              <a:rPr lang="tr-TR" sz="2000" dirty="0" smtClean="0">
                <a:latin typeface="Comic Sans MS" panose="030F0702030302020204" pitchFamily="66" charset="0"/>
              </a:rPr>
              <a:t>.</a:t>
            </a:r>
          </a:p>
          <a:p>
            <a:endParaRPr lang="tr-TR" sz="2000"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mtClean="0"/>
              <a:t>25</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693216"/>
            <a:ext cx="6248400" cy="3483747"/>
          </a:xfrm>
          <a:prstGeom prst="rect">
            <a:avLst/>
          </a:prstGeom>
        </p:spPr>
      </p:pic>
    </p:spTree>
    <p:extLst>
      <p:ext uri="{BB962C8B-B14F-4D97-AF65-F5344CB8AC3E}">
        <p14:creationId xmlns:p14="http://schemas.microsoft.com/office/powerpoint/2010/main" val="1045022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44843"/>
            <a:ext cx="10515600" cy="5732120"/>
          </a:xfrm>
          <a:solidFill>
            <a:schemeClr val="accent4">
              <a:lumMod val="40000"/>
              <a:lumOff val="60000"/>
            </a:schemeClr>
          </a:solidFill>
        </p:spPr>
        <p:txBody>
          <a:bodyPr>
            <a:normAutofit/>
          </a:bodyPr>
          <a:lstStyle/>
          <a:p>
            <a:pPr marL="0" indent="0" algn="ctr">
              <a:buNone/>
            </a:pPr>
            <a:endParaRPr lang="tr-TR" sz="2400" dirty="0" smtClean="0">
              <a:latin typeface="Algerian" panose="04020705040A02060702" pitchFamily="82" charset="0"/>
            </a:endParaRPr>
          </a:p>
          <a:p>
            <a:pPr marL="0" indent="0" algn="ctr">
              <a:buNone/>
            </a:pPr>
            <a:r>
              <a:rPr lang="tr-TR" sz="2400" dirty="0" smtClean="0">
                <a:latin typeface="Algerian" panose="04020705040A02060702" pitchFamily="82" charset="0"/>
              </a:rPr>
              <a:t>PAKİSTAN’IN BAĞIMSIZLIK FİTİLİNİ O ATEŞLEMİŞTİ</a:t>
            </a:r>
          </a:p>
          <a:p>
            <a:endParaRPr lang="tr-TR" sz="2000" dirty="0">
              <a:latin typeface="Comic Sans MS" panose="030F0702030302020204" pitchFamily="66" charset="0"/>
            </a:endParaRPr>
          </a:p>
          <a:p>
            <a:r>
              <a:rPr lang="tr-TR" sz="2000" dirty="0" err="1" smtClean="0">
                <a:latin typeface="Comic Sans MS" panose="030F0702030302020204" pitchFamily="66" charset="0"/>
              </a:rPr>
              <a:t>Cinnah</a:t>
            </a:r>
            <a:r>
              <a:rPr lang="tr-TR" sz="2000" dirty="0">
                <a:latin typeface="Comic Sans MS" panose="030F0702030302020204" pitchFamily="66" charset="0"/>
              </a:rPr>
              <a:t>, Hindistanlılar arasında milliyetçilik duygusunu arttırmayı temel unsur haline getirdi ve Müslümanların durumuyla da ilgilenmeye başladı. 1. Dünya Savaşı’nda Hindistan’ın İngiltere için yaptığı fedakârlıklar karşısında bazı siyasi hakların elde edilmesi gerektiğine inanan </a:t>
            </a:r>
            <a:r>
              <a:rPr lang="tr-TR" sz="2000" dirty="0" err="1">
                <a:latin typeface="Comic Sans MS" panose="030F0702030302020204" pitchFamily="66" charset="0"/>
              </a:rPr>
              <a:t>Cinnah</a:t>
            </a:r>
            <a:r>
              <a:rPr lang="tr-TR" sz="2000" dirty="0">
                <a:latin typeface="Comic Sans MS" panose="030F0702030302020204" pitchFamily="66" charset="0"/>
              </a:rPr>
              <a:t>, Hindular ile Müslümanlar arasındaki yakınlığı </a:t>
            </a:r>
            <a:r>
              <a:rPr lang="tr-TR" sz="2000" dirty="0" err="1">
                <a:latin typeface="Comic Sans MS" panose="030F0702030302020204" pitchFamily="66" charset="0"/>
              </a:rPr>
              <a:t>İngilizler’e</a:t>
            </a:r>
            <a:r>
              <a:rPr lang="tr-TR" sz="2000" dirty="0">
                <a:latin typeface="Comic Sans MS" panose="030F0702030302020204" pitchFamily="66" charset="0"/>
              </a:rPr>
              <a:t> karşı ortak tavır alma politikası güttü. </a:t>
            </a:r>
            <a:r>
              <a:rPr lang="tr-TR" sz="2000" dirty="0" smtClean="0">
                <a:latin typeface="Comic Sans MS" panose="030F0702030302020204" pitchFamily="66" charset="0"/>
              </a:rPr>
              <a:t>Gandi’nin </a:t>
            </a:r>
            <a:r>
              <a:rPr lang="tr-TR" sz="2000" dirty="0">
                <a:latin typeface="Comic Sans MS" panose="030F0702030302020204" pitchFamily="66" charset="0"/>
              </a:rPr>
              <a:t>pasif direniş eylemini desteklemeyen </a:t>
            </a:r>
            <a:r>
              <a:rPr lang="tr-TR" sz="2000" dirty="0" err="1">
                <a:latin typeface="Comic Sans MS" panose="030F0702030302020204" pitchFamily="66" charset="0"/>
              </a:rPr>
              <a:t>Cinnah</a:t>
            </a:r>
            <a:r>
              <a:rPr lang="tr-TR" sz="2000" dirty="0">
                <a:latin typeface="Comic Sans MS" panose="030F0702030302020204" pitchFamily="66" charset="0"/>
              </a:rPr>
              <a:t>, özellikle </a:t>
            </a:r>
            <a:r>
              <a:rPr lang="tr-TR" sz="2000" dirty="0" smtClean="0">
                <a:latin typeface="Comic Sans MS" panose="030F0702030302020204" pitchFamily="66" charset="0"/>
              </a:rPr>
              <a:t>Gandi </a:t>
            </a:r>
            <a:r>
              <a:rPr lang="tr-TR" sz="2000" dirty="0">
                <a:latin typeface="Comic Sans MS" panose="030F0702030302020204" pitchFamily="66" charset="0"/>
              </a:rPr>
              <a:t>ile olan siyasi zıtlıkları nedeniyle bütün görevlerinden ve üyesi olduğu siyasi kuruluşlardan ayrıldı. Dönemin politik zemini nedeniyle İngiltere’ye giden </a:t>
            </a:r>
            <a:r>
              <a:rPr lang="tr-TR" sz="2000" dirty="0" err="1">
                <a:latin typeface="Comic Sans MS" panose="030F0702030302020204" pitchFamily="66" charset="0"/>
              </a:rPr>
              <a:t>Cinnah</a:t>
            </a:r>
            <a:r>
              <a:rPr lang="tr-TR" sz="2000" dirty="0">
                <a:latin typeface="Comic Sans MS" panose="030F0702030302020204" pitchFamily="66" charset="0"/>
              </a:rPr>
              <a:t>, 1934 yılında geri dönmesinin ardından </a:t>
            </a:r>
            <a:r>
              <a:rPr lang="tr-TR" sz="2000" dirty="0" err="1">
                <a:latin typeface="Comic Sans MS" panose="030F0702030302020204" pitchFamily="66" charset="0"/>
              </a:rPr>
              <a:t>All</a:t>
            </a:r>
            <a:r>
              <a:rPr lang="tr-TR" sz="2000" dirty="0">
                <a:latin typeface="Comic Sans MS" panose="030F0702030302020204" pitchFamily="66" charset="0"/>
              </a:rPr>
              <a:t> </a:t>
            </a:r>
            <a:r>
              <a:rPr lang="tr-TR" sz="2000" dirty="0" err="1">
                <a:latin typeface="Comic Sans MS" panose="030F0702030302020204" pitchFamily="66" charset="0"/>
              </a:rPr>
              <a:t>India</a:t>
            </a:r>
            <a:r>
              <a:rPr lang="tr-TR" sz="2000" dirty="0">
                <a:latin typeface="Comic Sans MS" panose="030F0702030302020204" pitchFamily="66" charset="0"/>
              </a:rPr>
              <a:t> </a:t>
            </a:r>
            <a:r>
              <a:rPr lang="tr-TR" sz="2000" dirty="0" err="1">
                <a:latin typeface="Comic Sans MS" panose="030F0702030302020204" pitchFamily="66" charset="0"/>
              </a:rPr>
              <a:t>Muslim</a:t>
            </a:r>
            <a:r>
              <a:rPr lang="tr-TR" sz="2000" dirty="0">
                <a:latin typeface="Comic Sans MS" panose="030F0702030302020204" pitchFamily="66" charset="0"/>
              </a:rPr>
              <a:t> </a:t>
            </a:r>
            <a:r>
              <a:rPr lang="tr-TR" sz="2000" dirty="0" err="1">
                <a:latin typeface="Comic Sans MS" panose="030F0702030302020204" pitchFamily="66" charset="0"/>
              </a:rPr>
              <a:t>Leauge</a:t>
            </a:r>
            <a:r>
              <a:rPr lang="tr-TR" sz="2000" dirty="0">
                <a:latin typeface="Comic Sans MS" panose="030F0702030302020204" pitchFamily="66" charset="0"/>
              </a:rPr>
              <a:t> başkanlığına seçildi ve partiyi Hint Müslümanlarının haklarını savunan faal bir kuruluş haline getirdi. 22 Ekim 1939’da kamuoyuna başvurmadan II. Dünya Savaşı’na girildiğini ileri süren Kongre Hükümeti bağımsızlık isteğiyle istifa etti ve meclisi kapattı. </a:t>
            </a:r>
            <a:r>
              <a:rPr lang="tr-TR" sz="2000" dirty="0" err="1">
                <a:latin typeface="Comic Sans MS" panose="030F0702030302020204" pitchFamily="66" charset="0"/>
              </a:rPr>
              <a:t>Cinnah</a:t>
            </a:r>
            <a:r>
              <a:rPr lang="tr-TR" sz="2000" dirty="0">
                <a:latin typeface="Comic Sans MS" panose="030F0702030302020204" pitchFamily="66" charset="0"/>
              </a:rPr>
              <a:t> bu durumu fırsat bildi ve </a:t>
            </a:r>
            <a:r>
              <a:rPr lang="tr-TR" sz="2000" dirty="0" err="1">
                <a:latin typeface="Comic Sans MS" panose="030F0702030302020204" pitchFamily="66" charset="0"/>
              </a:rPr>
              <a:t>All</a:t>
            </a:r>
            <a:r>
              <a:rPr lang="tr-TR" sz="2000" dirty="0">
                <a:latin typeface="Comic Sans MS" panose="030F0702030302020204" pitchFamily="66" charset="0"/>
              </a:rPr>
              <a:t> </a:t>
            </a:r>
            <a:r>
              <a:rPr lang="tr-TR" sz="2000" dirty="0" err="1">
                <a:latin typeface="Comic Sans MS" panose="030F0702030302020204" pitchFamily="66" charset="0"/>
              </a:rPr>
              <a:t>India</a:t>
            </a:r>
            <a:r>
              <a:rPr lang="tr-TR" sz="2000" dirty="0">
                <a:latin typeface="Comic Sans MS" panose="030F0702030302020204" pitchFamily="66" charset="0"/>
              </a:rPr>
              <a:t> </a:t>
            </a:r>
            <a:r>
              <a:rPr lang="tr-TR" sz="2000" dirty="0" err="1">
                <a:latin typeface="Comic Sans MS" panose="030F0702030302020204" pitchFamily="66" charset="0"/>
              </a:rPr>
              <a:t>Muslim</a:t>
            </a:r>
            <a:r>
              <a:rPr lang="tr-TR" sz="2000" dirty="0">
                <a:latin typeface="Comic Sans MS" panose="030F0702030302020204" pitchFamily="66" charset="0"/>
              </a:rPr>
              <a:t> </a:t>
            </a:r>
            <a:r>
              <a:rPr lang="tr-TR" sz="2000" dirty="0" err="1">
                <a:latin typeface="Comic Sans MS" panose="030F0702030302020204" pitchFamily="66" charset="0"/>
              </a:rPr>
              <a:t>Leauge’in</a:t>
            </a:r>
            <a:r>
              <a:rPr lang="tr-TR" sz="2000" dirty="0">
                <a:latin typeface="Comic Sans MS" panose="030F0702030302020204" pitchFamily="66" charset="0"/>
              </a:rPr>
              <a:t> çalışmalarına hız kazandırdı. </a:t>
            </a:r>
          </a:p>
        </p:txBody>
      </p:sp>
      <p:sp>
        <p:nvSpPr>
          <p:cNvPr id="4" name="Slayt Numarası Yer Tutucusu 3"/>
          <p:cNvSpPr>
            <a:spLocks noGrp="1"/>
          </p:cNvSpPr>
          <p:nvPr>
            <p:ph type="sldNum" sz="quarter" idx="12"/>
          </p:nvPr>
        </p:nvSpPr>
        <p:spPr/>
        <p:txBody>
          <a:bodyPr/>
          <a:lstStyle/>
          <a:p>
            <a:fld id="{5736DCB0-9946-40EB-AD89-5701C2FE92D7}" type="slidenum">
              <a:rPr lang="tr-TR" smtClean="0"/>
              <a:t>26</a:t>
            </a:fld>
            <a:endParaRPr lang="tr-TR"/>
          </a:p>
        </p:txBody>
      </p:sp>
    </p:spTree>
    <p:extLst>
      <p:ext uri="{BB962C8B-B14F-4D97-AF65-F5344CB8AC3E}">
        <p14:creationId xmlns:p14="http://schemas.microsoft.com/office/powerpoint/2010/main" val="2621972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6989" y="160638"/>
            <a:ext cx="10515600" cy="617837"/>
          </a:xfrm>
          <a:solidFill>
            <a:schemeClr val="accent2">
              <a:lumMod val="50000"/>
            </a:schemeClr>
          </a:solidFill>
        </p:spPr>
        <p:txBody>
          <a:bodyPr>
            <a:normAutofit/>
          </a:bodyPr>
          <a:lstStyle/>
          <a:p>
            <a:pPr algn="ctr"/>
            <a:r>
              <a:rPr lang="tr-TR" sz="2400" dirty="0" smtClean="0">
                <a:latin typeface="Algerian" panose="04020705040A02060702" pitchFamily="82" charset="0"/>
              </a:rPr>
              <a:t>MUSTAFA KEMAL ATATÜRK HAKKINDA SÖZÜ</a:t>
            </a:r>
            <a:endParaRPr lang="tr-TR" sz="2400" dirty="0">
              <a:latin typeface="Algerian" panose="04020705040A02060702" pitchFamily="82" charset="0"/>
            </a:endParaRPr>
          </a:p>
        </p:txBody>
      </p:sp>
      <p:sp>
        <p:nvSpPr>
          <p:cNvPr id="3" name="İçerik Yer Tutucusu 2"/>
          <p:cNvSpPr>
            <a:spLocks noGrp="1"/>
          </p:cNvSpPr>
          <p:nvPr>
            <p:ph idx="1"/>
          </p:nvPr>
        </p:nvSpPr>
        <p:spPr>
          <a:xfrm>
            <a:off x="838200" y="1112108"/>
            <a:ext cx="10515600" cy="5064855"/>
          </a:xfrm>
          <a:solidFill>
            <a:schemeClr val="accent4">
              <a:lumMod val="40000"/>
              <a:lumOff val="60000"/>
            </a:schemeClr>
          </a:solidFill>
        </p:spPr>
        <p:txBody>
          <a:bodyPr>
            <a:normAutofit/>
          </a:bodyPr>
          <a:lstStyle/>
          <a:p>
            <a:pPr marL="0" indent="0">
              <a:buNone/>
            </a:pPr>
            <a:r>
              <a:rPr lang="tr-TR" sz="2000" dirty="0">
                <a:latin typeface="Comic Sans MS" panose="030F0702030302020204" pitchFamily="66" charset="0"/>
              </a:rPr>
              <a:t>Muhammed Ali </a:t>
            </a:r>
            <a:r>
              <a:rPr lang="tr-TR" sz="2000" dirty="0" smtClean="0">
                <a:latin typeface="Comic Sans MS" panose="030F0702030302020204" pitchFamily="66" charset="0"/>
              </a:rPr>
              <a:t>CİNNAH </a:t>
            </a:r>
            <a:r>
              <a:rPr lang="tr-TR" sz="2000" dirty="0">
                <a:latin typeface="Comic Sans MS" panose="030F0702030302020204" pitchFamily="66" charset="0"/>
              </a:rPr>
              <a:t>- Pakistan'ın Kurucusu, 1954</a:t>
            </a:r>
          </a:p>
          <a:p>
            <a:r>
              <a:rPr lang="tr-TR" sz="2000" dirty="0">
                <a:latin typeface="Comic Sans MS" panose="030F0702030302020204" pitchFamily="66" charset="0"/>
              </a:rPr>
              <a:t>O, Türkiye'yi kurmakla bütün dünya uluslarına Müslümanların seslerini duyuracak kudrette olduğunu ispat etti. Kemal Atatürk'ün ölümüyle Müslüman dünyası en büyük kahramanını kaybetmiştir. Atatürk gibi önder önlerinde bir ilham kaynağı olarak dikildiği halde Hint Müslümanları bugünkü durumlarına hala razı olacaklar mı</a:t>
            </a:r>
            <a:r>
              <a:rPr lang="tr-TR" sz="2000" dirty="0" smtClean="0">
                <a:latin typeface="Comic Sans MS" panose="030F0702030302020204" pitchFamily="66" charset="0"/>
              </a:rPr>
              <a:t>?</a:t>
            </a:r>
          </a:p>
          <a:p>
            <a:endParaRPr lang="tr-TR" sz="2000"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mtClean="0"/>
              <a:t>27</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6446" y="3021013"/>
            <a:ext cx="2716685" cy="3155950"/>
          </a:xfrm>
          <a:prstGeom prst="rect">
            <a:avLst/>
          </a:prstGeom>
        </p:spPr>
      </p:pic>
    </p:spTree>
    <p:extLst>
      <p:ext uri="{BB962C8B-B14F-4D97-AF65-F5344CB8AC3E}">
        <p14:creationId xmlns:p14="http://schemas.microsoft.com/office/powerpoint/2010/main" val="954488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3418" y="431800"/>
            <a:ext cx="5745163" cy="5745163"/>
          </a:xfrm>
          <a:solidFill>
            <a:schemeClr val="accent4">
              <a:lumMod val="40000"/>
              <a:lumOff val="60000"/>
            </a:schemeClr>
          </a:solidFill>
        </p:spPr>
      </p:pic>
      <p:sp>
        <p:nvSpPr>
          <p:cNvPr id="4" name="Slayt Numarası Yer Tutucusu 3"/>
          <p:cNvSpPr>
            <a:spLocks noGrp="1"/>
          </p:cNvSpPr>
          <p:nvPr>
            <p:ph type="sldNum" sz="quarter" idx="12"/>
          </p:nvPr>
        </p:nvSpPr>
        <p:spPr/>
        <p:txBody>
          <a:bodyPr/>
          <a:lstStyle/>
          <a:p>
            <a:fld id="{5736DCB0-9946-40EB-AD89-5701C2FE92D7}" type="slidenum">
              <a:rPr lang="tr-TR" smtClean="0"/>
              <a:t>28</a:t>
            </a:fld>
            <a:endParaRPr lang="tr-TR"/>
          </a:p>
        </p:txBody>
      </p:sp>
    </p:spTree>
    <p:extLst>
      <p:ext uri="{BB962C8B-B14F-4D97-AF65-F5344CB8AC3E}">
        <p14:creationId xmlns:p14="http://schemas.microsoft.com/office/powerpoint/2010/main" val="1186421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1968" y="1000125"/>
            <a:ext cx="8628063" cy="5176838"/>
          </a:xfrm>
          <a:solidFill>
            <a:schemeClr val="accent4">
              <a:lumMod val="40000"/>
              <a:lumOff val="60000"/>
            </a:schemeClr>
          </a:solidFill>
        </p:spPr>
      </p:pic>
      <p:sp>
        <p:nvSpPr>
          <p:cNvPr id="4" name="Slayt Numarası Yer Tutucusu 3"/>
          <p:cNvSpPr>
            <a:spLocks noGrp="1"/>
          </p:cNvSpPr>
          <p:nvPr>
            <p:ph type="sldNum" sz="quarter" idx="12"/>
          </p:nvPr>
        </p:nvSpPr>
        <p:spPr/>
        <p:txBody>
          <a:bodyPr/>
          <a:lstStyle/>
          <a:p>
            <a:fld id="{5736DCB0-9946-40EB-AD89-5701C2FE92D7}" type="slidenum">
              <a:rPr lang="tr-TR" smtClean="0"/>
              <a:t>29</a:t>
            </a:fld>
            <a:endParaRPr lang="tr-TR"/>
          </a:p>
        </p:txBody>
      </p:sp>
    </p:spTree>
    <p:extLst>
      <p:ext uri="{BB962C8B-B14F-4D97-AF65-F5344CB8AC3E}">
        <p14:creationId xmlns:p14="http://schemas.microsoft.com/office/powerpoint/2010/main" val="2916338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0182" y="462091"/>
            <a:ext cx="5040418" cy="5894259"/>
          </a:xfrm>
          <a:solidFill>
            <a:schemeClr val="accent4">
              <a:lumMod val="40000"/>
              <a:lumOff val="60000"/>
            </a:schemeClr>
          </a:solidFill>
        </p:spPr>
      </p:pic>
      <p:sp>
        <p:nvSpPr>
          <p:cNvPr id="4" name="Slayt Numarası Yer Tutucusu 3"/>
          <p:cNvSpPr>
            <a:spLocks noGrp="1"/>
          </p:cNvSpPr>
          <p:nvPr>
            <p:ph type="sldNum" sz="quarter" idx="12"/>
          </p:nvPr>
        </p:nvSpPr>
        <p:spPr/>
        <p:txBody>
          <a:bodyPr/>
          <a:lstStyle/>
          <a:p>
            <a:fld id="{5736DCB0-9946-40EB-AD89-5701C2FE92D7}" type="slidenum">
              <a:rPr lang="tr-TR" smtClean="0"/>
              <a:t>3</a:t>
            </a:fld>
            <a:endParaRPr lang="tr-TR"/>
          </a:p>
        </p:txBody>
      </p:sp>
    </p:spTree>
    <p:extLst>
      <p:ext uri="{BB962C8B-B14F-4D97-AF65-F5344CB8AC3E}">
        <p14:creationId xmlns:p14="http://schemas.microsoft.com/office/powerpoint/2010/main" val="3461103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570831"/>
            <a:ext cx="6096000" cy="3924300"/>
          </a:xfrm>
          <a:solidFill>
            <a:schemeClr val="accent4">
              <a:lumMod val="40000"/>
              <a:lumOff val="60000"/>
            </a:schemeClr>
          </a:solidFill>
        </p:spPr>
      </p:pic>
      <p:sp>
        <p:nvSpPr>
          <p:cNvPr id="4" name="Slayt Numarası Yer Tutucusu 3"/>
          <p:cNvSpPr>
            <a:spLocks noGrp="1"/>
          </p:cNvSpPr>
          <p:nvPr>
            <p:ph type="sldNum" sz="quarter" idx="12"/>
          </p:nvPr>
        </p:nvSpPr>
        <p:spPr/>
        <p:txBody>
          <a:bodyPr/>
          <a:lstStyle/>
          <a:p>
            <a:fld id="{5736DCB0-9946-40EB-AD89-5701C2FE92D7}" type="slidenum">
              <a:rPr lang="tr-TR" smtClean="0"/>
              <a:t>30</a:t>
            </a:fld>
            <a:endParaRPr lang="tr-TR"/>
          </a:p>
        </p:txBody>
      </p:sp>
    </p:spTree>
    <p:extLst>
      <p:ext uri="{BB962C8B-B14F-4D97-AF65-F5344CB8AC3E}">
        <p14:creationId xmlns:p14="http://schemas.microsoft.com/office/powerpoint/2010/main" val="335117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accent4">
              <a:lumMod val="40000"/>
              <a:lumOff val="60000"/>
            </a:schemeClr>
          </a:solidFill>
        </p:spPr>
        <p:txBody>
          <a:bodyPr>
            <a:normAutofit/>
          </a:bodyPr>
          <a:lstStyle/>
          <a:p>
            <a:pPr algn="ctr"/>
            <a:r>
              <a:rPr lang="tr-TR" sz="3600" b="1" dirty="0" smtClean="0">
                <a:latin typeface="Comic Sans MS" panose="030F0702030302020204" pitchFamily="66" charset="0"/>
              </a:rPr>
              <a:t>MUHAMMED ALİ CİNNAH’TAN</a:t>
            </a:r>
            <a:br>
              <a:rPr lang="tr-TR" sz="3600" b="1" dirty="0" smtClean="0">
                <a:latin typeface="Comic Sans MS" panose="030F0702030302020204" pitchFamily="66" charset="0"/>
              </a:rPr>
            </a:br>
            <a:r>
              <a:rPr lang="tr-TR" sz="3600" b="1" dirty="0" smtClean="0">
                <a:latin typeface="Comic Sans MS" panose="030F0702030302020204" pitchFamily="66" charset="0"/>
              </a:rPr>
              <a:t>VECİZ SÖZLER</a:t>
            </a:r>
            <a:endParaRPr lang="tr-TR" sz="3600" b="1" dirty="0">
              <a:latin typeface="Comic Sans MS" panose="030F0702030302020204" pitchFamily="66" charset="0"/>
            </a:endParaRPr>
          </a:p>
        </p:txBody>
      </p:sp>
      <p:sp>
        <p:nvSpPr>
          <p:cNvPr id="3" name="İçerik Yer Tutucusu 2"/>
          <p:cNvSpPr>
            <a:spLocks noGrp="1"/>
          </p:cNvSpPr>
          <p:nvPr>
            <p:ph idx="1"/>
          </p:nvPr>
        </p:nvSpPr>
        <p:spPr>
          <a:solidFill>
            <a:schemeClr val="accent4">
              <a:lumMod val="40000"/>
              <a:lumOff val="60000"/>
            </a:schemeClr>
          </a:solidFill>
        </p:spPr>
        <p:txBody>
          <a:bodyPr/>
          <a:lstStyle/>
          <a:p>
            <a:pPr lvl="1" algn="just">
              <a:buFont typeface="Wingdings" panose="05000000000000000000" pitchFamily="2" charset="2"/>
              <a:buChar char="Ø"/>
            </a:pPr>
            <a:r>
              <a:rPr lang="tr-TR" dirty="0" smtClean="0">
                <a:latin typeface="Comic Sans MS" panose="030F0702030302020204" pitchFamily="66" charset="0"/>
              </a:rPr>
              <a:t> Dünyada </a:t>
            </a:r>
            <a:r>
              <a:rPr lang="tr-TR" dirty="0">
                <a:latin typeface="Comic Sans MS" panose="030F0702030302020204" pitchFamily="66" charset="0"/>
              </a:rPr>
              <a:t>iki güç vardır; biri kılıcın ve bir diğeri de kalemin gücü. Ancak her ikisinde de güçlü olan, kadınların gücüdür. </a:t>
            </a:r>
            <a:r>
              <a:rPr lang="tr-TR" dirty="0" smtClean="0">
                <a:latin typeface="Comic Sans MS" panose="030F0702030302020204" pitchFamily="66" charset="0"/>
              </a:rPr>
              <a:t> </a:t>
            </a:r>
            <a:endParaRPr lang="tr-TR"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z="2000" b="1" smtClean="0">
                <a:solidFill>
                  <a:srgbClr val="FFFF00"/>
                </a:solidFill>
              </a:rPr>
              <a:t>31</a:t>
            </a:fld>
            <a:endParaRPr lang="tr-TR" sz="2000" b="1" dirty="0">
              <a:solidFill>
                <a:srgbClr val="FFFF00"/>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2546" y="2653258"/>
            <a:ext cx="2786908" cy="3387777"/>
          </a:xfrm>
          <a:prstGeom prst="rect">
            <a:avLst/>
          </a:prstGeom>
        </p:spPr>
      </p:pic>
    </p:spTree>
    <p:extLst>
      <p:ext uri="{BB962C8B-B14F-4D97-AF65-F5344CB8AC3E}">
        <p14:creationId xmlns:p14="http://schemas.microsoft.com/office/powerpoint/2010/main" val="1896261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14597"/>
            <a:ext cx="10515600" cy="5562366"/>
          </a:xfrm>
          <a:solidFill>
            <a:schemeClr val="accent4">
              <a:lumMod val="40000"/>
              <a:lumOff val="60000"/>
            </a:schemeClr>
          </a:solidFill>
        </p:spPr>
        <p:txBody>
          <a:bodyPr/>
          <a:lstStyle/>
          <a:p>
            <a:pPr marL="0" indent="0" algn="just">
              <a:buNone/>
            </a:pPr>
            <a:endParaRPr lang="tr-TR" dirty="0" smtClean="0"/>
          </a:p>
          <a:p>
            <a:pPr algn="just">
              <a:buFont typeface="Wingdings" panose="05000000000000000000" pitchFamily="2" charset="2"/>
              <a:buChar char="Ø"/>
            </a:pPr>
            <a:r>
              <a:rPr lang="tr-TR" sz="2400" dirty="0" smtClean="0">
                <a:latin typeface="Comic Sans MS" panose="030F0702030302020204" pitchFamily="66" charset="0"/>
              </a:rPr>
              <a:t>Bütün </a:t>
            </a:r>
            <a:r>
              <a:rPr lang="tr-TR" sz="2400" dirty="0">
                <a:latin typeface="Comic Sans MS" panose="030F0702030302020204" pitchFamily="66" charset="0"/>
              </a:rPr>
              <a:t>dünyaya haykırmak istediğim şey bu: şampiyon benden başkası olmayacak. Bütün rakiplerime söyleyin. Eğer korkuyorlarsa hiç çıkmasınlar karşıma. Kazansın ya da kaybetsinler; ama mutlaka bir şampiyon gibi oynasınlar. Çünkü korkaklarla asla işim olmaz benim. Eğer korkuyorsan, bittin demektir. Ya kahramanca savaş ya da çek git.</a:t>
            </a:r>
          </a:p>
        </p:txBody>
      </p:sp>
      <p:sp>
        <p:nvSpPr>
          <p:cNvPr id="4" name="Slayt Numarası Yer Tutucusu 3"/>
          <p:cNvSpPr>
            <a:spLocks noGrp="1"/>
          </p:cNvSpPr>
          <p:nvPr>
            <p:ph type="sldNum" sz="quarter" idx="12"/>
          </p:nvPr>
        </p:nvSpPr>
        <p:spPr/>
        <p:txBody>
          <a:bodyPr/>
          <a:lstStyle/>
          <a:p>
            <a:fld id="{5736DCB0-9946-40EB-AD89-5701C2FE92D7}" type="slidenum">
              <a:rPr lang="tr-TR" sz="2000" b="1" smtClean="0">
                <a:solidFill>
                  <a:srgbClr val="FFFF00"/>
                </a:solidFill>
              </a:rPr>
              <a:t>32</a:t>
            </a:fld>
            <a:endParaRPr lang="tr-TR" sz="2000" b="1" dirty="0">
              <a:solidFill>
                <a:srgbClr val="FFFF00"/>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980" y="2893102"/>
            <a:ext cx="2466040" cy="3075637"/>
          </a:xfrm>
          <a:prstGeom prst="rect">
            <a:avLst/>
          </a:prstGeom>
        </p:spPr>
      </p:pic>
    </p:spTree>
    <p:extLst>
      <p:ext uri="{BB962C8B-B14F-4D97-AF65-F5344CB8AC3E}">
        <p14:creationId xmlns:p14="http://schemas.microsoft.com/office/powerpoint/2010/main" val="3019750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94180"/>
            <a:ext cx="10515600" cy="5862170"/>
          </a:xfrm>
          <a:solidFill>
            <a:schemeClr val="accent4">
              <a:lumMod val="40000"/>
              <a:lumOff val="60000"/>
            </a:schemeClr>
          </a:solidFill>
        </p:spPr>
        <p:txBody>
          <a:bodyPr/>
          <a:lstStyle/>
          <a:p>
            <a:pPr>
              <a:buFont typeface="Wingdings" panose="05000000000000000000" pitchFamily="2" charset="2"/>
              <a:buChar char="Ø"/>
            </a:pPr>
            <a:endParaRPr lang="tr-TR" dirty="0" smtClean="0">
              <a:latin typeface="Comic Sans MS" panose="030F0702030302020204" pitchFamily="66" charset="0"/>
            </a:endParaRPr>
          </a:p>
          <a:p>
            <a:pPr algn="just">
              <a:buFont typeface="Wingdings" panose="05000000000000000000" pitchFamily="2" charset="2"/>
              <a:buChar char="Ø"/>
            </a:pPr>
            <a:r>
              <a:rPr lang="tr-TR" dirty="0" smtClean="0">
                <a:latin typeface="Comic Sans MS" panose="030F0702030302020204" pitchFamily="66" charset="0"/>
              </a:rPr>
              <a:t>Yaptığım </a:t>
            </a:r>
            <a:r>
              <a:rPr lang="tr-TR" dirty="0">
                <a:latin typeface="Comic Sans MS" panose="030F0702030302020204" pitchFamily="66" charset="0"/>
              </a:rPr>
              <a:t>her işte dünyanın en iyisi olmayı hedefledim. Çöpçü olsam dünyanın en iyi çöpçüsü ben olurdum. </a:t>
            </a:r>
          </a:p>
        </p:txBody>
      </p:sp>
      <p:sp>
        <p:nvSpPr>
          <p:cNvPr id="4" name="Slayt Numarası Yer Tutucusu 3"/>
          <p:cNvSpPr>
            <a:spLocks noGrp="1"/>
          </p:cNvSpPr>
          <p:nvPr>
            <p:ph type="sldNum" sz="quarter" idx="12"/>
          </p:nvPr>
        </p:nvSpPr>
        <p:spPr/>
        <p:txBody>
          <a:bodyPr/>
          <a:lstStyle/>
          <a:p>
            <a:fld id="{5736DCB0-9946-40EB-AD89-5701C2FE92D7}" type="slidenum">
              <a:rPr lang="tr-TR" sz="2000" b="1" smtClean="0">
                <a:solidFill>
                  <a:srgbClr val="FFFF00"/>
                </a:solidFill>
              </a:rPr>
              <a:t>33</a:t>
            </a:fld>
            <a:endParaRPr lang="tr-TR" sz="2000" b="1" dirty="0">
              <a:solidFill>
                <a:srgbClr val="FFFF00"/>
              </a:solidFill>
            </a:endParaRPr>
          </a:p>
        </p:txBody>
      </p:sp>
      <p:pic>
        <p:nvPicPr>
          <p:cNvPr id="1026" name="Picture 2" descr="muhammed ali cinnah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764" y="2203554"/>
            <a:ext cx="5870471" cy="381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3541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90832"/>
            <a:ext cx="10515600" cy="5386131"/>
          </a:xfrm>
          <a:solidFill>
            <a:schemeClr val="accent4">
              <a:lumMod val="40000"/>
              <a:lumOff val="60000"/>
            </a:schemeClr>
          </a:solidFill>
        </p:spPr>
        <p:txBody>
          <a:bodyPr/>
          <a:lstStyle/>
          <a:p>
            <a:pPr>
              <a:buFont typeface="Wingdings" panose="05000000000000000000" pitchFamily="2" charset="2"/>
              <a:buChar char="Ø"/>
            </a:pPr>
            <a:endParaRPr lang="tr-TR" dirty="0" smtClean="0"/>
          </a:p>
          <a:p>
            <a:pPr>
              <a:buFont typeface="Wingdings" panose="05000000000000000000" pitchFamily="2" charset="2"/>
              <a:buChar char="Ø"/>
            </a:pPr>
            <a:r>
              <a:rPr lang="tr-TR" dirty="0" smtClean="0"/>
              <a:t> </a:t>
            </a:r>
            <a:r>
              <a:rPr lang="tr-TR" dirty="0" smtClean="0">
                <a:latin typeface="Comic Sans MS" panose="030F0702030302020204" pitchFamily="66" charset="0"/>
              </a:rPr>
              <a:t>Rüyaları </a:t>
            </a:r>
            <a:r>
              <a:rPr lang="tr-TR" dirty="0">
                <a:latin typeface="Comic Sans MS" panose="030F0702030302020204" pitchFamily="66" charset="0"/>
              </a:rPr>
              <a:t>gerçekleştirmenin en iyi yolu uyanmaktır</a:t>
            </a:r>
            <a:r>
              <a:rPr lang="tr-TR" dirty="0" smtClean="0">
                <a:latin typeface="Comic Sans MS" panose="030F0702030302020204" pitchFamily="66" charset="0"/>
              </a:rPr>
              <a:t>.</a:t>
            </a:r>
          </a:p>
          <a:p>
            <a:pPr marL="0" indent="0">
              <a:buNone/>
            </a:pPr>
            <a:endParaRPr lang="tr-TR"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mtClean="0"/>
              <a:t>34</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310" y="2823389"/>
            <a:ext cx="3589380" cy="3206708"/>
          </a:xfrm>
          <a:prstGeom prst="rect">
            <a:avLst/>
          </a:prstGeom>
        </p:spPr>
      </p:pic>
    </p:spTree>
    <p:extLst>
      <p:ext uri="{BB962C8B-B14F-4D97-AF65-F5344CB8AC3E}">
        <p14:creationId xmlns:p14="http://schemas.microsoft.com/office/powerpoint/2010/main" val="705585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84205"/>
            <a:ext cx="10515600" cy="5757821"/>
          </a:xfrm>
          <a:solidFill>
            <a:schemeClr val="accent4">
              <a:lumMod val="40000"/>
              <a:lumOff val="60000"/>
            </a:schemeClr>
          </a:solidFill>
        </p:spPr>
        <p:txBody>
          <a:bodyPr/>
          <a:lstStyle/>
          <a:p>
            <a:pPr marL="0" indent="0">
              <a:buNone/>
            </a:pPr>
            <a:endParaRPr lang="tr-TR" dirty="0"/>
          </a:p>
          <a:p>
            <a:pPr>
              <a:buFont typeface="Wingdings" panose="05000000000000000000" pitchFamily="2" charset="2"/>
              <a:buChar char="Ø"/>
            </a:pPr>
            <a:r>
              <a:rPr lang="tr-TR" dirty="0" smtClean="0"/>
              <a:t> </a:t>
            </a:r>
            <a:r>
              <a:rPr lang="tr-TR" dirty="0" smtClean="0">
                <a:latin typeface="Comic Sans MS" panose="030F0702030302020204" pitchFamily="66" charset="0"/>
              </a:rPr>
              <a:t>'İmkansız</a:t>
            </a:r>
            <a:r>
              <a:rPr lang="tr-TR" dirty="0">
                <a:latin typeface="Comic Sans MS" panose="030F0702030302020204" pitchFamily="66" charset="0"/>
              </a:rPr>
              <a:t>' dünyalarını değiştirmeye cesaret edemeyen küçük insanların çok sık kullandığı bir kelimedir</a:t>
            </a:r>
            <a:r>
              <a:rPr lang="tr-TR" dirty="0" smtClean="0">
                <a:latin typeface="Comic Sans MS" panose="030F0702030302020204" pitchFamily="66" charset="0"/>
              </a:rPr>
              <a:t>.</a:t>
            </a:r>
          </a:p>
          <a:p>
            <a:pPr marL="0" indent="0">
              <a:buNone/>
            </a:pPr>
            <a:endParaRPr lang="tr-TR"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mtClean="0"/>
              <a:t>35</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5639" y="2298357"/>
            <a:ext cx="3240722" cy="3632458"/>
          </a:xfrm>
          <a:prstGeom prst="rect">
            <a:avLst/>
          </a:prstGeom>
        </p:spPr>
      </p:pic>
    </p:spTree>
    <p:extLst>
      <p:ext uri="{BB962C8B-B14F-4D97-AF65-F5344CB8AC3E}">
        <p14:creationId xmlns:p14="http://schemas.microsoft.com/office/powerpoint/2010/main" val="973657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04335"/>
            <a:ext cx="10515600" cy="5472628"/>
          </a:xfrm>
          <a:solidFill>
            <a:schemeClr val="accent4">
              <a:lumMod val="40000"/>
              <a:lumOff val="60000"/>
            </a:schemeClr>
          </a:solidFill>
        </p:spPr>
        <p:txBody>
          <a:bodyPr/>
          <a:lstStyle/>
          <a:p>
            <a:endParaRPr lang="tr-TR" dirty="0" smtClean="0"/>
          </a:p>
          <a:p>
            <a:pPr>
              <a:buFont typeface="Wingdings" panose="05000000000000000000" pitchFamily="2" charset="2"/>
              <a:buChar char="Ø"/>
            </a:pPr>
            <a:r>
              <a:rPr lang="tr-TR" dirty="0"/>
              <a:t> </a:t>
            </a:r>
            <a:r>
              <a:rPr lang="tr-TR" dirty="0" smtClean="0">
                <a:latin typeface="Comic Sans MS" panose="030F0702030302020204" pitchFamily="66" charset="0"/>
              </a:rPr>
              <a:t>İmkansız </a:t>
            </a:r>
            <a:r>
              <a:rPr lang="tr-TR" dirty="0">
                <a:latin typeface="Comic Sans MS" panose="030F0702030302020204" pitchFamily="66" charset="0"/>
              </a:rPr>
              <a:t>bir hakikat değildir. Bir fikirdir. İmkansız bir ifade değildir, bir cesarettir. İmkansız, potansiyeldir. İmkansız, geçicidir. İmkansız, hiçbir şeydir</a:t>
            </a:r>
            <a:r>
              <a:rPr lang="tr-TR" dirty="0" smtClean="0">
                <a:latin typeface="Comic Sans MS" panose="030F0702030302020204" pitchFamily="66" charset="0"/>
              </a:rPr>
              <a:t>.</a:t>
            </a:r>
          </a:p>
          <a:p>
            <a:pPr marL="0" indent="0">
              <a:buNone/>
            </a:pPr>
            <a:endParaRPr lang="tr-TR"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mtClean="0"/>
              <a:t>36</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2216" y="2903837"/>
            <a:ext cx="4187568" cy="3140676"/>
          </a:xfrm>
          <a:prstGeom prst="rect">
            <a:avLst/>
          </a:prstGeom>
        </p:spPr>
      </p:pic>
    </p:spTree>
    <p:extLst>
      <p:ext uri="{BB962C8B-B14F-4D97-AF65-F5344CB8AC3E}">
        <p14:creationId xmlns:p14="http://schemas.microsoft.com/office/powerpoint/2010/main" val="2773700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93964"/>
            <a:ext cx="10515600" cy="6527511"/>
          </a:xfrm>
        </p:spPr>
        <p:txBody>
          <a:bodyPr/>
          <a:lstStyle/>
          <a:p>
            <a:endParaRPr lang="tr-TR" b="1" dirty="0" smtClean="0">
              <a:latin typeface="Algerian" panose="04020705040A02060702" pitchFamily="82" charset="0"/>
            </a:endParaRPr>
          </a:p>
          <a:p>
            <a:pPr algn="ctr"/>
            <a:r>
              <a:rPr lang="tr-TR" b="1" dirty="0" smtClean="0">
                <a:solidFill>
                  <a:schemeClr val="accent1">
                    <a:lumMod val="50000"/>
                  </a:schemeClr>
                </a:solidFill>
                <a:latin typeface="Algerian" panose="04020705040A02060702" pitchFamily="82" charset="0"/>
              </a:rPr>
              <a:t>KAYNAK:</a:t>
            </a:r>
          </a:p>
          <a:p>
            <a:pPr algn="ctr">
              <a:buFont typeface="Wingdings" panose="05000000000000000000" pitchFamily="2" charset="2"/>
              <a:buChar char="q"/>
            </a:pPr>
            <a:r>
              <a:rPr lang="tr-TR" b="1" dirty="0" smtClean="0">
                <a:solidFill>
                  <a:schemeClr val="accent1">
                    <a:lumMod val="50000"/>
                  </a:schemeClr>
                </a:solidFill>
                <a:latin typeface="Algerian" panose="04020705040A02060702" pitchFamily="82" charset="0"/>
              </a:rPr>
              <a:t> </a:t>
            </a:r>
            <a:r>
              <a:rPr lang="tr-TR" b="1" dirty="0" smtClean="0">
                <a:latin typeface="Algerian" panose="04020705040A02060702" pitchFamily="82" charset="0"/>
              </a:rPr>
              <a:t>NADİR KİTAP</a:t>
            </a:r>
          </a:p>
          <a:p>
            <a:endParaRPr lang="tr-TR" b="1" dirty="0">
              <a:latin typeface="Algerian" panose="04020705040A02060702" pitchFamily="82" charset="0"/>
            </a:endParaRPr>
          </a:p>
          <a:p>
            <a:endParaRPr lang="tr-TR" b="1" dirty="0">
              <a:latin typeface="Algerian" panose="04020705040A02060702" pitchFamily="82"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mtClean="0"/>
              <a:t>37</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481" y="2116137"/>
            <a:ext cx="3997037" cy="4422775"/>
          </a:xfrm>
          <a:prstGeom prst="rect">
            <a:avLst/>
          </a:prstGeom>
        </p:spPr>
      </p:pic>
    </p:spTree>
    <p:extLst>
      <p:ext uri="{BB962C8B-B14F-4D97-AF65-F5344CB8AC3E}">
        <p14:creationId xmlns:p14="http://schemas.microsoft.com/office/powerpoint/2010/main" val="1348550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a:xfrm>
            <a:off x="149900" y="408382"/>
            <a:ext cx="11825288" cy="5947967"/>
          </a:xfrm>
          <a:solidFill>
            <a:schemeClr val="accent4">
              <a:lumMod val="40000"/>
              <a:lumOff val="60000"/>
            </a:schemeClr>
          </a:solidFill>
        </p:spPr>
        <p:txBody>
          <a:bodyPr>
            <a:normAutofit/>
          </a:bodyPr>
          <a:lstStyle/>
          <a:p>
            <a:pPr marL="0" indent="0" algn="just">
              <a:buNone/>
            </a:pPr>
            <a:r>
              <a:rPr lang="tr-TR" dirty="0"/>
              <a:t>	</a:t>
            </a:r>
            <a:endParaRPr lang="tr-TR" sz="2000" dirty="0" smtClean="0"/>
          </a:p>
          <a:p>
            <a:pPr marL="0" indent="0" algn="just">
              <a:buNone/>
            </a:pPr>
            <a:r>
              <a:rPr lang="tr-TR" sz="2000" dirty="0"/>
              <a:t>	</a:t>
            </a:r>
            <a:r>
              <a:rPr lang="tr-TR" sz="1800" dirty="0" smtClean="0">
                <a:latin typeface="Comic Sans MS" panose="030F0702030302020204" pitchFamily="66" charset="0"/>
              </a:rPr>
              <a:t>Siyasi konularda ilk ilişkisi Londra’da yaşadığı dönemde oldu. Burada liberal bir Hintli olan ve Hindistan bağımsızlık mücadelesinin temellerini atanlardan </a:t>
            </a:r>
            <a:r>
              <a:rPr lang="tr-TR" sz="1800" dirty="0" err="1" smtClean="0">
                <a:latin typeface="Comic Sans MS" panose="030F0702030302020204" pitchFamily="66" charset="0"/>
              </a:rPr>
              <a:t>Dadabhoy</a:t>
            </a:r>
            <a:r>
              <a:rPr lang="tr-TR" sz="1800" dirty="0" smtClean="0">
                <a:latin typeface="Comic Sans MS" panose="030F0702030302020204" pitchFamily="66" charset="0"/>
              </a:rPr>
              <a:t> NAOROJI ile tanıştı. </a:t>
            </a:r>
            <a:r>
              <a:rPr lang="tr-TR" sz="1800" dirty="0" err="1" smtClean="0">
                <a:latin typeface="Comic Sans MS" panose="030F0702030302020204" pitchFamily="66" charset="0"/>
              </a:rPr>
              <a:t>Naoroji’nin</a:t>
            </a:r>
            <a:r>
              <a:rPr lang="tr-TR" sz="1800" dirty="0" smtClean="0">
                <a:latin typeface="Comic Sans MS" panose="030F0702030302020204" pitchFamily="66" charset="0"/>
              </a:rPr>
              <a:t> İngiltere Parlamentosu’na girebilmesi için başlatılan seçim kampanyasına katıldı. 1896’da </a:t>
            </a:r>
            <a:r>
              <a:rPr lang="tr-TR" sz="1800" dirty="0" err="1" smtClean="0">
                <a:latin typeface="Comic Sans MS" panose="030F0702030302020204" pitchFamily="66" charset="0"/>
              </a:rPr>
              <a:t>Karaçi’ye</a:t>
            </a:r>
            <a:r>
              <a:rPr lang="tr-TR" sz="1800" dirty="0" smtClean="0">
                <a:latin typeface="Comic Sans MS" panose="030F0702030302020204" pitchFamily="66" charset="0"/>
              </a:rPr>
              <a:t> döndü. 1897’de Bombay’a geçerek avukatlık yapmaya başladı. Başarılı bir avukat olarak Bombay’da ün yaptığı sırada, 1900’de yargıçlığa atandı. </a:t>
            </a:r>
            <a:r>
              <a:rPr lang="tr-TR" sz="1800" dirty="0" err="1" smtClean="0">
                <a:latin typeface="Comic Sans MS" panose="030F0702030302020204" pitchFamily="66" charset="0"/>
              </a:rPr>
              <a:t>Cinnah</a:t>
            </a:r>
            <a:r>
              <a:rPr lang="tr-TR" sz="1800" dirty="0">
                <a:latin typeface="Comic Sans MS" panose="030F0702030302020204" pitchFamily="66" charset="0"/>
              </a:rPr>
              <a:t> </a:t>
            </a:r>
            <a:r>
              <a:rPr lang="tr-TR" sz="1800" dirty="0" smtClean="0">
                <a:latin typeface="Comic Sans MS" panose="030F0702030302020204" pitchFamily="66" charset="0"/>
              </a:rPr>
              <a:t>etkin siyasi yaşama 1906’da girdi. O yıl Hindistan’da İngiltere’ye karşı bağımsızlık mücadelesini yürütecek olan Kongre Partisi’nin Kalküta’daki genel kurul toplantısına katıldı. Genel kurula </a:t>
            </a:r>
            <a:r>
              <a:rPr lang="tr-TR" sz="1800" dirty="0" err="1" smtClean="0">
                <a:latin typeface="Comic Sans MS" panose="030F0702030302020204" pitchFamily="66" charset="0"/>
              </a:rPr>
              <a:t>Dadabhoy</a:t>
            </a:r>
            <a:r>
              <a:rPr lang="tr-TR" sz="1800" dirty="0" smtClean="0">
                <a:latin typeface="Comic Sans MS" panose="030F0702030302020204" pitchFamily="66" charset="0"/>
              </a:rPr>
              <a:t> NAOROJI başkanlık ediyordu. </a:t>
            </a:r>
            <a:r>
              <a:rPr lang="tr-TR" sz="1800" dirty="0" err="1" smtClean="0">
                <a:latin typeface="Comic Sans MS" panose="030F0702030302020204" pitchFamily="66" charset="0"/>
              </a:rPr>
              <a:t>Naoroji</a:t>
            </a:r>
            <a:r>
              <a:rPr lang="tr-TR" sz="1800" dirty="0" smtClean="0">
                <a:latin typeface="Comic Sans MS" panose="030F0702030302020204" pitchFamily="66" charset="0"/>
              </a:rPr>
              <a:t> ile Londra yıllarından gelen tanışıklık ve işbirliği sayesinde onun özel sekreterliğini üstlendi. İngiliz yönetimi, 1909’da Hindistan’daki Yasama Konseyi üyelerinin sayısını artırdı. Bunun üzerine </a:t>
            </a:r>
            <a:r>
              <a:rPr lang="tr-TR" sz="1800" dirty="0" err="1" smtClean="0">
                <a:latin typeface="Comic Sans MS" panose="030F0702030302020204" pitchFamily="66" charset="0"/>
              </a:rPr>
              <a:t>Cinnah</a:t>
            </a:r>
            <a:r>
              <a:rPr lang="tr-TR" sz="1800" dirty="0" smtClean="0">
                <a:latin typeface="Comic Sans MS" panose="030F0702030302020204" pitchFamily="66" charset="0"/>
              </a:rPr>
              <a:t>, Bombay’daki </a:t>
            </a:r>
            <a:r>
              <a:rPr lang="tr-TR" sz="1800" dirty="0" err="1" smtClean="0">
                <a:latin typeface="Comic Sans MS" panose="030F0702030302020204" pitchFamily="66" charset="0"/>
              </a:rPr>
              <a:t>Müslümanlar’ı</a:t>
            </a:r>
            <a:r>
              <a:rPr lang="tr-TR" sz="1800" dirty="0" smtClean="0">
                <a:latin typeface="Comic Sans MS" panose="030F0702030302020204" pitchFamily="66" charset="0"/>
              </a:rPr>
              <a:t> temsilen konseye seçildi. Konseyin amacı; Hindular ve Müslümanlar arasında uzlaşma sağlayarak, Hindistan’ın kendi kendini yönetmesine hazır hale gelmesine katkıda bulunmaktı. </a:t>
            </a:r>
            <a:r>
              <a:rPr lang="tr-TR" sz="1800" dirty="0" err="1" smtClean="0">
                <a:latin typeface="Comic Sans MS" panose="030F0702030302020204" pitchFamily="66" charset="0"/>
              </a:rPr>
              <a:t>Cinnah</a:t>
            </a:r>
            <a:r>
              <a:rPr lang="tr-TR" sz="1800" dirty="0" smtClean="0">
                <a:latin typeface="Comic Sans MS" panose="030F0702030302020204" pitchFamily="66" charset="0"/>
              </a:rPr>
              <a:t>, parlamenter olarak ilk deneyimini Yasama Konseyi üyeliği döneminde elde etti.</a:t>
            </a:r>
            <a:endParaRPr lang="tr-TR" sz="1800" dirty="0">
              <a:latin typeface="Comic Sans MS" panose="030F0702030302020204" pitchFamily="66" charset="0"/>
            </a:endParaRPr>
          </a:p>
        </p:txBody>
      </p:sp>
      <p:sp>
        <p:nvSpPr>
          <p:cNvPr id="6" name="Slayt Numarası Yer Tutucusu 5"/>
          <p:cNvSpPr>
            <a:spLocks noGrp="1"/>
          </p:cNvSpPr>
          <p:nvPr>
            <p:ph type="sldNum" sz="quarter" idx="12"/>
          </p:nvPr>
        </p:nvSpPr>
        <p:spPr/>
        <p:txBody>
          <a:bodyPr/>
          <a:lstStyle/>
          <a:p>
            <a:fld id="{5736DCB0-9946-40EB-AD89-5701C2FE92D7}" type="slidenum">
              <a:rPr lang="tr-TR" sz="2000" b="1" smtClean="0">
                <a:solidFill>
                  <a:srgbClr val="FFFF00"/>
                </a:solidFill>
              </a:rPr>
              <a:t>4</a:t>
            </a:fld>
            <a:endParaRPr lang="tr-TR" sz="2000" b="1" dirty="0">
              <a:solidFill>
                <a:srgbClr val="FFFF00"/>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68" y="3793525"/>
            <a:ext cx="5519351" cy="2562824"/>
          </a:xfrm>
          <a:prstGeom prst="rect">
            <a:avLst/>
          </a:prstGeom>
        </p:spPr>
      </p:pic>
    </p:spTree>
    <p:extLst>
      <p:ext uri="{BB962C8B-B14F-4D97-AF65-F5344CB8AC3E}">
        <p14:creationId xmlns:p14="http://schemas.microsoft.com/office/powerpoint/2010/main" val="3766867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340" y="434715"/>
            <a:ext cx="10854128" cy="5921634"/>
          </a:xfrm>
          <a:solidFill>
            <a:schemeClr val="accent4">
              <a:lumMod val="40000"/>
              <a:lumOff val="60000"/>
            </a:schemeClr>
          </a:solidFill>
        </p:spPr>
        <p:txBody>
          <a:bodyPr/>
          <a:lstStyle/>
          <a:p>
            <a:pPr marL="0" indent="0">
              <a:buNone/>
            </a:pPr>
            <a:r>
              <a:rPr lang="tr-TR" dirty="0"/>
              <a:t>	</a:t>
            </a:r>
            <a:r>
              <a:rPr lang="tr-TR" sz="1800" dirty="0" err="1" smtClean="0">
                <a:latin typeface="Comic Sans MS" panose="030F0702030302020204" pitchFamily="66" charset="0"/>
              </a:rPr>
              <a:t>Cinnah</a:t>
            </a:r>
            <a:r>
              <a:rPr lang="tr-TR" sz="1800" dirty="0" smtClean="0">
                <a:latin typeface="Comic Sans MS" panose="030F0702030302020204" pitchFamily="66" charset="0"/>
              </a:rPr>
              <a:t>, Yasama Konseyi’nde çalıştığı dönemde Hindu-Müslüman birliği için çaba gösterdi. </a:t>
            </a:r>
            <a:r>
              <a:rPr lang="tr-TR" sz="1800" dirty="0" err="1" smtClean="0">
                <a:latin typeface="Comic Sans MS" panose="030F0702030302020204" pitchFamily="66" charset="0"/>
              </a:rPr>
              <a:t>Müslümanlar’ın</a:t>
            </a:r>
            <a:r>
              <a:rPr lang="tr-TR" sz="1800" dirty="0" smtClean="0">
                <a:latin typeface="Comic Sans MS" panose="030F0702030302020204" pitchFamily="66" charset="0"/>
              </a:rPr>
              <a:t> </a:t>
            </a:r>
            <a:r>
              <a:rPr lang="tr-TR" sz="1800" dirty="0" err="1" smtClean="0">
                <a:latin typeface="Comic Sans MS" panose="030F0702030302020204" pitchFamily="66" charset="0"/>
              </a:rPr>
              <a:t>Hindular’dan</a:t>
            </a:r>
            <a:r>
              <a:rPr lang="tr-TR" sz="1800" dirty="0" smtClean="0">
                <a:latin typeface="Comic Sans MS" panose="030F0702030302020204" pitchFamily="66" charset="0"/>
              </a:rPr>
              <a:t> ayrı bir ulus, ayrı ulusal çıkarları bulunan bir topluluk olarak değerlendirilmesi gerektiği yolunda, o sıralarda ileri sürülen düşüncelere yakınlık göstermedi. Bununla birlikte, 1921’de Müslüman Birliği’nin (</a:t>
            </a:r>
            <a:r>
              <a:rPr lang="tr-TR" sz="1800" dirty="0" err="1" smtClean="0">
                <a:latin typeface="Comic Sans MS" panose="030F0702030302020204" pitchFamily="66" charset="0"/>
              </a:rPr>
              <a:t>Moslem</a:t>
            </a:r>
            <a:r>
              <a:rPr lang="tr-TR" sz="1800" dirty="0" smtClean="0">
                <a:latin typeface="Comic Sans MS" panose="030F0702030302020204" pitchFamily="66" charset="0"/>
              </a:rPr>
              <a:t> LEAUGE) yıllık toplantısına katıldı. Müslüman Birliği’nin üyesi değildi. Ancak direnmeler karşısında, Hindistan’ın tümünün birlik içinde, İngiltere’den bağımsızlığını elde etmesi mücadelesine gölge düşürmemesi koşuluyla Müslüman Birliği üyeliğini kabul etti. Böylece </a:t>
            </a:r>
            <a:r>
              <a:rPr lang="tr-TR" sz="1800" dirty="0" err="1" smtClean="0">
                <a:latin typeface="Comic Sans MS" panose="030F0702030302020204" pitchFamily="66" charset="0"/>
              </a:rPr>
              <a:t>Cinnah</a:t>
            </a:r>
            <a:r>
              <a:rPr lang="tr-TR" sz="1800" dirty="0" smtClean="0">
                <a:latin typeface="Comic Sans MS" panose="030F0702030302020204" pitchFamily="66" charset="0"/>
              </a:rPr>
              <a:t>, Hindistan’ın en büyük iki siyasi kuruluşunun, hem </a:t>
            </a:r>
            <a:r>
              <a:rPr lang="tr-TR" sz="1800" dirty="0" err="1" smtClean="0">
                <a:latin typeface="Comic Sans MS" panose="030F0702030302020204" pitchFamily="66" charset="0"/>
              </a:rPr>
              <a:t>Konre</a:t>
            </a:r>
            <a:r>
              <a:rPr lang="tr-TR" sz="1800" dirty="0" smtClean="0">
                <a:latin typeface="Comic Sans MS" panose="030F0702030302020204" pitchFamily="66" charset="0"/>
              </a:rPr>
              <a:t> Partisi’nin, hem de Müslüman Birliği’nin aynı zamanda üyesi durumundaki tek kişi oldu. Hem Kongre Partisi, hem de Müslüman Birliği üyesi olması Hindu-Müslüman birliği yolundaki çalışmalarında kendisine büyük avantaj sağlıyordu. </a:t>
            </a:r>
            <a:r>
              <a:rPr lang="tr-TR" sz="1800" dirty="0" err="1" smtClean="0">
                <a:latin typeface="Comic Sans MS" panose="030F0702030302020204" pitchFamily="66" charset="0"/>
              </a:rPr>
              <a:t>Hindular’la</a:t>
            </a:r>
            <a:r>
              <a:rPr lang="tr-TR" sz="1800" dirty="0" smtClean="0">
                <a:latin typeface="Comic Sans MS" panose="030F0702030302020204" pitchFamily="66" charset="0"/>
              </a:rPr>
              <a:t> </a:t>
            </a:r>
            <a:r>
              <a:rPr lang="tr-TR" sz="1800" dirty="0" err="1" smtClean="0">
                <a:latin typeface="Comic Sans MS" panose="030F0702030302020204" pitchFamily="66" charset="0"/>
              </a:rPr>
              <a:t>Müslümanlar’ı</a:t>
            </a:r>
            <a:r>
              <a:rPr lang="tr-TR" sz="1800" dirty="0" smtClean="0">
                <a:latin typeface="Comic Sans MS" panose="030F0702030302020204" pitchFamily="66" charset="0"/>
              </a:rPr>
              <a:t> birbirlerine yaklaştırmaya çalışırken, </a:t>
            </a:r>
            <a:r>
              <a:rPr lang="tr-TR" sz="1800" dirty="0" err="1" smtClean="0">
                <a:latin typeface="Comic Sans MS" panose="030F0702030302020204" pitchFamily="66" charset="0"/>
              </a:rPr>
              <a:t>Müslümanlar’ın</a:t>
            </a:r>
            <a:r>
              <a:rPr lang="tr-TR" sz="1800" dirty="0" smtClean="0">
                <a:latin typeface="Comic Sans MS" panose="030F0702030302020204" pitchFamily="66" charset="0"/>
              </a:rPr>
              <a:t> anayasal güvencelere sahip olmaları gerektiği düşüncesindeydi. Gösterdiği çabaların sonucu, 1915’te Kongre Partisi ile Müslüman Birliği’nin toplantısında izleyiciler arasında Hindistan bağımsızlık mücadelesinin önderi </a:t>
            </a:r>
            <a:r>
              <a:rPr lang="tr-TR" sz="1800" dirty="0" err="1" smtClean="0">
                <a:latin typeface="Comic Sans MS" panose="030F0702030302020204" pitchFamily="66" charset="0"/>
              </a:rPr>
              <a:t>önderi</a:t>
            </a:r>
            <a:r>
              <a:rPr lang="tr-TR" sz="1800" dirty="0" smtClean="0">
                <a:latin typeface="Comic Sans MS" panose="030F0702030302020204" pitchFamily="66" charset="0"/>
              </a:rPr>
              <a:t> olarak tarihe geçecek olan Mohandas GANDI de vardı.</a:t>
            </a:r>
            <a:endParaRPr lang="tr-TR" dirty="0" smtClean="0">
              <a:latin typeface="Comic Sans MS" panose="030F0702030302020204" pitchFamily="66" charset="0"/>
            </a:endParaRPr>
          </a:p>
        </p:txBody>
      </p:sp>
      <p:sp>
        <p:nvSpPr>
          <p:cNvPr id="5" name="Slayt Numarası Yer Tutucusu 4"/>
          <p:cNvSpPr>
            <a:spLocks noGrp="1"/>
          </p:cNvSpPr>
          <p:nvPr>
            <p:ph type="sldNum" sz="quarter" idx="12"/>
          </p:nvPr>
        </p:nvSpPr>
        <p:spPr/>
        <p:txBody>
          <a:bodyPr/>
          <a:lstStyle/>
          <a:p>
            <a:fld id="{5736DCB0-9946-40EB-AD89-5701C2FE92D7}" type="slidenum">
              <a:rPr lang="tr-TR" sz="2000" b="1" smtClean="0">
                <a:solidFill>
                  <a:srgbClr val="FFFF00"/>
                </a:solidFill>
              </a:rPr>
              <a:t>5</a:t>
            </a:fld>
            <a:endParaRPr lang="tr-TR" sz="2000" b="1" dirty="0">
              <a:solidFill>
                <a:srgbClr val="FFFF00"/>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874" y="3917739"/>
            <a:ext cx="4904058" cy="2438610"/>
          </a:xfrm>
          <a:prstGeom prst="rect">
            <a:avLst/>
          </a:prstGeom>
        </p:spPr>
      </p:pic>
    </p:spTree>
    <p:extLst>
      <p:ext uri="{BB962C8B-B14F-4D97-AF65-F5344CB8AC3E}">
        <p14:creationId xmlns:p14="http://schemas.microsoft.com/office/powerpoint/2010/main" val="1379979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64694"/>
            <a:ext cx="10515600" cy="5847179"/>
          </a:xfrm>
          <a:solidFill>
            <a:schemeClr val="accent4">
              <a:lumMod val="40000"/>
              <a:lumOff val="60000"/>
            </a:schemeClr>
          </a:solidFill>
        </p:spPr>
        <p:txBody>
          <a:bodyPr>
            <a:normAutofit/>
          </a:bodyPr>
          <a:lstStyle/>
          <a:p>
            <a:pPr marL="0" indent="0">
              <a:buNone/>
            </a:pPr>
            <a:endParaRPr lang="tr-TR" sz="2000" dirty="0">
              <a:latin typeface="Comic Sans MS" panose="030F0702030302020204" pitchFamily="66" charset="0"/>
            </a:endParaRPr>
          </a:p>
          <a:p>
            <a:pPr marL="0" indent="0" algn="just">
              <a:buNone/>
            </a:pPr>
            <a:r>
              <a:rPr lang="tr-TR" sz="2000" dirty="0" smtClean="0">
                <a:latin typeface="Comic Sans MS" panose="030F0702030302020204" pitchFamily="66" charset="0"/>
              </a:rPr>
              <a:t>	</a:t>
            </a:r>
            <a:r>
              <a:rPr lang="tr-TR" sz="2000" dirty="0" err="1" smtClean="0">
                <a:latin typeface="Comic Sans MS" panose="030F0702030302020204" pitchFamily="66" charset="0"/>
              </a:rPr>
              <a:t>Cinnah</a:t>
            </a:r>
            <a:r>
              <a:rPr lang="tr-TR" sz="2000" dirty="0" smtClean="0">
                <a:latin typeface="Comic Sans MS" panose="030F0702030302020204" pitchFamily="66" charset="0"/>
              </a:rPr>
              <a:t>, bir yıl sonra, Müslüman Birliği’ne başkan seçildi. 1916’da Kongre Partisi ile Müslüman Birliği yıllık genel kurul toplantılarını </a:t>
            </a:r>
            <a:r>
              <a:rPr lang="tr-TR" sz="2000" dirty="0" err="1" smtClean="0">
                <a:latin typeface="Comic Sans MS" panose="030F0702030302020204" pitchFamily="66" charset="0"/>
              </a:rPr>
              <a:t>Lucknow</a:t>
            </a:r>
            <a:r>
              <a:rPr lang="tr-TR" sz="2000" dirty="0" smtClean="0">
                <a:latin typeface="Comic Sans MS" panose="030F0702030302020204" pitchFamily="66" charset="0"/>
              </a:rPr>
              <a:t> kentinde düzenlediler. </a:t>
            </a:r>
            <a:r>
              <a:rPr lang="tr-TR" sz="2000" dirty="0" err="1" smtClean="0">
                <a:latin typeface="Comic Sans MS" panose="030F0702030302020204" pitchFamily="66" charset="0"/>
              </a:rPr>
              <a:t>Cinnah</a:t>
            </a:r>
            <a:r>
              <a:rPr lang="tr-TR" sz="2000" dirty="0" smtClean="0">
                <a:latin typeface="Comic Sans MS" panose="030F0702030302020204" pitchFamily="66" charset="0"/>
              </a:rPr>
              <a:t>, her iki örgütün Hindistan için </a:t>
            </a:r>
            <a:r>
              <a:rPr lang="tr-TR" sz="2000" dirty="0" err="1" smtClean="0">
                <a:latin typeface="Comic Sans MS" panose="030F0702030302020204" pitchFamily="66" charset="0"/>
              </a:rPr>
              <a:t>anaysal</a:t>
            </a:r>
            <a:r>
              <a:rPr lang="tr-TR" sz="2000" dirty="0" smtClean="0">
                <a:latin typeface="Comic Sans MS" panose="030F0702030302020204" pitchFamily="66" charset="0"/>
              </a:rPr>
              <a:t> reformlar üzerinde anlaştıklarını belgeleyen </a:t>
            </a:r>
            <a:r>
              <a:rPr lang="tr-TR" sz="2000" dirty="0" err="1" smtClean="0">
                <a:latin typeface="Comic Sans MS" panose="030F0702030302020204" pitchFamily="66" charset="0"/>
              </a:rPr>
              <a:t>Lucknow</a:t>
            </a:r>
            <a:r>
              <a:rPr lang="tr-TR" sz="2000" dirty="0" smtClean="0">
                <a:latin typeface="Comic Sans MS" panose="030F0702030302020204" pitchFamily="66" charset="0"/>
              </a:rPr>
              <a:t> Paktı’nın hazırlanmasında ve imzalanmasında büyük rol oynadı. 1920 yılı </a:t>
            </a:r>
            <a:r>
              <a:rPr lang="tr-TR" sz="2000" dirty="0" err="1" smtClean="0">
                <a:latin typeface="Comic Sans MS" panose="030F0702030302020204" pitchFamily="66" charset="0"/>
              </a:rPr>
              <a:t>Cinnah’ın</a:t>
            </a:r>
            <a:r>
              <a:rPr lang="tr-TR" sz="2000" dirty="0" smtClean="0">
                <a:latin typeface="Comic Sans MS" panose="030F0702030302020204" pitchFamily="66" charset="0"/>
              </a:rPr>
              <a:t> siyasi yaşamında önemli bir dönüm noktası sayılır. O yıl, Kongre Partisi Gandi’nin etkisiyle İngiltere hükümetiyle uzlaşma yollarını </a:t>
            </a:r>
            <a:r>
              <a:rPr lang="tr-TR" sz="2000" dirty="0" err="1" smtClean="0">
                <a:latin typeface="Comic Sans MS" panose="030F0702030302020204" pitchFamily="66" charset="0"/>
              </a:rPr>
              <a:t>terketmeyi</a:t>
            </a:r>
            <a:r>
              <a:rPr lang="tr-TR" sz="2000" dirty="0" smtClean="0">
                <a:latin typeface="Comic Sans MS" panose="030F0702030302020204" pitchFamily="66" charset="0"/>
              </a:rPr>
              <a:t> ve yabancı mallara boykot uygulamayı kararlaştırdı. </a:t>
            </a:r>
            <a:r>
              <a:rPr lang="tr-TR" sz="2000" dirty="0" err="1" smtClean="0">
                <a:latin typeface="Comic Sans MS" panose="030F0702030302020204" pitchFamily="66" charset="0"/>
              </a:rPr>
              <a:t>Cinnah</a:t>
            </a:r>
            <a:r>
              <a:rPr lang="tr-TR" sz="2000" dirty="0" smtClean="0">
                <a:latin typeface="Comic Sans MS" panose="030F0702030302020204" pitchFamily="66" charset="0"/>
              </a:rPr>
              <a:t>, bunu anayasa ve hukuk dışı mücadele biçimlerine kaymak biçiminde görerek, Gandi ile yöntem ayrılığına düştü. Gandi 1918’den beri </a:t>
            </a:r>
            <a:r>
              <a:rPr lang="tr-TR" sz="2000" dirty="0" err="1" smtClean="0">
                <a:latin typeface="Comic Sans MS" panose="030F0702030302020204" pitchFamily="66" charset="0"/>
              </a:rPr>
              <a:t>Hindular’ın</a:t>
            </a:r>
            <a:r>
              <a:rPr lang="tr-TR" sz="2000" dirty="0" smtClean="0">
                <a:latin typeface="Comic Sans MS" panose="030F0702030302020204" pitchFamily="66" charset="0"/>
              </a:rPr>
              <a:t>, </a:t>
            </a:r>
            <a:r>
              <a:rPr lang="tr-TR" sz="2000" dirty="0" err="1" smtClean="0">
                <a:latin typeface="Comic Sans MS" panose="030F0702030302020204" pitchFamily="66" charset="0"/>
              </a:rPr>
              <a:t>Cinnah</a:t>
            </a:r>
            <a:r>
              <a:rPr lang="tr-TR" sz="2000" dirty="0" smtClean="0">
                <a:latin typeface="Comic Sans MS" panose="030F0702030302020204" pitchFamily="66" charset="0"/>
              </a:rPr>
              <a:t> ise </a:t>
            </a:r>
            <a:r>
              <a:rPr lang="tr-TR" sz="2000" dirty="0" err="1" smtClean="0">
                <a:latin typeface="Comic Sans MS" panose="030F0702030302020204" pitchFamily="66" charset="0"/>
              </a:rPr>
              <a:t>Müslümanlar’ın</a:t>
            </a:r>
            <a:r>
              <a:rPr lang="tr-TR" sz="2000" dirty="0" smtClean="0">
                <a:latin typeface="Comic Sans MS" panose="030F0702030302020204" pitchFamily="66" charset="0"/>
              </a:rPr>
              <a:t> önderi olarak simgeleşmişlerdi. Gandi-</a:t>
            </a:r>
            <a:r>
              <a:rPr lang="tr-TR" sz="2000" dirty="0" err="1" smtClean="0">
                <a:latin typeface="Comic Sans MS" panose="030F0702030302020204" pitchFamily="66" charset="0"/>
              </a:rPr>
              <a:t>Cinnah</a:t>
            </a:r>
            <a:r>
              <a:rPr lang="tr-TR" sz="2000" dirty="0" smtClean="0">
                <a:latin typeface="Comic Sans MS" panose="030F0702030302020204" pitchFamily="66" charset="0"/>
              </a:rPr>
              <a:t> ayrılığı zaten hiçbir zaman tam anlamıyla bir ulusal birlik temeli üzerinde pekişmemiş olan </a:t>
            </a:r>
            <a:r>
              <a:rPr lang="tr-TR" sz="2000" dirty="0" err="1" smtClean="0">
                <a:latin typeface="Comic Sans MS" panose="030F0702030302020204" pitchFamily="66" charset="0"/>
              </a:rPr>
              <a:t>Hindular’la</a:t>
            </a:r>
            <a:r>
              <a:rPr lang="tr-TR" sz="2000" dirty="0" smtClean="0">
                <a:latin typeface="Comic Sans MS" panose="030F0702030302020204" pitchFamily="66" charset="0"/>
              </a:rPr>
              <a:t> Müslümanlar arasındaki ayrılığın derinleşmesine yol açtı ve </a:t>
            </a:r>
            <a:r>
              <a:rPr lang="tr-TR" sz="2000" dirty="0" err="1" smtClean="0">
                <a:latin typeface="Comic Sans MS" panose="030F0702030302020204" pitchFamily="66" charset="0"/>
              </a:rPr>
              <a:t>Cinnah</a:t>
            </a:r>
            <a:r>
              <a:rPr lang="tr-TR" sz="2000" dirty="0" smtClean="0">
                <a:latin typeface="Comic Sans MS" panose="030F0702030302020204" pitchFamily="66" charset="0"/>
              </a:rPr>
              <a:t>, 1921’de Kongre Partisi’nden ayrıldı.</a:t>
            </a:r>
            <a:endParaRPr lang="tr-TR" sz="2000" dirty="0">
              <a:latin typeface="Comic Sans MS" panose="030F0702030302020204" pitchFamily="66" charset="0"/>
            </a:endParaRPr>
          </a:p>
        </p:txBody>
      </p:sp>
      <p:sp>
        <p:nvSpPr>
          <p:cNvPr id="5" name="Slayt Numarası Yer Tutucusu 4"/>
          <p:cNvSpPr>
            <a:spLocks noGrp="1"/>
          </p:cNvSpPr>
          <p:nvPr>
            <p:ph type="sldNum" sz="quarter" idx="12"/>
          </p:nvPr>
        </p:nvSpPr>
        <p:spPr/>
        <p:txBody>
          <a:bodyPr/>
          <a:lstStyle/>
          <a:p>
            <a:fld id="{5736DCB0-9946-40EB-AD89-5701C2FE92D7}" type="slidenum">
              <a:rPr lang="tr-TR" sz="2000" b="1" smtClean="0">
                <a:solidFill>
                  <a:srgbClr val="FFFF00"/>
                </a:solidFill>
              </a:rPr>
              <a:t>6</a:t>
            </a:fld>
            <a:endParaRPr lang="tr-TR" sz="2000" b="1" dirty="0">
              <a:solidFill>
                <a:srgbClr val="FFFF00"/>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2375" y="3954162"/>
            <a:ext cx="4261021" cy="2357711"/>
          </a:xfrm>
          <a:prstGeom prst="rect">
            <a:avLst/>
          </a:prstGeom>
        </p:spPr>
      </p:pic>
    </p:spTree>
    <p:extLst>
      <p:ext uri="{BB962C8B-B14F-4D97-AF65-F5344CB8AC3E}">
        <p14:creationId xmlns:p14="http://schemas.microsoft.com/office/powerpoint/2010/main" val="351890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74754"/>
            <a:ext cx="10515600" cy="5802209"/>
          </a:xfrm>
          <a:solidFill>
            <a:schemeClr val="accent4">
              <a:lumMod val="40000"/>
              <a:lumOff val="60000"/>
            </a:schemeClr>
          </a:solidFill>
        </p:spPr>
        <p:txBody>
          <a:bodyPr>
            <a:normAutofit/>
          </a:bodyPr>
          <a:lstStyle/>
          <a:p>
            <a:pPr marL="0" indent="0">
              <a:buNone/>
            </a:pPr>
            <a:endParaRPr lang="tr-TR" sz="2000" dirty="0">
              <a:latin typeface="Comic Sans MS" panose="030F0702030302020204" pitchFamily="66" charset="0"/>
            </a:endParaRPr>
          </a:p>
          <a:p>
            <a:pPr marL="0" indent="0" algn="just">
              <a:buNone/>
            </a:pPr>
            <a:r>
              <a:rPr lang="tr-TR" sz="2000" dirty="0" smtClean="0">
                <a:latin typeface="Comic Sans MS" panose="030F0702030302020204" pitchFamily="66" charset="0"/>
              </a:rPr>
              <a:t>	Aslında her iki önder de Hindular ile </a:t>
            </a:r>
            <a:r>
              <a:rPr lang="tr-TR" sz="2000" dirty="0" err="1" smtClean="0">
                <a:latin typeface="Comic Sans MS" panose="030F0702030302020204" pitchFamily="66" charset="0"/>
              </a:rPr>
              <a:t>Müslümanlar’ın</a:t>
            </a:r>
            <a:r>
              <a:rPr lang="tr-TR" sz="2000" dirty="0" smtClean="0">
                <a:latin typeface="Comic Sans MS" panose="030F0702030302020204" pitchFamily="66" charset="0"/>
              </a:rPr>
              <a:t> birbirlerine karşı eyleme girişmesini önlemeye, aşırı militan unsurları dizginlemeye çalışıyorlardı. </a:t>
            </a:r>
            <a:r>
              <a:rPr lang="tr-TR" sz="2000" dirty="0" err="1" smtClean="0">
                <a:latin typeface="Comic Sans MS" panose="030F0702030302020204" pitchFamily="66" charset="0"/>
              </a:rPr>
              <a:t>Cinnah</a:t>
            </a:r>
            <a:r>
              <a:rPr lang="tr-TR" sz="2000" dirty="0" smtClean="0">
                <a:latin typeface="Comic Sans MS" panose="030F0702030302020204" pitchFamily="66" charset="0"/>
              </a:rPr>
              <a:t>, 1920’lerde Kongre Partisi’nden istifa etmiş siyasi yaşam olmakla birlikte Hindu-Müslüman işbirliği için uğraşmayı sürdürdü. Hindistan </a:t>
            </a:r>
            <a:r>
              <a:rPr lang="tr-TR" sz="2000" dirty="0" err="1" smtClean="0">
                <a:latin typeface="Comic Sans MS" panose="030F0702030302020204" pitchFamily="66" charset="0"/>
              </a:rPr>
              <a:t>Müslümanlar’ının</a:t>
            </a:r>
            <a:r>
              <a:rPr lang="tr-TR" sz="2000" dirty="0" smtClean="0">
                <a:latin typeface="Comic Sans MS" panose="030F0702030302020204" pitchFamily="66" charset="0"/>
              </a:rPr>
              <a:t>, </a:t>
            </a:r>
            <a:r>
              <a:rPr lang="tr-TR" sz="2000" dirty="0" err="1" smtClean="0">
                <a:latin typeface="Comic Sans MS" panose="030F0702030302020204" pitchFamily="66" charset="0"/>
              </a:rPr>
              <a:t>Hindular’la</a:t>
            </a:r>
            <a:r>
              <a:rPr lang="tr-TR" sz="2000" dirty="0" smtClean="0">
                <a:latin typeface="Comic Sans MS" panose="030F0702030302020204" pitchFamily="66" charset="0"/>
              </a:rPr>
              <a:t> birlikte yaşamayacak, ayrı bir ulusal topluluk biçiminde Müslümanlar oluşmaları süreci 1930’dan başlayarak büyük şair Muhammed İKBAL ve </a:t>
            </a:r>
            <a:r>
              <a:rPr lang="tr-TR" sz="2000" dirty="0" err="1" smtClean="0">
                <a:latin typeface="Comic Sans MS" panose="030F0702030302020204" pitchFamily="66" charset="0"/>
              </a:rPr>
              <a:t>Çavduri</a:t>
            </a:r>
            <a:r>
              <a:rPr lang="tr-TR" sz="2000" dirty="0" smtClean="0">
                <a:latin typeface="Comic Sans MS" panose="030F0702030302020204" pitchFamily="66" charset="0"/>
              </a:rPr>
              <a:t> Rahmet Ali gibi önderler ayrı bir Müslüman vatanı görüşünü ortaya atmışlardı. İngiltere hükümetinin 1935’te yayınladığı Hindistan Yönetim Yasası, </a:t>
            </a:r>
            <a:r>
              <a:rPr lang="tr-TR" sz="2000" dirty="0" err="1" smtClean="0">
                <a:latin typeface="Comic Sans MS" panose="030F0702030302020204" pitchFamily="66" charset="0"/>
              </a:rPr>
              <a:t>Cinnah’ı</a:t>
            </a:r>
            <a:r>
              <a:rPr lang="tr-TR" sz="2000" dirty="0" smtClean="0">
                <a:latin typeface="Comic Sans MS" panose="030F0702030302020204" pitchFamily="66" charset="0"/>
              </a:rPr>
              <a:t> Hindistan’da </a:t>
            </a:r>
            <a:r>
              <a:rPr lang="tr-TR" sz="2000" dirty="0" err="1" smtClean="0">
                <a:latin typeface="Comic Sans MS" panose="030F0702030302020204" pitchFamily="66" charset="0"/>
              </a:rPr>
              <a:t>Hindular’la</a:t>
            </a:r>
            <a:r>
              <a:rPr lang="tr-TR" sz="2000" dirty="0" smtClean="0">
                <a:latin typeface="Comic Sans MS" panose="030F0702030302020204" pitchFamily="66" charset="0"/>
              </a:rPr>
              <a:t> </a:t>
            </a:r>
            <a:r>
              <a:rPr lang="tr-TR" sz="2000" dirty="0" err="1" smtClean="0">
                <a:latin typeface="Comic Sans MS" panose="030F0702030302020204" pitchFamily="66" charset="0"/>
              </a:rPr>
              <a:t>Müslümanlar’a</a:t>
            </a:r>
            <a:r>
              <a:rPr lang="tr-TR" sz="2000" dirty="0" smtClean="0">
                <a:latin typeface="Comic Sans MS" panose="030F0702030302020204" pitchFamily="66" charset="0"/>
              </a:rPr>
              <a:t> da aynı devlet çatısı altında yaşamalarına olanak kalmadığına kesin olarak inandırdı.</a:t>
            </a:r>
            <a:endParaRPr lang="tr-TR" sz="2000" dirty="0">
              <a:latin typeface="Comic Sans MS" panose="030F0702030302020204" pitchFamily="66" charset="0"/>
            </a:endParaRPr>
          </a:p>
        </p:txBody>
      </p:sp>
      <p:sp>
        <p:nvSpPr>
          <p:cNvPr id="5" name="Slayt Numarası Yer Tutucusu 4"/>
          <p:cNvSpPr>
            <a:spLocks noGrp="1"/>
          </p:cNvSpPr>
          <p:nvPr>
            <p:ph type="sldNum" sz="quarter" idx="12"/>
          </p:nvPr>
        </p:nvSpPr>
        <p:spPr/>
        <p:txBody>
          <a:bodyPr/>
          <a:lstStyle/>
          <a:p>
            <a:fld id="{5736DCB0-9946-40EB-AD89-5701C2FE92D7}" type="slidenum">
              <a:rPr lang="tr-TR" sz="2000" b="1" smtClean="0">
                <a:solidFill>
                  <a:srgbClr val="FFFF00"/>
                </a:solidFill>
              </a:rPr>
              <a:t>7</a:t>
            </a:fld>
            <a:endParaRPr lang="tr-TR" sz="2000" b="1" dirty="0">
              <a:solidFill>
                <a:srgbClr val="FFFF0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5345" y="3275858"/>
            <a:ext cx="6141309" cy="2815925"/>
          </a:xfrm>
          <a:prstGeom prst="rect">
            <a:avLst/>
          </a:prstGeom>
        </p:spPr>
      </p:pic>
    </p:spTree>
    <p:extLst>
      <p:ext uri="{BB962C8B-B14F-4D97-AF65-F5344CB8AC3E}">
        <p14:creationId xmlns:p14="http://schemas.microsoft.com/office/powerpoint/2010/main" val="2308265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94675"/>
            <a:ext cx="10515600" cy="5682288"/>
          </a:xfrm>
          <a:solidFill>
            <a:schemeClr val="accent4">
              <a:lumMod val="40000"/>
              <a:lumOff val="60000"/>
            </a:schemeClr>
          </a:solidFill>
        </p:spPr>
        <p:txBody>
          <a:bodyPr/>
          <a:lstStyle/>
          <a:p>
            <a:pPr marL="0" indent="0">
              <a:buNone/>
            </a:pPr>
            <a:r>
              <a:rPr lang="tr-TR" sz="2000" dirty="0" smtClean="0">
                <a:latin typeface="Comic Sans MS" panose="030F0702030302020204" pitchFamily="66" charset="0"/>
              </a:rPr>
              <a:t>Hindistan Yönetim Yasası, yerel Hindistan yönetimine özerklik tanımaktaydı. Hindular, yasa ile kendilerine verilmiş olan haklardan fazlasını istediler ve yasa Müslüman hakları aleyhine değiştirildi. Bu yasanın ardından Hindistan </a:t>
            </a:r>
            <a:r>
              <a:rPr lang="tr-TR" sz="2000" dirty="0" err="1" smtClean="0">
                <a:latin typeface="Comic Sans MS" panose="030F0702030302020204" pitchFamily="66" charset="0"/>
              </a:rPr>
              <a:t>Müslümanlar’ı</a:t>
            </a:r>
            <a:r>
              <a:rPr lang="tr-TR" sz="2000" dirty="0" smtClean="0">
                <a:latin typeface="Comic Sans MS" panose="030F0702030302020204" pitchFamily="66" charset="0"/>
              </a:rPr>
              <a:t> İkbal’in düşünsel yönlendirmesi ve </a:t>
            </a:r>
            <a:r>
              <a:rPr lang="tr-TR" sz="2000" dirty="0" err="1" smtClean="0">
                <a:latin typeface="Comic Sans MS" panose="030F0702030302020204" pitchFamily="66" charset="0"/>
              </a:rPr>
              <a:t>Cinnah’ın</a:t>
            </a:r>
            <a:r>
              <a:rPr lang="tr-TR" sz="2000" dirty="0" smtClean="0">
                <a:latin typeface="Comic Sans MS" panose="030F0702030302020204" pitchFamily="66" charset="0"/>
              </a:rPr>
              <a:t> siyasi önderliği altında tüm ülke çapında örgütlendiler. 1940’da, Pakistan sözcüğü ilk kez kullanıldı. 22 Mart 1940 tarihinde Lahor’da toplanan tüm Hindistan Müslüman Birliği genel kurulunda, Lahor Tasarısı ya da Pakistan Kararı adıyla bilinen kararda Asya-alt kıtasında İngiliz egemenliğinin kalkmasından sonra Müslüman çoğunluğa dayalı bir Pakistan devletinin kurulması öngörülmüştü. </a:t>
            </a:r>
            <a:r>
              <a:rPr lang="tr-TR" sz="2000" dirty="0" err="1" smtClean="0">
                <a:latin typeface="Comic Sans MS" panose="030F0702030302020204" pitchFamily="66" charset="0"/>
              </a:rPr>
              <a:t>Cinnah</a:t>
            </a:r>
            <a:r>
              <a:rPr lang="tr-TR" sz="2000" dirty="0" smtClean="0">
                <a:latin typeface="Comic Sans MS" panose="030F0702030302020204" pitchFamily="66" charset="0"/>
              </a:rPr>
              <a:t>, 1940’tan sonra Hindistan </a:t>
            </a:r>
            <a:r>
              <a:rPr lang="tr-TR" sz="2000" dirty="0" err="1" smtClean="0">
                <a:latin typeface="Comic Sans MS" panose="030F0702030302020204" pitchFamily="66" charset="0"/>
              </a:rPr>
              <a:t>Müslümanlar’ı</a:t>
            </a:r>
            <a:r>
              <a:rPr lang="tr-TR" sz="2000" dirty="0" smtClean="0">
                <a:latin typeface="Comic Sans MS" panose="030F0702030302020204" pitchFamily="66" charset="0"/>
              </a:rPr>
              <a:t> arasında </a:t>
            </a:r>
            <a:r>
              <a:rPr lang="tr-TR" sz="2000" dirty="0" err="1" smtClean="0">
                <a:latin typeface="Comic Sans MS" panose="030F0702030302020204" pitchFamily="66" charset="0"/>
              </a:rPr>
              <a:t>Kaid</a:t>
            </a:r>
            <a:r>
              <a:rPr lang="tr-TR" sz="2000" dirty="0" smtClean="0">
                <a:latin typeface="Comic Sans MS" panose="030F0702030302020204" pitchFamily="66" charset="0"/>
              </a:rPr>
              <a:t>-i Azam (büyük önder) sıfatıyla anılmaya başlandı.</a:t>
            </a:r>
            <a:endParaRPr lang="tr-TR" sz="2000" dirty="0">
              <a:latin typeface="Comic Sans MS" panose="030F0702030302020204" pitchFamily="66" charset="0"/>
            </a:endParaRPr>
          </a:p>
          <a:p>
            <a:pPr marL="0" indent="0" algn="just">
              <a:buNone/>
            </a:pPr>
            <a:r>
              <a:rPr lang="tr-TR" dirty="0" smtClean="0"/>
              <a:t>	</a:t>
            </a:r>
            <a:endParaRPr lang="tr-TR"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z="2000" b="1" smtClean="0">
                <a:solidFill>
                  <a:srgbClr val="FFFF00"/>
                </a:solidFill>
              </a:rPr>
              <a:t>8</a:t>
            </a:fld>
            <a:endParaRPr lang="tr-TR" sz="2000" b="1" dirty="0">
              <a:solidFill>
                <a:srgbClr val="FFFF00"/>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698" y="3149557"/>
            <a:ext cx="4412604" cy="3027406"/>
          </a:xfrm>
          <a:prstGeom prst="rect">
            <a:avLst/>
          </a:prstGeom>
        </p:spPr>
      </p:pic>
    </p:spTree>
    <p:extLst>
      <p:ext uri="{BB962C8B-B14F-4D97-AF65-F5344CB8AC3E}">
        <p14:creationId xmlns:p14="http://schemas.microsoft.com/office/powerpoint/2010/main" val="297372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09666"/>
            <a:ext cx="10515600" cy="5846684"/>
          </a:xfrm>
          <a:solidFill>
            <a:schemeClr val="accent4">
              <a:lumMod val="40000"/>
              <a:lumOff val="60000"/>
            </a:schemeClr>
          </a:solidFill>
        </p:spPr>
        <p:txBody>
          <a:bodyPr>
            <a:normAutofit/>
          </a:bodyPr>
          <a:lstStyle/>
          <a:p>
            <a:pPr marL="0" indent="0">
              <a:buNone/>
            </a:pPr>
            <a:endParaRPr lang="tr-TR" sz="2000" dirty="0" smtClean="0">
              <a:latin typeface="Comic Sans MS" panose="030F0702030302020204" pitchFamily="66" charset="0"/>
            </a:endParaRPr>
          </a:p>
          <a:p>
            <a:pPr marL="0" indent="0" algn="just">
              <a:buNone/>
            </a:pPr>
            <a:r>
              <a:rPr lang="tr-TR" sz="2000" dirty="0">
                <a:latin typeface="Comic Sans MS" panose="030F0702030302020204" pitchFamily="66" charset="0"/>
              </a:rPr>
              <a:t>	</a:t>
            </a:r>
            <a:r>
              <a:rPr lang="tr-TR" sz="2000" dirty="0" smtClean="0">
                <a:latin typeface="Comic Sans MS" panose="030F0702030302020204" pitchFamily="66" charset="0"/>
              </a:rPr>
              <a:t>Karara, İngiltere ve Kongre Partisi ayrı ayrı karşı çıktılar. 1944 </a:t>
            </a:r>
            <a:r>
              <a:rPr lang="tr-TR" sz="2000" dirty="0" err="1" smtClean="0">
                <a:latin typeface="Comic Sans MS" panose="030F0702030302020204" pitchFamily="66" charset="0"/>
              </a:rPr>
              <a:t>Eylülün’de</a:t>
            </a:r>
            <a:r>
              <a:rPr lang="tr-TR" sz="2000" dirty="0" smtClean="0">
                <a:latin typeface="Comic Sans MS" panose="030F0702030302020204" pitchFamily="66" charset="0"/>
              </a:rPr>
              <a:t> </a:t>
            </a:r>
            <a:r>
              <a:rPr lang="tr-TR" sz="2000" dirty="0" err="1" smtClean="0">
                <a:latin typeface="Comic Sans MS" panose="030F0702030302020204" pitchFamily="66" charset="0"/>
              </a:rPr>
              <a:t>Cinnah</a:t>
            </a:r>
            <a:r>
              <a:rPr lang="tr-TR" sz="2000" dirty="0" smtClean="0">
                <a:latin typeface="Comic Sans MS" panose="030F0702030302020204" pitchFamily="66" charset="0"/>
              </a:rPr>
              <a:t> ile Gandi son kez bir araya gelerek ortak davranma yollarını araştırdılar. Gandi, </a:t>
            </a:r>
            <a:r>
              <a:rPr lang="tr-TR" sz="2000" dirty="0" err="1" smtClean="0">
                <a:latin typeface="Comic Sans MS" panose="030F0702030302020204" pitchFamily="66" charset="0"/>
              </a:rPr>
              <a:t>Müslümanlar’dan</a:t>
            </a:r>
            <a:r>
              <a:rPr lang="tr-TR" sz="2000" dirty="0" smtClean="0">
                <a:latin typeface="Comic Sans MS" panose="030F0702030302020204" pitchFamily="66" charset="0"/>
              </a:rPr>
              <a:t> ayrı bir ulus doğabileceğine inanmıyordu. Hindistan önce İngiltere’den kurtulmalı, ayrıntılar daha sonra Hindular ve Müslümanlar arasında görüşülmeliydi. </a:t>
            </a:r>
            <a:r>
              <a:rPr lang="tr-TR" sz="2000" dirty="0" err="1" smtClean="0">
                <a:latin typeface="Comic Sans MS" panose="030F0702030302020204" pitchFamily="66" charset="0"/>
              </a:rPr>
              <a:t>Müslümanlar’a</a:t>
            </a:r>
            <a:r>
              <a:rPr lang="tr-TR" sz="2000" dirty="0" smtClean="0">
                <a:latin typeface="Comic Sans MS" panose="030F0702030302020204" pitchFamily="66" charset="0"/>
              </a:rPr>
              <a:t> verilecek haklar bu çerçevede ele alınmalıydı. 1944 görüşmeleri anlaşmazlıkla sonuçlandı, Pakistan ile Hindistan’ın iki ayrı devlet olarak kurulmalarının yolu açıldı.</a:t>
            </a:r>
          </a:p>
          <a:p>
            <a:pPr marL="0" indent="0" algn="just">
              <a:buNone/>
            </a:pPr>
            <a:endParaRPr lang="tr-TR" sz="2000" dirty="0">
              <a:latin typeface="Comic Sans MS" panose="030F0702030302020204" pitchFamily="66" charset="0"/>
            </a:endParaRPr>
          </a:p>
          <a:p>
            <a:pPr marL="0" indent="0" algn="just">
              <a:buNone/>
            </a:pPr>
            <a:endParaRPr lang="tr-TR" sz="2000"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z="2000" b="1" smtClean="0">
                <a:solidFill>
                  <a:srgbClr val="FFFF00"/>
                </a:solidFill>
              </a:rPr>
              <a:t>9</a:t>
            </a:fld>
            <a:endParaRPr lang="tr-TR" sz="2000" b="1" dirty="0">
              <a:solidFill>
                <a:srgbClr val="FFFF00"/>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1790" y="3768811"/>
            <a:ext cx="3894847" cy="243428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638" y="3768812"/>
            <a:ext cx="3764692" cy="2434280"/>
          </a:xfrm>
          <a:prstGeom prst="rect">
            <a:avLst/>
          </a:prstGeom>
        </p:spPr>
      </p:pic>
    </p:spTree>
    <p:extLst>
      <p:ext uri="{BB962C8B-B14F-4D97-AF65-F5344CB8AC3E}">
        <p14:creationId xmlns:p14="http://schemas.microsoft.com/office/powerpoint/2010/main" val="3940114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291</TotalTime>
  <Words>1720</Words>
  <Application>Microsoft Office PowerPoint</Application>
  <PresentationFormat>Özel</PresentationFormat>
  <Paragraphs>108</Paragraphs>
  <Slides>37</Slides>
  <Notes>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Office Teması</vt:lpstr>
      <vt:lpstr>      MUHAMMED ALİ CİNNAH</vt:lpstr>
      <vt:lpstr>MUHAMMED ALİ CİNNAH KİMDİR?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MUHAMMED ALİ CİNNAH’IN PAKİSTAN İÇİN ÖNEMİ</vt:lpstr>
      <vt:lpstr>GÖÇ</vt:lpstr>
      <vt:lpstr>PowerPoint Sunusu</vt:lpstr>
      <vt:lpstr>FotoĞraflarda, YENİ Delhİ'den Pakistan yönüne gitmeye çalIŞan Müslüman mülteciler görülüyor.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MUSTAFA KEMAL ATATÜRK HAKKINDA SÖZÜ</vt:lpstr>
      <vt:lpstr>PowerPoint Sunusu</vt:lpstr>
      <vt:lpstr>PowerPoint Sunusu</vt:lpstr>
      <vt:lpstr>PowerPoint Sunusu</vt:lpstr>
      <vt:lpstr>MUHAMMED ALİ CİNNAH’TAN VECİZ SÖZLER</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MUHAMMED ALİ CİNNAH</dc:title>
  <dc:creator>Windows Kullanıcısı</dc:creator>
  <cp:lastModifiedBy>user</cp:lastModifiedBy>
  <cp:revision>33</cp:revision>
  <dcterms:created xsi:type="dcterms:W3CDTF">2018-10-07T09:23:51Z</dcterms:created>
  <dcterms:modified xsi:type="dcterms:W3CDTF">2020-04-11T18:48:28Z</dcterms:modified>
</cp:coreProperties>
</file>