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71" r:id="rId3"/>
    <p:sldId id="376" r:id="rId4"/>
    <p:sldId id="378" r:id="rId5"/>
    <p:sldId id="347" r:id="rId6"/>
    <p:sldId id="307" r:id="rId7"/>
    <p:sldId id="272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FAE655-523A-4D12-A372-0E354CFE16ED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192B00-99E8-4FCE-952C-C6A837A64EF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D9402-4883-4DD4-8E5C-768A1D5DFCEB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A0481-357E-4EDE-9193-6F14ACA47417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F2781-7E63-4283-A8B1-E26D33305531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F7089-525C-4053-A71D-BDE30AF9E312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9519D-AD4E-40EF-8D5B-053E2D0CB1A0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2BA0B-16B8-49F1-9E77-ED0B160E2513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4A0FB-8861-4BCD-97C4-9F73BBC358F0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727CC-7C7D-434A-92F3-04C54E92C42B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BC429-03D0-46C4-B5E8-A10B959290F6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59186-F071-4BF2-B126-DBB09EF3F4A9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3BB17-EFB2-4CB7-A86D-FDB8509CA869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B80BC6-6E16-4FFD-95FB-203B8DFE78B4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www.nature.com/news/meet-the-soft-cuddly-robots-of-the-future-1.19285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sz="3600" b="1" dirty="0" err="1" smtClean="0"/>
              <a:t>Inspiration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from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other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Animals</a:t>
            </a:r>
            <a:endParaRPr lang="tr-TR" sz="36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tr-TR" sz="2000" b="1" dirty="0" smtClean="0">
                <a:solidFill>
                  <a:schemeClr val="tx1"/>
                </a:solidFill>
              </a:rPr>
              <a:t>Dr. Arzu GÜRSOY ERGEN</a:t>
            </a:r>
          </a:p>
          <a:p>
            <a:pPr>
              <a:spcBef>
                <a:spcPts val="0"/>
              </a:spcBef>
            </a:pPr>
            <a:r>
              <a:rPr lang="tr-TR" sz="2000" b="1" dirty="0" err="1" smtClean="0">
                <a:solidFill>
                  <a:schemeClr val="tx1"/>
                </a:solidFill>
              </a:rPr>
              <a:t>Science</a:t>
            </a:r>
            <a:r>
              <a:rPr lang="tr-TR" sz="2000" b="1" dirty="0" smtClean="0">
                <a:solidFill>
                  <a:schemeClr val="tx1"/>
                </a:solidFill>
              </a:rPr>
              <a:t> </a:t>
            </a:r>
            <a:r>
              <a:rPr lang="tr-TR" sz="2000" b="1" dirty="0" err="1" smtClean="0">
                <a:solidFill>
                  <a:schemeClr val="tx1"/>
                </a:solidFill>
              </a:rPr>
              <a:t>Faculty</a:t>
            </a:r>
            <a:endParaRPr lang="tr-TR" sz="2000" b="1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r>
              <a:rPr lang="tr-TR" sz="2000" b="1" dirty="0" err="1" smtClean="0">
                <a:solidFill>
                  <a:schemeClr val="tx1"/>
                </a:solidFill>
              </a:rPr>
              <a:t>Biology</a:t>
            </a:r>
            <a:r>
              <a:rPr lang="tr-TR" sz="2000" b="1" dirty="0" smtClean="0">
                <a:solidFill>
                  <a:schemeClr val="tx1"/>
                </a:solidFill>
              </a:rPr>
              <a:t> </a:t>
            </a:r>
            <a:r>
              <a:rPr lang="tr-TR" sz="2000" b="1" dirty="0" err="1" smtClean="0">
                <a:solidFill>
                  <a:schemeClr val="tx1"/>
                </a:solidFill>
              </a:rPr>
              <a:t>Department</a:t>
            </a:r>
            <a:endParaRPr lang="tr-TR" sz="2000" b="1" dirty="0">
              <a:solidFill>
                <a:schemeClr val="tx1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</a:t>
            </a:fld>
            <a:endParaRPr lang="tr-TR"/>
          </a:p>
        </p:txBody>
      </p:sp>
      <p:pic>
        <p:nvPicPr>
          <p:cNvPr id="1026" name="Picture 2" descr="C:\Users\ARZU\Desktop\6-octopus-robo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185372">
            <a:off x="550938" y="585745"/>
            <a:ext cx="1709441" cy="1217165"/>
          </a:xfrm>
          <a:prstGeom prst="rect">
            <a:avLst/>
          </a:prstGeom>
          <a:noFill/>
        </p:spPr>
      </p:pic>
      <p:pic>
        <p:nvPicPr>
          <p:cNvPr id="1027" name="Picture 3" descr="C:\Users\ARZU\Desktop\53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1196752"/>
            <a:ext cx="1751928" cy="1051157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53524">
            <a:off x="251521" y="3645024"/>
            <a:ext cx="1886463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 descr="https://img.cinemablend.com/filter:scale/cb/8/4/6/9/2/6/84692670e3e0c1a40051b87913194c2cacb4dce7340612a1c7f590144e7d2fc7.jpg?mw=60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5301208"/>
            <a:ext cx="2303936" cy="1151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RZU\Desktop\8-bionic-handling-assistant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12160" y="1124744"/>
            <a:ext cx="2047734" cy="1189111"/>
          </a:xfrm>
          <a:prstGeom prst="rect">
            <a:avLst/>
          </a:prstGeom>
          <a:noFill/>
        </p:spPr>
      </p:pic>
      <p:pic>
        <p:nvPicPr>
          <p:cNvPr id="10" name="Picture 3" descr="http://www.technologystudent.com/prddes1/biomim11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49" t="20219" r="3610" b="8808"/>
          <a:stretch/>
        </p:blipFill>
        <p:spPr bwMode="auto">
          <a:xfrm rot="1438121">
            <a:off x="2143964" y="5370277"/>
            <a:ext cx="1278323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4" name="Rectangle 3"/>
          <p:cNvSpPr txBox="1">
            <a:spLocks noChangeArrowheads="1"/>
          </p:cNvSpPr>
          <p:nvPr/>
        </p:nvSpPr>
        <p:spPr bwMode="auto">
          <a:xfrm>
            <a:off x="611560" y="764704"/>
            <a:ext cx="8077200" cy="456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defTabSz="457200" eaLnBrk="0" hangingPunct="0">
              <a:spcBef>
                <a:spcPct val="20000"/>
              </a:spcBef>
              <a:buFont typeface="Helvetica Neue" charset="0"/>
              <a:buAutoNum type="arabicPeriod"/>
            </a:pPr>
            <a:r>
              <a:rPr lang="en-GB" dirty="0" smtClean="0">
                <a:solidFill>
                  <a:srgbClr val="000000"/>
                </a:solidFill>
              </a:rPr>
              <a:t>Gecko &amp; its amazing climbing properties</a:t>
            </a:r>
          </a:p>
          <a:p>
            <a:pPr marL="457200" indent="-457200" defTabSz="457200" eaLnBrk="0" hangingPunct="0">
              <a:spcBef>
                <a:spcPct val="20000"/>
              </a:spcBef>
              <a:buFont typeface="Helvetica Neue" charset="0"/>
              <a:buAutoNum type="arabicPeriod"/>
            </a:pPr>
            <a:r>
              <a:rPr lang="en-US" dirty="0" smtClean="0"/>
              <a:t>A Robotic Arm Like an Elephant Trunk</a:t>
            </a:r>
            <a:endParaRPr lang="tr-TR" dirty="0" smtClean="0"/>
          </a:p>
          <a:p>
            <a:pPr marL="457200" indent="-457200" defTabSz="457200" eaLnBrk="0" hangingPunct="0">
              <a:spcBef>
                <a:spcPct val="20000"/>
              </a:spcBef>
              <a:buFont typeface="Helvetica Neue" charset="0"/>
              <a:buAutoNum type="arabicPeriod"/>
            </a:pPr>
            <a:r>
              <a:rPr lang="en-GB" dirty="0" smtClean="0">
                <a:solidFill>
                  <a:srgbClr val="000000"/>
                </a:solidFill>
              </a:rPr>
              <a:t>Bats, echo waves &amp; a walking cane for the blind</a:t>
            </a:r>
            <a:endParaRPr lang="tr-TR" dirty="0" smtClean="0">
              <a:solidFill>
                <a:srgbClr val="000000"/>
              </a:solidFill>
            </a:endParaRPr>
          </a:p>
          <a:p>
            <a:pPr marL="457200" indent="-457200" defTabSz="457200" eaLnBrk="0" hangingPunct="0">
              <a:spcBef>
                <a:spcPct val="20000"/>
              </a:spcBef>
              <a:buFont typeface="Helvetica Neue" charset="0"/>
              <a:buAutoNum type="arabicPeriod"/>
            </a:pPr>
            <a:r>
              <a:rPr lang="en-GB" dirty="0" smtClean="0">
                <a:solidFill>
                  <a:srgbClr val="000000"/>
                </a:solidFill>
              </a:rPr>
              <a:t>Sharks &amp; swimsuits</a:t>
            </a:r>
            <a:endParaRPr lang="tr-TR" dirty="0" smtClean="0">
              <a:solidFill>
                <a:srgbClr val="000000"/>
              </a:solidFill>
            </a:endParaRPr>
          </a:p>
          <a:p>
            <a:pPr marL="457200" indent="-457200" defTabSz="457200" eaLnBrk="0" hangingPunct="0">
              <a:spcBef>
                <a:spcPct val="20000"/>
              </a:spcBef>
              <a:buFont typeface="Helvetica Neue" charset="0"/>
              <a:buAutoNum type="arabicPeriod"/>
            </a:pPr>
            <a:r>
              <a:rPr lang="tr-TR" dirty="0" smtClean="0">
                <a:cs typeface="Arial"/>
              </a:rPr>
              <a:t>M</a:t>
            </a:r>
            <a:r>
              <a:rPr lang="en-US" dirty="0" err="1" smtClean="0">
                <a:cs typeface="Arial"/>
              </a:rPr>
              <a:t>ater</a:t>
            </a:r>
            <a:r>
              <a:rPr lang="tr-TR" dirty="0" smtClean="0">
                <a:cs typeface="Arial"/>
              </a:rPr>
              <a:t>i</a:t>
            </a:r>
            <a:r>
              <a:rPr lang="en-US" dirty="0" smtClean="0">
                <a:cs typeface="Arial"/>
              </a:rPr>
              <a:t>al based on </a:t>
            </a:r>
            <a:r>
              <a:rPr lang="en-US" dirty="0" err="1" smtClean="0">
                <a:cs typeface="Arial"/>
              </a:rPr>
              <a:t>sharksk</a:t>
            </a:r>
            <a:r>
              <a:rPr lang="tr-TR" dirty="0" smtClean="0">
                <a:cs typeface="Arial"/>
              </a:rPr>
              <a:t>i</a:t>
            </a:r>
            <a:r>
              <a:rPr lang="en-US" dirty="0" smtClean="0">
                <a:cs typeface="Arial"/>
              </a:rPr>
              <a:t>n stops </a:t>
            </a:r>
            <a:r>
              <a:rPr lang="en-US" dirty="0" err="1" smtClean="0">
                <a:cs typeface="Arial"/>
              </a:rPr>
              <a:t>bacter</a:t>
            </a:r>
            <a:r>
              <a:rPr lang="tr-TR" dirty="0" smtClean="0">
                <a:cs typeface="Arial"/>
              </a:rPr>
              <a:t>i</a:t>
            </a:r>
            <a:r>
              <a:rPr lang="en-US" dirty="0" smtClean="0">
                <a:cs typeface="Arial"/>
              </a:rPr>
              <a:t>al breakouts</a:t>
            </a:r>
          </a:p>
          <a:p>
            <a:pPr marL="457200" indent="-457200" defTabSz="457200" eaLnBrk="0" hangingPunct="0">
              <a:spcBef>
                <a:spcPct val="20000"/>
              </a:spcBef>
              <a:buFont typeface="Helvetica Neue" charset="0"/>
              <a:buAutoNum type="arabicPeriod"/>
            </a:pPr>
            <a:r>
              <a:rPr lang="en-GB" dirty="0" smtClean="0"/>
              <a:t>Mercedes-Benz, the boxfish &amp; the car </a:t>
            </a:r>
            <a:endParaRPr lang="tr-TR" dirty="0" smtClean="0"/>
          </a:p>
          <a:p>
            <a:pPr marL="457200" indent="-457200" defTabSz="457200" eaLnBrk="0" hangingPunct="0">
              <a:spcBef>
                <a:spcPct val="20000"/>
              </a:spcBef>
              <a:buFont typeface="Helvetica Neue" charset="0"/>
              <a:buAutoNum type="arabicPeriod"/>
            </a:pPr>
            <a:r>
              <a:rPr lang="en-GB" dirty="0" smtClean="0">
                <a:solidFill>
                  <a:srgbClr val="000000"/>
                </a:solidFill>
              </a:rPr>
              <a:t> </a:t>
            </a:r>
            <a:r>
              <a:rPr lang="en-US" dirty="0" smtClean="0"/>
              <a:t>Dolphin inspired Tsunami warning system</a:t>
            </a:r>
            <a:endParaRPr lang="tr-TR" dirty="0" smtClean="0"/>
          </a:p>
          <a:p>
            <a:pPr marL="457200" indent="-457200" defTabSz="457200" eaLnBrk="0" hangingPunct="0">
              <a:spcBef>
                <a:spcPct val="20000"/>
              </a:spcBef>
              <a:buFont typeface="Helvetica Neue" charset="0"/>
              <a:buAutoNum type="arabicPeriod"/>
            </a:pPr>
            <a:r>
              <a:rPr lang="tr-TR" dirty="0" smtClean="0"/>
              <a:t>Radar/Sonar </a:t>
            </a:r>
            <a:r>
              <a:rPr lang="tr-TR" dirty="0" err="1" smtClean="0"/>
              <a:t>System</a:t>
            </a:r>
            <a:r>
              <a:rPr lang="tr-TR" dirty="0" smtClean="0"/>
              <a:t>-</a:t>
            </a:r>
            <a:r>
              <a:rPr lang="tr-TR" dirty="0" err="1" smtClean="0"/>
              <a:t>Dolphins</a:t>
            </a:r>
            <a:r>
              <a:rPr lang="tr-TR" dirty="0" smtClean="0"/>
              <a:t>-</a:t>
            </a:r>
            <a:r>
              <a:rPr lang="tr-TR" dirty="0" err="1" smtClean="0"/>
              <a:t>Bats</a:t>
            </a:r>
            <a:endParaRPr lang="tr-TR" dirty="0" smtClean="0"/>
          </a:p>
          <a:p>
            <a:pPr marL="457200" indent="-457200" defTabSz="457200" eaLnBrk="0" hangingPunct="0">
              <a:spcBef>
                <a:spcPct val="20000"/>
              </a:spcBef>
              <a:buFont typeface="Helvetica Neue" charset="0"/>
              <a:buAutoNum type="arabicPeriod"/>
            </a:pPr>
            <a:r>
              <a:rPr lang="en-GB" dirty="0" smtClean="0">
                <a:solidFill>
                  <a:srgbClr val="000000"/>
                </a:solidFill>
              </a:rPr>
              <a:t>Wale fin &amp; green energy solution</a:t>
            </a:r>
            <a:endParaRPr lang="tr-TR" dirty="0" smtClean="0">
              <a:solidFill>
                <a:srgbClr val="000000"/>
              </a:solidFill>
            </a:endParaRPr>
          </a:p>
          <a:p>
            <a:pPr marL="457200" indent="-457200" defTabSz="457200" eaLnBrk="0" hangingPunct="0">
              <a:spcBef>
                <a:spcPct val="20000"/>
              </a:spcBef>
              <a:buFont typeface="Helvetica Neue" charset="0"/>
              <a:buAutoNum type="arabicPeriod"/>
            </a:pP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Road</a:t>
            </a:r>
            <a:r>
              <a:rPr lang="tr-TR" dirty="0" smtClean="0"/>
              <a:t> </a:t>
            </a:r>
            <a:r>
              <a:rPr lang="tr-TR" dirty="0" err="1" smtClean="0"/>
              <a:t>Shark</a:t>
            </a:r>
            <a:r>
              <a:rPr lang="tr-TR" dirty="0" smtClean="0"/>
              <a:t> = </a:t>
            </a:r>
            <a:r>
              <a:rPr lang="tr-TR" dirty="0" err="1" smtClean="0"/>
              <a:t>Corvett</a:t>
            </a:r>
            <a:endParaRPr lang="tr-TR" dirty="0" smtClean="0"/>
          </a:p>
          <a:p>
            <a:pPr marL="457200" indent="-457200" defTabSz="457200" eaLnBrk="0" hangingPunct="0">
              <a:spcBef>
                <a:spcPct val="20000"/>
              </a:spcBef>
              <a:buFont typeface="Helvetica Neue" charset="0"/>
              <a:buAutoNum type="arabicPeriod"/>
            </a:pPr>
            <a:r>
              <a:rPr lang="tr-TR" dirty="0" smtClean="0"/>
              <a:t>S</a:t>
            </a:r>
            <a:r>
              <a:rPr lang="en-US" dirty="0" err="1" smtClean="0"/>
              <a:t>nowshoe</a:t>
            </a:r>
            <a:r>
              <a:rPr lang="en-US" dirty="0" smtClean="0"/>
              <a:t> </a:t>
            </a:r>
            <a:r>
              <a:rPr lang="tr-TR" dirty="0" smtClean="0"/>
              <a:t>= Hare</a:t>
            </a:r>
            <a:endParaRPr lang="en-GB" dirty="0" smtClean="0">
              <a:solidFill>
                <a:srgbClr val="000000"/>
              </a:solidFill>
            </a:endParaRPr>
          </a:p>
          <a:p>
            <a:pPr marL="457200" indent="-457200" defTabSz="457200" eaLnBrk="0" hangingPunct="0">
              <a:spcBef>
                <a:spcPct val="20000"/>
              </a:spcBef>
              <a:buFont typeface="Helvetica Neue" charset="0"/>
              <a:buAutoNum type="arabicPeriod"/>
            </a:pPr>
            <a:r>
              <a:rPr lang="tr-TR" dirty="0" err="1" smtClean="0"/>
              <a:t>Mussels</a:t>
            </a:r>
            <a:r>
              <a:rPr lang="tr-TR" dirty="0" smtClean="0"/>
              <a:t>: </a:t>
            </a:r>
            <a:r>
              <a:rPr lang="tr-TR" dirty="0" err="1" smtClean="0"/>
              <a:t>Adhesives</a:t>
            </a:r>
            <a:endParaRPr lang="tr-TR" dirty="0" smtClean="0"/>
          </a:p>
          <a:p>
            <a:pPr marL="457200" indent="-457200" defTabSz="457200" eaLnBrk="0" hangingPunct="0">
              <a:spcBef>
                <a:spcPct val="20000"/>
              </a:spcBef>
              <a:buFont typeface="Helvetica Neue" charset="0"/>
              <a:buAutoNum type="arabicPeriod"/>
            </a:pPr>
            <a:r>
              <a:rPr lang="tr-TR" dirty="0" err="1" smtClean="0"/>
              <a:t>Squishy</a:t>
            </a:r>
            <a:r>
              <a:rPr lang="tr-TR" dirty="0" smtClean="0"/>
              <a:t> </a:t>
            </a:r>
            <a:r>
              <a:rPr lang="tr-TR" dirty="0" err="1" smtClean="0"/>
              <a:t>Robots</a:t>
            </a:r>
            <a:r>
              <a:rPr lang="tr-TR" dirty="0" smtClean="0"/>
              <a:t> </a:t>
            </a:r>
            <a:r>
              <a:rPr lang="tr-TR" dirty="0" err="1" smtClean="0"/>
              <a:t>Octopus</a:t>
            </a:r>
            <a:endParaRPr lang="tr-TR" dirty="0" smtClean="0"/>
          </a:p>
          <a:p>
            <a:pPr marL="457200" indent="-457200" defTabSz="457200" eaLnBrk="0" hangingPunct="0">
              <a:spcBef>
                <a:spcPct val="20000"/>
              </a:spcBef>
              <a:buFont typeface="Helvetica Neue" charset="0"/>
              <a:buAutoNum type="arabicPeriod"/>
            </a:pPr>
            <a:r>
              <a:rPr lang="en-GB" altLang="en-US" dirty="0" smtClean="0"/>
              <a:t>Spiders webs</a:t>
            </a:r>
            <a:endParaRPr lang="tr-TR" dirty="0" smtClean="0"/>
          </a:p>
          <a:p>
            <a:pPr marL="457200" indent="-457200" defTabSz="457200" eaLnBrk="0" hangingPunct="0">
              <a:spcBef>
                <a:spcPct val="20000"/>
              </a:spcBef>
              <a:buFont typeface="Helvetica Neue" charset="0"/>
              <a:buAutoNum type="arabicPeriod"/>
            </a:pPr>
            <a:r>
              <a:rPr lang="tr-TR" dirty="0" err="1" smtClean="0"/>
              <a:t>Cat</a:t>
            </a:r>
            <a:r>
              <a:rPr lang="tr-TR" dirty="0" smtClean="0"/>
              <a:t> </a:t>
            </a:r>
            <a:r>
              <a:rPr lang="tr-TR" dirty="0" err="1" smtClean="0"/>
              <a:t>eye</a:t>
            </a:r>
            <a:r>
              <a:rPr lang="tr-TR" dirty="0" smtClean="0"/>
              <a:t> = Car </a:t>
            </a:r>
            <a:r>
              <a:rPr lang="tr-TR" dirty="0" err="1" smtClean="0"/>
              <a:t>lights</a:t>
            </a:r>
            <a:r>
              <a:rPr lang="tr-TR" dirty="0" smtClean="0"/>
              <a:t> = </a:t>
            </a:r>
            <a:r>
              <a:rPr lang="tr-TR" dirty="0" err="1" smtClean="0"/>
              <a:t>Reflector</a:t>
            </a:r>
            <a:endParaRPr lang="tr-TR" dirty="0" smtClean="0"/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</a:t>
            </a:fld>
            <a:endParaRPr lang="tr-TR"/>
          </a:p>
        </p:txBody>
      </p:sp>
      <p:pic>
        <p:nvPicPr>
          <p:cNvPr id="2050" name="Picture 2" descr="C:\Users\ARZU\Desktop\Biyomimikri\dersler- biomimicry\9. hafta - diğer hayvanlar\fotoğraflar\geyi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248" y="404664"/>
            <a:ext cx="1752716" cy="1260000"/>
          </a:xfrm>
          <a:prstGeom prst="rect">
            <a:avLst/>
          </a:prstGeom>
          <a:noFill/>
        </p:spPr>
      </p:pic>
      <p:pic>
        <p:nvPicPr>
          <p:cNvPr id="2051" name="Picture 3" descr="C:\Users\ARZU\Desktop\Biyomimikri\dersler- biomimicry\9. hafta - diğer hayvanlar\fotoğraflar\gekk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1916832"/>
            <a:ext cx="1901108" cy="1260000"/>
          </a:xfrm>
          <a:prstGeom prst="rect">
            <a:avLst/>
          </a:prstGeom>
          <a:noFill/>
        </p:spPr>
      </p:pic>
      <p:pic>
        <p:nvPicPr>
          <p:cNvPr id="2052" name="Picture 4" descr="C:\Users\ARZU\Desktop\Biyomimikri\dersler- biomimicry\9. hafta - diğer hayvanlar\fotoğraflar\yaras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5085184"/>
            <a:ext cx="2307529" cy="1260000"/>
          </a:xfrm>
          <a:prstGeom prst="rect">
            <a:avLst/>
          </a:prstGeom>
          <a:noFill/>
        </p:spPr>
      </p:pic>
      <p:pic>
        <p:nvPicPr>
          <p:cNvPr id="2053" name="Picture 5" descr="C:\Users\ARZU\Desktop\Biyomimikri\dersler- biomimicry\9. hafta - diğer hayvanlar\fotoğraflar\biyotaklit-örnekleri-moka-shark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0152" y="3573016"/>
            <a:ext cx="2520000" cy="1260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984" cy="634082"/>
          </a:xfrm>
        </p:spPr>
        <p:txBody>
          <a:bodyPr>
            <a:normAutofit/>
          </a:bodyPr>
          <a:lstStyle/>
          <a:p>
            <a:r>
              <a:rPr lang="tr-TR" sz="2800" b="1" dirty="0" err="1" smtClean="0"/>
              <a:t>Squishy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Robots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Octopus</a:t>
            </a:r>
            <a:endParaRPr lang="tr-TR" sz="2800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283968" y="1052736"/>
            <a:ext cx="4680520" cy="5184576"/>
          </a:xfrm>
        </p:spPr>
        <p:txBody>
          <a:bodyPr>
            <a:noAutofit/>
          </a:bodyPr>
          <a:lstStyle/>
          <a:p>
            <a:pPr fontAlgn="base">
              <a:buFont typeface="Wingdings" pitchFamily="2" charset="2"/>
              <a:buChar char="Ø"/>
            </a:pPr>
            <a:r>
              <a:rPr lang="en-US" sz="1500" dirty="0" smtClean="0"/>
              <a:t>Who said that robots have to be hard and metallic? </a:t>
            </a:r>
            <a:endParaRPr lang="tr-TR" sz="1500" dirty="0" smtClean="0"/>
          </a:p>
          <a:p>
            <a:pPr fontAlgn="base">
              <a:buFont typeface="Wingdings" pitchFamily="2" charset="2"/>
              <a:buChar char="Ø"/>
            </a:pPr>
            <a:r>
              <a:rPr lang="en-US" sz="1500" dirty="0" smtClean="0"/>
              <a:t>A team of researchers from Italy discovered the advantages of an octopus’ squishy body. With the abilities to swim, hold objects, and crawl, the octopus robot uses a lot less computing power to function.</a:t>
            </a:r>
            <a:endParaRPr lang="tr-TR" sz="1500" dirty="0" smtClean="0"/>
          </a:p>
          <a:p>
            <a:pPr fontAlgn="base">
              <a:buFont typeface="Wingdings" pitchFamily="2" charset="2"/>
              <a:buChar char="Ø"/>
            </a:pPr>
            <a:r>
              <a:rPr lang="en-US" sz="1500" dirty="0" smtClean="0"/>
              <a:t>Instead of moving in mathematically predictable ways like hard-bodied machines, octopus robots shrink, undulate, and curl. They lack rigid limbs and fixed joints, which is a benefit.</a:t>
            </a:r>
            <a:endParaRPr lang="tr-TR" sz="1500" dirty="0" smtClean="0"/>
          </a:p>
          <a:p>
            <a:pPr fontAlgn="base">
              <a:buFont typeface="Wingdings" pitchFamily="2" charset="2"/>
              <a:buChar char="Ø"/>
            </a:pPr>
            <a:r>
              <a:rPr lang="en-US" sz="1500" dirty="0" smtClean="0"/>
              <a:t>Other robots modeled after solid skeletons require careful programming and other work to keep them from smacking into objects. </a:t>
            </a:r>
            <a:endParaRPr lang="tr-TR" sz="1500" dirty="0" smtClean="0"/>
          </a:p>
          <a:p>
            <a:pPr fontAlgn="base">
              <a:buFont typeface="Wingdings" pitchFamily="2" charset="2"/>
              <a:buChar char="Ø"/>
            </a:pPr>
            <a:r>
              <a:rPr lang="en-US" sz="1500" dirty="0" smtClean="0"/>
              <a:t>They also have a tendency to become erratic, even dangerous, around humans and new terrain.</a:t>
            </a:r>
            <a:endParaRPr lang="tr-TR" sz="1500" dirty="0" smtClean="0"/>
          </a:p>
          <a:p>
            <a:pPr fontAlgn="base">
              <a:buFont typeface="Wingdings" pitchFamily="2" charset="2"/>
              <a:buChar char="Ø"/>
            </a:pPr>
            <a:r>
              <a:rPr lang="en-US" sz="1500" dirty="0" smtClean="0"/>
              <a:t>Soft robots are much safer. They can twist themselves into new shapes and adjust well to their surroundings. </a:t>
            </a:r>
            <a:endParaRPr lang="tr-TR" sz="1500" dirty="0" smtClean="0"/>
          </a:p>
          <a:p>
            <a:pPr fontAlgn="base">
              <a:buFont typeface="Wingdings" pitchFamily="2" charset="2"/>
              <a:buChar char="Ø"/>
            </a:pPr>
            <a:r>
              <a:rPr lang="en-US" sz="1500" dirty="0" smtClean="0"/>
              <a:t>With such forms, it is possible for them to </a:t>
            </a:r>
            <a:r>
              <a:rPr lang="en-US" sz="1500" dirty="0" smtClean="0">
                <a:hlinkClick r:id="rId2"/>
              </a:rPr>
              <a:t>rescue trapped people</a:t>
            </a:r>
            <a:r>
              <a:rPr lang="en-US" sz="1500" dirty="0" smtClean="0"/>
              <a:t>, interact with us, and function with no previous programming.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</a:t>
            </a:fld>
            <a:endParaRPr lang="tr-TR"/>
          </a:p>
        </p:txBody>
      </p:sp>
      <p:pic>
        <p:nvPicPr>
          <p:cNvPr id="1026" name="Picture 2" descr="C:\Users\ARZU\Desktop\6-octopus-robot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3645024"/>
            <a:ext cx="3539201" cy="2520000"/>
          </a:xfrm>
          <a:prstGeom prst="rect">
            <a:avLst/>
          </a:prstGeom>
          <a:noFill/>
        </p:spPr>
      </p:pic>
      <p:pic>
        <p:nvPicPr>
          <p:cNvPr id="1027" name="Picture 3" descr="C:\Users\ARZU\Desktop\53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268760"/>
            <a:ext cx="3900000" cy="234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3754760" cy="1143000"/>
          </a:xfrm>
        </p:spPr>
        <p:txBody>
          <a:bodyPr>
            <a:normAutofit/>
          </a:bodyPr>
          <a:lstStyle/>
          <a:p>
            <a:r>
              <a:rPr lang="en-GB" altLang="en-US" sz="2800" b="1" dirty="0" smtClean="0"/>
              <a:t>Spiders </a:t>
            </a:r>
            <a:r>
              <a:rPr lang="en-GB" altLang="en-US" sz="2800" b="1" dirty="0" smtClean="0"/>
              <a:t>webs</a:t>
            </a:r>
            <a:endParaRPr lang="tr-TR" sz="2800" b="1" dirty="0"/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</a:t>
            </a:fld>
            <a:endParaRPr lang="tr-TR"/>
          </a:p>
        </p:txBody>
      </p:sp>
      <p:pic>
        <p:nvPicPr>
          <p:cNvPr id="4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260648"/>
            <a:ext cx="3001566" cy="2665412"/>
          </a:xfrm>
          <a:prstGeom prst="rect">
            <a:avLst/>
          </a:prstGeom>
          <a:noFill/>
          <a:ln w="38100">
            <a:solidFill>
              <a:srgbClr val="F78429"/>
            </a:solidFill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4365104"/>
            <a:ext cx="2157413" cy="1908175"/>
          </a:xfrm>
          <a:prstGeom prst="rect">
            <a:avLst/>
          </a:prstGeom>
          <a:noFill/>
          <a:ln w="38100">
            <a:solidFill>
              <a:srgbClr val="F78429"/>
            </a:solidFill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21535" y="2924944"/>
            <a:ext cx="2622465" cy="2340000"/>
          </a:xfrm>
          <a:prstGeom prst="rect">
            <a:avLst/>
          </a:prstGeom>
          <a:noFill/>
          <a:ln w="38100">
            <a:solidFill>
              <a:srgbClr val="F78429"/>
            </a:solidFill>
            <a:miter lim="800000"/>
            <a:headEnd/>
            <a:tailEnd/>
          </a:ln>
        </p:spPr>
      </p:pic>
      <p:sp>
        <p:nvSpPr>
          <p:cNvPr id="7" name="6 Dikdörtgen"/>
          <p:cNvSpPr/>
          <p:nvPr/>
        </p:nvSpPr>
        <p:spPr>
          <a:xfrm>
            <a:off x="179512" y="1268760"/>
            <a:ext cx="424847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GB" altLang="en-US" sz="1600" dirty="0" smtClean="0"/>
              <a:t>Spiders webs are unique in that the individual threads are very thin, yet very </a:t>
            </a:r>
            <a:r>
              <a:rPr lang="en-GB" altLang="en-US" sz="1600" dirty="0" err="1" smtClean="0"/>
              <a:t>very</a:t>
            </a:r>
            <a:r>
              <a:rPr lang="en-GB" altLang="en-US" sz="1600" dirty="0" smtClean="0"/>
              <a:t> strong.</a:t>
            </a:r>
            <a:endParaRPr lang="tr-TR" altLang="en-US" sz="1600" dirty="0" smtClean="0"/>
          </a:p>
          <a:p>
            <a:pPr>
              <a:buFont typeface="Wingdings" pitchFamily="2" charset="2"/>
              <a:buChar char="Ø"/>
            </a:pPr>
            <a:r>
              <a:rPr lang="en-GB" altLang="en-US" sz="1600" dirty="0" smtClean="0"/>
              <a:t> </a:t>
            </a:r>
            <a:r>
              <a:rPr lang="en-US" sz="1600" dirty="0" smtClean="0"/>
              <a:t>Spider silk is known to be one of the strongest materials in nature, being five times stronger than steel by weight</a:t>
            </a:r>
            <a:endParaRPr lang="tr-TR" altLang="en-US" sz="1600" dirty="0" smtClean="0"/>
          </a:p>
          <a:p>
            <a:pPr>
              <a:buFont typeface="Wingdings" pitchFamily="2" charset="2"/>
              <a:buChar char="Ø"/>
            </a:pPr>
            <a:r>
              <a:rPr lang="en-GB" altLang="en-US" sz="1600" dirty="0" smtClean="0"/>
              <a:t>So strong </a:t>
            </a:r>
            <a:r>
              <a:rPr lang="en-GB" altLang="en-US" sz="1600" dirty="0" err="1" smtClean="0"/>
              <a:t>infact</a:t>
            </a:r>
            <a:r>
              <a:rPr lang="en-GB" altLang="en-US" sz="1600" dirty="0" smtClean="0"/>
              <a:t> that a large creature like a spider can walk across them without breaking them. </a:t>
            </a:r>
            <a:endParaRPr lang="tr-TR" altLang="en-US" sz="1600" dirty="0" smtClean="0"/>
          </a:p>
          <a:p>
            <a:pPr>
              <a:buFont typeface="Wingdings" pitchFamily="2" charset="2"/>
              <a:buChar char="Ø"/>
            </a:pPr>
            <a:r>
              <a:rPr lang="en-GB" altLang="en-US" sz="1600" dirty="0" smtClean="0"/>
              <a:t>Spider webs are common on all continents and designers and engineers are been inspired by them to create…</a:t>
            </a:r>
            <a:br>
              <a:rPr lang="en-GB" altLang="en-US" sz="1600" dirty="0" smtClean="0"/>
            </a:br>
            <a:r>
              <a:rPr lang="en-GB" altLang="en-US" sz="1600" b="1" dirty="0" smtClean="0">
                <a:solidFill>
                  <a:srgbClr val="94D60A"/>
                </a:solidFill>
              </a:rPr>
              <a:t>Bullet Proof Vests</a:t>
            </a:r>
            <a:br>
              <a:rPr lang="en-GB" altLang="en-US" sz="1600" b="1" dirty="0" smtClean="0">
                <a:solidFill>
                  <a:srgbClr val="94D60A"/>
                </a:solidFill>
              </a:rPr>
            </a:br>
            <a:r>
              <a:rPr lang="en-GB" altLang="en-US" sz="1600" b="1" dirty="0" smtClean="0">
                <a:solidFill>
                  <a:srgbClr val="94D60A"/>
                </a:solidFill>
              </a:rPr>
              <a:t>Suspension Bridges</a:t>
            </a:r>
            <a:br>
              <a:rPr lang="en-GB" altLang="en-US" sz="1600" b="1" dirty="0" smtClean="0">
                <a:solidFill>
                  <a:srgbClr val="94D60A"/>
                </a:solidFill>
              </a:rPr>
            </a:br>
            <a:r>
              <a:rPr lang="en-GB" altLang="en-US" sz="1600" b="1" dirty="0" smtClean="0">
                <a:solidFill>
                  <a:srgbClr val="94D60A"/>
                </a:solidFill>
              </a:rPr>
              <a:t>Parachute Lines</a:t>
            </a:r>
          </a:p>
          <a:p>
            <a:pPr>
              <a:buFont typeface="Wingdings" pitchFamily="2" charset="2"/>
              <a:buChar char="Ø"/>
            </a:pPr>
            <a:r>
              <a:rPr lang="en-GB" altLang="en-US" sz="1600" dirty="0" smtClean="0"/>
              <a:t>Products inspired by the spider web use the strong material structure (the vest) and the design of the web (the bridge) to create strength with very little material.</a:t>
            </a:r>
            <a:endParaRPr lang="en-GB" alt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6812650">
            <a:off x="-711862" y="3275489"/>
            <a:ext cx="4295953" cy="193318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683568" y="332656"/>
            <a:ext cx="5892143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r>
              <a:rPr lang="en-GB" sz="2800" b="1" dirty="0">
                <a:solidFill>
                  <a:prstClr val="black"/>
                </a:solidFill>
                <a:ea typeface="Adobe Gothic Std B" panose="020B0800000000000000" pitchFamily="34" charset="-128"/>
              </a:rPr>
              <a:t>Design </a:t>
            </a:r>
            <a:r>
              <a:rPr lang="en-GB" sz="2800" b="1" dirty="0" smtClean="0">
                <a:solidFill>
                  <a:prstClr val="black"/>
                </a:solidFill>
                <a:ea typeface="Adobe Gothic Std B" panose="020B0800000000000000" pitchFamily="34" charset="-128"/>
              </a:rPr>
              <a:t>furniture inspired </a:t>
            </a:r>
            <a:r>
              <a:rPr lang="en-GB" sz="2800" b="1" dirty="0">
                <a:solidFill>
                  <a:prstClr val="black"/>
                </a:solidFill>
                <a:ea typeface="Adobe Gothic Std B" panose="020B0800000000000000" pitchFamily="34" charset="-128"/>
              </a:rPr>
              <a:t>by a </a:t>
            </a:r>
            <a:r>
              <a:rPr lang="en-GB" sz="2800" b="1" dirty="0" smtClean="0">
                <a:solidFill>
                  <a:prstClr val="black"/>
                </a:solidFill>
                <a:ea typeface="Adobe Gothic Std B" panose="020B0800000000000000" pitchFamily="34" charset="-128"/>
              </a:rPr>
              <a:t>spider</a:t>
            </a:r>
            <a:endParaRPr lang="en-GB" sz="2800" b="1" dirty="0">
              <a:solidFill>
                <a:prstClr val="black"/>
              </a:solidFill>
              <a:ea typeface="Adobe Gothic Std B" panose="020B0800000000000000" pitchFamily="34" charset="-128"/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2134" y="1925267"/>
            <a:ext cx="3186857" cy="2295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6470" y="4371173"/>
            <a:ext cx="3160260" cy="2370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6366"/>
          <a:stretch/>
        </p:blipFill>
        <p:spPr bwMode="auto">
          <a:xfrm>
            <a:off x="2555776" y="3667834"/>
            <a:ext cx="2595905" cy="3145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7206" y="1916832"/>
            <a:ext cx="3649588" cy="2785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1862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012840"/>
            <a:ext cx="4026376" cy="3010375"/>
          </a:xfr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764704"/>
            <a:ext cx="3246340" cy="3240000"/>
          </a:xfrm>
          <a:prstGeom prst="rect">
            <a:avLst/>
          </a:prstGeom>
        </p:spPr>
      </p:pic>
      <p:sp>
        <p:nvSpPr>
          <p:cNvPr id="6" name="Başlık 2"/>
          <p:cNvSpPr txBox="1">
            <a:spLocks/>
          </p:cNvSpPr>
          <p:nvPr/>
        </p:nvSpPr>
        <p:spPr>
          <a:xfrm>
            <a:off x="611560" y="4509120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sz="2800" dirty="0" err="1" smtClean="0">
                <a:solidFill>
                  <a:schemeClr val="tx1"/>
                </a:solidFill>
              </a:rPr>
              <a:t>Spider</a:t>
            </a:r>
            <a:r>
              <a:rPr lang="tr-TR" sz="2800" dirty="0" smtClean="0">
                <a:solidFill>
                  <a:schemeClr val="tx1"/>
                </a:solidFill>
              </a:rPr>
              <a:t> web – </a:t>
            </a:r>
            <a:r>
              <a:rPr lang="tr-TR" sz="2800" dirty="0" err="1" smtClean="0">
                <a:solidFill>
                  <a:schemeClr val="tx1"/>
                </a:solidFill>
              </a:rPr>
              <a:t>Lace</a:t>
            </a:r>
            <a:r>
              <a:rPr lang="tr-TR" sz="2800" dirty="0" smtClean="0">
                <a:solidFill>
                  <a:schemeClr val="tx1"/>
                </a:solidFill>
              </a:rPr>
              <a:t> </a:t>
            </a:r>
            <a:r>
              <a:rPr lang="tr-TR" sz="2800" dirty="0" smtClean="0">
                <a:solidFill>
                  <a:schemeClr val="tx1"/>
                </a:solidFill>
                <a:sym typeface="Wingdings" pitchFamily="2" charset="2"/>
              </a:rPr>
              <a:t></a:t>
            </a:r>
            <a:endParaRPr lang="tr-TR" sz="2800" dirty="0">
              <a:solidFill>
                <a:schemeClr val="tx1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6544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ounded Rectangle 31"/>
          <p:cNvSpPr/>
          <p:nvPr/>
        </p:nvSpPr>
        <p:spPr>
          <a:xfrm>
            <a:off x="8172450" y="1052513"/>
            <a:ext cx="1223963" cy="2520950"/>
          </a:xfrm>
          <a:prstGeom prst="roundRect">
            <a:avLst>
              <a:gd name="adj" fmla="val 12651"/>
            </a:avLst>
          </a:prstGeom>
          <a:solidFill>
            <a:srgbClr val="0B5E8B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31" name="Rounded Rectangle 30"/>
          <p:cNvSpPr/>
          <p:nvPr/>
        </p:nvSpPr>
        <p:spPr>
          <a:xfrm>
            <a:off x="2771775" y="6308725"/>
            <a:ext cx="6516688" cy="360363"/>
          </a:xfrm>
          <a:prstGeom prst="roundRect">
            <a:avLst>
              <a:gd name="adj" fmla="val 30321"/>
            </a:avLst>
          </a:prstGeom>
          <a:solidFill>
            <a:srgbClr val="0B5E8B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30" name="Rounded Rectangle 29"/>
          <p:cNvSpPr/>
          <p:nvPr/>
        </p:nvSpPr>
        <p:spPr>
          <a:xfrm>
            <a:off x="-180975" y="4437063"/>
            <a:ext cx="4537075" cy="647700"/>
          </a:xfrm>
          <a:prstGeom prst="roundRect">
            <a:avLst>
              <a:gd name="adj" fmla="val 30321"/>
            </a:avLst>
          </a:prstGeom>
          <a:solidFill>
            <a:srgbClr val="0B5E8B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30424" cy="6178698"/>
          </a:xfrm>
          <a:prstGeom prst="roundRect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vert270"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dirty="0" err="1" smtClean="0"/>
              <a:t>Biomimicry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476375" y="260350"/>
            <a:ext cx="7199313" cy="647700"/>
          </a:xfrm>
          <a:prstGeom prst="roundRect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sz="2400" dirty="0" smtClean="0"/>
              <a:t>Designer:</a:t>
            </a:r>
            <a:endParaRPr lang="en-GB" sz="24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1476375" y="1196975"/>
            <a:ext cx="3816350" cy="3384550"/>
          </a:xfrm>
          <a:prstGeom prst="roundRect">
            <a:avLst>
              <a:gd name="adj" fmla="val 10979"/>
            </a:avLst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GB" sz="2400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5580063" y="1196975"/>
            <a:ext cx="3095625" cy="1439863"/>
          </a:xfrm>
          <a:prstGeom prst="roundRect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2800" dirty="0"/>
              <a:t>What is the product made from?</a:t>
            </a:r>
          </a:p>
        </p:txBody>
      </p:sp>
      <p:sp>
        <p:nvSpPr>
          <p:cNvPr id="8" name="Content Placeholder 5"/>
          <p:cNvSpPr txBox="1">
            <a:spLocks/>
          </p:cNvSpPr>
          <p:nvPr/>
        </p:nvSpPr>
        <p:spPr>
          <a:xfrm>
            <a:off x="5580063" y="2997200"/>
            <a:ext cx="3095625" cy="1584325"/>
          </a:xfrm>
          <a:prstGeom prst="roundRect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GB" sz="2400">
                <a:solidFill>
                  <a:srgbClr val="000000"/>
                </a:solidFill>
                <a:ea typeface="ＭＳ Ｐゴシック" pitchFamily="34" charset="-128"/>
              </a:rPr>
              <a:t>How has the product been </a:t>
            </a:r>
            <a:r>
              <a:rPr lang="en-GB" altLang="en-US" sz="2400">
                <a:solidFill>
                  <a:srgbClr val="000000"/>
                </a:solidFill>
                <a:ea typeface="ＭＳ Ｐゴシック" pitchFamily="34" charset="-128"/>
              </a:rPr>
              <a:t>‘</a:t>
            </a:r>
            <a:r>
              <a:rPr lang="en-GB" sz="2400">
                <a:solidFill>
                  <a:srgbClr val="000000"/>
                </a:solidFill>
                <a:ea typeface="ＭＳ Ｐゴシック" pitchFamily="34" charset="-128"/>
              </a:rPr>
              <a:t>inspired by nature</a:t>
            </a:r>
            <a:r>
              <a:rPr lang="en-GB" altLang="en-US" sz="2400">
                <a:solidFill>
                  <a:srgbClr val="000000"/>
                </a:solidFill>
                <a:ea typeface="ＭＳ Ｐゴシック" pitchFamily="34" charset="-128"/>
              </a:rPr>
              <a:t>’</a:t>
            </a:r>
            <a:r>
              <a:rPr lang="en-GB" sz="2400">
                <a:solidFill>
                  <a:srgbClr val="000000"/>
                </a:solidFill>
                <a:ea typeface="ＭＳ Ｐゴシック" pitchFamily="34" charset="-128"/>
              </a:rPr>
              <a:t>?</a:t>
            </a:r>
          </a:p>
        </p:txBody>
      </p:sp>
      <p:sp>
        <p:nvSpPr>
          <p:cNvPr id="9" name="Content Placeholder 5"/>
          <p:cNvSpPr txBox="1">
            <a:spLocks/>
          </p:cNvSpPr>
          <p:nvPr/>
        </p:nvSpPr>
        <p:spPr>
          <a:xfrm>
            <a:off x="7019925" y="4868863"/>
            <a:ext cx="1655763" cy="1584325"/>
          </a:xfrm>
          <a:prstGeom prst="roundRect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GB" sz="2400" dirty="0"/>
              <a:t>Image/s</a:t>
            </a:r>
          </a:p>
        </p:txBody>
      </p:sp>
      <p:sp>
        <p:nvSpPr>
          <p:cNvPr id="10" name="Content Placeholder 5"/>
          <p:cNvSpPr txBox="1">
            <a:spLocks/>
          </p:cNvSpPr>
          <p:nvPr/>
        </p:nvSpPr>
        <p:spPr>
          <a:xfrm>
            <a:off x="3492500" y="4868863"/>
            <a:ext cx="3167063" cy="1584325"/>
          </a:xfrm>
          <a:prstGeom prst="roundRect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2400" dirty="0"/>
              <a:t>How is the product designed for the whole cycle (product in </a:t>
            </a:r>
            <a:r>
              <a:rPr lang="en-GB" sz="2400"/>
              <a:t>a system)?</a:t>
            </a:r>
            <a:endParaRPr lang="en-GB" sz="2400" dirty="0"/>
          </a:p>
        </p:txBody>
      </p:sp>
      <p:sp>
        <p:nvSpPr>
          <p:cNvPr id="11" name="Content Placeholder 5"/>
          <p:cNvSpPr txBox="1">
            <a:spLocks/>
          </p:cNvSpPr>
          <p:nvPr/>
        </p:nvSpPr>
        <p:spPr>
          <a:xfrm>
            <a:off x="1476375" y="4868863"/>
            <a:ext cx="1727200" cy="1584325"/>
          </a:xfrm>
          <a:prstGeom prst="roundRect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n-GB" sz="24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Level 1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n-GB" sz="2400" dirty="0">
                <a:solidFill>
                  <a:schemeClr val="accent3">
                    <a:lumMod val="75000"/>
                  </a:schemeClr>
                </a:solidFill>
              </a:rPr>
              <a:t>Level 2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n-GB" sz="2400" dirty="0">
                <a:solidFill>
                  <a:schemeClr val="accent3">
                    <a:lumMod val="50000"/>
                  </a:schemeClr>
                </a:solidFill>
              </a:rPr>
              <a:t>Level 3</a:t>
            </a:r>
          </a:p>
        </p:txBody>
      </p:sp>
      <p:cxnSp>
        <p:nvCxnSpPr>
          <p:cNvPr id="15" name="Straight Connector 14"/>
          <p:cNvCxnSpPr/>
          <p:nvPr/>
        </p:nvCxnSpPr>
        <p:spPr>
          <a:xfrm flipV="1">
            <a:off x="2051050" y="908050"/>
            <a:ext cx="0" cy="288925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7" idx="1"/>
          </p:cNvCxnSpPr>
          <p:nvPr/>
        </p:nvCxnSpPr>
        <p:spPr>
          <a:xfrm>
            <a:off x="5292725" y="1916113"/>
            <a:ext cx="287338" cy="0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8243888" y="2636838"/>
            <a:ext cx="0" cy="360362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8243888" y="4581525"/>
            <a:ext cx="0" cy="287338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11" idx="3"/>
            <a:endCxn id="10" idx="1"/>
          </p:cNvCxnSpPr>
          <p:nvPr/>
        </p:nvCxnSpPr>
        <p:spPr>
          <a:xfrm>
            <a:off x="3203575" y="5661025"/>
            <a:ext cx="288925" cy="0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10" idx="3"/>
            <a:endCxn id="9" idx="1"/>
          </p:cNvCxnSpPr>
          <p:nvPr/>
        </p:nvCxnSpPr>
        <p:spPr>
          <a:xfrm>
            <a:off x="6659563" y="5661025"/>
            <a:ext cx="360362" cy="0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0" name="1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1740</TotalTime>
  <Words>454</Words>
  <Application>Microsoft Office PowerPoint</Application>
  <PresentationFormat>Ekran Gösterisi (4:3)</PresentationFormat>
  <Paragraphs>51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4" baseType="lpstr">
      <vt:lpstr>ＭＳ Ｐゴシック</vt:lpstr>
      <vt:lpstr>Adobe Gothic Std B</vt:lpstr>
      <vt:lpstr>Arial</vt:lpstr>
      <vt:lpstr>Calibri</vt:lpstr>
      <vt:lpstr>Helvetica Neue</vt:lpstr>
      <vt:lpstr>Wingdings</vt:lpstr>
      <vt:lpstr>Ofis Teması</vt:lpstr>
      <vt:lpstr> Inspiration from other Animals</vt:lpstr>
      <vt:lpstr>PowerPoint Sunusu</vt:lpstr>
      <vt:lpstr>Squishy Robots Octopus</vt:lpstr>
      <vt:lpstr>Spiders webs</vt:lpstr>
      <vt:lpstr>PowerPoint Sunusu</vt:lpstr>
      <vt:lpstr>PowerPoint Sunusu</vt:lpstr>
      <vt:lpstr>Biomimicry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ARZU</dc:creator>
  <cp:lastModifiedBy>ARZU</cp:lastModifiedBy>
  <cp:revision>140</cp:revision>
  <dcterms:created xsi:type="dcterms:W3CDTF">2020-12-09T10:00:32Z</dcterms:created>
  <dcterms:modified xsi:type="dcterms:W3CDTF">2021-10-11T13:47:02Z</dcterms:modified>
</cp:coreProperties>
</file>