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376" r:id="rId4"/>
    <p:sldId id="378" r:id="rId5"/>
    <p:sldId id="347" r:id="rId6"/>
    <p:sldId id="307" r:id="rId7"/>
    <p:sldId id="27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AE655-523A-4D12-A372-0E354CFE16ED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92B00-99E8-4FCE-952C-C6A837A64EF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9402-4883-4DD4-8E5C-768A1D5DFCEB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481-357E-4EDE-9193-6F14ACA47417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2781-7E63-4283-A8B1-E26D33305531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7089-525C-4053-A71D-BDE30AF9E312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519D-AD4E-40EF-8D5B-053E2D0CB1A0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BA0B-16B8-49F1-9E77-ED0B160E2513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A0FB-8861-4BCD-97C4-9F73BBC358F0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7CC-7C7D-434A-92F3-04C54E92C42B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C429-03D0-46C4-B5E8-A10B959290F6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9186-F071-4BF2-B126-DBB09EF3F4A9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BB17-EFB2-4CB7-A86D-FDB8509CA869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80BC6-6E16-4FFD-95FB-203B8DFE78B4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nature.com/news/meet-the-soft-cuddly-robots-of-the-future-1.1928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3600" b="1" dirty="0" err="1" smtClean="0"/>
              <a:t>Inspiration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from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other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Animals</a:t>
            </a:r>
            <a:endParaRPr lang="tr-TR" sz="36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sz="2000" b="1" dirty="0" smtClean="0">
                <a:solidFill>
                  <a:schemeClr val="tx1"/>
                </a:solidFill>
              </a:rPr>
              <a:t>Dr. Arzu GÜRSOY ERGEN</a:t>
            </a:r>
          </a:p>
          <a:p>
            <a:pPr>
              <a:spcBef>
                <a:spcPts val="0"/>
              </a:spcBef>
            </a:pPr>
            <a:r>
              <a:rPr lang="tr-TR" sz="2000" b="1" dirty="0" err="1" smtClean="0">
                <a:solidFill>
                  <a:schemeClr val="tx1"/>
                </a:solidFill>
              </a:rPr>
              <a:t>Science</a:t>
            </a:r>
            <a:r>
              <a:rPr lang="tr-TR" sz="2000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err="1" smtClean="0">
                <a:solidFill>
                  <a:schemeClr val="tx1"/>
                </a:solidFill>
              </a:rPr>
              <a:t>Faculty</a:t>
            </a:r>
            <a:endParaRPr lang="tr-TR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tr-TR" sz="2000" b="1" dirty="0" err="1" smtClean="0">
                <a:solidFill>
                  <a:schemeClr val="tx1"/>
                </a:solidFill>
              </a:rPr>
              <a:t>Biology</a:t>
            </a:r>
            <a:r>
              <a:rPr lang="tr-TR" sz="2000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err="1" smtClean="0">
                <a:solidFill>
                  <a:schemeClr val="tx1"/>
                </a:solidFill>
              </a:rPr>
              <a:t>Department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pic>
        <p:nvPicPr>
          <p:cNvPr id="1026" name="Picture 2" descr="C:\Users\ARZU\Desktop\6-octopus-rob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85372">
            <a:off x="550938" y="585745"/>
            <a:ext cx="1709441" cy="1217165"/>
          </a:xfrm>
          <a:prstGeom prst="rect">
            <a:avLst/>
          </a:prstGeom>
          <a:noFill/>
        </p:spPr>
      </p:pic>
      <p:pic>
        <p:nvPicPr>
          <p:cNvPr id="1027" name="Picture 3" descr="C:\Users\ARZU\Desktop\5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96752"/>
            <a:ext cx="1751928" cy="105115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524">
            <a:off x="251521" y="3645024"/>
            <a:ext cx="188646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s://img.cinemablend.com/filter:scale/cb/8/4/6/9/2/6/84692670e3e0c1a40051b87913194c2cacb4dce7340612a1c7f590144e7d2fc7.jpg?mw=6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01208"/>
            <a:ext cx="2303936" cy="115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RZU\Desktop\8-bionic-handling-assista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124744"/>
            <a:ext cx="2047734" cy="1189111"/>
          </a:xfrm>
          <a:prstGeom prst="rect">
            <a:avLst/>
          </a:prstGeom>
          <a:noFill/>
        </p:spPr>
      </p:pic>
      <p:pic>
        <p:nvPicPr>
          <p:cNvPr id="10" name="Picture 3" descr="http://www.technologystudent.com/prddes1/biomim1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9" t="20219" r="3610" b="8808"/>
          <a:stretch/>
        </p:blipFill>
        <p:spPr bwMode="auto">
          <a:xfrm rot="1438121">
            <a:off x="2143964" y="5370277"/>
            <a:ext cx="1278323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3"/>
          <p:cNvSpPr txBox="1">
            <a:spLocks noChangeArrowheads="1"/>
          </p:cNvSpPr>
          <p:nvPr/>
        </p:nvSpPr>
        <p:spPr bwMode="auto">
          <a:xfrm>
            <a:off x="611560" y="764704"/>
            <a:ext cx="80772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Gecko &amp; its amazing climbing properties</a:t>
            </a:r>
          </a:p>
          <a:p>
            <a:pPr marL="457200" indent="-457200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en-US" dirty="0" smtClean="0"/>
              <a:t>A Robotic Arm Like an Elephant Trunk</a:t>
            </a:r>
            <a:endParaRPr lang="tr-TR" dirty="0" smtClean="0"/>
          </a:p>
          <a:p>
            <a:pPr marL="457200" indent="-457200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Bats, echo waves &amp; a walking cane for the blind</a:t>
            </a:r>
            <a:endParaRPr lang="tr-TR" dirty="0" smtClean="0">
              <a:solidFill>
                <a:srgbClr val="000000"/>
              </a:solidFill>
            </a:endParaRPr>
          </a:p>
          <a:p>
            <a:pPr marL="457200" indent="-457200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Sharks &amp; swimsuits</a:t>
            </a:r>
            <a:endParaRPr lang="tr-TR" dirty="0" smtClean="0">
              <a:solidFill>
                <a:srgbClr val="000000"/>
              </a:solidFill>
            </a:endParaRPr>
          </a:p>
          <a:p>
            <a:pPr marL="457200" indent="-457200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tr-TR" dirty="0" smtClean="0">
                <a:cs typeface="Arial"/>
              </a:rPr>
              <a:t>M</a:t>
            </a:r>
            <a:r>
              <a:rPr lang="en-US" dirty="0" err="1" smtClean="0">
                <a:cs typeface="Arial"/>
              </a:rPr>
              <a:t>ater</a:t>
            </a:r>
            <a:r>
              <a:rPr lang="tr-TR" dirty="0" smtClean="0">
                <a:cs typeface="Arial"/>
              </a:rPr>
              <a:t>i</a:t>
            </a:r>
            <a:r>
              <a:rPr lang="en-US" dirty="0" smtClean="0">
                <a:cs typeface="Arial"/>
              </a:rPr>
              <a:t>al based on </a:t>
            </a:r>
            <a:r>
              <a:rPr lang="en-US" dirty="0" err="1" smtClean="0">
                <a:cs typeface="Arial"/>
              </a:rPr>
              <a:t>sharksk</a:t>
            </a:r>
            <a:r>
              <a:rPr lang="tr-TR" dirty="0" smtClean="0">
                <a:cs typeface="Arial"/>
              </a:rPr>
              <a:t>i</a:t>
            </a:r>
            <a:r>
              <a:rPr lang="en-US" dirty="0" smtClean="0">
                <a:cs typeface="Arial"/>
              </a:rPr>
              <a:t>n stops </a:t>
            </a:r>
            <a:r>
              <a:rPr lang="en-US" dirty="0" err="1" smtClean="0">
                <a:cs typeface="Arial"/>
              </a:rPr>
              <a:t>bacter</a:t>
            </a:r>
            <a:r>
              <a:rPr lang="tr-TR" dirty="0" smtClean="0">
                <a:cs typeface="Arial"/>
              </a:rPr>
              <a:t>i</a:t>
            </a:r>
            <a:r>
              <a:rPr lang="en-US" dirty="0" smtClean="0">
                <a:cs typeface="Arial"/>
              </a:rPr>
              <a:t>al breakouts</a:t>
            </a:r>
          </a:p>
          <a:p>
            <a:pPr marL="457200" indent="-457200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en-GB" dirty="0" smtClean="0"/>
              <a:t>Mercedes-Benz, the boxfish &amp; the car </a:t>
            </a:r>
            <a:endParaRPr lang="tr-TR" dirty="0" smtClean="0"/>
          </a:p>
          <a:p>
            <a:pPr marL="457200" indent="-457200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Dolphin inspired Tsunami warning system</a:t>
            </a:r>
            <a:endParaRPr lang="tr-TR" dirty="0" smtClean="0"/>
          </a:p>
          <a:p>
            <a:pPr marL="457200" indent="-457200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tr-TR" dirty="0" smtClean="0"/>
              <a:t>Radar/Sonar </a:t>
            </a:r>
            <a:r>
              <a:rPr lang="tr-TR" dirty="0" err="1" smtClean="0"/>
              <a:t>System</a:t>
            </a:r>
            <a:r>
              <a:rPr lang="tr-TR" dirty="0" smtClean="0"/>
              <a:t>-</a:t>
            </a:r>
            <a:r>
              <a:rPr lang="tr-TR" dirty="0" err="1" smtClean="0"/>
              <a:t>Dolphins</a:t>
            </a:r>
            <a:r>
              <a:rPr lang="tr-TR" dirty="0" smtClean="0"/>
              <a:t>-</a:t>
            </a:r>
            <a:r>
              <a:rPr lang="tr-TR" dirty="0" err="1" smtClean="0"/>
              <a:t>Bats</a:t>
            </a:r>
            <a:endParaRPr lang="tr-TR" dirty="0" smtClean="0"/>
          </a:p>
          <a:p>
            <a:pPr marL="457200" indent="-457200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Wale fin &amp; green energy solution</a:t>
            </a:r>
            <a:endParaRPr lang="tr-TR" dirty="0" smtClean="0">
              <a:solidFill>
                <a:srgbClr val="000000"/>
              </a:solidFill>
            </a:endParaRPr>
          </a:p>
          <a:p>
            <a:pPr marL="457200" indent="-457200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Road</a:t>
            </a:r>
            <a:r>
              <a:rPr lang="tr-TR" dirty="0" smtClean="0"/>
              <a:t> </a:t>
            </a:r>
            <a:r>
              <a:rPr lang="tr-TR" dirty="0" err="1" smtClean="0"/>
              <a:t>Shark</a:t>
            </a:r>
            <a:r>
              <a:rPr lang="tr-TR" dirty="0" smtClean="0"/>
              <a:t> = </a:t>
            </a:r>
            <a:r>
              <a:rPr lang="tr-TR" dirty="0" err="1" smtClean="0"/>
              <a:t>Corvett</a:t>
            </a:r>
            <a:endParaRPr lang="tr-TR" dirty="0" smtClean="0"/>
          </a:p>
          <a:p>
            <a:pPr marL="457200" indent="-457200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tr-TR" dirty="0" smtClean="0"/>
              <a:t>S</a:t>
            </a:r>
            <a:r>
              <a:rPr lang="en-US" dirty="0" err="1" smtClean="0"/>
              <a:t>nowshoe</a:t>
            </a:r>
            <a:r>
              <a:rPr lang="en-US" dirty="0" smtClean="0"/>
              <a:t> </a:t>
            </a:r>
            <a:r>
              <a:rPr lang="tr-TR" dirty="0" smtClean="0"/>
              <a:t>= Hare</a:t>
            </a:r>
            <a:endParaRPr lang="en-GB" dirty="0" smtClean="0">
              <a:solidFill>
                <a:srgbClr val="000000"/>
              </a:solidFill>
            </a:endParaRPr>
          </a:p>
          <a:p>
            <a:pPr marL="457200" indent="-457200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tr-TR" dirty="0" err="1" smtClean="0"/>
              <a:t>Mussels</a:t>
            </a:r>
            <a:r>
              <a:rPr lang="tr-TR" dirty="0" smtClean="0"/>
              <a:t>: </a:t>
            </a:r>
            <a:r>
              <a:rPr lang="tr-TR" dirty="0" err="1" smtClean="0"/>
              <a:t>Adhesives</a:t>
            </a:r>
            <a:endParaRPr lang="tr-TR" dirty="0" smtClean="0"/>
          </a:p>
          <a:p>
            <a:pPr marL="457200" indent="-457200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tr-TR" dirty="0" err="1" smtClean="0"/>
              <a:t>Squishy</a:t>
            </a:r>
            <a:r>
              <a:rPr lang="tr-TR" dirty="0" smtClean="0"/>
              <a:t> </a:t>
            </a:r>
            <a:r>
              <a:rPr lang="tr-TR" dirty="0" err="1" smtClean="0"/>
              <a:t>Robots</a:t>
            </a:r>
            <a:r>
              <a:rPr lang="tr-TR" dirty="0" smtClean="0"/>
              <a:t> </a:t>
            </a:r>
            <a:r>
              <a:rPr lang="tr-TR" dirty="0" err="1" smtClean="0"/>
              <a:t>Octopus</a:t>
            </a:r>
            <a:endParaRPr lang="tr-TR" dirty="0" smtClean="0"/>
          </a:p>
          <a:p>
            <a:pPr marL="457200" indent="-457200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en-GB" altLang="en-US" dirty="0" smtClean="0"/>
              <a:t>Spiders webs</a:t>
            </a:r>
            <a:endParaRPr lang="tr-TR" dirty="0" smtClean="0"/>
          </a:p>
          <a:p>
            <a:pPr marL="457200" indent="-457200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tr-TR" dirty="0" err="1" smtClean="0"/>
              <a:t>Cat</a:t>
            </a:r>
            <a:r>
              <a:rPr lang="tr-TR" dirty="0" smtClean="0"/>
              <a:t> </a:t>
            </a:r>
            <a:r>
              <a:rPr lang="tr-TR" dirty="0" err="1" smtClean="0"/>
              <a:t>eye</a:t>
            </a:r>
            <a:r>
              <a:rPr lang="tr-TR" dirty="0" smtClean="0"/>
              <a:t> = Car </a:t>
            </a:r>
            <a:r>
              <a:rPr lang="tr-TR" dirty="0" err="1" smtClean="0"/>
              <a:t>lights</a:t>
            </a:r>
            <a:r>
              <a:rPr lang="tr-TR" dirty="0" smtClean="0"/>
              <a:t> = </a:t>
            </a:r>
            <a:r>
              <a:rPr lang="tr-TR" dirty="0" err="1" smtClean="0"/>
              <a:t>Reflector</a:t>
            </a:r>
            <a:endParaRPr lang="tr-TR" dirty="0" smtClean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2050" name="Picture 2" descr="C:\Users\ARZU\Desktop\Biyomimikri\dersler- biomimicry\9. hafta - diğer hayvanlar\fotoğraflar\gey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04664"/>
            <a:ext cx="1752716" cy="1260000"/>
          </a:xfrm>
          <a:prstGeom prst="rect">
            <a:avLst/>
          </a:prstGeom>
          <a:noFill/>
        </p:spPr>
      </p:pic>
      <p:pic>
        <p:nvPicPr>
          <p:cNvPr id="2051" name="Picture 3" descr="C:\Users\ARZU\Desktop\Biyomimikri\dersler- biomimicry\9. hafta - diğer hayvanlar\fotoğraflar\gek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16832"/>
            <a:ext cx="1901108" cy="1260000"/>
          </a:xfrm>
          <a:prstGeom prst="rect">
            <a:avLst/>
          </a:prstGeom>
          <a:noFill/>
        </p:spPr>
      </p:pic>
      <p:pic>
        <p:nvPicPr>
          <p:cNvPr id="2052" name="Picture 4" descr="C:\Users\ARZU\Desktop\Biyomimikri\dersler- biomimicry\9. hafta - diğer hayvanlar\fotoğraflar\yara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085184"/>
            <a:ext cx="2307529" cy="1260000"/>
          </a:xfrm>
          <a:prstGeom prst="rect">
            <a:avLst/>
          </a:prstGeom>
          <a:noFill/>
        </p:spPr>
      </p:pic>
      <p:pic>
        <p:nvPicPr>
          <p:cNvPr id="2053" name="Picture 5" descr="C:\Users\ARZU\Desktop\Biyomimikri\dersler- biomimicry\9. hafta - diğer hayvanlar\fotoğraflar\biyotaklit-örnekleri-moka-sha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573016"/>
            <a:ext cx="2520000" cy="126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634082"/>
          </a:xfrm>
        </p:spPr>
        <p:txBody>
          <a:bodyPr>
            <a:normAutofit/>
          </a:bodyPr>
          <a:lstStyle/>
          <a:p>
            <a:r>
              <a:rPr lang="tr-TR" sz="2800" b="1" dirty="0" err="1" smtClean="0"/>
              <a:t>Squishy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Robots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Octopus</a:t>
            </a:r>
            <a:endParaRPr lang="tr-TR" sz="28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83968" y="1052736"/>
            <a:ext cx="4680520" cy="5184576"/>
          </a:xfrm>
        </p:spPr>
        <p:txBody>
          <a:bodyPr>
            <a:no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en-US" sz="1500" dirty="0" smtClean="0"/>
              <a:t>Who said that robots have to be hard and metallic? </a:t>
            </a:r>
            <a:endParaRPr lang="tr-TR" sz="1500" dirty="0" smtClean="0"/>
          </a:p>
          <a:p>
            <a:pPr fontAlgn="base">
              <a:buFont typeface="Wingdings" pitchFamily="2" charset="2"/>
              <a:buChar char="Ø"/>
            </a:pPr>
            <a:r>
              <a:rPr lang="en-US" sz="1500" dirty="0" smtClean="0"/>
              <a:t>A team of researchers from Italy discovered the advantages of an octopus’ squishy body. With the abilities to swim, hold objects, and crawl, the octopus robot uses a lot less computing power to function.</a:t>
            </a:r>
            <a:endParaRPr lang="tr-TR" sz="1500" dirty="0" smtClean="0"/>
          </a:p>
          <a:p>
            <a:pPr fontAlgn="base">
              <a:buFont typeface="Wingdings" pitchFamily="2" charset="2"/>
              <a:buChar char="Ø"/>
            </a:pPr>
            <a:r>
              <a:rPr lang="en-US" sz="1500" dirty="0" smtClean="0"/>
              <a:t>Instead of moving in mathematically predictable ways like hard-bodied machines, octopus robots shrink, undulate, and curl. They lack rigid limbs and fixed joints, which is a benefit.</a:t>
            </a:r>
            <a:endParaRPr lang="tr-TR" sz="1500" dirty="0" smtClean="0"/>
          </a:p>
          <a:p>
            <a:pPr fontAlgn="base">
              <a:buFont typeface="Wingdings" pitchFamily="2" charset="2"/>
              <a:buChar char="Ø"/>
            </a:pPr>
            <a:r>
              <a:rPr lang="en-US" sz="1500" dirty="0" smtClean="0"/>
              <a:t>Other robots modeled after solid skeletons require careful programming and other work to keep them from smacking into objects. </a:t>
            </a:r>
            <a:endParaRPr lang="tr-TR" sz="1500" dirty="0" smtClean="0"/>
          </a:p>
          <a:p>
            <a:pPr fontAlgn="base">
              <a:buFont typeface="Wingdings" pitchFamily="2" charset="2"/>
              <a:buChar char="Ø"/>
            </a:pPr>
            <a:r>
              <a:rPr lang="en-US" sz="1500" dirty="0" smtClean="0"/>
              <a:t>They also have a tendency to become erratic, even dangerous, around humans and new terrain.</a:t>
            </a:r>
            <a:endParaRPr lang="tr-TR" sz="1500" dirty="0" smtClean="0"/>
          </a:p>
          <a:p>
            <a:pPr fontAlgn="base">
              <a:buFont typeface="Wingdings" pitchFamily="2" charset="2"/>
              <a:buChar char="Ø"/>
            </a:pPr>
            <a:r>
              <a:rPr lang="en-US" sz="1500" dirty="0" smtClean="0"/>
              <a:t>Soft robots are much safer. They can twist themselves into new shapes and adjust well to their surroundings. </a:t>
            </a:r>
            <a:endParaRPr lang="tr-TR" sz="1500" dirty="0" smtClean="0"/>
          </a:p>
          <a:p>
            <a:pPr fontAlgn="base">
              <a:buFont typeface="Wingdings" pitchFamily="2" charset="2"/>
              <a:buChar char="Ø"/>
            </a:pPr>
            <a:r>
              <a:rPr lang="en-US" sz="1500" dirty="0" smtClean="0"/>
              <a:t>With such forms, it is possible for them to </a:t>
            </a:r>
            <a:r>
              <a:rPr lang="en-US" sz="1500" dirty="0" smtClean="0">
                <a:hlinkClick r:id="rId2"/>
              </a:rPr>
              <a:t>rescue trapped people</a:t>
            </a:r>
            <a:r>
              <a:rPr lang="en-US" sz="1500" dirty="0" smtClean="0"/>
              <a:t>, interact with us, and function with no previous programming.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1026" name="Picture 2" descr="C:\Users\ARZU\Desktop\6-octopus-robo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3539201" cy="2520000"/>
          </a:xfrm>
          <a:prstGeom prst="rect">
            <a:avLst/>
          </a:prstGeom>
          <a:noFill/>
        </p:spPr>
      </p:pic>
      <p:pic>
        <p:nvPicPr>
          <p:cNvPr id="1027" name="Picture 3" descr="C:\Users\ARZU\Desktop\5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3900000" cy="23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>
            <a:normAutofit/>
          </a:bodyPr>
          <a:lstStyle/>
          <a:p>
            <a:r>
              <a:rPr lang="en-GB" altLang="en-US" sz="2800" b="1" dirty="0" smtClean="0"/>
              <a:t>Spiders </a:t>
            </a:r>
            <a:r>
              <a:rPr lang="en-GB" altLang="en-US" sz="2800" b="1" dirty="0" smtClean="0"/>
              <a:t>webs</a:t>
            </a:r>
            <a:endParaRPr lang="tr-TR" sz="2800" b="1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3001566" cy="2665412"/>
          </a:xfrm>
          <a:prstGeom prst="rect">
            <a:avLst/>
          </a:prstGeom>
          <a:noFill/>
          <a:ln w="38100">
            <a:solidFill>
              <a:srgbClr val="F78429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365104"/>
            <a:ext cx="2157413" cy="1908175"/>
          </a:xfrm>
          <a:prstGeom prst="rect">
            <a:avLst/>
          </a:prstGeom>
          <a:noFill/>
          <a:ln w="38100">
            <a:solidFill>
              <a:srgbClr val="F78429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1535" y="2924944"/>
            <a:ext cx="2622465" cy="2340000"/>
          </a:xfrm>
          <a:prstGeom prst="rect">
            <a:avLst/>
          </a:prstGeom>
          <a:noFill/>
          <a:ln w="38100">
            <a:solidFill>
              <a:srgbClr val="F78429"/>
            </a:solidFill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179512" y="1268760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altLang="en-US" sz="1600" dirty="0" smtClean="0"/>
              <a:t>Spiders webs are unique in that the individual threads are very thin, yet very </a:t>
            </a:r>
            <a:r>
              <a:rPr lang="en-GB" altLang="en-US" sz="1600" dirty="0" err="1" smtClean="0"/>
              <a:t>very</a:t>
            </a:r>
            <a:r>
              <a:rPr lang="en-GB" altLang="en-US" sz="1600" dirty="0" smtClean="0"/>
              <a:t> strong.</a:t>
            </a:r>
            <a:endParaRPr lang="tr-TR" alt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GB" altLang="en-US" sz="1600" dirty="0" smtClean="0"/>
              <a:t> </a:t>
            </a:r>
            <a:r>
              <a:rPr lang="en-US" sz="1600" dirty="0" smtClean="0"/>
              <a:t>Spider silk is known to be one of the strongest materials in nature, being five times stronger than steel by weight</a:t>
            </a:r>
            <a:endParaRPr lang="tr-TR" alt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GB" altLang="en-US" sz="1600" dirty="0" smtClean="0"/>
              <a:t>So strong </a:t>
            </a:r>
            <a:r>
              <a:rPr lang="en-GB" altLang="en-US" sz="1600" dirty="0" err="1" smtClean="0"/>
              <a:t>infact</a:t>
            </a:r>
            <a:r>
              <a:rPr lang="en-GB" altLang="en-US" sz="1600" dirty="0" smtClean="0"/>
              <a:t> that a large creature like a spider can walk across them without breaking them. </a:t>
            </a:r>
            <a:endParaRPr lang="tr-TR" alt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GB" altLang="en-US" sz="1600" dirty="0" smtClean="0"/>
              <a:t>Spider webs are common on all continents and designers and engineers are been inspired by them to create…</a:t>
            </a:r>
            <a:br>
              <a:rPr lang="en-GB" altLang="en-US" sz="1600" dirty="0" smtClean="0"/>
            </a:br>
            <a:r>
              <a:rPr lang="en-GB" altLang="en-US" sz="1600" b="1" dirty="0" smtClean="0">
                <a:solidFill>
                  <a:srgbClr val="94D60A"/>
                </a:solidFill>
              </a:rPr>
              <a:t>Bullet Proof Vests</a:t>
            </a:r>
            <a:br>
              <a:rPr lang="en-GB" altLang="en-US" sz="1600" b="1" dirty="0" smtClean="0">
                <a:solidFill>
                  <a:srgbClr val="94D60A"/>
                </a:solidFill>
              </a:rPr>
            </a:br>
            <a:r>
              <a:rPr lang="en-GB" altLang="en-US" sz="1600" b="1" dirty="0" smtClean="0">
                <a:solidFill>
                  <a:srgbClr val="94D60A"/>
                </a:solidFill>
              </a:rPr>
              <a:t>Suspension Bridges</a:t>
            </a:r>
            <a:br>
              <a:rPr lang="en-GB" altLang="en-US" sz="1600" b="1" dirty="0" smtClean="0">
                <a:solidFill>
                  <a:srgbClr val="94D60A"/>
                </a:solidFill>
              </a:rPr>
            </a:br>
            <a:r>
              <a:rPr lang="en-GB" altLang="en-US" sz="1600" b="1" dirty="0" smtClean="0">
                <a:solidFill>
                  <a:srgbClr val="94D60A"/>
                </a:solidFill>
              </a:rPr>
              <a:t>Parachute Lines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z="1600" dirty="0" smtClean="0"/>
              <a:t>Products inspired by the spider web use the strong material structure (the vest) and the design of the web (the bridge) to create strength with very little material.</a:t>
            </a:r>
            <a:endParaRPr lang="en-GB" alt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812650">
            <a:off x="-711862" y="3275489"/>
            <a:ext cx="4295953" cy="19331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3568" y="332656"/>
            <a:ext cx="589214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GB" sz="2800" b="1" dirty="0">
                <a:solidFill>
                  <a:prstClr val="black"/>
                </a:solidFill>
                <a:ea typeface="Adobe Gothic Std B" panose="020B0800000000000000" pitchFamily="34" charset="-128"/>
              </a:rPr>
              <a:t>Design </a:t>
            </a:r>
            <a:r>
              <a:rPr lang="en-GB" sz="2800" b="1" dirty="0" smtClean="0">
                <a:solidFill>
                  <a:prstClr val="black"/>
                </a:solidFill>
                <a:ea typeface="Adobe Gothic Std B" panose="020B0800000000000000" pitchFamily="34" charset="-128"/>
              </a:rPr>
              <a:t>furniture inspired </a:t>
            </a:r>
            <a:r>
              <a:rPr lang="en-GB" sz="2800" b="1" dirty="0">
                <a:solidFill>
                  <a:prstClr val="black"/>
                </a:solidFill>
                <a:ea typeface="Adobe Gothic Std B" panose="020B0800000000000000" pitchFamily="34" charset="-128"/>
              </a:rPr>
              <a:t>by a </a:t>
            </a:r>
            <a:r>
              <a:rPr lang="en-GB" sz="2800" b="1" dirty="0" smtClean="0">
                <a:solidFill>
                  <a:prstClr val="black"/>
                </a:solidFill>
                <a:ea typeface="Adobe Gothic Std B" panose="020B0800000000000000" pitchFamily="34" charset="-128"/>
              </a:rPr>
              <a:t>spider</a:t>
            </a:r>
            <a:endParaRPr lang="en-GB" sz="2800" b="1" dirty="0">
              <a:solidFill>
                <a:prstClr val="black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34" y="1925267"/>
            <a:ext cx="3186857" cy="229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70" y="4371173"/>
            <a:ext cx="3160260" cy="237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366"/>
          <a:stretch/>
        </p:blipFill>
        <p:spPr bwMode="auto">
          <a:xfrm>
            <a:off x="2555776" y="3667834"/>
            <a:ext cx="2595905" cy="314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06" y="1916832"/>
            <a:ext cx="3649588" cy="278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8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2840"/>
            <a:ext cx="4026376" cy="301037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4704"/>
            <a:ext cx="3246340" cy="3240000"/>
          </a:xfrm>
          <a:prstGeom prst="rect">
            <a:avLst/>
          </a:prstGeom>
        </p:spPr>
      </p:pic>
      <p:sp>
        <p:nvSpPr>
          <p:cNvPr id="6" name="Başlık 2"/>
          <p:cNvSpPr txBox="1">
            <a:spLocks/>
          </p:cNvSpPr>
          <p:nvPr/>
        </p:nvSpPr>
        <p:spPr>
          <a:xfrm>
            <a:off x="611560" y="450912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err="1" smtClean="0">
                <a:solidFill>
                  <a:schemeClr val="tx1"/>
                </a:solidFill>
              </a:rPr>
              <a:t>Spider</a:t>
            </a:r>
            <a:r>
              <a:rPr lang="tr-TR" sz="2800" dirty="0" smtClean="0">
                <a:solidFill>
                  <a:schemeClr val="tx1"/>
                </a:solidFill>
              </a:rPr>
              <a:t> web – </a:t>
            </a:r>
            <a:r>
              <a:rPr lang="tr-TR" sz="2800" dirty="0" err="1" smtClean="0">
                <a:solidFill>
                  <a:schemeClr val="tx1"/>
                </a:solidFill>
              </a:rPr>
              <a:t>Lace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5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8172450" y="1052513"/>
            <a:ext cx="1223963" cy="2520950"/>
          </a:xfrm>
          <a:prstGeom prst="roundRect">
            <a:avLst>
              <a:gd name="adj" fmla="val 12651"/>
            </a:avLst>
          </a:prstGeom>
          <a:solidFill>
            <a:srgbClr val="0B5E8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2771775" y="6308725"/>
            <a:ext cx="6516688" cy="360363"/>
          </a:xfrm>
          <a:prstGeom prst="roundRect">
            <a:avLst>
              <a:gd name="adj" fmla="val 30321"/>
            </a:avLst>
          </a:prstGeom>
          <a:solidFill>
            <a:srgbClr val="0B5E8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-180975" y="4437063"/>
            <a:ext cx="4537075" cy="647700"/>
          </a:xfrm>
          <a:prstGeom prst="roundRect">
            <a:avLst>
              <a:gd name="adj" fmla="val 30321"/>
            </a:avLst>
          </a:prstGeom>
          <a:solidFill>
            <a:srgbClr val="0B5E8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0424" cy="6178698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err="1" smtClean="0"/>
              <a:t>Biomimicry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76375" y="260350"/>
            <a:ext cx="7199313" cy="647700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Designer:</a:t>
            </a:r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76375" y="1196975"/>
            <a:ext cx="3816350" cy="3384550"/>
          </a:xfrm>
          <a:prstGeom prst="roundRect">
            <a:avLst>
              <a:gd name="adj" fmla="val 10979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580063" y="1196975"/>
            <a:ext cx="3095625" cy="1439863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What is the product made from?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580063" y="2997200"/>
            <a:ext cx="3095625" cy="1584325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>
                <a:solidFill>
                  <a:srgbClr val="000000"/>
                </a:solidFill>
                <a:ea typeface="ＭＳ Ｐゴシック" pitchFamily="34" charset="-128"/>
              </a:rPr>
              <a:t>How has the product been </a:t>
            </a:r>
            <a:r>
              <a:rPr lang="en-GB" altLang="en-US" sz="2400">
                <a:solidFill>
                  <a:srgbClr val="000000"/>
                </a:solidFill>
                <a:ea typeface="ＭＳ Ｐゴシック" pitchFamily="34" charset="-128"/>
              </a:rPr>
              <a:t>‘</a:t>
            </a:r>
            <a:r>
              <a:rPr lang="en-GB" sz="2400">
                <a:solidFill>
                  <a:srgbClr val="000000"/>
                </a:solidFill>
                <a:ea typeface="ＭＳ Ｐゴシック" pitchFamily="34" charset="-128"/>
              </a:rPr>
              <a:t>inspired by nature</a:t>
            </a:r>
            <a:r>
              <a:rPr lang="en-GB" altLang="en-US" sz="2400">
                <a:solidFill>
                  <a:srgbClr val="000000"/>
                </a:solidFill>
                <a:ea typeface="ＭＳ Ｐゴシック" pitchFamily="34" charset="-128"/>
              </a:rPr>
              <a:t>’</a:t>
            </a:r>
            <a:r>
              <a:rPr lang="en-GB" sz="2400">
                <a:solidFill>
                  <a:srgbClr val="000000"/>
                </a:solidFill>
                <a:ea typeface="ＭＳ Ｐゴシック" pitchFamily="34" charset="-128"/>
              </a:rPr>
              <a:t>?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019925" y="4868863"/>
            <a:ext cx="1655763" cy="1584325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400" dirty="0"/>
              <a:t>Image/s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492500" y="4868863"/>
            <a:ext cx="3167063" cy="1584325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/>
              <a:t>How is the product designed for the whole cycle (product in </a:t>
            </a:r>
            <a:r>
              <a:rPr lang="en-GB" sz="2400"/>
              <a:t>a system)?</a:t>
            </a:r>
            <a:endParaRPr lang="en-GB" sz="24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476375" y="4868863"/>
            <a:ext cx="1727200" cy="1584325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Level 1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Level 2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Level 3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051050" y="908050"/>
            <a:ext cx="0" cy="28892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1"/>
          </p:cNvCxnSpPr>
          <p:nvPr/>
        </p:nvCxnSpPr>
        <p:spPr>
          <a:xfrm>
            <a:off x="5292725" y="1916113"/>
            <a:ext cx="287338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43888" y="2636838"/>
            <a:ext cx="0" cy="36036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43888" y="4581525"/>
            <a:ext cx="0" cy="287338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3"/>
            <a:endCxn id="10" idx="1"/>
          </p:cNvCxnSpPr>
          <p:nvPr/>
        </p:nvCxnSpPr>
        <p:spPr>
          <a:xfrm>
            <a:off x="3203575" y="5661025"/>
            <a:ext cx="288925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3"/>
            <a:endCxn id="9" idx="1"/>
          </p:cNvCxnSpPr>
          <p:nvPr/>
        </p:nvCxnSpPr>
        <p:spPr>
          <a:xfrm>
            <a:off x="6659563" y="5661025"/>
            <a:ext cx="36036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1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454</Words>
  <Application>Microsoft Office PowerPoint</Application>
  <PresentationFormat>Ekran Gösterisi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4" baseType="lpstr">
      <vt:lpstr>ＭＳ Ｐゴシック</vt:lpstr>
      <vt:lpstr>Adobe Gothic Std B</vt:lpstr>
      <vt:lpstr>Arial</vt:lpstr>
      <vt:lpstr>Calibri</vt:lpstr>
      <vt:lpstr>Helvetica Neue</vt:lpstr>
      <vt:lpstr>Wingdings</vt:lpstr>
      <vt:lpstr>Ofis Teması</vt:lpstr>
      <vt:lpstr> Inspiration from other Animals</vt:lpstr>
      <vt:lpstr>PowerPoint Sunusu</vt:lpstr>
      <vt:lpstr>Squishy Robots Octopus</vt:lpstr>
      <vt:lpstr>Spiders webs</vt:lpstr>
      <vt:lpstr>PowerPoint Sunusu</vt:lpstr>
      <vt:lpstr>PowerPoint Sunusu</vt:lpstr>
      <vt:lpstr>Biomimicry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ARZU</dc:creator>
  <cp:lastModifiedBy>ARZU</cp:lastModifiedBy>
  <cp:revision>140</cp:revision>
  <dcterms:created xsi:type="dcterms:W3CDTF">2020-12-09T10:00:32Z</dcterms:created>
  <dcterms:modified xsi:type="dcterms:W3CDTF">2021-10-11T13:47:02Z</dcterms:modified>
</cp:coreProperties>
</file>