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2"/>
  </p:notesMasterIdLst>
  <p:sldIdLst>
    <p:sldId id="369" r:id="rId2"/>
    <p:sldId id="424" r:id="rId3"/>
    <p:sldId id="371" r:id="rId4"/>
    <p:sldId id="372" r:id="rId5"/>
    <p:sldId id="373" r:id="rId6"/>
    <p:sldId id="374" r:id="rId7"/>
    <p:sldId id="376" r:id="rId8"/>
    <p:sldId id="377" r:id="rId9"/>
    <p:sldId id="378" r:id="rId10"/>
    <p:sldId id="425" r:id="rId11"/>
    <p:sldId id="380" r:id="rId12"/>
    <p:sldId id="381" r:id="rId13"/>
    <p:sldId id="382" r:id="rId14"/>
    <p:sldId id="383" r:id="rId15"/>
    <p:sldId id="384" r:id="rId16"/>
    <p:sldId id="385" r:id="rId17"/>
    <p:sldId id="386" r:id="rId18"/>
    <p:sldId id="387" r:id="rId19"/>
    <p:sldId id="388" r:id="rId20"/>
    <p:sldId id="389" r:id="rId21"/>
    <p:sldId id="390" r:id="rId22"/>
    <p:sldId id="391" r:id="rId23"/>
    <p:sldId id="392" r:id="rId24"/>
    <p:sldId id="393" r:id="rId25"/>
    <p:sldId id="394" r:id="rId26"/>
    <p:sldId id="395" r:id="rId27"/>
    <p:sldId id="396" r:id="rId28"/>
    <p:sldId id="397" r:id="rId29"/>
    <p:sldId id="398" r:id="rId30"/>
    <p:sldId id="399" r:id="rId31"/>
    <p:sldId id="400" r:id="rId32"/>
    <p:sldId id="401" r:id="rId33"/>
    <p:sldId id="402" r:id="rId34"/>
    <p:sldId id="403" r:id="rId35"/>
    <p:sldId id="404" r:id="rId36"/>
    <p:sldId id="405" r:id="rId37"/>
    <p:sldId id="406" r:id="rId38"/>
    <p:sldId id="407" r:id="rId39"/>
    <p:sldId id="408" r:id="rId40"/>
    <p:sldId id="409" r:id="rId41"/>
    <p:sldId id="410" r:id="rId42"/>
    <p:sldId id="411" r:id="rId43"/>
    <p:sldId id="412" r:id="rId44"/>
    <p:sldId id="413" r:id="rId45"/>
    <p:sldId id="414" r:id="rId46"/>
    <p:sldId id="415" r:id="rId47"/>
    <p:sldId id="416" r:id="rId48"/>
    <p:sldId id="417" r:id="rId49"/>
    <p:sldId id="418" r:id="rId50"/>
    <p:sldId id="419" r:id="rId51"/>
  </p:sldIdLst>
  <p:sldSz cx="9144000" cy="6858000" type="screen4x3"/>
  <p:notesSz cx="7102475" cy="10234613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Orta Stil 2 - Vurgu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912C8C85-51F0-491E-9774-3900AFEF0FD7}" styleName="Açık Stil 2 - Vurgu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BC89EF96-8CEA-46FF-86C4-4CE0E7609802}" styleName="Açık Stil 3 - Vurgu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E8B1032C-EA38-4F05-BA0D-38AFFFC7BED3}" styleName="Açık Stil 3 - Vurgu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08FB837D-C827-4EFA-A057-4D05807E0F7C}" styleName="Tema Uygulanmış Stil 1 - Vurgu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BDBED569-4797-4DF1-A0F4-6AAB3CD982D8}" styleName="Açık Stil 3 - Vurgu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21" autoAdjust="0"/>
    <p:restoredTop sz="94660"/>
  </p:normalViewPr>
  <p:slideViewPr>
    <p:cSldViewPr>
      <p:cViewPr>
        <p:scale>
          <a:sx n="100" d="100"/>
          <a:sy n="100" d="100"/>
        </p:scale>
        <p:origin x="-300" y="-1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511731"/>
          </a:xfrm>
          <a:prstGeom prst="rect">
            <a:avLst/>
          </a:prstGeom>
        </p:spPr>
        <p:txBody>
          <a:bodyPr vert="horz" lIns="99066" tIns="49533" rIns="99066" bIns="49533" rtlCol="0"/>
          <a:lstStyle>
            <a:lvl1pPr algn="l">
              <a:defRPr sz="13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4023092" y="0"/>
            <a:ext cx="3077739" cy="511731"/>
          </a:xfrm>
          <a:prstGeom prst="rect">
            <a:avLst/>
          </a:prstGeom>
        </p:spPr>
        <p:txBody>
          <a:bodyPr vert="horz" lIns="99066" tIns="49533" rIns="99066" bIns="49533" rtlCol="0"/>
          <a:lstStyle>
            <a:lvl1pPr algn="r">
              <a:defRPr sz="1300"/>
            </a:lvl1pPr>
          </a:lstStyle>
          <a:p>
            <a:fld id="{BB663F31-3AF5-4D6C-AB79-E052565B04AD}" type="datetimeFigureOut">
              <a:rPr lang="tr-TR" smtClean="0"/>
              <a:pPr/>
              <a:t>17.08.2017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993775" y="768350"/>
            <a:ext cx="5114925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66" tIns="49533" rIns="99066" bIns="49533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710248" y="4861441"/>
            <a:ext cx="5681980" cy="4605576"/>
          </a:xfrm>
          <a:prstGeom prst="rect">
            <a:avLst/>
          </a:prstGeom>
        </p:spPr>
        <p:txBody>
          <a:bodyPr vert="horz" lIns="99066" tIns="49533" rIns="99066" bIns="49533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7739" cy="511731"/>
          </a:xfrm>
          <a:prstGeom prst="rect">
            <a:avLst/>
          </a:prstGeom>
        </p:spPr>
        <p:txBody>
          <a:bodyPr vert="horz" lIns="99066" tIns="49533" rIns="99066" bIns="49533" rtlCol="0" anchor="b"/>
          <a:lstStyle>
            <a:lvl1pPr algn="l">
              <a:defRPr sz="13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4023092" y="9721106"/>
            <a:ext cx="3077739" cy="511731"/>
          </a:xfrm>
          <a:prstGeom prst="rect">
            <a:avLst/>
          </a:prstGeom>
        </p:spPr>
        <p:txBody>
          <a:bodyPr vert="horz" lIns="99066" tIns="49533" rIns="99066" bIns="49533" rtlCol="0" anchor="b"/>
          <a:lstStyle>
            <a:lvl1pPr algn="r">
              <a:defRPr sz="1300"/>
            </a:lvl1pPr>
          </a:lstStyle>
          <a:p>
            <a:fld id="{5196BC07-A5BA-47E0-941F-EC34311B2C4F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96BC07-A5BA-47E0-941F-EC34311B2C4F}" type="slidenum">
              <a:rPr lang="tr-TR" smtClean="0"/>
              <a:pPr/>
              <a:t>4</a:t>
            </a:fld>
            <a:endParaRPr lang="tr-T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96BC07-A5BA-47E0-941F-EC34311B2C4F}" type="slidenum">
              <a:rPr lang="tr-TR" smtClean="0"/>
              <a:pPr/>
              <a:t>6</a:t>
            </a:fld>
            <a:endParaRPr lang="tr-T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96BC07-A5BA-47E0-941F-EC34311B2C4F}" type="slidenum">
              <a:rPr lang="tr-TR" smtClean="0"/>
              <a:pPr/>
              <a:t>43</a:t>
            </a:fld>
            <a:endParaRPr lang="tr-T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17.08.2017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17.08.2017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17.08.2017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17.08.2017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17.08.2017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17.08.2017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17.08.2017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17.08.2017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17.08.2017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17.08.2017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17.08.2017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17.08.2017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jpeg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467544" y="1071546"/>
            <a:ext cx="8229600" cy="5643602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/>
          <a:lstStyle/>
          <a:p>
            <a:pPr marL="342900" lvl="0" indent="-342900" algn="just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tr-TR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Kültür bitkileri ve ürünlerinin hastalık, zararlı ve yabancı otların etkilerinden ekonomik ölçüler içinde korunması amacıyla, çevre ve insan sağlığı göz önünde tutularak yapılan girişimlerin bir bütünüdür.</a:t>
            </a:r>
          </a:p>
          <a:p>
            <a:pPr marL="342900" lvl="0" indent="-342900" algn="just">
              <a:spcBef>
                <a:spcPct val="20000"/>
              </a:spcBef>
              <a:buFont typeface="Arial" pitchFamily="34" charset="0"/>
              <a:buChar char="•"/>
              <a:defRPr/>
            </a:pPr>
            <a:endParaRPr lang="tr-TR" sz="14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342900" lvl="0" indent="-342900" algn="just">
              <a:spcBef>
                <a:spcPct val="20000"/>
              </a:spcBef>
              <a:defRPr/>
            </a:pPr>
            <a:r>
              <a:rPr lang="tr-TR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1. İnsan ve çevre sağlığı dikkate alınmalı </a:t>
            </a:r>
          </a:p>
          <a:p>
            <a:pPr marL="342900" lvl="0" indent="-342900" algn="just">
              <a:spcBef>
                <a:spcPct val="20000"/>
              </a:spcBef>
              <a:defRPr/>
            </a:pPr>
            <a:r>
              <a:rPr lang="tr-TR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2.Ürün miktar ve kalitesinde kayıplar engellenmeli </a:t>
            </a:r>
          </a:p>
          <a:p>
            <a:pPr marL="342900" lvl="0" indent="-342900" algn="just">
              <a:spcBef>
                <a:spcPct val="20000"/>
              </a:spcBef>
              <a:defRPr/>
            </a:pPr>
            <a:r>
              <a:rPr lang="tr-TR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3. Tüm girişimler ekonomik olmalı </a:t>
            </a:r>
          </a:p>
          <a:p>
            <a:pPr marL="342900" lvl="0" indent="-342900" algn="just">
              <a:spcBef>
                <a:spcPct val="20000"/>
              </a:spcBef>
              <a:buFont typeface="Arial" pitchFamily="34" charset="0"/>
              <a:buChar char="•"/>
              <a:defRPr/>
            </a:pPr>
            <a:endParaRPr lang="tr-TR" sz="14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342900" lvl="0" indent="-342900" algn="ctr">
              <a:spcBef>
                <a:spcPct val="20000"/>
              </a:spcBef>
              <a:defRPr/>
            </a:pPr>
            <a:r>
              <a:rPr lang="tr-TR" sz="3200" b="1" dirty="0" smtClean="0">
                <a:solidFill>
                  <a:schemeClr val="accent5"/>
                </a:solidFill>
                <a:latin typeface="Arial" pitchFamily="34" charset="0"/>
                <a:cs typeface="Arial" pitchFamily="34" charset="0"/>
              </a:rPr>
              <a:t>ENTEGRE ZARARLI YÖNETİMİ </a:t>
            </a:r>
            <a:endParaRPr kumimoji="0" lang="tr-TR" sz="2400" b="1" i="0" u="none" strike="noStrike" kern="1200" cap="none" spc="0" normalizeH="0" baseline="0" noProof="0" dirty="0" smtClean="0">
              <a:ln>
                <a:noFill/>
              </a:ln>
              <a:solidFill>
                <a:schemeClr val="accent5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2 Dikdörtgen"/>
          <p:cNvSpPr/>
          <p:nvPr/>
        </p:nvSpPr>
        <p:spPr>
          <a:xfrm>
            <a:off x="357158" y="404664"/>
            <a:ext cx="936280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200" b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TARIMSAL ZARARLILARLA </a:t>
            </a:r>
            <a:r>
              <a:rPr lang="tr-TR" sz="3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MÜCADELE</a:t>
            </a:r>
            <a:endParaRPr lang="tr-TR" sz="32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457200" y="1628774"/>
            <a:ext cx="4543428" cy="403247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/>
          <a:lstStyle/>
          <a:p>
            <a:pPr marL="342900" lvl="0" indent="-342900" algn="just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tr-TR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% 60’tan az kum ihtiva eden topraklarda </a:t>
            </a:r>
          </a:p>
          <a:p>
            <a:pPr marL="342900" lvl="0" indent="-342900" algn="just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tr-TR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Kumsal ve humuslu topraklarda </a:t>
            </a:r>
          </a:p>
          <a:p>
            <a:pPr marL="342900" lvl="0" indent="-342900" algn="just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tr-TR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Bağ </a:t>
            </a:r>
            <a:r>
              <a:rPr lang="tr-TR" sz="2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flokserasına</a:t>
            </a:r>
            <a:r>
              <a:rPr lang="tr-TR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dayanıklı, toprağın kireç oranına, bölge koşullarına uygun asma anacı kullanılmalıdır. </a:t>
            </a:r>
            <a:endParaRPr lang="tr-TR" sz="20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342900" lvl="0" indent="-342900" algn="just">
              <a:lnSpc>
                <a:spcPct val="150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tr-TR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alır. </a:t>
            </a:r>
            <a:endParaRPr kumimoji="0" lang="tr-TR" sz="28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2 Dikdörtgen"/>
          <p:cNvSpPr/>
          <p:nvPr/>
        </p:nvSpPr>
        <p:spPr>
          <a:xfrm>
            <a:off x="1285852" y="548680"/>
            <a:ext cx="754701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600" dirty="0" err="1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Viteus</a:t>
            </a:r>
            <a:r>
              <a:rPr lang="tr-TR" sz="3600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tr-TR" sz="3600" dirty="0" err="1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vitifolii</a:t>
            </a:r>
            <a:r>
              <a:rPr lang="tr-TR" sz="3600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 (Bağ </a:t>
            </a:r>
            <a:r>
              <a:rPr lang="tr-TR" sz="3600" dirty="0" err="1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flokserası</a:t>
            </a:r>
            <a:r>
              <a:rPr lang="tr-TR" sz="3600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)</a:t>
            </a:r>
            <a:endParaRPr lang="tr-TR" sz="3600" dirty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Dikdörtgen"/>
          <p:cNvSpPr/>
          <p:nvPr/>
        </p:nvSpPr>
        <p:spPr>
          <a:xfrm>
            <a:off x="1043608" y="260648"/>
            <a:ext cx="705678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600" i="1" dirty="0" err="1" smtClean="0">
                <a:solidFill>
                  <a:schemeClr val="accent1"/>
                </a:solidFill>
              </a:rPr>
              <a:t>Melolontha</a:t>
            </a:r>
            <a:r>
              <a:rPr lang="tr-TR" sz="3600" i="1" dirty="0" smtClean="0">
                <a:solidFill>
                  <a:schemeClr val="accent1"/>
                </a:solidFill>
              </a:rPr>
              <a:t> </a:t>
            </a:r>
            <a:r>
              <a:rPr lang="tr-TR" sz="3600" dirty="0" err="1" smtClean="0">
                <a:solidFill>
                  <a:schemeClr val="accent1"/>
                </a:solidFill>
              </a:rPr>
              <a:t>spp</a:t>
            </a:r>
            <a:r>
              <a:rPr lang="tr-TR" sz="3600" dirty="0" smtClean="0">
                <a:solidFill>
                  <a:schemeClr val="accent1"/>
                </a:solidFill>
              </a:rPr>
              <a:t>. (Mayıs böcekleri) </a:t>
            </a:r>
          </a:p>
          <a:p>
            <a:r>
              <a:rPr lang="tr-TR" sz="3600" i="1" dirty="0" err="1" smtClean="0">
                <a:solidFill>
                  <a:schemeClr val="accent1"/>
                </a:solidFill>
              </a:rPr>
              <a:t>Polypylla</a:t>
            </a:r>
            <a:r>
              <a:rPr lang="tr-TR" sz="3600" i="1" dirty="0" smtClean="0">
                <a:solidFill>
                  <a:schemeClr val="accent1"/>
                </a:solidFill>
              </a:rPr>
              <a:t> </a:t>
            </a:r>
            <a:r>
              <a:rPr lang="tr-TR" sz="3600" dirty="0" err="1" smtClean="0">
                <a:solidFill>
                  <a:schemeClr val="accent1"/>
                </a:solidFill>
              </a:rPr>
              <a:t>spp</a:t>
            </a:r>
            <a:r>
              <a:rPr lang="tr-TR" sz="3600" dirty="0" smtClean="0">
                <a:solidFill>
                  <a:schemeClr val="accent1"/>
                </a:solidFill>
              </a:rPr>
              <a:t>. (Haziran böcekleri) </a:t>
            </a:r>
          </a:p>
          <a:p>
            <a:r>
              <a:rPr lang="tr-TR" sz="3600" dirty="0" smtClean="0">
                <a:solidFill>
                  <a:srgbClr val="00B0F0"/>
                </a:solidFill>
              </a:rPr>
              <a:t>Kumsal toprakları sever.</a:t>
            </a:r>
            <a:endParaRPr lang="tr-TR" sz="3600" dirty="0">
              <a:solidFill>
                <a:srgbClr val="00B0F0"/>
              </a:solidFill>
            </a:endParaRP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1099936" y="2971974"/>
            <a:ext cx="1687926" cy="18875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9 Dikdörtgen"/>
          <p:cNvSpPr/>
          <p:nvPr/>
        </p:nvSpPr>
        <p:spPr>
          <a:xfrm>
            <a:off x="1857356" y="4286256"/>
            <a:ext cx="22160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>
                <a:solidFill>
                  <a:schemeClr val="bg1"/>
                </a:solidFill>
              </a:rPr>
              <a:t>Haziran böceği larvası</a:t>
            </a:r>
            <a:endParaRPr lang="tr-TR" dirty="0">
              <a:solidFill>
                <a:schemeClr val="bg1"/>
              </a:solidFill>
            </a:endParaRPr>
          </a:p>
        </p:txBody>
      </p:sp>
      <p:sp>
        <p:nvSpPr>
          <p:cNvPr id="11" name="10 Dikdörtgen"/>
          <p:cNvSpPr/>
          <p:nvPr/>
        </p:nvSpPr>
        <p:spPr>
          <a:xfrm>
            <a:off x="714348" y="5214950"/>
            <a:ext cx="241448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Haziran böceği ergini</a:t>
            </a:r>
            <a:endParaRPr lang="tr-TR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Dikdörtgen"/>
          <p:cNvSpPr/>
          <p:nvPr/>
        </p:nvSpPr>
        <p:spPr>
          <a:xfrm>
            <a:off x="571472" y="404664"/>
            <a:ext cx="874382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600" i="1" dirty="0" err="1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Meloidogyne</a:t>
            </a:r>
            <a:r>
              <a:rPr lang="tr-TR" sz="3600" i="1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tr-TR" sz="3600" dirty="0" err="1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spp</a:t>
            </a:r>
            <a:r>
              <a:rPr lang="tr-TR" sz="3600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. (Kök ur </a:t>
            </a:r>
            <a:r>
              <a:rPr lang="tr-TR" sz="3600" dirty="0" err="1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nematodları</a:t>
            </a:r>
            <a:r>
              <a:rPr lang="tr-TR" sz="3600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)</a:t>
            </a:r>
          </a:p>
          <a:p>
            <a:r>
              <a:rPr lang="tr-TR" sz="3600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Alüvyon toprakları sever. </a:t>
            </a:r>
            <a:endParaRPr lang="tr-TR" sz="3600" dirty="0">
              <a:solidFill>
                <a:srgbClr val="00B0F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2383005" y="2260411"/>
            <a:ext cx="3877030" cy="44997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457200" y="1628775"/>
            <a:ext cx="8401080" cy="22288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/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tr-TR" sz="3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tr-TR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2 Dikdörtgen"/>
          <p:cNvSpPr/>
          <p:nvPr/>
        </p:nvSpPr>
        <p:spPr>
          <a:xfrm>
            <a:off x="467544" y="1772816"/>
            <a:ext cx="810498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Arial" pitchFamily="34" charset="0"/>
              <a:buChar char="•"/>
            </a:pPr>
            <a:r>
              <a:rPr lang="tr-TR" dirty="0" smtClean="0">
                <a:solidFill>
                  <a:srgbClr val="00B0F0"/>
                </a:solidFill>
              </a:rPr>
              <a:t> </a:t>
            </a:r>
            <a:r>
              <a:rPr lang="tr-TR" sz="2800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Satsuma mandarini </a:t>
            </a:r>
            <a:r>
              <a:rPr lang="tr-TR" sz="2800" dirty="0" err="1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pH’sı</a:t>
            </a:r>
            <a:r>
              <a:rPr lang="tr-TR" sz="2800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 yüksek, kireçli topraklarda iyi gelişmez. </a:t>
            </a:r>
          </a:p>
          <a:p>
            <a:pPr algn="just">
              <a:buFont typeface="Arial" pitchFamily="34" charset="0"/>
              <a:buChar char="•"/>
            </a:pPr>
            <a:endParaRPr lang="tr-TR" sz="1400" dirty="0" smtClean="0">
              <a:solidFill>
                <a:srgbClr val="00B0F0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buFont typeface="Arial" pitchFamily="34" charset="0"/>
              <a:buChar char="•"/>
            </a:pPr>
            <a:r>
              <a:rPr lang="tr-TR" sz="2800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 Bağlarda da toprağın yapısına göre anaçlar kullanılmalıdır. </a:t>
            </a:r>
            <a:endParaRPr lang="tr-TR" sz="2800" dirty="0">
              <a:solidFill>
                <a:srgbClr val="00B0F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3 Dikdörtgen"/>
          <p:cNvSpPr/>
          <p:nvPr/>
        </p:nvSpPr>
        <p:spPr>
          <a:xfrm>
            <a:off x="3059832" y="548680"/>
            <a:ext cx="284545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600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Toprak </a:t>
            </a:r>
            <a:r>
              <a:rPr lang="tr-TR" sz="3600" dirty="0" err="1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pH’sı</a:t>
            </a:r>
            <a:r>
              <a:rPr lang="tr-TR" sz="3600" dirty="0" smtClean="0">
                <a:solidFill>
                  <a:prstClr val="black"/>
                </a:solidFill>
              </a:rPr>
              <a:t> </a:t>
            </a:r>
            <a:endParaRPr lang="tr-TR" sz="3600" dirty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4819533" y="3967286"/>
            <a:ext cx="1928828" cy="24238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457200" y="2204864"/>
            <a:ext cx="8115328" cy="216024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/>
          <a:lstStyle/>
          <a:p>
            <a:pPr marL="342900" lvl="0" indent="-342900" algn="just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tr-TR" sz="3200" dirty="0" smtClean="0">
                <a:solidFill>
                  <a:srgbClr val="00B0F0"/>
                </a:solidFill>
              </a:rPr>
              <a:t> </a:t>
            </a:r>
            <a:r>
              <a:rPr lang="tr-TR" sz="2800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Bitkilerin gelişmelerini hızlandırmakta </a:t>
            </a:r>
          </a:p>
          <a:p>
            <a:pPr marL="342900" lvl="0" indent="-342900" algn="just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tr-TR" sz="2800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 Kök sisteminin iyi gelişmesini sağlamakta </a:t>
            </a:r>
          </a:p>
          <a:p>
            <a:pPr marL="342900" lvl="0" indent="-342900" algn="just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tr-TR" sz="2800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 Bitkilerin sağlıklı ve kuvvetli olmasını sağlamaktadır. </a:t>
            </a:r>
            <a:endParaRPr kumimoji="0" lang="tr-TR" sz="2800" b="0" i="0" u="none" strike="noStrike" kern="1200" cap="none" spc="0" normalizeH="0" baseline="0" noProof="0" dirty="0" smtClean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2 Dikdörtgen"/>
          <p:cNvSpPr/>
          <p:nvPr/>
        </p:nvSpPr>
        <p:spPr>
          <a:xfrm>
            <a:off x="2357422" y="1124744"/>
            <a:ext cx="476692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4000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2.Toprak işleme </a:t>
            </a:r>
            <a:endParaRPr lang="tr-TR" sz="4000" dirty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395536" y="1556792"/>
            <a:ext cx="4752528" cy="322953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/>
          <a:lstStyle/>
          <a:p>
            <a:pPr marL="342900" lvl="0" indent="-342900" algn="just">
              <a:lnSpc>
                <a:spcPct val="150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tr-TR" sz="2800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Toprağın çeşitli yöntem, zaman ve derinlikte işlenmesi veya sürülmesi önemli bir kültürel önlemdir. </a:t>
            </a:r>
            <a:endParaRPr kumimoji="0" lang="tr-TR" sz="2800" b="0" i="0" u="none" strike="noStrike" kern="1200" cap="none" spc="0" normalizeH="0" baseline="0" noProof="0" dirty="0" smtClean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2 Dikdörtgen"/>
          <p:cNvSpPr/>
          <p:nvPr/>
        </p:nvSpPr>
        <p:spPr>
          <a:xfrm>
            <a:off x="2483768" y="571480"/>
            <a:ext cx="424847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600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2.Toprak işleme </a:t>
            </a:r>
            <a:r>
              <a:rPr lang="tr-TR" dirty="0" smtClean="0">
                <a:solidFill>
                  <a:srgbClr val="00B0F0"/>
                </a:solidFill>
              </a:rPr>
              <a:t>􀂾 </a:t>
            </a:r>
            <a:endParaRPr lang="tr-TR" dirty="0">
              <a:solidFill>
                <a:srgbClr val="00B0F0"/>
              </a:solidFill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5069027" y="1779847"/>
            <a:ext cx="3980768" cy="32466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92080" y="4005064"/>
            <a:ext cx="2532820" cy="22477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395536" y="1484784"/>
            <a:ext cx="4248472" cy="4248472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</p:spPr>
        <p:txBody>
          <a:bodyPr/>
          <a:lstStyle/>
          <a:p>
            <a:pPr algn="just">
              <a:spcBef>
                <a:spcPts val="600"/>
              </a:spcBef>
              <a:buFont typeface="Arial" pitchFamily="34" charset="0"/>
              <a:buChar char="•"/>
            </a:pPr>
            <a:r>
              <a:rPr lang="tr-TR" sz="3200" dirty="0" smtClean="0">
                <a:solidFill>
                  <a:srgbClr val="00B0F0"/>
                </a:solidFill>
              </a:rPr>
              <a:t> </a:t>
            </a:r>
            <a:r>
              <a:rPr lang="tr-TR" sz="2800" dirty="0" err="1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Lepidoptera</a:t>
            </a:r>
            <a:r>
              <a:rPr lang="tr-TR" sz="2800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 takımından </a:t>
            </a:r>
            <a:r>
              <a:rPr lang="tr-TR" sz="2800" dirty="0" err="1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Noctuidae</a:t>
            </a:r>
            <a:r>
              <a:rPr lang="tr-TR" sz="2800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tr-TR" sz="2800" dirty="0" err="1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Geometridae</a:t>
            </a:r>
            <a:r>
              <a:rPr lang="tr-TR" sz="2800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 ve </a:t>
            </a:r>
            <a:r>
              <a:rPr lang="tr-TR" sz="2800" dirty="0" err="1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Syphingidae</a:t>
            </a:r>
            <a:r>
              <a:rPr lang="tr-TR" sz="2800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 familyalarına ait türler,</a:t>
            </a:r>
          </a:p>
          <a:p>
            <a:pPr algn="just">
              <a:spcBef>
                <a:spcPts val="600"/>
              </a:spcBef>
            </a:pPr>
            <a:endParaRPr lang="tr-TR" sz="1400" dirty="0" smtClean="0">
              <a:solidFill>
                <a:srgbClr val="00B0F0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ts val="600"/>
              </a:spcBef>
              <a:buFont typeface="Arial" pitchFamily="34" charset="0"/>
              <a:buChar char="•"/>
            </a:pPr>
            <a:r>
              <a:rPr lang="tr-TR" sz="2800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tr-TR" sz="2800" dirty="0" err="1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Coleoptera</a:t>
            </a:r>
            <a:r>
              <a:rPr lang="tr-TR" sz="2800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 ve </a:t>
            </a:r>
            <a:r>
              <a:rPr lang="tr-TR" sz="2800" dirty="0" err="1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Diptera</a:t>
            </a:r>
            <a:r>
              <a:rPr lang="tr-TR" sz="2800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 türleri toprakta pupa olur ve larvaları toprakta yaşar. </a:t>
            </a:r>
            <a:endParaRPr kumimoji="0" lang="tr-TR" sz="2800" b="0" i="0" u="none" strike="noStrike" kern="1200" cap="none" spc="0" normalizeH="0" baseline="0" noProof="0" dirty="0" smtClean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5995473" y="925407"/>
            <a:ext cx="2273032" cy="32477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3 Dikdörtgen"/>
          <p:cNvSpPr/>
          <p:nvPr/>
        </p:nvSpPr>
        <p:spPr>
          <a:xfrm>
            <a:off x="6876256" y="2943528"/>
            <a:ext cx="166301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 smtClean="0">
                <a:solidFill>
                  <a:srgbClr val="7030A0"/>
                </a:solidFill>
              </a:rPr>
              <a:t>Biston</a:t>
            </a:r>
            <a:r>
              <a:rPr lang="tr-TR" dirty="0" smtClean="0">
                <a:solidFill>
                  <a:srgbClr val="7030A0"/>
                </a:solidFill>
              </a:rPr>
              <a:t> </a:t>
            </a:r>
            <a:r>
              <a:rPr lang="tr-TR" dirty="0" err="1" smtClean="0">
                <a:solidFill>
                  <a:srgbClr val="7030A0"/>
                </a:solidFill>
              </a:rPr>
              <a:t>betularia</a:t>
            </a:r>
            <a:endParaRPr lang="tr-TR" dirty="0">
              <a:solidFill>
                <a:srgbClr val="7030A0"/>
              </a:solidFill>
            </a:endParaRPr>
          </a:p>
        </p:txBody>
      </p:sp>
      <p:sp>
        <p:nvSpPr>
          <p:cNvPr id="5" name="4 Dikdörtgen"/>
          <p:cNvSpPr/>
          <p:nvPr/>
        </p:nvSpPr>
        <p:spPr>
          <a:xfrm>
            <a:off x="6660232" y="5715016"/>
            <a:ext cx="180485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 smtClean="0"/>
              <a:t>Erannis</a:t>
            </a:r>
            <a:r>
              <a:rPr lang="tr-TR" dirty="0" smtClean="0"/>
              <a:t> </a:t>
            </a:r>
            <a:r>
              <a:rPr lang="tr-TR" dirty="0" err="1" smtClean="0"/>
              <a:t>defoliaria</a:t>
            </a:r>
            <a:endParaRPr lang="tr-TR" dirty="0"/>
          </a:p>
        </p:txBody>
      </p:sp>
      <p:sp>
        <p:nvSpPr>
          <p:cNvPr id="7" name="6 Dikdörtgen"/>
          <p:cNvSpPr/>
          <p:nvPr/>
        </p:nvSpPr>
        <p:spPr>
          <a:xfrm>
            <a:off x="2195736" y="476672"/>
            <a:ext cx="392049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4000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2.Toprak işleme </a:t>
            </a:r>
            <a:endParaRPr lang="tr-TR" sz="4000" dirty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323528" y="1268760"/>
            <a:ext cx="5472608" cy="4608512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/>
          <a:lstStyle/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tr-TR" sz="3200" dirty="0" smtClean="0">
                <a:solidFill>
                  <a:schemeClr val="bg1"/>
                </a:solidFill>
              </a:rPr>
              <a:t>Toprakta bulunan zararlılar ile savaşta önemli bir önlemdir. </a:t>
            </a:r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endParaRPr lang="tr-TR" sz="1400" dirty="0" smtClean="0">
              <a:solidFill>
                <a:schemeClr val="bg1"/>
              </a:solidFill>
            </a:endParaRPr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tr-TR" sz="3200" dirty="0" smtClean="0">
                <a:solidFill>
                  <a:schemeClr val="bg1"/>
                </a:solidFill>
              </a:rPr>
              <a:t> Kökleri iyi gelişmiş sebzelerde Bozkurtlar </a:t>
            </a:r>
            <a:r>
              <a:rPr lang="tr-TR" sz="3200" b="1" i="1" dirty="0" err="1" smtClean="0">
                <a:solidFill>
                  <a:schemeClr val="accent1"/>
                </a:solidFill>
              </a:rPr>
              <a:t>Agrotis</a:t>
            </a:r>
            <a:r>
              <a:rPr lang="tr-TR" sz="3200" b="1" i="1" dirty="0" smtClean="0">
                <a:solidFill>
                  <a:schemeClr val="accent1"/>
                </a:solidFill>
              </a:rPr>
              <a:t> </a:t>
            </a:r>
            <a:r>
              <a:rPr lang="tr-TR" sz="3200" b="1" dirty="0" err="1" smtClean="0">
                <a:solidFill>
                  <a:schemeClr val="accent1"/>
                </a:solidFill>
              </a:rPr>
              <a:t>spp</a:t>
            </a:r>
            <a:r>
              <a:rPr lang="tr-TR" sz="3200" b="1" dirty="0" smtClean="0">
                <a:solidFill>
                  <a:schemeClr val="accent1"/>
                </a:solidFill>
              </a:rPr>
              <a:t>.</a:t>
            </a:r>
            <a:r>
              <a:rPr lang="tr-TR" sz="3200" b="1" dirty="0" smtClean="0">
                <a:solidFill>
                  <a:schemeClr val="bg1"/>
                </a:solidFill>
              </a:rPr>
              <a:t> </a:t>
            </a:r>
            <a:r>
              <a:rPr lang="tr-TR" sz="3200" dirty="0" smtClean="0">
                <a:solidFill>
                  <a:schemeClr val="bg1"/>
                </a:solidFill>
              </a:rPr>
              <a:t>ve telkurtları </a:t>
            </a:r>
            <a:r>
              <a:rPr lang="tr-TR" sz="3200" b="1" i="1" dirty="0" err="1" smtClean="0">
                <a:solidFill>
                  <a:schemeClr val="accent1"/>
                </a:solidFill>
              </a:rPr>
              <a:t>Agriotes</a:t>
            </a:r>
            <a:r>
              <a:rPr lang="tr-TR" sz="3200" b="1" i="1" dirty="0" smtClean="0">
                <a:solidFill>
                  <a:schemeClr val="accent1"/>
                </a:solidFill>
              </a:rPr>
              <a:t> </a:t>
            </a:r>
            <a:r>
              <a:rPr lang="tr-TR" sz="3200" b="1" dirty="0" err="1" smtClean="0">
                <a:solidFill>
                  <a:schemeClr val="accent1"/>
                </a:solidFill>
              </a:rPr>
              <a:t>spp</a:t>
            </a:r>
            <a:r>
              <a:rPr lang="tr-TR" sz="3200" b="1" dirty="0" smtClean="0">
                <a:solidFill>
                  <a:schemeClr val="accent1"/>
                </a:solidFill>
              </a:rPr>
              <a:t>. </a:t>
            </a:r>
            <a:r>
              <a:rPr lang="tr-TR" sz="3200" dirty="0" smtClean="0">
                <a:solidFill>
                  <a:schemeClr val="bg1"/>
                </a:solidFill>
              </a:rPr>
              <a:t>gibi toprak altı zararlıları fazla zarar meydana getiremez. </a:t>
            </a:r>
            <a:endParaRPr kumimoji="0" lang="tr-TR" sz="240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4 Dikdörtgen"/>
          <p:cNvSpPr/>
          <p:nvPr/>
        </p:nvSpPr>
        <p:spPr>
          <a:xfrm>
            <a:off x="7020272" y="2492896"/>
            <a:ext cx="131516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err="1" smtClean="0"/>
              <a:t>Agrotis</a:t>
            </a:r>
            <a:r>
              <a:rPr lang="tr-TR" b="1" dirty="0" smtClean="0"/>
              <a:t> </a:t>
            </a:r>
            <a:r>
              <a:rPr lang="tr-TR" b="1" dirty="0" err="1" smtClean="0"/>
              <a:t>spp</a:t>
            </a:r>
            <a:r>
              <a:rPr lang="tr-TR" b="1" dirty="0" smtClean="0"/>
              <a:t>.</a:t>
            </a:r>
            <a:endParaRPr lang="tr-TR" dirty="0"/>
          </a:p>
        </p:txBody>
      </p:sp>
      <p:sp>
        <p:nvSpPr>
          <p:cNvPr id="6" name="5 Dikdörtgen"/>
          <p:cNvSpPr/>
          <p:nvPr/>
        </p:nvSpPr>
        <p:spPr>
          <a:xfrm>
            <a:off x="7092280" y="5229200"/>
            <a:ext cx="13681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dirty="0" err="1" smtClean="0"/>
              <a:t>Agriotes</a:t>
            </a:r>
            <a:r>
              <a:rPr lang="tr-TR" b="1" dirty="0" smtClean="0"/>
              <a:t> </a:t>
            </a:r>
            <a:r>
              <a:rPr lang="tr-TR" b="1" dirty="0" err="1" smtClean="0"/>
              <a:t>spp</a:t>
            </a:r>
            <a:r>
              <a:rPr lang="tr-TR" b="1" dirty="0" smtClean="0"/>
              <a:t>.</a:t>
            </a:r>
            <a:endParaRPr lang="tr-TR" dirty="0"/>
          </a:p>
        </p:txBody>
      </p:sp>
      <p:sp>
        <p:nvSpPr>
          <p:cNvPr id="7" name="6 Dikdörtgen"/>
          <p:cNvSpPr/>
          <p:nvPr/>
        </p:nvSpPr>
        <p:spPr>
          <a:xfrm>
            <a:off x="2214546" y="285728"/>
            <a:ext cx="3920497" cy="7143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4000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2.Toprak işleme </a:t>
            </a:r>
            <a:endParaRPr lang="tr-TR" sz="4000" dirty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179512" y="980728"/>
            <a:ext cx="5320042" cy="4968552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/>
          <a:lstStyle/>
          <a:p>
            <a:r>
              <a:rPr lang="tr-TR" sz="3000" b="1" i="1" dirty="0" err="1" smtClean="0">
                <a:solidFill>
                  <a:srgbClr val="00B0F0"/>
                </a:solidFill>
              </a:rPr>
              <a:t>Rhagoletis</a:t>
            </a:r>
            <a:r>
              <a:rPr lang="tr-TR" sz="3000" b="1" i="1" dirty="0" smtClean="0">
                <a:solidFill>
                  <a:srgbClr val="00B0F0"/>
                </a:solidFill>
              </a:rPr>
              <a:t> </a:t>
            </a:r>
            <a:r>
              <a:rPr lang="tr-TR" sz="3000" b="1" i="1" dirty="0" err="1" smtClean="0">
                <a:solidFill>
                  <a:srgbClr val="00B0F0"/>
                </a:solidFill>
              </a:rPr>
              <a:t>cerasi</a:t>
            </a:r>
            <a:r>
              <a:rPr lang="tr-TR" sz="3000" b="1" i="1" dirty="0" smtClean="0">
                <a:solidFill>
                  <a:srgbClr val="00B0F0"/>
                </a:solidFill>
              </a:rPr>
              <a:t> </a:t>
            </a:r>
            <a:r>
              <a:rPr lang="tr-TR" sz="3000" dirty="0" smtClean="0">
                <a:solidFill>
                  <a:srgbClr val="00B0F0"/>
                </a:solidFill>
              </a:rPr>
              <a:t>(Kiraz sineği) </a:t>
            </a:r>
          </a:p>
          <a:p>
            <a:endParaRPr lang="tr-TR" sz="3000" b="1" i="1" dirty="0" smtClean="0">
              <a:solidFill>
                <a:srgbClr val="00B0F0"/>
              </a:solidFill>
            </a:endParaRPr>
          </a:p>
          <a:p>
            <a:endParaRPr lang="tr-TR" sz="3000" b="1" i="1" dirty="0" smtClean="0">
              <a:solidFill>
                <a:srgbClr val="00B0F0"/>
              </a:solidFill>
            </a:endParaRPr>
          </a:p>
          <a:p>
            <a:endParaRPr lang="tr-TR" sz="3000" b="1" i="1" dirty="0" smtClean="0">
              <a:solidFill>
                <a:srgbClr val="00B0F0"/>
              </a:solidFill>
            </a:endParaRPr>
          </a:p>
          <a:p>
            <a:r>
              <a:rPr lang="tr-TR" sz="3000" b="1" i="1" dirty="0" err="1" smtClean="0">
                <a:solidFill>
                  <a:srgbClr val="00B0F0"/>
                </a:solidFill>
              </a:rPr>
              <a:t>Dacus</a:t>
            </a:r>
            <a:r>
              <a:rPr lang="tr-TR" sz="3000" b="1" i="1" dirty="0" smtClean="0">
                <a:solidFill>
                  <a:srgbClr val="00B0F0"/>
                </a:solidFill>
              </a:rPr>
              <a:t> </a:t>
            </a:r>
            <a:r>
              <a:rPr lang="tr-TR" sz="3000" b="1" i="1" dirty="0" err="1" smtClean="0">
                <a:solidFill>
                  <a:srgbClr val="00B0F0"/>
                </a:solidFill>
              </a:rPr>
              <a:t>oleae</a:t>
            </a:r>
            <a:r>
              <a:rPr lang="tr-TR" sz="3000" b="1" i="1" dirty="0" smtClean="0">
                <a:solidFill>
                  <a:srgbClr val="00B0F0"/>
                </a:solidFill>
              </a:rPr>
              <a:t> (Zeytin sineği) </a:t>
            </a:r>
          </a:p>
          <a:p>
            <a:endParaRPr lang="tr-TR" sz="3000" b="1" i="1" dirty="0" smtClean="0">
              <a:solidFill>
                <a:srgbClr val="00B0F0"/>
              </a:solidFill>
            </a:endParaRPr>
          </a:p>
          <a:p>
            <a:endParaRPr lang="tr-TR" sz="3000" b="1" i="1" dirty="0" smtClean="0">
              <a:solidFill>
                <a:srgbClr val="00B0F0"/>
              </a:solidFill>
            </a:endParaRPr>
          </a:p>
          <a:p>
            <a:endParaRPr lang="tr-TR" sz="3000" b="1" i="1" dirty="0" smtClean="0">
              <a:solidFill>
                <a:srgbClr val="00B0F0"/>
              </a:solidFill>
            </a:endParaRPr>
          </a:p>
          <a:p>
            <a:r>
              <a:rPr lang="tr-TR" sz="3000" b="1" i="1" dirty="0" err="1" smtClean="0">
                <a:solidFill>
                  <a:srgbClr val="00B0F0"/>
                </a:solidFill>
              </a:rPr>
              <a:t>Hoplocampa</a:t>
            </a:r>
            <a:r>
              <a:rPr lang="tr-TR" sz="3000" b="1" i="1" dirty="0" smtClean="0">
                <a:solidFill>
                  <a:srgbClr val="00B0F0"/>
                </a:solidFill>
              </a:rPr>
              <a:t> </a:t>
            </a:r>
            <a:r>
              <a:rPr lang="tr-TR" sz="3000" b="1" i="1" dirty="0" err="1" smtClean="0">
                <a:solidFill>
                  <a:srgbClr val="00B0F0"/>
                </a:solidFill>
              </a:rPr>
              <a:t>spp</a:t>
            </a:r>
            <a:r>
              <a:rPr lang="tr-TR" sz="3000" b="1" i="1" dirty="0" smtClean="0">
                <a:solidFill>
                  <a:srgbClr val="00B0F0"/>
                </a:solidFill>
              </a:rPr>
              <a:t> </a:t>
            </a:r>
            <a:r>
              <a:rPr lang="tr-TR" sz="3000" dirty="0" smtClean="0">
                <a:solidFill>
                  <a:srgbClr val="00B0F0"/>
                </a:solidFill>
              </a:rPr>
              <a:t>Testereli arılar) </a:t>
            </a: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4 Dikdörtgen"/>
          <p:cNvSpPr/>
          <p:nvPr/>
        </p:nvSpPr>
        <p:spPr>
          <a:xfrm>
            <a:off x="6215075" y="2060848"/>
            <a:ext cx="17859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i="1" dirty="0" err="1" smtClean="0">
                <a:solidFill>
                  <a:srgbClr val="FFFF00"/>
                </a:solidFill>
              </a:rPr>
              <a:t>Rhagoletis</a:t>
            </a:r>
            <a:r>
              <a:rPr lang="tr-TR" i="1" dirty="0" smtClean="0">
                <a:solidFill>
                  <a:srgbClr val="FFFF00"/>
                </a:solidFill>
              </a:rPr>
              <a:t> </a:t>
            </a:r>
            <a:r>
              <a:rPr lang="tr-TR" i="1" dirty="0" err="1" smtClean="0">
                <a:solidFill>
                  <a:srgbClr val="FFFF00"/>
                </a:solidFill>
              </a:rPr>
              <a:t>cerasi</a:t>
            </a:r>
            <a:endParaRPr lang="tr-TR" dirty="0">
              <a:solidFill>
                <a:srgbClr val="FFFF00"/>
              </a:solidFill>
            </a:endParaRPr>
          </a:p>
        </p:txBody>
      </p:sp>
      <p:sp>
        <p:nvSpPr>
          <p:cNvPr id="6" name="5 Dikdörtgen"/>
          <p:cNvSpPr/>
          <p:nvPr/>
        </p:nvSpPr>
        <p:spPr>
          <a:xfrm>
            <a:off x="6572264" y="4221088"/>
            <a:ext cx="14287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i="1" dirty="0" err="1" smtClean="0">
                <a:solidFill>
                  <a:srgbClr val="FFFF00"/>
                </a:solidFill>
              </a:rPr>
              <a:t>Dacus</a:t>
            </a:r>
            <a:r>
              <a:rPr lang="tr-TR" i="1" dirty="0" smtClean="0">
                <a:solidFill>
                  <a:srgbClr val="FFFF00"/>
                </a:solidFill>
              </a:rPr>
              <a:t> </a:t>
            </a:r>
            <a:r>
              <a:rPr lang="tr-TR" i="1" dirty="0" err="1" smtClean="0">
                <a:solidFill>
                  <a:srgbClr val="FFFF00"/>
                </a:solidFill>
              </a:rPr>
              <a:t>oleae</a:t>
            </a:r>
            <a:endParaRPr lang="tr-TR" dirty="0">
              <a:solidFill>
                <a:srgbClr val="FFFF00"/>
              </a:solidFill>
            </a:endParaRPr>
          </a:p>
        </p:txBody>
      </p:sp>
      <p:sp>
        <p:nvSpPr>
          <p:cNvPr id="8" name="7 Metin kutusu"/>
          <p:cNvSpPr txBox="1"/>
          <p:nvPr/>
        </p:nvSpPr>
        <p:spPr>
          <a:xfrm>
            <a:off x="6143636" y="6072206"/>
            <a:ext cx="18573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 smtClean="0">
                <a:solidFill>
                  <a:srgbClr val="FFFF00"/>
                </a:solidFill>
              </a:rPr>
              <a:t>Haplocampa</a:t>
            </a:r>
            <a:r>
              <a:rPr lang="tr-TR" dirty="0" smtClean="0">
                <a:solidFill>
                  <a:srgbClr val="FFFF00"/>
                </a:solidFill>
              </a:rPr>
              <a:t> </a:t>
            </a:r>
            <a:r>
              <a:rPr lang="tr-TR" dirty="0" err="1" smtClean="0">
                <a:solidFill>
                  <a:srgbClr val="FFFF00"/>
                </a:solidFill>
              </a:rPr>
              <a:t>spp</a:t>
            </a:r>
            <a:endParaRPr lang="tr-TR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457200" y="2276872"/>
            <a:ext cx="4614866" cy="144016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/>
          <a:lstStyle/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tr-TR" sz="3200" b="1" i="1" dirty="0" err="1" smtClean="0">
                <a:solidFill>
                  <a:srgbClr val="00B0F0"/>
                </a:solidFill>
              </a:rPr>
              <a:t>Syringopais</a:t>
            </a:r>
            <a:r>
              <a:rPr lang="tr-TR" sz="3200" b="1" i="1" dirty="0" smtClean="0">
                <a:solidFill>
                  <a:srgbClr val="00B0F0"/>
                </a:solidFill>
              </a:rPr>
              <a:t> </a:t>
            </a:r>
            <a:r>
              <a:rPr lang="tr-TR" sz="3200" b="1" i="1" dirty="0" err="1" smtClean="0">
                <a:solidFill>
                  <a:srgbClr val="00B0F0"/>
                </a:solidFill>
              </a:rPr>
              <a:t>tampatella</a:t>
            </a:r>
            <a:r>
              <a:rPr lang="tr-TR" sz="3200" b="1" i="1" dirty="0" smtClean="0">
                <a:solidFill>
                  <a:srgbClr val="00B0F0"/>
                </a:solidFill>
              </a:rPr>
              <a:t> (Ekin güvesi) </a:t>
            </a:r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endParaRPr lang="tr-TR" sz="3200" b="1" i="1" dirty="0" smtClean="0">
              <a:solidFill>
                <a:srgbClr val="00B0F0"/>
              </a:solidFill>
            </a:endParaRPr>
          </a:p>
        </p:txBody>
      </p:sp>
      <p:sp>
        <p:nvSpPr>
          <p:cNvPr id="3" name="2 Dikdörtgen"/>
          <p:cNvSpPr/>
          <p:nvPr/>
        </p:nvSpPr>
        <p:spPr>
          <a:xfrm>
            <a:off x="1691680" y="908720"/>
            <a:ext cx="588584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600" dirty="0" smtClean="0">
                <a:solidFill>
                  <a:schemeClr val="tx2"/>
                </a:solidFill>
              </a:rPr>
              <a:t>Teknik talimatlardaki zararlılar </a:t>
            </a:r>
            <a:endParaRPr lang="tr-TR" sz="3600" dirty="0">
              <a:solidFill>
                <a:schemeClr val="tx2"/>
              </a:solidFill>
            </a:endParaRPr>
          </a:p>
        </p:txBody>
      </p:sp>
      <p:sp>
        <p:nvSpPr>
          <p:cNvPr id="5" name="4 Dikdörtgen"/>
          <p:cNvSpPr/>
          <p:nvPr/>
        </p:nvSpPr>
        <p:spPr>
          <a:xfrm>
            <a:off x="6084168" y="1844824"/>
            <a:ext cx="240001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i="1" dirty="0" err="1" smtClean="0"/>
              <a:t>Syringopais</a:t>
            </a:r>
            <a:r>
              <a:rPr lang="tr-TR" b="1" i="1" dirty="0" smtClean="0"/>
              <a:t> </a:t>
            </a:r>
            <a:r>
              <a:rPr lang="tr-TR" b="1" i="1" dirty="0" err="1" smtClean="0"/>
              <a:t>tampatella</a:t>
            </a:r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428596" y="928670"/>
            <a:ext cx="8229600" cy="5643602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/>
          <a:lstStyle/>
          <a:p>
            <a:pPr algn="just"/>
            <a:r>
              <a:rPr lang="tr-TR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Kültür bitkileri ve ürünlerinde zarar oluşturan etmenlerin popülasyon dinamikleri ve çevre ile ilişkilerini dikkate alarak uygun olan tüm mücadele yöntemlerini uyumlu bir şekilde kullanarak zararlı popülasyonlarını </a:t>
            </a:r>
            <a:r>
              <a:rPr lang="tr-TR" sz="2800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ekonomik zarar eşiği </a:t>
            </a:r>
            <a:r>
              <a:rPr lang="tr-TR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altında tutmaya yarayan bir yönetim sistemidir. </a:t>
            </a:r>
          </a:p>
          <a:p>
            <a:pPr algn="just"/>
            <a:endParaRPr lang="tr-TR" sz="14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tr-TR" sz="2800" dirty="0" smtClean="0">
                <a:solidFill>
                  <a:schemeClr val="accent5"/>
                </a:solidFill>
                <a:latin typeface="Arial" pitchFamily="34" charset="0"/>
                <a:cs typeface="Arial" pitchFamily="34" charset="0"/>
              </a:rPr>
              <a:t>Zararlı deyimi; </a:t>
            </a:r>
            <a:r>
              <a:rPr lang="tr-TR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Böcek, akar, </a:t>
            </a:r>
            <a:r>
              <a:rPr lang="tr-TR" sz="2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nematod</a:t>
            </a:r>
            <a:r>
              <a:rPr lang="tr-TR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, kemirgen ve kuşlar gibi zararlıları </a:t>
            </a:r>
            <a:r>
              <a:rPr lang="tr-TR" sz="2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fungus</a:t>
            </a:r>
            <a:r>
              <a:rPr lang="tr-TR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  bakteri ve </a:t>
            </a:r>
            <a:r>
              <a:rPr lang="tr-TR" sz="2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virus</a:t>
            </a:r>
            <a:r>
              <a:rPr lang="tr-TR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gibi hastalık etmenlerini ve </a:t>
            </a:r>
            <a:r>
              <a:rPr lang="tr-TR" sz="2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yabancıotları</a:t>
            </a:r>
            <a:r>
              <a:rPr lang="tr-TR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kapsamaktadır. </a:t>
            </a:r>
          </a:p>
          <a:p>
            <a:pPr algn="just"/>
            <a:endParaRPr lang="tr-TR" sz="14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tr-TR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Dolayısıyla bu etmenlerle savaş ayrı ayrı değil birbirini tamamlayacak şekilde olmalıdır. </a:t>
            </a:r>
          </a:p>
        </p:txBody>
      </p:sp>
      <p:sp>
        <p:nvSpPr>
          <p:cNvPr id="3" name="2 Dikdörtgen"/>
          <p:cNvSpPr/>
          <p:nvPr/>
        </p:nvSpPr>
        <p:spPr>
          <a:xfrm>
            <a:off x="1571604" y="404664"/>
            <a:ext cx="671517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ENTEGRE ZARARLI YÖNETİMİ</a:t>
            </a:r>
            <a:endParaRPr lang="tr-TR" sz="32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323528" y="1268760"/>
            <a:ext cx="5534356" cy="4752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/>
          <a:lstStyle/>
          <a:p>
            <a:endParaRPr lang="tr-TR" sz="3200" b="1" i="1" dirty="0" smtClean="0"/>
          </a:p>
          <a:p>
            <a:r>
              <a:rPr lang="tr-TR" sz="3200" b="1" i="1" dirty="0" err="1" smtClean="0">
                <a:solidFill>
                  <a:srgbClr val="00B0F0"/>
                </a:solidFill>
              </a:rPr>
              <a:t>Cephus</a:t>
            </a:r>
            <a:r>
              <a:rPr lang="tr-TR" sz="3200" b="1" i="1" dirty="0" smtClean="0">
                <a:solidFill>
                  <a:srgbClr val="00B0F0"/>
                </a:solidFill>
              </a:rPr>
              <a:t> </a:t>
            </a:r>
            <a:r>
              <a:rPr lang="tr-TR" sz="3200" b="1" dirty="0" err="1" smtClean="0">
                <a:solidFill>
                  <a:srgbClr val="00B0F0"/>
                </a:solidFill>
              </a:rPr>
              <a:t>spp</a:t>
            </a:r>
            <a:r>
              <a:rPr lang="tr-TR" sz="3200" b="1" dirty="0" smtClean="0">
                <a:solidFill>
                  <a:srgbClr val="00B0F0"/>
                </a:solidFill>
              </a:rPr>
              <a:t>.</a:t>
            </a:r>
            <a:r>
              <a:rPr lang="tr-TR" sz="3200" b="1" i="1" dirty="0" smtClean="0">
                <a:solidFill>
                  <a:srgbClr val="00B0F0"/>
                </a:solidFill>
              </a:rPr>
              <a:t> </a:t>
            </a:r>
            <a:r>
              <a:rPr lang="tr-TR" sz="3200" dirty="0" smtClean="0">
                <a:solidFill>
                  <a:srgbClr val="00B0F0"/>
                </a:solidFill>
              </a:rPr>
              <a:t>(Ekin sap arısı) </a:t>
            </a:r>
          </a:p>
          <a:p>
            <a:endParaRPr lang="tr-TR" sz="3200" b="1" i="1" dirty="0" smtClean="0">
              <a:solidFill>
                <a:srgbClr val="00B0F0"/>
              </a:solidFill>
            </a:endParaRPr>
          </a:p>
          <a:p>
            <a:endParaRPr lang="tr-TR" sz="3200" b="1" i="1" dirty="0" smtClean="0">
              <a:solidFill>
                <a:srgbClr val="00B0F0"/>
              </a:solidFill>
            </a:endParaRPr>
          </a:p>
          <a:p>
            <a:endParaRPr lang="tr-TR" sz="3200" b="1" i="1" dirty="0" smtClean="0">
              <a:solidFill>
                <a:srgbClr val="00B0F0"/>
              </a:solidFill>
            </a:endParaRPr>
          </a:p>
          <a:p>
            <a:endParaRPr lang="tr-TR" sz="3200" b="1" i="1" dirty="0" smtClean="0">
              <a:solidFill>
                <a:srgbClr val="00B0F0"/>
              </a:solidFill>
            </a:endParaRPr>
          </a:p>
          <a:p>
            <a:r>
              <a:rPr lang="tr-TR" sz="3200" b="1" i="1" dirty="0" err="1" smtClean="0">
                <a:solidFill>
                  <a:srgbClr val="00B0F0"/>
                </a:solidFill>
              </a:rPr>
              <a:t>Earias</a:t>
            </a:r>
            <a:r>
              <a:rPr lang="tr-TR" sz="3200" b="1" i="1" dirty="0" smtClean="0">
                <a:solidFill>
                  <a:srgbClr val="00B0F0"/>
                </a:solidFill>
              </a:rPr>
              <a:t> </a:t>
            </a:r>
            <a:r>
              <a:rPr lang="tr-TR" sz="3200" b="1" i="1" dirty="0" err="1" smtClean="0">
                <a:solidFill>
                  <a:srgbClr val="00B0F0"/>
                </a:solidFill>
              </a:rPr>
              <a:t>insulana</a:t>
            </a:r>
            <a:r>
              <a:rPr lang="tr-TR" sz="3200" b="1" i="1" dirty="0" smtClean="0">
                <a:solidFill>
                  <a:srgbClr val="00B0F0"/>
                </a:solidFill>
              </a:rPr>
              <a:t> </a:t>
            </a:r>
            <a:r>
              <a:rPr lang="tr-TR" sz="3200" dirty="0" smtClean="0">
                <a:solidFill>
                  <a:srgbClr val="00B0F0"/>
                </a:solidFill>
              </a:rPr>
              <a:t>(Dikenli kurt) </a:t>
            </a:r>
            <a:endParaRPr kumimoji="0" lang="tr-TR" sz="2400" b="0" i="0" u="none" strike="noStrike" kern="1200" cap="none" spc="0" normalizeH="0" baseline="0" noProof="0" dirty="0" smtClean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4 Dikdörtgen"/>
          <p:cNvSpPr/>
          <p:nvPr/>
        </p:nvSpPr>
        <p:spPr>
          <a:xfrm>
            <a:off x="6732240" y="1340768"/>
            <a:ext cx="13244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i="1" dirty="0" err="1" smtClean="0">
                <a:solidFill>
                  <a:schemeClr val="bg1"/>
                </a:solidFill>
              </a:rPr>
              <a:t>Cephus</a:t>
            </a:r>
            <a:r>
              <a:rPr lang="tr-TR" b="1" i="1" dirty="0" smtClean="0">
                <a:solidFill>
                  <a:schemeClr val="bg1"/>
                </a:solidFill>
              </a:rPr>
              <a:t> </a:t>
            </a:r>
            <a:r>
              <a:rPr lang="tr-TR" b="1" dirty="0" err="1" smtClean="0">
                <a:solidFill>
                  <a:schemeClr val="bg1"/>
                </a:solidFill>
              </a:rPr>
              <a:t>spp</a:t>
            </a:r>
            <a:r>
              <a:rPr lang="tr-TR" b="1" dirty="0" smtClean="0">
                <a:solidFill>
                  <a:schemeClr val="bg1"/>
                </a:solidFill>
              </a:rPr>
              <a:t>.</a:t>
            </a:r>
            <a:endParaRPr lang="tr-TR" dirty="0">
              <a:solidFill>
                <a:schemeClr val="bg1"/>
              </a:solidFill>
            </a:endParaRPr>
          </a:p>
        </p:txBody>
      </p:sp>
      <p:sp>
        <p:nvSpPr>
          <p:cNvPr id="6" name="5 Dikdörtgen"/>
          <p:cNvSpPr/>
          <p:nvPr/>
        </p:nvSpPr>
        <p:spPr>
          <a:xfrm>
            <a:off x="6804248" y="3789040"/>
            <a:ext cx="16313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i="1" dirty="0" err="1" smtClean="0">
                <a:solidFill>
                  <a:schemeClr val="bg1"/>
                </a:solidFill>
              </a:rPr>
              <a:t>Earias</a:t>
            </a:r>
            <a:r>
              <a:rPr lang="tr-TR" b="1" i="1" dirty="0" smtClean="0">
                <a:solidFill>
                  <a:schemeClr val="bg1"/>
                </a:solidFill>
              </a:rPr>
              <a:t> </a:t>
            </a:r>
            <a:r>
              <a:rPr lang="tr-TR" b="1" i="1" dirty="0" err="1" smtClean="0">
                <a:solidFill>
                  <a:schemeClr val="bg1"/>
                </a:solidFill>
              </a:rPr>
              <a:t>insulana</a:t>
            </a:r>
            <a:endParaRPr lang="tr-TR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357158" y="1771652"/>
            <a:ext cx="5429288" cy="4514868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/>
          <a:lstStyle/>
          <a:p>
            <a:pPr marL="342900" lvl="0" indent="-342900" algn="just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tr-TR" sz="3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Bitkilerin ihtiyaç duyduğu, toprak tarafından karşılanamayan besin maddelerinin gübreleme ile verilmesi gerekir. </a:t>
            </a:r>
          </a:p>
          <a:p>
            <a:pPr marL="342900" lvl="0" indent="-342900" algn="just">
              <a:spcBef>
                <a:spcPct val="20000"/>
              </a:spcBef>
              <a:buFont typeface="Arial" pitchFamily="34" charset="0"/>
              <a:buChar char="•"/>
              <a:defRPr/>
            </a:pPr>
            <a:endParaRPr lang="tr-TR" sz="14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342900" lvl="0" indent="-342900" algn="just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tr-TR" sz="3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Dengeli gübreleme sağlıklı, kuvvetli gelişim için gereklidir.</a:t>
            </a:r>
            <a:endParaRPr kumimoji="0" lang="tr-TR" sz="24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2 Dikdörtgen"/>
          <p:cNvSpPr/>
          <p:nvPr/>
        </p:nvSpPr>
        <p:spPr>
          <a:xfrm>
            <a:off x="3428992" y="642918"/>
            <a:ext cx="272382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Gübreleme </a:t>
            </a:r>
            <a:endParaRPr lang="tr-TR" sz="3600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6048162" y="2528900"/>
            <a:ext cx="2592287" cy="25202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1331640" y="1700809"/>
            <a:ext cx="6347048" cy="3657018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/>
          <a:lstStyle/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tr-TR" sz="3200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Yumuşak </a:t>
            </a:r>
            <a:r>
              <a:rPr lang="tr-TR" sz="3200" dirty="0" err="1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kabuklubitler</a:t>
            </a:r>
            <a:r>
              <a:rPr lang="tr-TR" sz="3200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tr-TR" sz="3200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Sert </a:t>
            </a:r>
            <a:r>
              <a:rPr lang="tr-TR" sz="3200" dirty="0" err="1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kabuklubitler</a:t>
            </a:r>
            <a:endParaRPr lang="tr-TR" sz="3200" dirty="0" smtClean="0">
              <a:solidFill>
                <a:srgbClr val="00B0F0"/>
              </a:solidFill>
              <a:latin typeface="Arial" pitchFamily="34" charset="0"/>
              <a:cs typeface="Arial" pitchFamily="34" charset="0"/>
            </a:endParaRPr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tr-TR" sz="3200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 Beyazsinekler  </a:t>
            </a:r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tr-TR" sz="3200" dirty="0" err="1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Afitler</a:t>
            </a:r>
            <a:r>
              <a:rPr lang="tr-TR" sz="3200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  </a:t>
            </a:r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tr-TR" sz="3200" dirty="0" err="1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Tripsler</a:t>
            </a:r>
            <a:r>
              <a:rPr lang="tr-TR" sz="3200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tr-TR" sz="3200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Akarlar </a:t>
            </a:r>
            <a:endParaRPr kumimoji="0" lang="tr-TR" sz="2400" b="0" i="0" u="none" strike="noStrike" kern="1200" cap="none" spc="0" normalizeH="0" baseline="0" noProof="0" dirty="0" smtClean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2 Dikdörtgen"/>
          <p:cNvSpPr/>
          <p:nvPr/>
        </p:nvSpPr>
        <p:spPr>
          <a:xfrm>
            <a:off x="1403648" y="476672"/>
            <a:ext cx="64807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600" b="1" dirty="0" smtClean="0">
                <a:solidFill>
                  <a:schemeClr val="tx2"/>
                </a:solidFill>
              </a:rPr>
              <a:t>Sokucu Sokucu-emici ağız tipi </a:t>
            </a:r>
            <a:endParaRPr lang="tr-TR" sz="3600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395536" y="2060848"/>
            <a:ext cx="5400600" cy="4032448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/>
          <a:lstStyle/>
          <a:p>
            <a:pPr>
              <a:buFont typeface="Arial" pitchFamily="34" charset="0"/>
              <a:buChar char="•"/>
            </a:pPr>
            <a:r>
              <a:rPr lang="tr-TR" sz="3200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Yeşil aksam aşırı gelişir.</a:t>
            </a:r>
          </a:p>
          <a:p>
            <a:r>
              <a:rPr lang="tr-TR" sz="3200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buFont typeface="Arial" pitchFamily="34" charset="0"/>
              <a:buChar char="•"/>
            </a:pPr>
            <a:r>
              <a:rPr lang="tr-TR" sz="3200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 Bitki hücresinin su miktarı artar.</a:t>
            </a:r>
          </a:p>
          <a:p>
            <a:r>
              <a:rPr lang="tr-TR" sz="3200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buFont typeface="Arial" pitchFamily="34" charset="0"/>
              <a:buChar char="•"/>
            </a:pPr>
            <a:r>
              <a:rPr lang="tr-TR" sz="3200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 Sokucu-emici ağzı tipine sahip zararlı popülasyonu artar. </a:t>
            </a:r>
            <a:endParaRPr kumimoji="0" lang="tr-TR" sz="2400" b="0" i="0" u="none" strike="noStrike" kern="1200" cap="none" spc="0" normalizeH="0" baseline="0" noProof="0" dirty="0" smtClean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2 Dikdörtgen"/>
          <p:cNvSpPr/>
          <p:nvPr/>
        </p:nvSpPr>
        <p:spPr>
          <a:xfrm>
            <a:off x="1071538" y="476672"/>
            <a:ext cx="635632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4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Fazla Azotlu (N) Gübre </a:t>
            </a:r>
            <a:endParaRPr lang="tr-TR" sz="4000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457200" y="1628774"/>
            <a:ext cx="5829312" cy="417649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/>
          <a:lstStyle/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tr-TR" sz="2800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Hücre çeperi kalınlaşır. 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tr-TR" sz="2800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 Sağlam bünyeli gelişim 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tr-TR" sz="2800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 Sokucu -emici ağız tipi böcek zararı azalır.    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tr-TR" sz="2800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Kanlı balsıra </a:t>
            </a:r>
            <a:r>
              <a:rPr lang="tr-TR" sz="2800" b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tr-TR" sz="2800" b="1" i="1" dirty="0" err="1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Ceroplastes</a:t>
            </a:r>
            <a:r>
              <a:rPr lang="tr-TR" sz="2800" b="1" i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tr-TR" sz="2800" b="1" i="1" dirty="0" err="1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rusci</a:t>
            </a:r>
            <a:r>
              <a:rPr lang="tr-TR" sz="2800" b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) </a:t>
            </a:r>
            <a:r>
              <a:rPr lang="tr-TR" sz="2800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karşı kullanım üremeyi önler. </a:t>
            </a:r>
            <a:endParaRPr kumimoji="0" lang="tr-TR" sz="2800" u="none" strike="noStrike" kern="1200" cap="none" spc="0" normalizeH="0" baseline="0" noProof="0" dirty="0" smtClean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2 Dikdörtgen"/>
          <p:cNvSpPr/>
          <p:nvPr/>
        </p:nvSpPr>
        <p:spPr>
          <a:xfrm>
            <a:off x="928662" y="620688"/>
            <a:ext cx="614270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4000" b="1" dirty="0" smtClean="0">
                <a:solidFill>
                  <a:srgbClr val="0070C0"/>
                </a:solidFill>
              </a:rPr>
              <a:t>Potasyumlu (K) Gübre </a:t>
            </a:r>
            <a:endParaRPr lang="tr-TR" sz="40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457200" y="1628774"/>
            <a:ext cx="5400684" cy="3744442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/>
          <a:lstStyle/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tr-TR" sz="3200" dirty="0" err="1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Generatif</a:t>
            </a:r>
            <a:r>
              <a:rPr lang="tr-TR" sz="3200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 gelişmeyi sağlar.  </a:t>
            </a:r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tr-TR" sz="3200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Fosfor (P) ve Potasyum (K) birlikte uygulandığında dayanım artar. </a:t>
            </a:r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tr-TR" sz="3200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 P azlığında tel kurdu </a:t>
            </a:r>
            <a:r>
              <a:rPr lang="tr-TR" sz="3200" b="1" i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tr-TR" sz="3200" b="1" i="1" dirty="0" err="1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Agriotes</a:t>
            </a:r>
            <a:r>
              <a:rPr lang="tr-TR" sz="3200" b="1" i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tr-TR" sz="3200" b="1" dirty="0" err="1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spp</a:t>
            </a:r>
            <a:r>
              <a:rPr lang="tr-TR" sz="3200" b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) </a:t>
            </a:r>
            <a:r>
              <a:rPr lang="tr-TR" sz="3200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problem olur.</a:t>
            </a:r>
            <a:endParaRPr kumimoji="0" lang="tr-TR" sz="2400" u="none" strike="noStrike" kern="1200" cap="none" spc="0" normalizeH="0" baseline="0" noProof="0" dirty="0" smtClean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2 Dikdörtgen"/>
          <p:cNvSpPr/>
          <p:nvPr/>
        </p:nvSpPr>
        <p:spPr>
          <a:xfrm>
            <a:off x="1714480" y="620688"/>
            <a:ext cx="456775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4000" b="1" dirty="0" smtClean="0">
                <a:solidFill>
                  <a:srgbClr val="0070C0"/>
                </a:solidFill>
              </a:rPr>
              <a:t>Fosforlu (P) Gübre </a:t>
            </a:r>
            <a:endParaRPr lang="tr-TR" sz="40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899592" y="1556792"/>
            <a:ext cx="5429288" cy="3456384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/>
          <a:lstStyle/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tr-TR" sz="2800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Toprak asitliğini giderir. </a:t>
            </a:r>
          </a:p>
          <a:p>
            <a:pPr marL="342900" lvl="0" indent="-342900">
              <a:spcBef>
                <a:spcPct val="20000"/>
              </a:spcBef>
              <a:defRPr/>
            </a:pPr>
            <a:endParaRPr lang="tr-TR" sz="2800" dirty="0" smtClean="0">
              <a:solidFill>
                <a:srgbClr val="00B0F0"/>
              </a:solidFill>
              <a:latin typeface="Arial" pitchFamily="34" charset="0"/>
              <a:cs typeface="Arial" pitchFamily="34" charset="0"/>
            </a:endParaRPr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tr-TR" sz="2800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Asitli toprak seven pancar sineği </a:t>
            </a:r>
            <a:r>
              <a:rPr lang="tr-TR" sz="2800" b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tr-TR" sz="2800" b="1" i="1" dirty="0" err="1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Pegomyia</a:t>
            </a:r>
            <a:r>
              <a:rPr lang="tr-TR" sz="2800" b="1" i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tr-TR" sz="2800" b="1" i="1" dirty="0" err="1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hyoscyami</a:t>
            </a:r>
            <a:r>
              <a:rPr lang="tr-TR" sz="2800" b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)</a:t>
            </a:r>
            <a:r>
              <a:rPr lang="tr-TR" sz="2800" b="1" i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  </a:t>
            </a:r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endParaRPr lang="tr-TR" sz="2800" b="1" i="1" dirty="0" smtClean="0">
              <a:solidFill>
                <a:srgbClr val="00B0F0"/>
              </a:solidFill>
              <a:latin typeface="Arial" pitchFamily="34" charset="0"/>
              <a:cs typeface="Arial" pitchFamily="34" charset="0"/>
            </a:endParaRPr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tr-TR" sz="2800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Asitliğin azalması sağlam bitki gelişimi </a:t>
            </a:r>
            <a:endParaRPr kumimoji="0" lang="tr-TR" sz="2800" u="none" strike="noStrike" kern="1200" cap="none" spc="0" normalizeH="0" baseline="0" noProof="0" dirty="0" smtClean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2 Dikdörtgen"/>
          <p:cNvSpPr/>
          <p:nvPr/>
        </p:nvSpPr>
        <p:spPr>
          <a:xfrm>
            <a:off x="2339752" y="476672"/>
            <a:ext cx="4572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sz="4000" b="1" dirty="0" smtClean="0">
                <a:solidFill>
                  <a:srgbClr val="0070C0"/>
                </a:solidFill>
              </a:rPr>
              <a:t>Kireç-Kireçli Gübre </a:t>
            </a:r>
            <a:endParaRPr lang="tr-TR" sz="4000" dirty="0">
              <a:solidFill>
                <a:srgbClr val="0070C0"/>
              </a:solidFill>
            </a:endParaRP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6715140" y="2643182"/>
            <a:ext cx="1785950" cy="17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539552" y="1556792"/>
            <a:ext cx="8229600" cy="3024188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/>
          <a:lstStyle/>
          <a:p>
            <a:r>
              <a:rPr lang="tr-TR" sz="3200" dirty="0" smtClean="0">
                <a:solidFill>
                  <a:srgbClr val="00B0F0"/>
                </a:solidFill>
              </a:rPr>
              <a:t>Her yıl uygulama/bilinçsiz uygulama dana burnu </a:t>
            </a:r>
            <a:r>
              <a:rPr lang="tr-TR" sz="3200" b="1" dirty="0" smtClean="0">
                <a:solidFill>
                  <a:srgbClr val="00B0F0"/>
                </a:solidFill>
              </a:rPr>
              <a:t>(</a:t>
            </a:r>
            <a:r>
              <a:rPr lang="tr-TR" sz="3200" b="1" i="1" dirty="0" err="1" smtClean="0">
                <a:solidFill>
                  <a:srgbClr val="00B0F0"/>
                </a:solidFill>
              </a:rPr>
              <a:t>Gryllotalpa</a:t>
            </a:r>
            <a:r>
              <a:rPr lang="tr-TR" sz="3200" b="1" i="1" dirty="0" smtClean="0">
                <a:solidFill>
                  <a:srgbClr val="00B0F0"/>
                </a:solidFill>
              </a:rPr>
              <a:t> </a:t>
            </a:r>
            <a:r>
              <a:rPr lang="tr-TR" sz="3200" b="1" i="1" dirty="0" err="1" smtClean="0">
                <a:solidFill>
                  <a:srgbClr val="00B0F0"/>
                </a:solidFill>
              </a:rPr>
              <a:t>gryllotalpa</a:t>
            </a:r>
            <a:r>
              <a:rPr lang="tr-TR" sz="3200" b="1" dirty="0" smtClean="0">
                <a:solidFill>
                  <a:srgbClr val="00B0F0"/>
                </a:solidFill>
              </a:rPr>
              <a:t>)</a:t>
            </a:r>
            <a:r>
              <a:rPr lang="tr-TR" sz="3200" b="1" i="1" dirty="0" smtClean="0">
                <a:solidFill>
                  <a:srgbClr val="00B0F0"/>
                </a:solidFill>
              </a:rPr>
              <a:t> </a:t>
            </a:r>
            <a:r>
              <a:rPr lang="tr-TR" sz="3200" i="1" dirty="0" smtClean="0">
                <a:solidFill>
                  <a:srgbClr val="00B0F0"/>
                </a:solidFill>
              </a:rPr>
              <a:t>ve haziran böceği </a:t>
            </a:r>
            <a:r>
              <a:rPr lang="tr-TR" sz="3200" b="1" dirty="0" smtClean="0">
                <a:solidFill>
                  <a:srgbClr val="00B0F0"/>
                </a:solidFill>
              </a:rPr>
              <a:t>(</a:t>
            </a:r>
            <a:r>
              <a:rPr lang="tr-TR" sz="3200" b="1" i="1" dirty="0" err="1" smtClean="0">
                <a:solidFill>
                  <a:srgbClr val="00B0F0"/>
                </a:solidFill>
              </a:rPr>
              <a:t>Melolontha</a:t>
            </a:r>
            <a:r>
              <a:rPr lang="tr-TR" sz="3200" b="1" i="1" dirty="0" smtClean="0">
                <a:solidFill>
                  <a:srgbClr val="00B0F0"/>
                </a:solidFill>
              </a:rPr>
              <a:t> </a:t>
            </a:r>
            <a:r>
              <a:rPr lang="tr-TR" sz="3200" b="1" i="1" dirty="0" err="1" smtClean="0">
                <a:solidFill>
                  <a:srgbClr val="00B0F0"/>
                </a:solidFill>
              </a:rPr>
              <a:t>melolontha</a:t>
            </a:r>
            <a:r>
              <a:rPr lang="tr-TR" sz="3200" b="1" dirty="0" smtClean="0">
                <a:solidFill>
                  <a:srgbClr val="00B0F0"/>
                </a:solidFill>
              </a:rPr>
              <a:t>)</a:t>
            </a:r>
            <a:r>
              <a:rPr lang="tr-TR" sz="3200" b="1" i="1" dirty="0" smtClean="0">
                <a:solidFill>
                  <a:srgbClr val="00B0F0"/>
                </a:solidFill>
              </a:rPr>
              <a:t> </a:t>
            </a:r>
            <a:r>
              <a:rPr lang="tr-TR" sz="3200" dirty="0" smtClean="0">
                <a:solidFill>
                  <a:srgbClr val="00B0F0"/>
                </a:solidFill>
              </a:rPr>
              <a:t>problemine neden olabilir.</a:t>
            </a:r>
          </a:p>
          <a:p>
            <a:endParaRPr lang="tr-TR" sz="3200" b="1" i="1" dirty="0" smtClean="0">
              <a:solidFill>
                <a:srgbClr val="00B0F0"/>
              </a:solidFill>
            </a:endParaRPr>
          </a:p>
          <a:p>
            <a:r>
              <a:rPr lang="tr-TR" sz="3200" dirty="0" smtClean="0">
                <a:solidFill>
                  <a:srgbClr val="00B0F0"/>
                </a:solidFill>
              </a:rPr>
              <a:t>Münavebeli kullanım önerilir. </a:t>
            </a:r>
            <a:endParaRPr kumimoji="0" lang="tr-TR" sz="2400" u="none" strike="noStrike" kern="1200" cap="none" spc="0" normalizeH="0" baseline="0" noProof="0" dirty="0" smtClean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2 Dikdörtgen"/>
          <p:cNvSpPr/>
          <p:nvPr/>
        </p:nvSpPr>
        <p:spPr>
          <a:xfrm>
            <a:off x="611560" y="548680"/>
            <a:ext cx="748883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200" b="1" dirty="0" smtClean="0">
                <a:solidFill>
                  <a:srgbClr val="0070C0"/>
                </a:solidFill>
              </a:rPr>
              <a:t>Hayvan Gübresi Gübresi-Organik Artıklar </a:t>
            </a:r>
            <a:endParaRPr lang="tr-TR" sz="32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428596" y="2071678"/>
            <a:ext cx="6786610" cy="3024188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/>
          <a:lstStyle/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tr-TR" sz="3200" dirty="0" smtClean="0">
                <a:solidFill>
                  <a:srgbClr val="00B0F0"/>
                </a:solidFill>
              </a:rPr>
              <a:t>Sağlıklı,sağlam bitki  </a:t>
            </a:r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tr-TR" sz="3200" dirty="0" smtClean="0">
                <a:solidFill>
                  <a:srgbClr val="00B0F0"/>
                </a:solidFill>
              </a:rPr>
              <a:t>Çimlenme gücü yüksek,kuvvetli bitki </a:t>
            </a:r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tr-TR" sz="3200" dirty="0" smtClean="0">
                <a:solidFill>
                  <a:srgbClr val="00B0F0"/>
                </a:solidFill>
              </a:rPr>
              <a:t>Yabancı ot tohumlarının ayrılması </a:t>
            </a:r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tr-TR" sz="3200" dirty="0" smtClean="0">
                <a:solidFill>
                  <a:srgbClr val="00B0F0"/>
                </a:solidFill>
              </a:rPr>
              <a:t>Tohum böcekleri  </a:t>
            </a:r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tr-TR" sz="3200" dirty="0" smtClean="0">
                <a:solidFill>
                  <a:srgbClr val="00B0F0"/>
                </a:solidFill>
              </a:rPr>
              <a:t>Buğday </a:t>
            </a:r>
            <a:r>
              <a:rPr lang="tr-TR" sz="3200" dirty="0" err="1" smtClean="0">
                <a:solidFill>
                  <a:srgbClr val="00B0F0"/>
                </a:solidFill>
              </a:rPr>
              <a:t>nematodu</a:t>
            </a:r>
            <a:r>
              <a:rPr lang="tr-TR" sz="3200" dirty="0" smtClean="0">
                <a:solidFill>
                  <a:srgbClr val="00B0F0"/>
                </a:solidFill>
              </a:rPr>
              <a:t> </a:t>
            </a:r>
            <a:endParaRPr kumimoji="0" lang="tr-TR" sz="2400" b="0" i="0" u="none" strike="noStrike" kern="1200" cap="none" spc="0" normalizeH="0" baseline="0" noProof="0" dirty="0" smtClean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2 Dikdörtgen"/>
          <p:cNvSpPr/>
          <p:nvPr/>
        </p:nvSpPr>
        <p:spPr>
          <a:xfrm>
            <a:off x="1763688" y="980728"/>
            <a:ext cx="604867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4000" b="1" dirty="0" smtClean="0">
                <a:solidFill>
                  <a:srgbClr val="00B0F0"/>
                </a:solidFill>
              </a:rPr>
              <a:t>Tohum Temizliği </a:t>
            </a:r>
            <a:endParaRPr lang="tr-TR" sz="4000" dirty="0">
              <a:solidFill>
                <a:srgbClr val="00B0F0"/>
              </a:solidFill>
            </a:endParaRPr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7137460" y="2578052"/>
            <a:ext cx="1953239" cy="1511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457200" y="1628774"/>
            <a:ext cx="6059016" cy="4320505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/>
          <a:lstStyle/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tr-TR" sz="3200" b="1" i="1" dirty="0" err="1" smtClean="0">
                <a:solidFill>
                  <a:srgbClr val="00B0F0"/>
                </a:solidFill>
              </a:rPr>
              <a:t>Bruchus</a:t>
            </a:r>
            <a:r>
              <a:rPr lang="tr-TR" sz="3200" b="1" i="1" dirty="0" smtClean="0">
                <a:solidFill>
                  <a:srgbClr val="00B0F0"/>
                </a:solidFill>
              </a:rPr>
              <a:t> </a:t>
            </a:r>
            <a:r>
              <a:rPr lang="tr-TR" sz="3200" b="1" i="1" dirty="0" err="1" smtClean="0">
                <a:solidFill>
                  <a:srgbClr val="00B0F0"/>
                </a:solidFill>
              </a:rPr>
              <a:t>pisorum</a:t>
            </a:r>
            <a:endParaRPr lang="tr-TR" sz="3200" b="1" i="1" dirty="0" smtClean="0">
              <a:solidFill>
                <a:srgbClr val="00B0F0"/>
              </a:solidFill>
            </a:endParaRPr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tr-TR" sz="3200" b="1" i="1" dirty="0" err="1" smtClean="0">
                <a:solidFill>
                  <a:srgbClr val="00B0F0"/>
                </a:solidFill>
              </a:rPr>
              <a:t>Bruchus</a:t>
            </a:r>
            <a:r>
              <a:rPr lang="tr-TR" sz="3200" b="1" i="1" dirty="0" smtClean="0">
                <a:solidFill>
                  <a:srgbClr val="00B0F0"/>
                </a:solidFill>
              </a:rPr>
              <a:t> </a:t>
            </a:r>
            <a:r>
              <a:rPr lang="tr-TR" sz="3200" b="1" i="1" dirty="0" err="1" smtClean="0">
                <a:solidFill>
                  <a:srgbClr val="00B0F0"/>
                </a:solidFill>
              </a:rPr>
              <a:t>ervi</a:t>
            </a:r>
            <a:r>
              <a:rPr lang="tr-TR" sz="3200" b="1" i="1" dirty="0" smtClean="0">
                <a:solidFill>
                  <a:srgbClr val="00B0F0"/>
                </a:solidFill>
              </a:rPr>
              <a:t>  </a:t>
            </a:r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tr-TR" sz="3200" b="1" i="1" dirty="0" err="1" smtClean="0">
                <a:solidFill>
                  <a:srgbClr val="00B0F0"/>
                </a:solidFill>
              </a:rPr>
              <a:t>Bruchus</a:t>
            </a:r>
            <a:r>
              <a:rPr lang="tr-TR" sz="3200" b="1" i="1" dirty="0" smtClean="0">
                <a:solidFill>
                  <a:srgbClr val="00B0F0"/>
                </a:solidFill>
              </a:rPr>
              <a:t> </a:t>
            </a:r>
            <a:r>
              <a:rPr lang="tr-TR" sz="3200" b="1" i="1" dirty="0" err="1" smtClean="0">
                <a:solidFill>
                  <a:srgbClr val="00B0F0"/>
                </a:solidFill>
              </a:rPr>
              <a:t>rufimanus</a:t>
            </a:r>
            <a:r>
              <a:rPr lang="tr-TR" sz="3200" b="1" i="1" dirty="0" smtClean="0">
                <a:solidFill>
                  <a:srgbClr val="00B0F0"/>
                </a:solidFill>
              </a:rPr>
              <a:t>  </a:t>
            </a:r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tr-TR" sz="3200" b="1" i="1" dirty="0" err="1" smtClean="0">
                <a:solidFill>
                  <a:srgbClr val="00B0F0"/>
                </a:solidFill>
              </a:rPr>
              <a:t>Bruchus</a:t>
            </a:r>
            <a:r>
              <a:rPr lang="tr-TR" sz="3200" b="1" i="1" dirty="0" smtClean="0">
                <a:solidFill>
                  <a:srgbClr val="00B0F0"/>
                </a:solidFill>
              </a:rPr>
              <a:t> </a:t>
            </a:r>
            <a:r>
              <a:rPr lang="tr-TR" sz="3200" b="1" i="1" dirty="0" err="1" smtClean="0">
                <a:solidFill>
                  <a:srgbClr val="00B0F0"/>
                </a:solidFill>
              </a:rPr>
              <a:t>lentis</a:t>
            </a:r>
            <a:r>
              <a:rPr lang="tr-TR" sz="3200" b="1" i="1" dirty="0" smtClean="0">
                <a:solidFill>
                  <a:srgbClr val="00B0F0"/>
                </a:solidFill>
              </a:rPr>
              <a:t> </a:t>
            </a:r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tr-TR" sz="3200" b="1" i="1" dirty="0" err="1" smtClean="0">
                <a:solidFill>
                  <a:srgbClr val="00B0F0"/>
                </a:solidFill>
              </a:rPr>
              <a:t>Bruchus</a:t>
            </a:r>
            <a:r>
              <a:rPr lang="tr-TR" sz="3200" b="1" i="1" dirty="0" smtClean="0">
                <a:solidFill>
                  <a:srgbClr val="00B0F0"/>
                </a:solidFill>
              </a:rPr>
              <a:t> </a:t>
            </a:r>
            <a:r>
              <a:rPr lang="tr-TR" sz="3200" b="1" i="1" dirty="0" err="1" smtClean="0">
                <a:solidFill>
                  <a:srgbClr val="00B0F0"/>
                </a:solidFill>
              </a:rPr>
              <a:t>signaticornis</a:t>
            </a:r>
            <a:r>
              <a:rPr lang="tr-TR" sz="3200" b="1" i="1" dirty="0" smtClean="0">
                <a:solidFill>
                  <a:srgbClr val="00B0F0"/>
                </a:solidFill>
              </a:rPr>
              <a:t>  </a:t>
            </a:r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tr-TR" sz="3200" b="1" i="1" dirty="0" err="1" smtClean="0">
                <a:solidFill>
                  <a:srgbClr val="00B0F0"/>
                </a:solidFill>
              </a:rPr>
              <a:t>Acanthoscelides</a:t>
            </a:r>
            <a:r>
              <a:rPr lang="tr-TR" sz="3200" b="1" i="1" dirty="0" smtClean="0">
                <a:solidFill>
                  <a:srgbClr val="00B0F0"/>
                </a:solidFill>
              </a:rPr>
              <a:t> </a:t>
            </a:r>
            <a:r>
              <a:rPr lang="tr-TR" sz="3200" b="1" i="1" dirty="0" err="1" smtClean="0">
                <a:solidFill>
                  <a:srgbClr val="00B0F0"/>
                </a:solidFill>
              </a:rPr>
              <a:t>obtectus</a:t>
            </a:r>
            <a:r>
              <a:rPr lang="tr-TR" sz="3200" b="1" i="1" dirty="0" smtClean="0">
                <a:solidFill>
                  <a:srgbClr val="00B0F0"/>
                </a:solidFill>
              </a:rPr>
              <a:t>  </a:t>
            </a:r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tr-TR" sz="3200" b="1" i="1" dirty="0" err="1" smtClean="0">
                <a:solidFill>
                  <a:srgbClr val="00B0F0"/>
                </a:solidFill>
              </a:rPr>
              <a:t>Callosobruchus</a:t>
            </a:r>
            <a:r>
              <a:rPr lang="tr-TR" sz="3200" b="1" i="1" dirty="0" smtClean="0">
                <a:solidFill>
                  <a:srgbClr val="00B0F0"/>
                </a:solidFill>
              </a:rPr>
              <a:t> </a:t>
            </a:r>
            <a:r>
              <a:rPr lang="tr-TR" sz="3200" b="1" i="1" dirty="0" err="1" smtClean="0">
                <a:solidFill>
                  <a:srgbClr val="00B0F0"/>
                </a:solidFill>
              </a:rPr>
              <a:t>maculatus</a:t>
            </a:r>
            <a:r>
              <a:rPr lang="tr-TR" sz="3200" b="1" i="1" dirty="0" smtClean="0">
                <a:solidFill>
                  <a:srgbClr val="00B0F0"/>
                </a:solidFill>
              </a:rPr>
              <a:t> </a:t>
            </a:r>
            <a:endParaRPr kumimoji="0" lang="tr-TR" sz="2400" b="0" i="0" u="none" strike="noStrike" kern="1200" cap="none" spc="0" normalizeH="0" baseline="0" noProof="0" dirty="0" smtClean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2 Dikdörtgen"/>
          <p:cNvSpPr/>
          <p:nvPr/>
        </p:nvSpPr>
        <p:spPr>
          <a:xfrm>
            <a:off x="2339752" y="476672"/>
            <a:ext cx="417646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4400" b="1" dirty="0" smtClean="0">
                <a:solidFill>
                  <a:srgbClr val="0070C0"/>
                </a:solidFill>
              </a:rPr>
              <a:t>Tohum Böcekleri </a:t>
            </a:r>
            <a:endParaRPr lang="tr-TR" sz="4400" dirty="0">
              <a:solidFill>
                <a:srgbClr val="0070C0"/>
              </a:solidFill>
            </a:endParaRPr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0800000">
            <a:off x="6929454" y="2500306"/>
            <a:ext cx="1833826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467544" y="1772816"/>
            <a:ext cx="8229600" cy="358501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/>
          <a:lstStyle/>
          <a:p>
            <a:pPr>
              <a:buFont typeface="Arial" pitchFamily="34" charset="0"/>
              <a:buChar char="•"/>
            </a:pPr>
            <a:r>
              <a:rPr lang="tr-TR" sz="3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Kültürel Önlemler </a:t>
            </a:r>
          </a:p>
          <a:p>
            <a:pPr>
              <a:buFont typeface="Arial" pitchFamily="34" charset="0"/>
              <a:buChar char="•"/>
            </a:pPr>
            <a:r>
              <a:rPr lang="tr-TR" sz="3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Fiziksel Mücadele </a:t>
            </a:r>
          </a:p>
          <a:p>
            <a:pPr>
              <a:buFont typeface="Arial" pitchFamily="34" charset="0"/>
              <a:buChar char="•"/>
            </a:pPr>
            <a:r>
              <a:rPr lang="tr-TR" sz="3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Mekaniksel Savaş </a:t>
            </a:r>
          </a:p>
          <a:p>
            <a:pPr>
              <a:buFont typeface="Arial" pitchFamily="34" charset="0"/>
              <a:buChar char="•"/>
            </a:pPr>
            <a:r>
              <a:rPr lang="tr-TR" sz="3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Düzenleyici Metotlar -Kanunsal Mücadele </a:t>
            </a:r>
          </a:p>
          <a:p>
            <a:pPr>
              <a:buFont typeface="Arial" pitchFamily="34" charset="0"/>
              <a:buChar char="•"/>
            </a:pPr>
            <a:r>
              <a:rPr lang="tr-TR" sz="3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Biyolojik Mücadele  </a:t>
            </a:r>
          </a:p>
          <a:p>
            <a:pPr>
              <a:buFont typeface="Arial" pitchFamily="34" charset="0"/>
              <a:buChar char="•"/>
            </a:pPr>
            <a:r>
              <a:rPr lang="tr-TR" sz="32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Biyoteknik</a:t>
            </a:r>
            <a:r>
              <a:rPr lang="tr-TR" sz="3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Yöntemler </a:t>
            </a:r>
          </a:p>
          <a:p>
            <a:pPr>
              <a:buFont typeface="Arial" pitchFamily="34" charset="0"/>
              <a:buChar char="•"/>
            </a:pPr>
            <a:r>
              <a:rPr lang="tr-TR" sz="3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Kimyasal Savaş </a:t>
            </a:r>
            <a:endParaRPr kumimoji="0" lang="tr-TR" sz="24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2 Dikdörtgen"/>
          <p:cNvSpPr/>
          <p:nvPr/>
        </p:nvSpPr>
        <p:spPr>
          <a:xfrm>
            <a:off x="539552" y="620688"/>
            <a:ext cx="824729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800" b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ENTEGRE ZARARLI YÖNETİMİ BÜNYESİNDEKİ  MÜCADELE YÖNTEMLER</a:t>
            </a:r>
            <a:r>
              <a:rPr lang="tr-TR" sz="2800" b="1" dirty="0" smtClean="0">
                <a:solidFill>
                  <a:schemeClr val="accent5"/>
                </a:solidFill>
                <a:latin typeface="Arial" pitchFamily="34" charset="0"/>
                <a:cs typeface="Arial" pitchFamily="34" charset="0"/>
              </a:rPr>
              <a:t>İ</a:t>
            </a:r>
            <a:r>
              <a:rPr lang="tr-TR" sz="2800" dirty="0" smtClean="0">
                <a:solidFill>
                  <a:schemeClr val="accent5"/>
                </a:solidFill>
                <a:latin typeface="Arial" pitchFamily="34" charset="0"/>
                <a:cs typeface="Arial" pitchFamily="34" charset="0"/>
              </a:rPr>
              <a:t> </a:t>
            </a:r>
            <a:endParaRPr lang="tr-TR" sz="2800" dirty="0">
              <a:solidFill>
                <a:schemeClr val="accent5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1331640" y="2060848"/>
            <a:ext cx="6408712" cy="3096344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/>
          <a:lstStyle/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tr-TR" sz="3200" dirty="0" smtClean="0">
                <a:solidFill>
                  <a:srgbClr val="00B0F0"/>
                </a:solidFill>
              </a:rPr>
              <a:t>Temiz tohum  </a:t>
            </a:r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tr-TR" sz="3200" dirty="0" smtClean="0">
                <a:solidFill>
                  <a:srgbClr val="00B0F0"/>
                </a:solidFill>
              </a:rPr>
              <a:t>Depo temizliği  </a:t>
            </a:r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tr-TR" sz="3200" dirty="0" smtClean="0">
                <a:solidFill>
                  <a:srgbClr val="00B0F0"/>
                </a:solidFill>
              </a:rPr>
              <a:t>Erken hasat  </a:t>
            </a:r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tr-TR" sz="3200" dirty="0" smtClean="0">
                <a:solidFill>
                  <a:srgbClr val="00B0F0"/>
                </a:solidFill>
              </a:rPr>
              <a:t>Geç ekim </a:t>
            </a:r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tr-TR" sz="3200" dirty="0" smtClean="0">
                <a:solidFill>
                  <a:srgbClr val="00B0F0"/>
                </a:solidFill>
              </a:rPr>
              <a:t>Tuzak bitki </a:t>
            </a:r>
            <a:endParaRPr kumimoji="0" lang="tr-TR" sz="2400" b="0" i="0" u="none" strike="noStrike" kern="1200" cap="none" spc="0" normalizeH="0" baseline="0" noProof="0" dirty="0" smtClean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2 Dikdörtgen"/>
          <p:cNvSpPr/>
          <p:nvPr/>
        </p:nvSpPr>
        <p:spPr>
          <a:xfrm>
            <a:off x="1331640" y="692696"/>
            <a:ext cx="669683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4000" b="1" dirty="0" smtClean="0">
                <a:solidFill>
                  <a:srgbClr val="0070C0"/>
                </a:solidFill>
              </a:rPr>
              <a:t>Tohum Böcekleriyle Mücadele </a:t>
            </a:r>
            <a:endParaRPr lang="tr-TR" sz="40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457200" y="1628775"/>
            <a:ext cx="8229600" cy="3657614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/>
          <a:lstStyle/>
          <a:p>
            <a:pPr>
              <a:buFont typeface="Arial" pitchFamily="34" charset="0"/>
              <a:buChar char="•"/>
            </a:pPr>
            <a:r>
              <a:rPr lang="tr-TR" sz="3200" dirty="0" smtClean="0">
                <a:solidFill>
                  <a:schemeClr val="accent1"/>
                </a:solidFill>
              </a:rPr>
              <a:t>Birim alandan daha fazla ürün </a:t>
            </a:r>
          </a:p>
          <a:p>
            <a:pPr>
              <a:buFont typeface="Arial" pitchFamily="34" charset="0"/>
              <a:buChar char="•"/>
            </a:pPr>
            <a:endParaRPr lang="tr-TR" sz="3200" dirty="0" smtClean="0">
              <a:solidFill>
                <a:schemeClr val="accent1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tr-TR" sz="3200" dirty="0" smtClean="0">
                <a:solidFill>
                  <a:schemeClr val="accent1"/>
                </a:solidFill>
              </a:rPr>
              <a:t> Kuvvetli sağlam gelişim</a:t>
            </a:r>
          </a:p>
          <a:p>
            <a:pPr>
              <a:buFont typeface="Arial" pitchFamily="34" charset="0"/>
              <a:buChar char="•"/>
            </a:pPr>
            <a:endParaRPr lang="tr-TR" sz="3200" dirty="0" smtClean="0">
              <a:solidFill>
                <a:schemeClr val="accent1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tr-TR" sz="3200" dirty="0" smtClean="0">
                <a:solidFill>
                  <a:schemeClr val="accent1"/>
                </a:solidFill>
              </a:rPr>
              <a:t>  İyi havalanma </a:t>
            </a:r>
          </a:p>
          <a:p>
            <a:pPr>
              <a:buFont typeface="Arial" pitchFamily="34" charset="0"/>
              <a:buChar char="•"/>
            </a:pPr>
            <a:endParaRPr lang="tr-TR" sz="3200" dirty="0" smtClean="0">
              <a:solidFill>
                <a:schemeClr val="accent1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tr-TR" sz="3200" dirty="0" smtClean="0">
                <a:solidFill>
                  <a:schemeClr val="accent1"/>
                </a:solidFill>
              </a:rPr>
              <a:t> Nem birikimi önlenir</a:t>
            </a:r>
            <a:r>
              <a:rPr lang="tr-TR" sz="3200" dirty="0" smtClean="0"/>
              <a:t> </a:t>
            </a:r>
          </a:p>
          <a:p>
            <a:pPr>
              <a:buFont typeface="Arial" pitchFamily="34" charset="0"/>
              <a:buChar char="•"/>
            </a:pPr>
            <a:endParaRPr kumimoji="0" lang="tr-TR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2 Dikdörtgen"/>
          <p:cNvSpPr/>
          <p:nvPr/>
        </p:nvSpPr>
        <p:spPr>
          <a:xfrm>
            <a:off x="2771800" y="476672"/>
            <a:ext cx="435760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4400" b="1" dirty="0" smtClean="0">
                <a:solidFill>
                  <a:schemeClr val="tx2"/>
                </a:solidFill>
              </a:rPr>
              <a:t>Seyrek Yetiştirme </a:t>
            </a:r>
            <a:endParaRPr lang="tr-TR" sz="4400" dirty="0">
              <a:solidFill>
                <a:schemeClr val="tx2"/>
              </a:solidFill>
            </a:endParaRPr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6339567" y="1733441"/>
            <a:ext cx="2418709" cy="22094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457200" y="1628775"/>
            <a:ext cx="7931224" cy="417649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/>
          <a:lstStyle/>
          <a:p>
            <a:r>
              <a:rPr lang="tr-TR" sz="3200" b="1" dirty="0" smtClean="0">
                <a:solidFill>
                  <a:srgbClr val="00B0F0"/>
                </a:solidFill>
              </a:rPr>
              <a:t>Nemin yüksek olduğu alanlarda nemden hoşlanan: </a:t>
            </a:r>
          </a:p>
          <a:p>
            <a:pPr>
              <a:buFont typeface="Arial" pitchFamily="34" charset="0"/>
              <a:buChar char="•"/>
            </a:pPr>
            <a:r>
              <a:rPr lang="tr-TR" sz="2800" dirty="0" smtClean="0">
                <a:solidFill>
                  <a:srgbClr val="00B0F0"/>
                </a:solidFill>
              </a:rPr>
              <a:t>Unlu bitler </a:t>
            </a:r>
          </a:p>
          <a:p>
            <a:pPr>
              <a:buFont typeface="Arial" pitchFamily="34" charset="0"/>
              <a:buChar char="•"/>
            </a:pPr>
            <a:r>
              <a:rPr lang="tr-TR" sz="2800" dirty="0" smtClean="0">
                <a:solidFill>
                  <a:srgbClr val="00B0F0"/>
                </a:solidFill>
              </a:rPr>
              <a:t>Kabuklu bitler</a:t>
            </a:r>
          </a:p>
          <a:p>
            <a:pPr>
              <a:buFont typeface="Arial" pitchFamily="34" charset="0"/>
              <a:buChar char="•"/>
            </a:pPr>
            <a:r>
              <a:rPr lang="tr-TR" sz="2800" dirty="0" err="1" smtClean="0">
                <a:solidFill>
                  <a:srgbClr val="00B0F0"/>
                </a:solidFill>
              </a:rPr>
              <a:t>Afitler</a:t>
            </a:r>
            <a:r>
              <a:rPr lang="tr-TR" sz="2800" dirty="0" smtClean="0">
                <a:solidFill>
                  <a:srgbClr val="00B0F0"/>
                </a:solidFill>
              </a:rPr>
              <a:t> </a:t>
            </a:r>
          </a:p>
          <a:p>
            <a:pPr>
              <a:buFont typeface="Arial" pitchFamily="34" charset="0"/>
              <a:buChar char="•"/>
            </a:pPr>
            <a:r>
              <a:rPr lang="tr-TR" sz="2800" dirty="0" smtClean="0">
                <a:solidFill>
                  <a:srgbClr val="00B0F0"/>
                </a:solidFill>
              </a:rPr>
              <a:t>Beyaz sinek </a:t>
            </a:r>
          </a:p>
          <a:p>
            <a:endParaRPr lang="tr-TR" sz="2400" dirty="0" smtClean="0">
              <a:solidFill>
                <a:srgbClr val="00B0F0"/>
              </a:solidFill>
            </a:endParaRPr>
          </a:p>
          <a:p>
            <a:pPr algn="just"/>
            <a:r>
              <a:rPr lang="tr-TR" sz="2400" dirty="0" smtClean="0">
                <a:solidFill>
                  <a:srgbClr val="00B0F0"/>
                </a:solidFill>
              </a:rPr>
              <a:t> </a:t>
            </a:r>
            <a:r>
              <a:rPr lang="tr-TR" sz="3200" dirty="0" smtClean="0">
                <a:solidFill>
                  <a:srgbClr val="00B0F0"/>
                </a:solidFill>
              </a:rPr>
              <a:t>Devamlı sorun yaşanan alanlarda seyrek dikim önerilir. </a:t>
            </a:r>
            <a:endParaRPr kumimoji="0" lang="tr-TR" sz="3200" b="0" i="0" u="none" strike="noStrike" kern="1200" cap="none" spc="0" normalizeH="0" baseline="0" noProof="0" dirty="0" smtClean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2 Dikdörtgen"/>
          <p:cNvSpPr/>
          <p:nvPr/>
        </p:nvSpPr>
        <p:spPr>
          <a:xfrm>
            <a:off x="2771800" y="476672"/>
            <a:ext cx="435760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4400" b="1" dirty="0" smtClean="0">
                <a:solidFill>
                  <a:schemeClr val="tx2"/>
                </a:solidFill>
              </a:rPr>
              <a:t>Seyrek Yetiştirme </a:t>
            </a:r>
            <a:endParaRPr lang="tr-TR" sz="4400" dirty="0">
              <a:solidFill>
                <a:schemeClr val="tx2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3749609" y="2307175"/>
            <a:ext cx="2364862" cy="216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467544" y="1916832"/>
            <a:ext cx="5832648" cy="3888432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/>
          <a:lstStyle/>
          <a:p>
            <a:pPr algn="just"/>
            <a:r>
              <a:rPr lang="tr-TR" sz="3200" dirty="0" smtClean="0">
                <a:solidFill>
                  <a:srgbClr val="00B0F0"/>
                </a:solidFill>
              </a:rPr>
              <a:t>Bitkiler arasındaki mesafe:</a:t>
            </a:r>
          </a:p>
          <a:p>
            <a:pPr algn="just">
              <a:buFont typeface="Arial" pitchFamily="34" charset="0"/>
              <a:buChar char="•"/>
            </a:pPr>
            <a:r>
              <a:rPr lang="tr-TR" sz="2400" dirty="0" smtClean="0">
                <a:solidFill>
                  <a:srgbClr val="00B0F0"/>
                </a:solidFill>
              </a:rPr>
              <a:t>Bitkinin nispi gelişme oranını</a:t>
            </a:r>
          </a:p>
          <a:p>
            <a:pPr algn="just">
              <a:buFont typeface="Arial" pitchFamily="34" charset="0"/>
              <a:buChar char="•"/>
            </a:pPr>
            <a:r>
              <a:rPr lang="tr-TR" sz="2400" dirty="0" smtClean="0">
                <a:solidFill>
                  <a:srgbClr val="00B0F0"/>
                </a:solidFill>
              </a:rPr>
              <a:t>Zararlı popülasyonu</a:t>
            </a:r>
          </a:p>
          <a:p>
            <a:pPr algn="just">
              <a:buFont typeface="Arial" pitchFamily="34" charset="0"/>
              <a:buChar char="•"/>
            </a:pPr>
            <a:r>
              <a:rPr lang="tr-TR" sz="2400" dirty="0" smtClean="0">
                <a:solidFill>
                  <a:srgbClr val="00B0F0"/>
                </a:solidFill>
              </a:rPr>
              <a:t>Zararlının bitkiyi bulma-yumurta bırakma olasılığını belirler.</a:t>
            </a:r>
          </a:p>
          <a:p>
            <a:pPr algn="just"/>
            <a:endParaRPr lang="tr-TR" sz="2400" dirty="0" smtClean="0">
              <a:solidFill>
                <a:srgbClr val="00B0F0"/>
              </a:solidFill>
            </a:endParaRPr>
          </a:p>
          <a:p>
            <a:pPr algn="just"/>
            <a:r>
              <a:rPr lang="tr-TR" sz="3200" dirty="0" smtClean="0">
                <a:solidFill>
                  <a:srgbClr val="00B0F0"/>
                </a:solidFill>
              </a:rPr>
              <a:t>Ağaçları çok sık bahçelerde:</a:t>
            </a:r>
          </a:p>
          <a:p>
            <a:pPr algn="just"/>
            <a:r>
              <a:rPr lang="tr-TR" sz="3200" dirty="0" err="1" smtClean="0">
                <a:solidFill>
                  <a:srgbClr val="00B0F0"/>
                </a:solidFill>
              </a:rPr>
              <a:t>afit</a:t>
            </a:r>
            <a:r>
              <a:rPr lang="tr-TR" sz="3200" dirty="0" smtClean="0">
                <a:solidFill>
                  <a:srgbClr val="00B0F0"/>
                </a:solidFill>
              </a:rPr>
              <a:t>, </a:t>
            </a:r>
            <a:r>
              <a:rPr lang="tr-TR" sz="3200" dirty="0" err="1" smtClean="0">
                <a:solidFill>
                  <a:srgbClr val="00B0F0"/>
                </a:solidFill>
              </a:rPr>
              <a:t>kabuklubit</a:t>
            </a:r>
            <a:r>
              <a:rPr lang="tr-TR" sz="3200" dirty="0" smtClean="0">
                <a:solidFill>
                  <a:srgbClr val="00B0F0"/>
                </a:solidFill>
              </a:rPr>
              <a:t> ve koşnil zararı artar.</a:t>
            </a:r>
            <a:endParaRPr kumimoji="0" lang="tr-TR" sz="2400" b="0" i="0" u="none" strike="noStrike" kern="1200" cap="none" spc="0" normalizeH="0" baseline="0" noProof="0" dirty="0" smtClean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2 Dikdörtgen"/>
          <p:cNvSpPr/>
          <p:nvPr/>
        </p:nvSpPr>
        <p:spPr>
          <a:xfrm>
            <a:off x="2771800" y="476672"/>
            <a:ext cx="435760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4400" b="1" dirty="0" smtClean="0">
                <a:solidFill>
                  <a:schemeClr val="tx2"/>
                </a:solidFill>
              </a:rPr>
              <a:t>Seyrek Yetiştirme </a:t>
            </a:r>
            <a:endParaRPr lang="tr-TR" sz="4400" dirty="0">
              <a:solidFill>
                <a:schemeClr val="tx2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6420406" y="2588706"/>
            <a:ext cx="2214579" cy="20229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611560" y="1556792"/>
            <a:ext cx="4392488" cy="5112568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/>
          <a:lstStyle/>
          <a:p>
            <a:r>
              <a:rPr lang="tr-TR" sz="3200" dirty="0" smtClean="0">
                <a:solidFill>
                  <a:srgbClr val="00B0F0"/>
                </a:solidFill>
              </a:rPr>
              <a:t>Zayıf ve seyrek yetiştirilen yoncalarda </a:t>
            </a:r>
            <a:r>
              <a:rPr lang="tr-TR" sz="3200" i="1" dirty="0" err="1" smtClean="0">
                <a:solidFill>
                  <a:srgbClr val="00B0F0"/>
                </a:solidFill>
              </a:rPr>
              <a:t>Hypera</a:t>
            </a:r>
            <a:r>
              <a:rPr lang="tr-TR" sz="3200" i="1" dirty="0" smtClean="0">
                <a:solidFill>
                  <a:srgbClr val="00B0F0"/>
                </a:solidFill>
              </a:rPr>
              <a:t> </a:t>
            </a:r>
            <a:r>
              <a:rPr lang="tr-TR" sz="3200" i="1" dirty="0" err="1" smtClean="0">
                <a:solidFill>
                  <a:srgbClr val="00B0F0"/>
                </a:solidFill>
              </a:rPr>
              <a:t>variabilis</a:t>
            </a:r>
            <a:r>
              <a:rPr lang="tr-TR" sz="3200" i="1" dirty="0" smtClean="0">
                <a:solidFill>
                  <a:srgbClr val="00B0F0"/>
                </a:solidFill>
              </a:rPr>
              <a:t> </a:t>
            </a:r>
            <a:r>
              <a:rPr lang="tr-TR" sz="3200" dirty="0" smtClean="0">
                <a:solidFill>
                  <a:srgbClr val="00B0F0"/>
                </a:solidFill>
              </a:rPr>
              <a:t>(Yonca hortumlu böceği) larvaları hızlı gelişir. </a:t>
            </a:r>
          </a:p>
          <a:p>
            <a:r>
              <a:rPr lang="tr-TR" i="1" dirty="0" smtClean="0">
                <a:solidFill>
                  <a:srgbClr val="00B0F0"/>
                </a:solidFill>
              </a:rPr>
              <a:t> </a:t>
            </a:r>
          </a:p>
          <a:p>
            <a:r>
              <a:rPr lang="tr-TR" sz="3200" i="1" dirty="0" err="1" smtClean="0">
                <a:solidFill>
                  <a:srgbClr val="00B0F0"/>
                </a:solidFill>
              </a:rPr>
              <a:t>Frankliniella</a:t>
            </a:r>
            <a:r>
              <a:rPr lang="tr-TR" sz="3200" i="1" dirty="0" smtClean="0">
                <a:solidFill>
                  <a:srgbClr val="00B0F0"/>
                </a:solidFill>
              </a:rPr>
              <a:t> </a:t>
            </a:r>
            <a:r>
              <a:rPr lang="tr-TR" sz="3200" i="1" dirty="0" err="1" smtClean="0">
                <a:solidFill>
                  <a:srgbClr val="00B0F0"/>
                </a:solidFill>
              </a:rPr>
              <a:t>intonsa</a:t>
            </a:r>
            <a:r>
              <a:rPr lang="tr-TR" sz="3200" i="1" dirty="0" smtClean="0">
                <a:solidFill>
                  <a:srgbClr val="00B0F0"/>
                </a:solidFill>
              </a:rPr>
              <a:t> (Çiçek </a:t>
            </a:r>
            <a:r>
              <a:rPr lang="tr-TR" sz="3200" i="1" dirty="0" err="1" smtClean="0">
                <a:solidFill>
                  <a:srgbClr val="00B0F0"/>
                </a:solidFill>
              </a:rPr>
              <a:t>tripsi</a:t>
            </a:r>
            <a:r>
              <a:rPr lang="tr-TR" sz="3200" i="1" dirty="0" smtClean="0">
                <a:solidFill>
                  <a:srgbClr val="00B0F0"/>
                </a:solidFill>
              </a:rPr>
              <a:t> )</a:t>
            </a:r>
            <a:endParaRPr lang="tr-TR" sz="3200" dirty="0" smtClean="0">
              <a:solidFill>
                <a:srgbClr val="00B0F0"/>
              </a:solidFill>
            </a:endParaRPr>
          </a:p>
          <a:p>
            <a:r>
              <a:rPr lang="tr-TR" sz="3200" dirty="0" smtClean="0">
                <a:solidFill>
                  <a:srgbClr val="00B0F0"/>
                </a:solidFill>
              </a:rPr>
              <a:t>Pamukta sık ekimde zararlıdır. </a:t>
            </a:r>
            <a:endParaRPr kumimoji="0" lang="tr-TR" sz="2400" b="0" i="0" u="none" strike="noStrike" kern="1200" cap="none" spc="0" normalizeH="0" baseline="0" noProof="0" dirty="0" smtClean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5019742" y="4637442"/>
            <a:ext cx="2207732" cy="1951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Dikdörtgen"/>
          <p:cNvSpPr/>
          <p:nvPr/>
        </p:nvSpPr>
        <p:spPr>
          <a:xfrm>
            <a:off x="1187624" y="476672"/>
            <a:ext cx="594177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4400" b="1" dirty="0" smtClean="0">
                <a:solidFill>
                  <a:srgbClr val="0070C0"/>
                </a:solidFill>
              </a:rPr>
              <a:t>Seyrek Yetiştirme </a:t>
            </a:r>
            <a:endParaRPr lang="tr-TR" sz="4400" dirty="0">
              <a:solidFill>
                <a:srgbClr val="0070C0"/>
              </a:solidFill>
            </a:endParaRPr>
          </a:p>
        </p:txBody>
      </p:sp>
      <p:pic>
        <p:nvPicPr>
          <p:cNvPr id="73730" name="Picture 2" descr="http://www.agrobestgrup.com/images/icerik/703197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48064" y="1484784"/>
            <a:ext cx="2518727" cy="1645568"/>
          </a:xfrm>
          <a:prstGeom prst="rect">
            <a:avLst/>
          </a:prstGeom>
          <a:noFill/>
        </p:spPr>
      </p:pic>
      <p:pic>
        <p:nvPicPr>
          <p:cNvPr id="73732" name="Picture 4" descr="http://www.agroatlas.ru/content/pests/Hypera_postica/Hypera_postica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524328" y="1916832"/>
            <a:ext cx="1296144" cy="228731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539552" y="2204864"/>
            <a:ext cx="8229600" cy="3024188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/>
          <a:lstStyle/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tr-TR" sz="3200" dirty="0" smtClean="0">
                <a:solidFill>
                  <a:srgbClr val="00B0F0"/>
                </a:solidFill>
              </a:rPr>
              <a:t>Yetersiz sulama         Bitki gelişemez</a:t>
            </a:r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tr-TR" sz="3200" dirty="0" smtClean="0">
                <a:solidFill>
                  <a:srgbClr val="00B0F0"/>
                </a:solidFill>
              </a:rPr>
              <a:t> Aşırı sulama             </a:t>
            </a:r>
            <a:r>
              <a:rPr lang="tr-TR" sz="3200" dirty="0" err="1" smtClean="0">
                <a:solidFill>
                  <a:srgbClr val="00B0F0"/>
                </a:solidFill>
              </a:rPr>
              <a:t>Vegetatif</a:t>
            </a:r>
            <a:r>
              <a:rPr lang="tr-TR" sz="3200" dirty="0" smtClean="0">
                <a:solidFill>
                  <a:srgbClr val="00B0F0"/>
                </a:solidFill>
              </a:rPr>
              <a:t> gelişme artar</a:t>
            </a:r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endParaRPr kumimoji="0" lang="tr-TR" sz="3200" b="0" i="0" u="none" strike="noStrike" kern="1200" cap="none" spc="0" normalizeH="0" baseline="0" noProof="0" dirty="0" smtClean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2 Dikdörtgen"/>
          <p:cNvSpPr/>
          <p:nvPr/>
        </p:nvSpPr>
        <p:spPr>
          <a:xfrm>
            <a:off x="2339752" y="620688"/>
            <a:ext cx="439857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4400" b="1" dirty="0" smtClean="0">
                <a:solidFill>
                  <a:srgbClr val="0070C0"/>
                </a:solidFill>
              </a:rPr>
              <a:t>Sulama ve Drenaj </a:t>
            </a:r>
            <a:endParaRPr lang="tr-TR" sz="4400" dirty="0">
              <a:solidFill>
                <a:srgbClr val="0070C0"/>
              </a:solidFill>
            </a:endParaRPr>
          </a:p>
        </p:txBody>
      </p:sp>
      <p:sp>
        <p:nvSpPr>
          <p:cNvPr id="4" name="3 Sağ Ok"/>
          <p:cNvSpPr/>
          <p:nvPr/>
        </p:nvSpPr>
        <p:spPr>
          <a:xfrm>
            <a:off x="3491880" y="2492896"/>
            <a:ext cx="720080" cy="4571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4 Sağ Ok"/>
          <p:cNvSpPr/>
          <p:nvPr/>
        </p:nvSpPr>
        <p:spPr>
          <a:xfrm>
            <a:off x="3275856" y="3068960"/>
            <a:ext cx="720080" cy="4571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5 Dikdörtgen"/>
          <p:cNvSpPr/>
          <p:nvPr/>
        </p:nvSpPr>
        <p:spPr>
          <a:xfrm>
            <a:off x="1115616" y="4149080"/>
            <a:ext cx="705090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4000" dirty="0" smtClean="0">
                <a:solidFill>
                  <a:srgbClr val="00B0F0"/>
                </a:solidFill>
              </a:rPr>
              <a:t>Zararlılardan daha fazla etkilenir. </a:t>
            </a:r>
            <a:endParaRPr lang="tr-TR" sz="4000" dirty="0">
              <a:solidFill>
                <a:srgbClr val="00B0F0"/>
              </a:solidFill>
            </a:endParaRPr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6947693" y="333227"/>
            <a:ext cx="1428750" cy="157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467544" y="1700808"/>
            <a:ext cx="5328592" cy="4968552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/>
          <a:lstStyle/>
          <a:p>
            <a:pPr algn="just"/>
            <a:r>
              <a:rPr lang="tr-TR" sz="3200" dirty="0" smtClean="0">
                <a:solidFill>
                  <a:srgbClr val="00B0F0"/>
                </a:solidFill>
              </a:rPr>
              <a:t>Sulamadan sonra zararlı akını:</a:t>
            </a:r>
          </a:p>
          <a:p>
            <a:pPr algn="just"/>
            <a:endParaRPr lang="tr-TR" sz="2400" dirty="0" smtClean="0">
              <a:solidFill>
                <a:srgbClr val="00B0F0"/>
              </a:solidFill>
            </a:endParaRPr>
          </a:p>
          <a:p>
            <a:pPr algn="just"/>
            <a:r>
              <a:rPr lang="tr-TR" sz="2400" dirty="0" smtClean="0">
                <a:solidFill>
                  <a:srgbClr val="00B0F0"/>
                </a:solidFill>
              </a:rPr>
              <a:t>Pamuk yaprak kurdu </a:t>
            </a:r>
            <a:r>
              <a:rPr lang="tr-TR" sz="2400" b="1" dirty="0" smtClean="0">
                <a:solidFill>
                  <a:srgbClr val="00B0F0"/>
                </a:solidFill>
              </a:rPr>
              <a:t>(</a:t>
            </a:r>
            <a:r>
              <a:rPr lang="tr-TR" sz="2400" b="1" i="1" dirty="0" err="1" smtClean="0">
                <a:solidFill>
                  <a:srgbClr val="00B0F0"/>
                </a:solidFill>
              </a:rPr>
              <a:t>Spodoptera</a:t>
            </a:r>
            <a:endParaRPr lang="tr-TR" sz="2400" b="1" i="1" dirty="0" smtClean="0">
              <a:solidFill>
                <a:srgbClr val="00B0F0"/>
              </a:solidFill>
            </a:endParaRPr>
          </a:p>
          <a:p>
            <a:pPr algn="just"/>
            <a:r>
              <a:rPr lang="fr-FR" sz="2400" b="1" i="1" dirty="0" err="1" smtClean="0">
                <a:solidFill>
                  <a:srgbClr val="00B0F0"/>
                </a:solidFill>
              </a:rPr>
              <a:t>littoralis</a:t>
            </a:r>
            <a:r>
              <a:rPr lang="fr-FR" sz="2400" b="1" dirty="0" smtClean="0">
                <a:solidFill>
                  <a:srgbClr val="00B0F0"/>
                </a:solidFill>
              </a:rPr>
              <a:t>)</a:t>
            </a:r>
            <a:r>
              <a:rPr lang="fr-FR" sz="2400" b="1" i="1" dirty="0" smtClean="0">
                <a:solidFill>
                  <a:srgbClr val="00B0F0"/>
                </a:solidFill>
              </a:rPr>
              <a:t> ve </a:t>
            </a:r>
            <a:r>
              <a:rPr lang="fr-FR" sz="2400" b="1" i="1" dirty="0" err="1" smtClean="0">
                <a:solidFill>
                  <a:srgbClr val="00B0F0"/>
                </a:solidFill>
              </a:rPr>
              <a:t>Pamuk</a:t>
            </a:r>
            <a:r>
              <a:rPr lang="fr-FR" sz="2400" b="1" i="1" dirty="0" smtClean="0">
                <a:solidFill>
                  <a:srgbClr val="00B0F0"/>
                </a:solidFill>
              </a:rPr>
              <a:t> </a:t>
            </a:r>
            <a:r>
              <a:rPr lang="fr-FR" sz="2400" b="1" i="1" dirty="0" err="1" smtClean="0">
                <a:solidFill>
                  <a:srgbClr val="00B0F0"/>
                </a:solidFill>
              </a:rPr>
              <a:t>çizgili</a:t>
            </a:r>
            <a:r>
              <a:rPr lang="fr-FR" sz="2400" b="1" i="1" dirty="0" smtClean="0">
                <a:solidFill>
                  <a:srgbClr val="00B0F0"/>
                </a:solidFill>
              </a:rPr>
              <a:t> </a:t>
            </a:r>
            <a:r>
              <a:rPr lang="fr-FR" sz="2400" b="1" i="1" dirty="0" err="1" smtClean="0">
                <a:solidFill>
                  <a:srgbClr val="00B0F0"/>
                </a:solidFill>
              </a:rPr>
              <a:t>yaprak</a:t>
            </a:r>
            <a:r>
              <a:rPr lang="fr-FR" sz="2400" b="1" i="1" dirty="0" smtClean="0">
                <a:solidFill>
                  <a:srgbClr val="00B0F0"/>
                </a:solidFill>
              </a:rPr>
              <a:t> </a:t>
            </a:r>
            <a:r>
              <a:rPr lang="fr-FR" sz="2400" b="1" i="1" dirty="0" err="1" smtClean="0">
                <a:solidFill>
                  <a:srgbClr val="00B0F0"/>
                </a:solidFill>
              </a:rPr>
              <a:t>kurdu</a:t>
            </a:r>
            <a:r>
              <a:rPr lang="tr-TR" sz="2400" b="1" i="1" dirty="0" smtClean="0">
                <a:solidFill>
                  <a:srgbClr val="00B0F0"/>
                </a:solidFill>
              </a:rPr>
              <a:t> </a:t>
            </a:r>
            <a:r>
              <a:rPr lang="pt-BR" sz="2400" b="1" dirty="0" smtClean="0">
                <a:solidFill>
                  <a:srgbClr val="00B0F0"/>
                </a:solidFill>
              </a:rPr>
              <a:t>(</a:t>
            </a:r>
            <a:r>
              <a:rPr lang="pt-BR" sz="2400" b="1" i="1" dirty="0" smtClean="0">
                <a:solidFill>
                  <a:srgbClr val="00B0F0"/>
                </a:solidFill>
              </a:rPr>
              <a:t>S. exigua</a:t>
            </a:r>
            <a:r>
              <a:rPr lang="pt-BR" sz="2400" b="1" dirty="0" smtClean="0">
                <a:solidFill>
                  <a:srgbClr val="00B0F0"/>
                </a:solidFill>
              </a:rPr>
              <a:t>)</a:t>
            </a:r>
            <a:r>
              <a:rPr lang="pt-BR" sz="2400" b="1" i="1" dirty="0" smtClean="0">
                <a:solidFill>
                  <a:srgbClr val="00B0F0"/>
                </a:solidFill>
              </a:rPr>
              <a:t> </a:t>
            </a:r>
            <a:r>
              <a:rPr lang="pt-BR" sz="2400" i="1" dirty="0" smtClean="0">
                <a:solidFill>
                  <a:srgbClr val="00B0F0"/>
                </a:solidFill>
              </a:rPr>
              <a:t>erginleri yumurtlama</a:t>
            </a:r>
            <a:r>
              <a:rPr lang="tr-TR" sz="2400" i="1" dirty="0" smtClean="0">
                <a:solidFill>
                  <a:srgbClr val="00B0F0"/>
                </a:solidFill>
              </a:rPr>
              <a:t> döneminde</a:t>
            </a:r>
          </a:p>
          <a:p>
            <a:pPr algn="just"/>
            <a:endParaRPr lang="tr-TR" sz="2400" dirty="0" smtClean="0">
              <a:solidFill>
                <a:srgbClr val="00B0F0"/>
              </a:solidFill>
            </a:endParaRPr>
          </a:p>
          <a:p>
            <a:pPr algn="just"/>
            <a:r>
              <a:rPr lang="tr-TR" sz="2400" dirty="0" smtClean="0">
                <a:solidFill>
                  <a:srgbClr val="00B0F0"/>
                </a:solidFill>
              </a:rPr>
              <a:t>Sulama zamanı zararlı biyolojisine göre ayarlanmalıdır.</a:t>
            </a:r>
          </a:p>
          <a:p>
            <a:pPr algn="just"/>
            <a:endParaRPr lang="tr-TR" sz="2400" dirty="0" smtClean="0">
              <a:solidFill>
                <a:srgbClr val="00B0F0"/>
              </a:solidFill>
            </a:endParaRPr>
          </a:p>
          <a:p>
            <a:pPr algn="just"/>
            <a:r>
              <a:rPr lang="tr-TR" sz="2400" dirty="0" smtClean="0">
                <a:solidFill>
                  <a:srgbClr val="00B0F0"/>
                </a:solidFill>
              </a:rPr>
              <a:t>Yeterli ve zamanında sulama Patates</a:t>
            </a:r>
          </a:p>
          <a:p>
            <a:pPr algn="just"/>
            <a:r>
              <a:rPr lang="tr-TR" sz="2400" dirty="0" smtClean="0">
                <a:solidFill>
                  <a:srgbClr val="00B0F0"/>
                </a:solidFill>
              </a:rPr>
              <a:t>Güvesi </a:t>
            </a:r>
            <a:r>
              <a:rPr lang="tr-TR" sz="2400" b="1" i="1" dirty="0" smtClean="0">
                <a:solidFill>
                  <a:srgbClr val="00B0F0"/>
                </a:solidFill>
              </a:rPr>
              <a:t>(</a:t>
            </a:r>
            <a:r>
              <a:rPr lang="tr-TR" sz="2400" b="1" i="1" dirty="0" err="1" smtClean="0">
                <a:solidFill>
                  <a:srgbClr val="00B0F0"/>
                </a:solidFill>
              </a:rPr>
              <a:t>Phthorimaea</a:t>
            </a:r>
            <a:r>
              <a:rPr lang="tr-TR" sz="2400" b="1" i="1" dirty="0" smtClean="0">
                <a:solidFill>
                  <a:srgbClr val="00B0F0"/>
                </a:solidFill>
              </a:rPr>
              <a:t> </a:t>
            </a:r>
            <a:r>
              <a:rPr lang="tr-TR" sz="2400" b="1" i="1" dirty="0" err="1" smtClean="0">
                <a:solidFill>
                  <a:srgbClr val="00B0F0"/>
                </a:solidFill>
              </a:rPr>
              <a:t>operculella</a:t>
            </a:r>
            <a:r>
              <a:rPr lang="tr-TR" sz="2400" b="1" i="1" dirty="0" smtClean="0">
                <a:solidFill>
                  <a:srgbClr val="00B0F0"/>
                </a:solidFill>
              </a:rPr>
              <a:t>)</a:t>
            </a:r>
            <a:endParaRPr kumimoji="0" lang="tr-TR" sz="2400" b="0" i="0" u="none" strike="noStrike" kern="1200" cap="none" spc="0" normalizeH="0" baseline="0" noProof="0" dirty="0" smtClean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2 Dikdörtgen"/>
          <p:cNvSpPr/>
          <p:nvPr/>
        </p:nvSpPr>
        <p:spPr>
          <a:xfrm>
            <a:off x="1547664" y="548680"/>
            <a:ext cx="439857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4400" b="1" dirty="0" smtClean="0">
                <a:solidFill>
                  <a:srgbClr val="0070C0"/>
                </a:solidFill>
              </a:rPr>
              <a:t>Sulama ve Drenaj </a:t>
            </a:r>
            <a:endParaRPr lang="tr-TR" sz="44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395536" y="1714488"/>
            <a:ext cx="7776864" cy="4522824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/>
          <a:lstStyle/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tr-TR" sz="3200" dirty="0" smtClean="0">
                <a:solidFill>
                  <a:srgbClr val="00B0F0"/>
                </a:solidFill>
              </a:rPr>
              <a:t>Uygun sulama: </a:t>
            </a:r>
          </a:p>
          <a:p>
            <a:pPr marL="342900" lvl="0" indent="-342900" algn="just">
              <a:spcBef>
                <a:spcPct val="20000"/>
              </a:spcBef>
              <a:defRPr/>
            </a:pPr>
            <a:r>
              <a:rPr lang="tr-TR" sz="3200" dirty="0" smtClean="0">
                <a:solidFill>
                  <a:srgbClr val="00B0F0"/>
                </a:solidFill>
              </a:rPr>
              <a:t> </a:t>
            </a:r>
            <a:r>
              <a:rPr lang="tr-TR" sz="2800" dirty="0" smtClean="0">
                <a:solidFill>
                  <a:srgbClr val="00B0F0"/>
                </a:solidFill>
              </a:rPr>
              <a:t>Tarla yüzeyinde çatlaklar kapanır. </a:t>
            </a:r>
          </a:p>
          <a:p>
            <a:pPr marL="342900" lvl="0" indent="-342900" algn="just">
              <a:spcBef>
                <a:spcPct val="20000"/>
              </a:spcBef>
              <a:defRPr/>
            </a:pPr>
            <a:r>
              <a:rPr lang="tr-TR" sz="2800" dirty="0" smtClean="0">
                <a:solidFill>
                  <a:srgbClr val="00B0F0"/>
                </a:solidFill>
              </a:rPr>
              <a:t> Tarla yüzeyi nemli kalır.  </a:t>
            </a:r>
          </a:p>
          <a:p>
            <a:pPr marL="342900" lvl="0" indent="-342900" algn="just">
              <a:spcBef>
                <a:spcPct val="20000"/>
              </a:spcBef>
              <a:defRPr/>
            </a:pPr>
            <a:r>
              <a:rPr lang="tr-TR" sz="2800" dirty="0" smtClean="0">
                <a:solidFill>
                  <a:srgbClr val="00B0F0"/>
                </a:solidFill>
              </a:rPr>
              <a:t>Ergin ve larvaların toprağa girmesi engellenir. </a:t>
            </a:r>
          </a:p>
          <a:p>
            <a:pPr marL="342900" lvl="0" indent="-342900" algn="just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tr-TR" sz="3200" dirty="0" smtClean="0">
                <a:solidFill>
                  <a:srgbClr val="00B0F0"/>
                </a:solidFill>
              </a:rPr>
              <a:t> Hatalı sulama: </a:t>
            </a:r>
          </a:p>
          <a:p>
            <a:pPr marL="342900" lvl="0" indent="-342900" algn="just">
              <a:spcBef>
                <a:spcPct val="20000"/>
              </a:spcBef>
              <a:defRPr/>
            </a:pPr>
            <a:r>
              <a:rPr lang="tr-TR" sz="3200" dirty="0" smtClean="0">
                <a:solidFill>
                  <a:srgbClr val="00B0F0"/>
                </a:solidFill>
              </a:rPr>
              <a:t> </a:t>
            </a:r>
            <a:r>
              <a:rPr lang="tr-TR" sz="2800" dirty="0" smtClean="0">
                <a:solidFill>
                  <a:srgbClr val="00B0F0"/>
                </a:solidFill>
              </a:rPr>
              <a:t>Toprak sıkışır.  </a:t>
            </a:r>
          </a:p>
          <a:p>
            <a:pPr marL="342900" lvl="0" indent="-342900" algn="just">
              <a:spcBef>
                <a:spcPct val="20000"/>
              </a:spcBef>
              <a:defRPr/>
            </a:pPr>
            <a:r>
              <a:rPr lang="tr-TR" sz="2800" dirty="0" smtClean="0">
                <a:solidFill>
                  <a:srgbClr val="00B0F0"/>
                </a:solidFill>
              </a:rPr>
              <a:t>Oluşan yarıklardan zararlı girer ve yumurtalarını</a:t>
            </a:r>
          </a:p>
          <a:p>
            <a:pPr marL="342900" lvl="0" indent="-342900" algn="just">
              <a:spcBef>
                <a:spcPct val="20000"/>
              </a:spcBef>
              <a:defRPr/>
            </a:pPr>
            <a:r>
              <a:rPr lang="tr-TR" sz="2800" dirty="0" smtClean="0">
                <a:solidFill>
                  <a:srgbClr val="00B0F0"/>
                </a:solidFill>
              </a:rPr>
              <a:t>bırakır. </a:t>
            </a:r>
            <a:endParaRPr kumimoji="0" lang="tr-TR" sz="2800" b="0" i="0" u="none" strike="noStrike" kern="1200" cap="none" spc="0" normalizeH="0" baseline="0" noProof="0" dirty="0" smtClean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2 Dikdörtgen"/>
          <p:cNvSpPr/>
          <p:nvPr/>
        </p:nvSpPr>
        <p:spPr>
          <a:xfrm>
            <a:off x="1547664" y="548680"/>
            <a:ext cx="439857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4400" b="1" dirty="0" smtClean="0">
                <a:solidFill>
                  <a:srgbClr val="0070C0"/>
                </a:solidFill>
              </a:rPr>
              <a:t>Sulama ve Drenaj </a:t>
            </a:r>
            <a:endParaRPr lang="tr-TR" sz="4400" dirty="0">
              <a:solidFill>
                <a:srgbClr val="0070C0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6500826" y="142853"/>
            <a:ext cx="1428750" cy="157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467544" y="1643050"/>
            <a:ext cx="6264696" cy="4306255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/>
          <a:lstStyle/>
          <a:p>
            <a:r>
              <a:rPr lang="tr-TR" sz="3200" dirty="0" smtClean="0">
                <a:solidFill>
                  <a:schemeClr val="accent1"/>
                </a:solidFill>
              </a:rPr>
              <a:t>Drenaj: </a:t>
            </a:r>
          </a:p>
          <a:p>
            <a:endParaRPr lang="tr-TR" dirty="0" smtClean="0">
              <a:solidFill>
                <a:schemeClr val="accent1"/>
              </a:solidFill>
            </a:endParaRPr>
          </a:p>
          <a:p>
            <a:r>
              <a:rPr lang="tr-TR" sz="2800" dirty="0" smtClean="0">
                <a:solidFill>
                  <a:schemeClr val="accent1"/>
                </a:solidFill>
              </a:rPr>
              <a:t>Toprak sıcaklığının artmasına </a:t>
            </a:r>
          </a:p>
          <a:p>
            <a:endParaRPr lang="tr-TR" sz="2800" dirty="0" smtClean="0">
              <a:solidFill>
                <a:schemeClr val="accent1"/>
              </a:solidFill>
            </a:endParaRPr>
          </a:p>
          <a:p>
            <a:r>
              <a:rPr lang="tr-TR" sz="2800" dirty="0" smtClean="0">
                <a:solidFill>
                  <a:schemeClr val="accent1"/>
                </a:solidFill>
              </a:rPr>
              <a:t>Toprak tavının daha erken gelmesine</a:t>
            </a:r>
          </a:p>
          <a:p>
            <a:r>
              <a:rPr lang="tr-TR" sz="2800" dirty="0" smtClean="0">
                <a:solidFill>
                  <a:schemeClr val="accent1"/>
                </a:solidFill>
              </a:rPr>
              <a:t> </a:t>
            </a:r>
          </a:p>
          <a:p>
            <a:r>
              <a:rPr lang="tr-TR" sz="2800" dirty="0" smtClean="0">
                <a:solidFill>
                  <a:schemeClr val="accent1"/>
                </a:solidFill>
              </a:rPr>
              <a:t> Bitkilerin erken yetişmesi </a:t>
            </a:r>
          </a:p>
          <a:p>
            <a:endParaRPr lang="tr-TR" sz="2800" dirty="0" smtClean="0">
              <a:solidFill>
                <a:schemeClr val="accent1"/>
              </a:solidFill>
            </a:endParaRPr>
          </a:p>
          <a:p>
            <a:r>
              <a:rPr lang="tr-TR" sz="2800" dirty="0" smtClean="0">
                <a:solidFill>
                  <a:schemeClr val="accent1"/>
                </a:solidFill>
              </a:rPr>
              <a:t>Zararlılardan korunması</a:t>
            </a:r>
            <a:r>
              <a:rPr lang="tr-TR" sz="2800" dirty="0" smtClean="0"/>
              <a:t> </a:t>
            </a:r>
            <a:endParaRPr kumimoji="0" lang="tr-TR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2 Dikdörtgen"/>
          <p:cNvSpPr/>
          <p:nvPr/>
        </p:nvSpPr>
        <p:spPr>
          <a:xfrm>
            <a:off x="1547664" y="548680"/>
            <a:ext cx="439857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4400" b="1" dirty="0" smtClean="0">
                <a:solidFill>
                  <a:srgbClr val="0070C0"/>
                </a:solidFill>
              </a:rPr>
              <a:t>Sulama ve Drenaj </a:t>
            </a:r>
            <a:endParaRPr lang="tr-TR" sz="4400" dirty="0">
              <a:solidFill>
                <a:srgbClr val="0070C0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7000891" y="285729"/>
            <a:ext cx="1428750" cy="157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323528" y="1484784"/>
            <a:ext cx="7820372" cy="3024336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/>
          <a:lstStyle/>
          <a:p>
            <a:r>
              <a:rPr lang="tr-TR" sz="2800" b="1" dirty="0" smtClean="0">
                <a:solidFill>
                  <a:srgbClr val="00B0F0"/>
                </a:solidFill>
              </a:rPr>
              <a:t>Bazı zararlılar aşırı nemli toprakta:  </a:t>
            </a:r>
          </a:p>
          <a:p>
            <a:r>
              <a:rPr lang="tr-TR" sz="2800" dirty="0" err="1" smtClean="0">
                <a:solidFill>
                  <a:srgbClr val="00B0F0"/>
                </a:solidFill>
              </a:rPr>
              <a:t>Collembola</a:t>
            </a:r>
            <a:r>
              <a:rPr lang="tr-TR" sz="2800" dirty="0" smtClean="0">
                <a:solidFill>
                  <a:srgbClr val="00B0F0"/>
                </a:solidFill>
              </a:rPr>
              <a:t> zararından korunmak toprağı iyi drene etmek, kanallar açarak nemi azaltmak. </a:t>
            </a:r>
          </a:p>
          <a:p>
            <a:endParaRPr lang="tr-TR" sz="2800" dirty="0" smtClean="0">
              <a:solidFill>
                <a:srgbClr val="00B0F0"/>
              </a:solidFill>
            </a:endParaRPr>
          </a:p>
          <a:p>
            <a:r>
              <a:rPr lang="tr-TR" sz="2800" dirty="0" smtClean="0">
                <a:solidFill>
                  <a:srgbClr val="00B0F0"/>
                </a:solidFill>
              </a:rPr>
              <a:t> Yoncalığın ilk biçimden 7 gün önce sulanıp, biçimden </a:t>
            </a:r>
            <a:r>
              <a:rPr lang="tr-TR" sz="2800" b="1" dirty="0" smtClean="0">
                <a:solidFill>
                  <a:srgbClr val="00B0F0"/>
                </a:solidFill>
              </a:rPr>
              <a:t>7 -10 sonra su verilmesi yonca hortumlu böceği </a:t>
            </a:r>
            <a:r>
              <a:rPr lang="tr-TR" sz="2800" b="1" i="1" dirty="0" err="1" smtClean="0">
                <a:solidFill>
                  <a:srgbClr val="00B0F0"/>
                </a:solidFill>
              </a:rPr>
              <a:t>Hypera</a:t>
            </a:r>
            <a:r>
              <a:rPr lang="tr-TR" sz="2800" b="1" i="1" dirty="0" smtClean="0">
                <a:solidFill>
                  <a:srgbClr val="00B0F0"/>
                </a:solidFill>
              </a:rPr>
              <a:t> </a:t>
            </a:r>
            <a:r>
              <a:rPr lang="tr-TR" sz="2800" b="1" i="1" dirty="0" err="1" smtClean="0">
                <a:solidFill>
                  <a:srgbClr val="00B0F0"/>
                </a:solidFill>
              </a:rPr>
              <a:t>variabilis</a:t>
            </a:r>
            <a:r>
              <a:rPr lang="tr-TR" sz="2800" b="1" i="1" dirty="0" smtClean="0">
                <a:solidFill>
                  <a:srgbClr val="00B0F0"/>
                </a:solidFill>
              </a:rPr>
              <a:t> </a:t>
            </a:r>
            <a:r>
              <a:rPr lang="tr-TR" sz="2800" dirty="0" smtClean="0">
                <a:solidFill>
                  <a:srgbClr val="00B0F0"/>
                </a:solidFill>
              </a:rPr>
              <a:t>larvalarını öldürür. </a:t>
            </a:r>
            <a:endParaRPr kumimoji="0" lang="tr-TR" sz="2800" b="0" i="0" u="none" strike="noStrike" kern="1200" cap="none" spc="0" normalizeH="0" baseline="0" noProof="0" dirty="0" smtClean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2 Dikdörtgen"/>
          <p:cNvSpPr/>
          <p:nvPr/>
        </p:nvSpPr>
        <p:spPr>
          <a:xfrm>
            <a:off x="1857356" y="571480"/>
            <a:ext cx="42329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4400" b="1" dirty="0" smtClean="0">
                <a:solidFill>
                  <a:srgbClr val="0070C0"/>
                </a:solidFill>
              </a:rPr>
              <a:t>Sulama ve Drenaj </a:t>
            </a:r>
            <a:endParaRPr lang="tr-TR" sz="4400" dirty="0">
              <a:solidFill>
                <a:srgbClr val="0070C0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6503123" y="129725"/>
            <a:ext cx="1178313" cy="1296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http://www.agrobestgrup.com/images/icerik/703197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43608" y="4653136"/>
            <a:ext cx="2518727" cy="1645568"/>
          </a:xfrm>
          <a:prstGeom prst="rect">
            <a:avLst/>
          </a:prstGeom>
          <a:noFill/>
        </p:spPr>
      </p:pic>
      <p:pic>
        <p:nvPicPr>
          <p:cNvPr id="6" name="Picture 4" descr="http://www.agroatlas.ru/content/pests/Hypera_postica/Hypera_postica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16200000">
            <a:off x="4673661" y="4047420"/>
            <a:ext cx="1584176" cy="279560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395536" y="1357298"/>
            <a:ext cx="8462744" cy="5214974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</p:spPr>
        <p:txBody>
          <a:bodyPr/>
          <a:lstStyle/>
          <a:p>
            <a:pPr marL="342900" lvl="0" indent="-342900" algn="just">
              <a:spcBef>
                <a:spcPct val="20000"/>
              </a:spcBef>
              <a:defRPr/>
            </a:pPr>
            <a:r>
              <a:rPr lang="tr-TR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tr-TR" sz="2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Zararlıların yaşamalarını güçleştiren, çoğalmalarını azaltan veya engelleyen yetiştirme işlemlerinin uygulanması ile ürünlerin zararlılardan korunmasına </a:t>
            </a:r>
            <a:r>
              <a:rPr lang="tr-TR" sz="2600" b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kültürel önlemler</a:t>
            </a:r>
            <a:r>
              <a:rPr lang="tr-TR" sz="2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denmektedir. </a:t>
            </a:r>
          </a:p>
          <a:p>
            <a:pPr marL="342900" lvl="0" indent="-342900" algn="just">
              <a:spcBef>
                <a:spcPct val="20000"/>
              </a:spcBef>
              <a:buFont typeface="Arial" pitchFamily="34" charset="0"/>
              <a:buChar char="•"/>
              <a:defRPr/>
            </a:pPr>
            <a:endParaRPr lang="tr-TR" sz="14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342900" lvl="0" indent="-342900" algn="just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tr-TR" sz="2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Gerçekte iyi bir yetiştiricilik uygulaması olarak da görülebilir.  </a:t>
            </a:r>
          </a:p>
          <a:p>
            <a:pPr marL="342900" lvl="0" indent="-342900" algn="just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tr-TR" sz="2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Mücadelede öncelikle uygulanmalıdır. </a:t>
            </a:r>
          </a:p>
          <a:p>
            <a:pPr marL="342900" lvl="0" indent="-342900" algn="just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tr-TR" sz="2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Amaç zararlıları öldürmek değildir, bitki veya ürünü zararlıdan korumaktır. </a:t>
            </a:r>
          </a:p>
          <a:p>
            <a:pPr marL="342900" lvl="0" indent="-342900" algn="just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tr-TR" sz="2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Ucuz ve </a:t>
            </a:r>
            <a:r>
              <a:rPr lang="tr-TR" sz="2600" b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bilinen/bilindiği zannedilen </a:t>
            </a:r>
            <a:r>
              <a:rPr lang="tr-TR" sz="2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önlemlerdir.</a:t>
            </a:r>
            <a:endParaRPr kumimoji="0" lang="tr-TR" sz="26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2 Dikdörtgen"/>
          <p:cNvSpPr/>
          <p:nvPr/>
        </p:nvSpPr>
        <p:spPr>
          <a:xfrm>
            <a:off x="323528" y="285728"/>
            <a:ext cx="860444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KÜLTÜREL ÖNLEMLER = AGROTEKNİK YÖNTEMLER </a:t>
            </a:r>
            <a:endParaRPr lang="tr-TR" sz="32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467544" y="1556793"/>
            <a:ext cx="5400600" cy="4968552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/>
          <a:lstStyle/>
          <a:p>
            <a:r>
              <a:rPr lang="tr-TR" sz="3000" dirty="0" smtClean="0">
                <a:solidFill>
                  <a:srgbClr val="00B0F0"/>
                </a:solidFill>
              </a:rPr>
              <a:t>Aşırı sulama </a:t>
            </a:r>
            <a:r>
              <a:rPr lang="tr-TR" sz="3000" b="1" dirty="0" smtClean="0">
                <a:solidFill>
                  <a:srgbClr val="00B0F0"/>
                </a:solidFill>
              </a:rPr>
              <a:t>beyazsinek </a:t>
            </a:r>
            <a:r>
              <a:rPr lang="tr-TR" sz="3000" dirty="0" smtClean="0">
                <a:solidFill>
                  <a:srgbClr val="00B0F0"/>
                </a:solidFill>
              </a:rPr>
              <a:t>ve Pamuk Yaprak kurdu </a:t>
            </a:r>
            <a:r>
              <a:rPr lang="tr-TR" sz="3000" b="1" dirty="0" smtClean="0">
                <a:solidFill>
                  <a:srgbClr val="00B0F0"/>
                </a:solidFill>
              </a:rPr>
              <a:t>(</a:t>
            </a:r>
            <a:r>
              <a:rPr lang="tr-TR" sz="3000" b="1" i="1" dirty="0" err="1" smtClean="0">
                <a:solidFill>
                  <a:srgbClr val="00B0F0"/>
                </a:solidFill>
              </a:rPr>
              <a:t>Spodoptera</a:t>
            </a:r>
            <a:r>
              <a:rPr lang="tr-TR" sz="3000" b="1" i="1" dirty="0" smtClean="0">
                <a:solidFill>
                  <a:srgbClr val="00B0F0"/>
                </a:solidFill>
              </a:rPr>
              <a:t>  </a:t>
            </a:r>
            <a:r>
              <a:rPr lang="tr-TR" sz="3000" b="1" i="1" dirty="0" err="1" smtClean="0">
                <a:solidFill>
                  <a:srgbClr val="00B0F0"/>
                </a:solidFill>
              </a:rPr>
              <a:t>littoralis</a:t>
            </a:r>
            <a:r>
              <a:rPr lang="tr-TR" sz="3000" b="1" dirty="0" smtClean="0">
                <a:solidFill>
                  <a:srgbClr val="00B0F0"/>
                </a:solidFill>
              </a:rPr>
              <a:t>)</a:t>
            </a:r>
            <a:r>
              <a:rPr lang="tr-TR" sz="3000" b="1" i="1" dirty="0" smtClean="0">
                <a:solidFill>
                  <a:srgbClr val="00B0F0"/>
                </a:solidFill>
              </a:rPr>
              <a:t> </a:t>
            </a:r>
            <a:r>
              <a:rPr lang="tr-TR" sz="3000" dirty="0" smtClean="0">
                <a:solidFill>
                  <a:srgbClr val="00B0F0"/>
                </a:solidFill>
              </a:rPr>
              <a:t>popülasyonunu arttırdığı için kaçınılmalıdır.</a:t>
            </a:r>
          </a:p>
          <a:p>
            <a:pPr algn="just"/>
            <a:endParaRPr lang="tr-TR" sz="3000" dirty="0" smtClean="0">
              <a:solidFill>
                <a:srgbClr val="00B0F0"/>
              </a:solidFill>
            </a:endParaRPr>
          </a:p>
          <a:p>
            <a:r>
              <a:rPr lang="tr-TR" sz="3000" dirty="0" smtClean="0">
                <a:solidFill>
                  <a:srgbClr val="00B0F0"/>
                </a:solidFill>
              </a:rPr>
              <a:t>Sarı çay akarı </a:t>
            </a:r>
            <a:r>
              <a:rPr lang="tr-TR" sz="3000" b="1" dirty="0" smtClean="0">
                <a:solidFill>
                  <a:srgbClr val="00B0F0"/>
                </a:solidFill>
              </a:rPr>
              <a:t>(</a:t>
            </a:r>
            <a:r>
              <a:rPr lang="tr-TR" sz="3000" b="1" i="1" dirty="0" err="1" smtClean="0">
                <a:solidFill>
                  <a:srgbClr val="00B0F0"/>
                </a:solidFill>
              </a:rPr>
              <a:t>Polyphagotarsenomus</a:t>
            </a:r>
            <a:r>
              <a:rPr lang="tr-TR" sz="3000" b="1" i="1" dirty="0" smtClean="0">
                <a:solidFill>
                  <a:srgbClr val="00B0F0"/>
                </a:solidFill>
              </a:rPr>
              <a:t> lotus) </a:t>
            </a:r>
            <a:r>
              <a:rPr lang="tr-TR" sz="3000" i="1" dirty="0" smtClean="0">
                <a:solidFill>
                  <a:srgbClr val="00B0F0"/>
                </a:solidFill>
              </a:rPr>
              <a:t>zararını önlemek için akşam geç ve </a:t>
            </a:r>
            <a:r>
              <a:rPr lang="tr-TR" sz="3000" dirty="0" smtClean="0">
                <a:solidFill>
                  <a:srgbClr val="00B0F0"/>
                </a:solidFill>
              </a:rPr>
              <a:t>sabah erken saatlerde hava serin iken sulama yapılmalıdır.</a:t>
            </a: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2 Dikdörtgen"/>
          <p:cNvSpPr/>
          <p:nvPr/>
        </p:nvSpPr>
        <p:spPr>
          <a:xfrm>
            <a:off x="1691680" y="500042"/>
            <a:ext cx="439857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4400" b="1" dirty="0" smtClean="0">
                <a:solidFill>
                  <a:srgbClr val="0070C0"/>
                </a:solidFill>
              </a:rPr>
              <a:t>Sulama ve Drenaj </a:t>
            </a:r>
            <a:endParaRPr lang="tr-TR" sz="4400" dirty="0">
              <a:solidFill>
                <a:srgbClr val="0070C0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6336195" y="1376773"/>
            <a:ext cx="2160240" cy="2376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 descr="http://upload.wikimedia.org/wikipedia/commons/1/19/Polyphagotarsonemus_latus,_USDA_BARC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56175" y="4077072"/>
            <a:ext cx="2772947" cy="23762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539552" y="2060848"/>
            <a:ext cx="8229600" cy="3600426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/>
          <a:lstStyle/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tr-TR" sz="3200" dirty="0" smtClean="0">
                <a:solidFill>
                  <a:srgbClr val="00B0F0"/>
                </a:solidFill>
              </a:rPr>
              <a:t>Normal budamalar ve gençleştirme amaçlı aşırı budamalar: 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tr-TR" sz="3200" dirty="0" smtClean="0">
                <a:solidFill>
                  <a:srgbClr val="00B0F0"/>
                </a:solidFill>
              </a:rPr>
              <a:t> Kuvvetli gelişme 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tr-TR" sz="3200" dirty="0" smtClean="0">
                <a:solidFill>
                  <a:srgbClr val="00B0F0"/>
                </a:solidFill>
              </a:rPr>
              <a:t> Zararlıdan az etkilenme 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tr-TR" sz="3200" dirty="0" smtClean="0">
                <a:solidFill>
                  <a:srgbClr val="00B0F0"/>
                </a:solidFill>
              </a:rPr>
              <a:t> </a:t>
            </a:r>
            <a:r>
              <a:rPr lang="tr-TR" sz="3200" dirty="0" err="1" smtClean="0">
                <a:solidFill>
                  <a:srgbClr val="00B0F0"/>
                </a:solidFill>
              </a:rPr>
              <a:t>Zararlanan</a:t>
            </a:r>
            <a:r>
              <a:rPr lang="tr-TR" sz="3200" dirty="0" smtClean="0">
                <a:solidFill>
                  <a:srgbClr val="00B0F0"/>
                </a:solidFill>
              </a:rPr>
              <a:t> kısımların uzaklaştırılması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tr-TR" sz="3200" dirty="0" smtClean="0">
                <a:solidFill>
                  <a:srgbClr val="00B0F0"/>
                </a:solidFill>
              </a:rPr>
              <a:t> </a:t>
            </a:r>
            <a:r>
              <a:rPr lang="tr-TR" sz="3200" dirty="0" err="1" smtClean="0">
                <a:solidFill>
                  <a:srgbClr val="00B0F0"/>
                </a:solidFill>
              </a:rPr>
              <a:t>Populasyonun</a:t>
            </a:r>
            <a:r>
              <a:rPr lang="tr-TR" sz="3200" dirty="0" smtClean="0">
                <a:solidFill>
                  <a:srgbClr val="00B0F0"/>
                </a:solidFill>
              </a:rPr>
              <a:t> azalması </a:t>
            </a:r>
            <a:endParaRPr kumimoji="0" lang="tr-TR" sz="2400" b="0" i="0" u="none" strike="noStrike" kern="1200" cap="none" spc="0" normalizeH="0" baseline="0" noProof="0" dirty="0" smtClean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2 Dikdörtgen"/>
          <p:cNvSpPr/>
          <p:nvPr/>
        </p:nvSpPr>
        <p:spPr>
          <a:xfrm>
            <a:off x="1475656" y="476672"/>
            <a:ext cx="560993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4000" b="1" dirty="0" smtClean="0">
                <a:solidFill>
                  <a:srgbClr val="0070C0"/>
                </a:solidFill>
              </a:rPr>
              <a:t>Gençleştirme ve Budama </a:t>
            </a:r>
            <a:endParaRPr lang="tr-TR" sz="4000" dirty="0">
              <a:solidFill>
                <a:srgbClr val="0070C0"/>
              </a:solidFill>
            </a:endParaRPr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6972000" y="236912"/>
            <a:ext cx="1644207" cy="1691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539552" y="1988841"/>
            <a:ext cx="7859216" cy="3654738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/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tr-TR" sz="3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tr-TR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2 Dikdörtgen"/>
          <p:cNvSpPr/>
          <p:nvPr/>
        </p:nvSpPr>
        <p:spPr>
          <a:xfrm>
            <a:off x="467544" y="1916832"/>
            <a:ext cx="7920880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200" dirty="0" smtClean="0">
                <a:solidFill>
                  <a:srgbClr val="00B0F0"/>
                </a:solidFill>
              </a:rPr>
              <a:t>Bitkinin seyrekleşmesini sağlayarak: </a:t>
            </a:r>
          </a:p>
          <a:p>
            <a:endParaRPr lang="tr-TR" dirty="0" smtClean="0">
              <a:solidFill>
                <a:srgbClr val="00B0F0"/>
              </a:solidFill>
            </a:endParaRPr>
          </a:p>
          <a:p>
            <a:r>
              <a:rPr lang="tr-TR" dirty="0" smtClean="0">
                <a:solidFill>
                  <a:srgbClr val="00B0F0"/>
                </a:solidFill>
              </a:rPr>
              <a:t> </a:t>
            </a:r>
            <a:r>
              <a:rPr lang="tr-TR" sz="2800" dirty="0" smtClean="0">
                <a:solidFill>
                  <a:srgbClr val="00B0F0"/>
                </a:solidFill>
              </a:rPr>
              <a:t>Hava sirkülasyonunu </a:t>
            </a:r>
          </a:p>
          <a:p>
            <a:endParaRPr lang="tr-TR" sz="1400" dirty="0" smtClean="0">
              <a:solidFill>
                <a:srgbClr val="00B0F0"/>
              </a:solidFill>
            </a:endParaRPr>
          </a:p>
          <a:p>
            <a:r>
              <a:rPr lang="tr-TR" sz="2800" dirty="0" smtClean="0">
                <a:solidFill>
                  <a:srgbClr val="00B0F0"/>
                </a:solidFill>
              </a:rPr>
              <a:t>Güneş ışığı girişini </a:t>
            </a:r>
          </a:p>
          <a:p>
            <a:endParaRPr lang="tr-TR" sz="1600" dirty="0" smtClean="0">
              <a:solidFill>
                <a:srgbClr val="00B0F0"/>
              </a:solidFill>
            </a:endParaRPr>
          </a:p>
          <a:p>
            <a:r>
              <a:rPr lang="tr-TR" sz="2800" dirty="0" smtClean="0">
                <a:solidFill>
                  <a:srgbClr val="00B0F0"/>
                </a:solidFill>
              </a:rPr>
              <a:t> Doğal düşmanların avlarını kolay bulmasını</a:t>
            </a:r>
          </a:p>
          <a:p>
            <a:r>
              <a:rPr lang="tr-TR" sz="2800" dirty="0" smtClean="0">
                <a:solidFill>
                  <a:srgbClr val="00B0F0"/>
                </a:solidFill>
              </a:rPr>
              <a:t> </a:t>
            </a:r>
            <a:endParaRPr lang="tr-TR" sz="1400" dirty="0" smtClean="0">
              <a:solidFill>
                <a:srgbClr val="00B0F0"/>
              </a:solidFill>
            </a:endParaRPr>
          </a:p>
          <a:p>
            <a:r>
              <a:rPr lang="tr-TR" sz="2800" dirty="0" smtClean="0">
                <a:solidFill>
                  <a:srgbClr val="00B0F0"/>
                </a:solidFill>
              </a:rPr>
              <a:t> Zararlı kontrolünün kolaylaşmasını sağlar. </a:t>
            </a:r>
            <a:endParaRPr lang="tr-TR" sz="2800" dirty="0">
              <a:solidFill>
                <a:srgbClr val="00B0F0"/>
              </a:solidFill>
            </a:endParaRPr>
          </a:p>
        </p:txBody>
      </p:sp>
      <p:sp>
        <p:nvSpPr>
          <p:cNvPr id="4" name="3 Dikdörtgen"/>
          <p:cNvSpPr/>
          <p:nvPr/>
        </p:nvSpPr>
        <p:spPr>
          <a:xfrm>
            <a:off x="1475656" y="857232"/>
            <a:ext cx="560993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4000" b="1" dirty="0" smtClean="0">
                <a:solidFill>
                  <a:srgbClr val="0070C0"/>
                </a:solidFill>
              </a:rPr>
              <a:t>Gençleştirme ve Budama </a:t>
            </a:r>
            <a:endParaRPr lang="tr-TR" sz="4000" dirty="0">
              <a:solidFill>
                <a:srgbClr val="0070C0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6972000" y="236912"/>
            <a:ext cx="1644207" cy="1691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457200" y="2060848"/>
            <a:ext cx="4834880" cy="3960440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</p:spPr>
        <p:txBody>
          <a:bodyPr/>
          <a:lstStyle/>
          <a:p>
            <a:pPr marL="342900" lvl="0" indent="-342900" algn="just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tr-TR" sz="3200" dirty="0" smtClean="0">
                <a:solidFill>
                  <a:srgbClr val="00B0F0"/>
                </a:solidFill>
              </a:rPr>
              <a:t>Hasat sonrası tarlada kalan bitki artıkları birçok zararlı için kışlama ve barınma yeridir.</a:t>
            </a:r>
          </a:p>
          <a:p>
            <a:pPr marL="342900" lvl="0" indent="-342900" algn="just">
              <a:spcBef>
                <a:spcPct val="20000"/>
              </a:spcBef>
              <a:buFont typeface="Arial" pitchFamily="34" charset="0"/>
              <a:buChar char="•"/>
              <a:defRPr/>
            </a:pPr>
            <a:endParaRPr lang="tr-TR" sz="1200" dirty="0" smtClean="0">
              <a:solidFill>
                <a:srgbClr val="00B0F0"/>
              </a:solidFill>
            </a:endParaRPr>
          </a:p>
          <a:p>
            <a:pPr marL="342900" lvl="0" indent="-342900" algn="just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tr-TR" sz="3200" dirty="0" smtClean="0">
                <a:solidFill>
                  <a:srgbClr val="00B0F0"/>
                </a:solidFill>
              </a:rPr>
              <a:t> Örneğin Mısır kurdu kışı tarlada kalan mısır sapları içinde geçirir. </a:t>
            </a:r>
            <a:endParaRPr kumimoji="0" lang="tr-TR" sz="2400" b="0" i="0" u="none" strike="noStrike" kern="1200" cap="none" spc="0" normalizeH="0" baseline="0" noProof="0" dirty="0" smtClean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2 Dikdörtgen"/>
          <p:cNvSpPr/>
          <p:nvPr/>
        </p:nvSpPr>
        <p:spPr>
          <a:xfrm>
            <a:off x="1403648" y="620688"/>
            <a:ext cx="651736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4400" dirty="0" err="1" smtClean="0">
                <a:solidFill>
                  <a:srgbClr val="0070C0"/>
                </a:solidFill>
              </a:rPr>
              <a:t>Yabancıotların</a:t>
            </a:r>
            <a:r>
              <a:rPr lang="tr-TR" sz="4400" dirty="0" smtClean="0">
                <a:solidFill>
                  <a:srgbClr val="0070C0"/>
                </a:solidFill>
              </a:rPr>
              <a:t> Yok Edilmesi </a:t>
            </a:r>
            <a:endParaRPr lang="tr-TR" sz="4400" dirty="0">
              <a:solidFill>
                <a:srgbClr val="0070C0"/>
              </a:solidFill>
            </a:endParaRPr>
          </a:p>
        </p:txBody>
      </p:sp>
      <p:pic>
        <p:nvPicPr>
          <p:cNvPr id="64514" name="Picture 2" descr="http://t1.gstatic.com/images?q=tbn:ANd9GcSFhAIC26E90ev6nqDbYv7dk3QM_fC9T9W0Fw1fzCg2rAVLPRRfWs2MK9HOew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24127" y="2060848"/>
            <a:ext cx="2564645" cy="2273699"/>
          </a:xfrm>
          <a:prstGeom prst="rect">
            <a:avLst/>
          </a:prstGeom>
          <a:noFill/>
        </p:spPr>
      </p:pic>
      <p:pic>
        <p:nvPicPr>
          <p:cNvPr id="64516" name="Picture 4" descr="http://img.haberler.com/haber/483/kadirli-ziraat-odasi-baskani-ispir-misir-eken_o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24128" y="4365104"/>
            <a:ext cx="2106616" cy="15841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539552" y="2204865"/>
            <a:ext cx="8229600" cy="1656184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/>
          <a:lstStyle/>
          <a:p>
            <a:pPr marL="342900" lvl="0" indent="-342900" algn="just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tr-TR" sz="3200" dirty="0" smtClean="0">
                <a:solidFill>
                  <a:srgbClr val="00B0F0"/>
                </a:solidFill>
              </a:rPr>
              <a:t>Pembekurt kışı tarlada kalan veya yere dökülmüş kör, yani açılmamış pamuk kozaları içinde geçirir. </a:t>
            </a:r>
            <a:endParaRPr kumimoji="0" lang="tr-TR" sz="2400" b="0" i="0" u="none" strike="noStrike" kern="1200" cap="none" spc="0" normalizeH="0" baseline="0" noProof="0" dirty="0" smtClean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2 Dikdörtgen"/>
          <p:cNvSpPr/>
          <p:nvPr/>
        </p:nvSpPr>
        <p:spPr>
          <a:xfrm>
            <a:off x="1331640" y="928670"/>
            <a:ext cx="651736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4400" dirty="0" err="1" smtClean="0">
                <a:solidFill>
                  <a:srgbClr val="002060"/>
                </a:solidFill>
              </a:rPr>
              <a:t>Yabancıotların</a:t>
            </a:r>
            <a:r>
              <a:rPr lang="tr-TR" sz="4400" dirty="0" smtClean="0">
                <a:solidFill>
                  <a:srgbClr val="002060"/>
                </a:solidFill>
              </a:rPr>
              <a:t> Yok Edilmesi </a:t>
            </a:r>
            <a:endParaRPr lang="tr-TR" sz="4400" dirty="0">
              <a:solidFill>
                <a:srgbClr val="002060"/>
              </a:solidFill>
            </a:endParaRPr>
          </a:p>
        </p:txBody>
      </p:sp>
      <p:pic>
        <p:nvPicPr>
          <p:cNvPr id="62466" name="Picture 2" descr="http://www.tarimkutuphanesi.com/veri_dosyasi.asp?id=89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47665" y="4365104"/>
            <a:ext cx="2520280" cy="1837895"/>
          </a:xfrm>
          <a:prstGeom prst="rect">
            <a:avLst/>
          </a:prstGeom>
          <a:noFill/>
        </p:spPr>
      </p:pic>
      <p:pic>
        <p:nvPicPr>
          <p:cNvPr id="62468" name="Picture 4" descr="http://www.cine-tarim.com.tr/dergi/arsiv50/images/06b_ON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99992" y="4365104"/>
            <a:ext cx="2731336" cy="1800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467544" y="2204864"/>
            <a:ext cx="8229600" cy="230428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/>
          <a:lstStyle/>
          <a:p>
            <a:pPr marL="342900" lvl="0" indent="-342900" algn="just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tr-TR" sz="3200" dirty="0" smtClean="0">
                <a:solidFill>
                  <a:srgbClr val="00B0F0"/>
                </a:solidFill>
              </a:rPr>
              <a:t>Hasat sonrasında tarlada kalıntıların yok edilmesi, bunların bazı aletler yardımıyla parçalanıp pullukla gömülmesi, zararlıların popülasyonlarını önemli düzeyde düşürür. </a:t>
            </a:r>
            <a:endParaRPr kumimoji="0" lang="tr-TR" sz="2400" b="0" i="0" u="none" strike="noStrike" kern="1200" cap="none" spc="0" normalizeH="0" baseline="0" noProof="0" dirty="0" smtClean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2 Dikdörtgen"/>
          <p:cNvSpPr/>
          <p:nvPr/>
        </p:nvSpPr>
        <p:spPr>
          <a:xfrm>
            <a:off x="1331640" y="836712"/>
            <a:ext cx="6517362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4400" dirty="0" err="1" smtClean="0">
                <a:solidFill>
                  <a:srgbClr val="00B0F0"/>
                </a:solidFill>
              </a:rPr>
              <a:t>Yabancıotların</a:t>
            </a:r>
            <a:r>
              <a:rPr lang="tr-TR" sz="4400" dirty="0" smtClean="0">
                <a:solidFill>
                  <a:srgbClr val="00B0F0"/>
                </a:solidFill>
              </a:rPr>
              <a:t> Yok Edilmesi </a:t>
            </a:r>
            <a:endParaRPr lang="tr-TR" sz="4400" dirty="0">
              <a:solidFill>
                <a:srgbClr val="00B0F0"/>
              </a:solidFill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539552" y="2348880"/>
            <a:ext cx="8229600" cy="2376264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/>
          <a:lstStyle/>
          <a:p>
            <a:pPr marL="342900" lvl="0" indent="-342900" algn="just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tr-TR" sz="3200" dirty="0" smtClean="0">
                <a:solidFill>
                  <a:srgbClr val="00B0F0"/>
                </a:solidFill>
              </a:rPr>
              <a:t>Kalıntıların bazı durumlarda yakılması da önemlidir. </a:t>
            </a:r>
          </a:p>
          <a:p>
            <a:pPr marL="342900" lvl="0" indent="-342900" algn="just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tr-TR" sz="3200" dirty="0" smtClean="0">
                <a:solidFill>
                  <a:srgbClr val="00B0F0"/>
                </a:solidFill>
              </a:rPr>
              <a:t>Doğal düşmanlarının da yok edilmesine neden olduğundan fazla tercih edilmemelidir. </a:t>
            </a:r>
            <a:endParaRPr kumimoji="0" lang="tr-TR" sz="2400" b="0" i="0" u="none" strike="noStrike" kern="1200" cap="none" spc="0" normalizeH="0" baseline="0" noProof="0" dirty="0" smtClean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2 Dikdörtgen"/>
          <p:cNvSpPr/>
          <p:nvPr/>
        </p:nvSpPr>
        <p:spPr>
          <a:xfrm>
            <a:off x="539552" y="476672"/>
            <a:ext cx="8424936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4400" dirty="0" smtClean="0">
                <a:solidFill>
                  <a:srgbClr val="00B0F0"/>
                </a:solidFill>
              </a:rPr>
              <a:t>Bitki Artıklarının ve Yabancı otların Yok Edilmesi </a:t>
            </a:r>
            <a:endParaRPr lang="tr-TR" sz="4400" dirty="0">
              <a:solidFill>
                <a:srgbClr val="00B0F0"/>
              </a:solidFill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467544" y="1700808"/>
            <a:ext cx="8229600" cy="2592288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/>
          <a:lstStyle/>
          <a:p>
            <a:pPr marL="342900" lvl="0" indent="-342900" algn="just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tr-TR" sz="3200" dirty="0" smtClean="0">
                <a:solidFill>
                  <a:srgbClr val="00B0F0"/>
                </a:solidFill>
              </a:rPr>
              <a:t>Yaprak galeri güveleri, kırmızı örümcekler gibi zararlılar yere dökülmüş yapraklarda kışı geçirir. Bu yapraklar kış başlarında toplanıp gömülürse ve bazı durumlarda yakılırsa popülasyonları düşer. </a:t>
            </a:r>
            <a:endParaRPr kumimoji="0" lang="tr-TR" sz="2400" b="0" i="0" u="none" strike="noStrike" kern="1200" cap="none" spc="0" normalizeH="0" baseline="0" noProof="0" dirty="0" smtClean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2 Dikdörtgen"/>
          <p:cNvSpPr/>
          <p:nvPr/>
        </p:nvSpPr>
        <p:spPr>
          <a:xfrm>
            <a:off x="395536" y="332656"/>
            <a:ext cx="835292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3600" dirty="0" smtClean="0">
                <a:solidFill>
                  <a:srgbClr val="0070C0"/>
                </a:solidFill>
              </a:rPr>
              <a:t>Bitki Artıklarının ve </a:t>
            </a:r>
            <a:r>
              <a:rPr lang="tr-TR" sz="3600" dirty="0" err="1" smtClean="0">
                <a:solidFill>
                  <a:srgbClr val="0070C0"/>
                </a:solidFill>
              </a:rPr>
              <a:t>Yabancıotların</a:t>
            </a:r>
            <a:r>
              <a:rPr lang="tr-TR" sz="3600" dirty="0" smtClean="0">
                <a:solidFill>
                  <a:srgbClr val="0070C0"/>
                </a:solidFill>
              </a:rPr>
              <a:t> Yok Edilmesi </a:t>
            </a:r>
            <a:endParaRPr lang="tr-TR" sz="3600" dirty="0">
              <a:solidFill>
                <a:srgbClr val="0070C0"/>
              </a:solidFill>
            </a:endParaRPr>
          </a:p>
        </p:txBody>
      </p:sp>
      <p:pic>
        <p:nvPicPr>
          <p:cNvPr id="59394" name="Picture 2" descr="http://www.tarimkutuphanesi.com/veri_dosyasi.asp?id=196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3608" y="4509120"/>
            <a:ext cx="2668166" cy="1951170"/>
          </a:xfrm>
          <a:prstGeom prst="rect">
            <a:avLst/>
          </a:prstGeom>
          <a:noFill/>
        </p:spPr>
      </p:pic>
      <p:pic>
        <p:nvPicPr>
          <p:cNvPr id="59396" name="Picture 4" descr="http://lh6.ggpht.com/_6TMMtpnvNEE/SxQURmDjONI/AAAAAAAAASg/Lvi3GuL4cQA/kirmizi-orumcek%5B2%5D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99993" y="4509120"/>
            <a:ext cx="2017124" cy="194421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395536" y="1628800"/>
            <a:ext cx="8568952" cy="252028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/>
          <a:lstStyle/>
          <a:p>
            <a:pPr marL="342900" lvl="0" indent="-342900" algn="just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tr-TR" sz="3200" dirty="0" smtClean="0">
                <a:solidFill>
                  <a:srgbClr val="00B0F0"/>
                </a:solidFill>
              </a:rPr>
              <a:t>Tek yıllık bitkilerde zarar yapan </a:t>
            </a:r>
            <a:r>
              <a:rPr lang="tr-TR" sz="3200" dirty="0" err="1" smtClean="0">
                <a:solidFill>
                  <a:srgbClr val="00B0F0"/>
                </a:solidFill>
              </a:rPr>
              <a:t>nematodların</a:t>
            </a:r>
            <a:r>
              <a:rPr lang="tr-TR" sz="3200" dirty="0" smtClean="0">
                <a:solidFill>
                  <a:srgbClr val="00B0F0"/>
                </a:solidFill>
              </a:rPr>
              <a:t>, örneğin Kök ur </a:t>
            </a:r>
            <a:r>
              <a:rPr lang="tr-TR" sz="3200" dirty="0" err="1" smtClean="0">
                <a:solidFill>
                  <a:srgbClr val="00B0F0"/>
                </a:solidFill>
              </a:rPr>
              <a:t>nematodlarının</a:t>
            </a:r>
            <a:r>
              <a:rPr lang="tr-TR" sz="3200" dirty="0" smtClean="0">
                <a:solidFill>
                  <a:srgbClr val="00B0F0"/>
                </a:solidFill>
              </a:rPr>
              <a:t>, hasat sonrasında tarlada kalan domates, biber, patlıcan ve benzeri bitkilerin sökülüp bir yere yığılarak yakılmasıyla popülasyonları azaltılabilir. </a:t>
            </a:r>
            <a:endParaRPr kumimoji="0" lang="tr-TR" sz="2400" b="0" i="0" u="none" strike="noStrike" kern="1200" cap="none" spc="0" normalizeH="0" baseline="0" noProof="0" dirty="0" smtClean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2 Dikdörtgen"/>
          <p:cNvSpPr/>
          <p:nvPr/>
        </p:nvSpPr>
        <p:spPr>
          <a:xfrm>
            <a:off x="1475656" y="620688"/>
            <a:ext cx="6517362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4400" dirty="0" err="1" smtClean="0">
                <a:solidFill>
                  <a:srgbClr val="0070C0"/>
                </a:solidFill>
              </a:rPr>
              <a:t>Yabancıotların</a:t>
            </a:r>
            <a:r>
              <a:rPr lang="tr-TR" sz="4400" dirty="0" smtClean="0">
                <a:solidFill>
                  <a:srgbClr val="0070C0"/>
                </a:solidFill>
              </a:rPr>
              <a:t> Yok Edilmesi </a:t>
            </a:r>
            <a:endParaRPr lang="tr-TR" sz="4400" dirty="0">
              <a:solidFill>
                <a:srgbClr val="0070C0"/>
              </a:solidFill>
            </a:endParaRPr>
          </a:p>
        </p:txBody>
      </p:sp>
      <p:pic>
        <p:nvPicPr>
          <p:cNvPr id="58370" name="Picture 2" descr="http://www.tarimkutuphanesi.com/veri_dosyasi.asp?id=172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31840" y="4509120"/>
            <a:ext cx="2736304" cy="19769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457200" y="1412776"/>
            <a:ext cx="8229600" cy="252028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/>
          <a:lstStyle/>
          <a:p>
            <a:pPr marL="342900" lvl="0" indent="-342900" algn="just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tr-TR" sz="3200" dirty="0" smtClean="0">
                <a:solidFill>
                  <a:srgbClr val="00B0F0"/>
                </a:solidFill>
              </a:rPr>
              <a:t>Bazı zararlılar, örneğin </a:t>
            </a:r>
            <a:r>
              <a:rPr lang="tr-TR" sz="3200" dirty="0" err="1" smtClean="0">
                <a:solidFill>
                  <a:srgbClr val="00B0F0"/>
                </a:solidFill>
              </a:rPr>
              <a:t>kırmızıörümcekler</a:t>
            </a:r>
            <a:r>
              <a:rPr lang="tr-TR" sz="3200" dirty="0" smtClean="0">
                <a:solidFill>
                  <a:srgbClr val="00B0F0"/>
                </a:solidFill>
              </a:rPr>
              <a:t>, yaprak bitleri, </a:t>
            </a:r>
            <a:r>
              <a:rPr lang="tr-TR" sz="3200" dirty="0" err="1" smtClean="0">
                <a:solidFill>
                  <a:srgbClr val="00B0F0"/>
                </a:solidFill>
              </a:rPr>
              <a:t>cicadellid’ler</a:t>
            </a:r>
            <a:r>
              <a:rPr lang="tr-TR" sz="3200" dirty="0" smtClean="0">
                <a:solidFill>
                  <a:srgbClr val="00B0F0"/>
                </a:solidFill>
              </a:rPr>
              <a:t> ve bazı </a:t>
            </a:r>
            <a:r>
              <a:rPr lang="tr-TR" sz="3200" dirty="0" err="1" smtClean="0">
                <a:solidFill>
                  <a:srgbClr val="00B0F0"/>
                </a:solidFill>
              </a:rPr>
              <a:t>heteropter’ler</a:t>
            </a:r>
            <a:r>
              <a:rPr lang="tr-TR" sz="3200" dirty="0" smtClean="0">
                <a:solidFill>
                  <a:srgbClr val="00B0F0"/>
                </a:solidFill>
              </a:rPr>
              <a:t> yumurtalarını yabancı otların üzerine bırakırlar veya önce yabancı otlarda beslenirler ve kültür bitkilerine geçerler. </a:t>
            </a:r>
            <a:endParaRPr kumimoji="0" lang="tr-TR" sz="2400" b="0" i="0" u="none" strike="noStrike" kern="1200" cap="none" spc="0" normalizeH="0" baseline="0" noProof="0" dirty="0" smtClean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2 Dikdörtgen"/>
          <p:cNvSpPr/>
          <p:nvPr/>
        </p:nvSpPr>
        <p:spPr>
          <a:xfrm>
            <a:off x="1475656" y="620688"/>
            <a:ext cx="6517362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4400" dirty="0" err="1" smtClean="0">
                <a:solidFill>
                  <a:srgbClr val="00B0F0"/>
                </a:solidFill>
              </a:rPr>
              <a:t>Yabancıotların</a:t>
            </a:r>
            <a:r>
              <a:rPr lang="tr-TR" sz="4400" dirty="0" smtClean="0">
                <a:solidFill>
                  <a:srgbClr val="00B0F0"/>
                </a:solidFill>
              </a:rPr>
              <a:t> Yok Edilmesi </a:t>
            </a:r>
            <a:endParaRPr lang="tr-TR" sz="4400" dirty="0">
              <a:solidFill>
                <a:srgbClr val="00B0F0"/>
              </a:solidFill>
            </a:endParaRPr>
          </a:p>
        </p:txBody>
      </p:sp>
      <p:pic>
        <p:nvPicPr>
          <p:cNvPr id="57346" name="Picture 2" descr="http://3.bp.blogspot.com/-tMJtCfYUssE/T8i4HsXCcYI/AAAAAAAAAo0/sPTqCBpOwzw/s1600/yaprak+biti+t%C3%BCrleri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31840" y="4149080"/>
            <a:ext cx="2664296" cy="260212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457200" y="1628775"/>
            <a:ext cx="8229600" cy="3240386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/>
          <a:lstStyle/>
          <a:p>
            <a:pPr marL="342900" lvl="0" indent="-342900" algn="just">
              <a:spcBef>
                <a:spcPct val="20000"/>
              </a:spcBef>
              <a:defRPr/>
            </a:pPr>
            <a:r>
              <a:rPr lang="tr-TR" sz="3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Zararlının; </a:t>
            </a:r>
          </a:p>
          <a:p>
            <a:pPr marL="342900" lvl="0" indent="-342900" algn="just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tr-TR" sz="3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Yaşam yerinin </a:t>
            </a:r>
          </a:p>
          <a:p>
            <a:pPr marL="342900" lvl="0" indent="-342900" algn="just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tr-TR" sz="3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Yaşam çemberinin (biyolojisin), </a:t>
            </a:r>
          </a:p>
          <a:p>
            <a:pPr marL="342900" lvl="0" indent="-342900" algn="just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tr-TR" sz="3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Yönelim,  beslenme, barınma, çiftleşme, kışlama gibi davranışlarının iyi bilinmesi gerekir. </a:t>
            </a:r>
            <a:endParaRPr kumimoji="0" lang="tr-TR" sz="24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2 Dikdörtgen"/>
          <p:cNvSpPr/>
          <p:nvPr/>
        </p:nvSpPr>
        <p:spPr>
          <a:xfrm>
            <a:off x="928662" y="785794"/>
            <a:ext cx="724589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200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Kültürel önlemleri uygulayabilmek için; </a:t>
            </a:r>
            <a:endParaRPr lang="tr-TR" sz="3200" dirty="0">
              <a:solidFill>
                <a:srgbClr val="00B0F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611560" y="2132856"/>
            <a:ext cx="8229600" cy="2088257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/>
          <a:lstStyle/>
          <a:p>
            <a:pPr marL="342900" lvl="0" indent="-342900" algn="just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tr-TR" sz="3200" dirty="0" smtClean="0">
                <a:solidFill>
                  <a:srgbClr val="00B0F0"/>
                </a:solidFill>
              </a:rPr>
              <a:t>Yabancı otların biçilerek, toprak işlemeleriyle ve </a:t>
            </a:r>
            <a:r>
              <a:rPr lang="tr-TR" sz="3200" dirty="0" err="1" smtClean="0">
                <a:solidFill>
                  <a:srgbClr val="00B0F0"/>
                </a:solidFill>
              </a:rPr>
              <a:t>herbisitlerle</a:t>
            </a:r>
            <a:r>
              <a:rPr lang="tr-TR" sz="3200" dirty="0" smtClean="0">
                <a:solidFill>
                  <a:srgbClr val="00B0F0"/>
                </a:solidFill>
              </a:rPr>
              <a:t> yok edilip ortadan kaldırılmasıyla bu zararlıların zararının önüne geçilir. </a:t>
            </a:r>
            <a:endParaRPr kumimoji="0" lang="tr-TR" sz="2400" b="0" i="0" u="none" strike="noStrike" kern="1200" cap="none" spc="0" normalizeH="0" baseline="0" noProof="0" dirty="0" smtClean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2 Dikdörtgen"/>
          <p:cNvSpPr/>
          <p:nvPr/>
        </p:nvSpPr>
        <p:spPr>
          <a:xfrm>
            <a:off x="1475656" y="620688"/>
            <a:ext cx="6517362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4400" dirty="0" err="1" smtClean="0">
                <a:solidFill>
                  <a:srgbClr val="00B0F0"/>
                </a:solidFill>
              </a:rPr>
              <a:t>Yabancıotların</a:t>
            </a:r>
            <a:r>
              <a:rPr lang="tr-TR" sz="4400" dirty="0" smtClean="0">
                <a:solidFill>
                  <a:srgbClr val="00B0F0"/>
                </a:solidFill>
              </a:rPr>
              <a:t> Yok Edilmesi </a:t>
            </a:r>
            <a:endParaRPr lang="tr-TR" sz="4400" dirty="0">
              <a:solidFill>
                <a:srgbClr val="00B0F0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457200" y="1412776"/>
            <a:ext cx="8229600" cy="4464496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</p:spPr>
        <p:txBody>
          <a:bodyPr/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tr-TR" sz="3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tr-TR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2 Dikdörtgen"/>
          <p:cNvSpPr/>
          <p:nvPr/>
        </p:nvSpPr>
        <p:spPr>
          <a:xfrm>
            <a:off x="785786" y="1772816"/>
            <a:ext cx="8001056" cy="45368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tr-TR" b="1" dirty="0" smtClean="0"/>
              <a:t> </a:t>
            </a:r>
            <a:r>
              <a:rPr lang="tr-TR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1. Kuvvetli ve Sağlam Bitkilerin Yetiştirilmesi </a:t>
            </a:r>
          </a:p>
          <a:p>
            <a:pPr>
              <a:lnSpc>
                <a:spcPct val="150000"/>
              </a:lnSpc>
            </a:pPr>
            <a:r>
              <a:rPr lang="tr-TR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2. Dayanıklı Bitki Tür ve Çeşitlerinin Yetiştirilmesi </a:t>
            </a:r>
          </a:p>
          <a:p>
            <a:pPr>
              <a:lnSpc>
                <a:spcPct val="150000"/>
              </a:lnSpc>
            </a:pPr>
            <a:r>
              <a:rPr lang="tr-TR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3. Ekim ve Dikim Zamanının Ayarlanması </a:t>
            </a:r>
          </a:p>
          <a:p>
            <a:pPr>
              <a:lnSpc>
                <a:spcPct val="150000"/>
              </a:lnSpc>
            </a:pPr>
            <a:r>
              <a:rPr lang="tr-TR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4. Hasat zamanının Ayarlanması </a:t>
            </a:r>
          </a:p>
          <a:p>
            <a:pPr>
              <a:lnSpc>
                <a:spcPct val="150000"/>
              </a:lnSpc>
            </a:pPr>
            <a:r>
              <a:rPr lang="tr-TR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5. Münavebe</a:t>
            </a:r>
          </a:p>
          <a:p>
            <a:pPr>
              <a:lnSpc>
                <a:spcPct val="150000"/>
              </a:lnSpc>
            </a:pPr>
            <a:r>
              <a:rPr lang="tr-TR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6. Tuzak Bitkiler </a:t>
            </a:r>
            <a:endParaRPr lang="tr-TR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3 Dikdörtgen"/>
          <p:cNvSpPr/>
          <p:nvPr/>
        </p:nvSpPr>
        <p:spPr>
          <a:xfrm>
            <a:off x="1714480" y="550347"/>
            <a:ext cx="583895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4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Kültürel önlemler </a:t>
            </a:r>
            <a:endParaRPr lang="tr-TR" sz="4000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457200" y="1628774"/>
            <a:ext cx="8229600" cy="4680545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/>
          <a:lstStyle/>
          <a:p>
            <a:pPr marL="342900" lvl="0" indent="-342900">
              <a:spcBef>
                <a:spcPct val="20000"/>
              </a:spcBef>
              <a:defRPr/>
            </a:pPr>
            <a:r>
              <a:rPr lang="tr-TR" sz="3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1. Uygun toprak ve yöney seçimi 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tr-TR" sz="3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2. Toprak işleme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tr-TR" sz="3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3. Gübreleme 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tr-TR" sz="3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4. Temiz üretim materyali kullanma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tr-TR" sz="3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5. Seyrek yetiştirme 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tr-TR" sz="3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6. Sulama ve drenaj 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tr-TR" sz="3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7. Gençleştirme ve budama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tr-TR" sz="3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8. </a:t>
            </a:r>
            <a:r>
              <a:rPr lang="tr-TR" sz="32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Yabancıotlarla</a:t>
            </a:r>
            <a:r>
              <a:rPr lang="tr-TR" sz="3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mücadele </a:t>
            </a:r>
            <a:endParaRPr kumimoji="0" lang="tr-TR" sz="24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2 Dikdörtgen"/>
          <p:cNvSpPr/>
          <p:nvPr/>
        </p:nvSpPr>
        <p:spPr>
          <a:xfrm>
            <a:off x="428596" y="548680"/>
            <a:ext cx="87154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600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Kuvvetli ve Sağlam Bitkilerin Yetiştirilmesi </a:t>
            </a:r>
            <a:endParaRPr lang="tr-TR" sz="3600" dirty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457200" y="1628774"/>
            <a:ext cx="8229600" cy="4586308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/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tr-TR" sz="3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tr-TR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2 Dikdörtgen"/>
          <p:cNvSpPr/>
          <p:nvPr/>
        </p:nvSpPr>
        <p:spPr>
          <a:xfrm>
            <a:off x="1043608" y="1844824"/>
            <a:ext cx="7386044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Bitkilerin sağlıklı bir şekilde yetişebilmesinde ve kaliteli ürünler vermesinde en önemli unsurlar;</a:t>
            </a:r>
          </a:p>
          <a:p>
            <a:endParaRPr lang="tr-TR" sz="28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tr-TR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Toprak yapısı 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tr-TR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Tarımsal alanın yönü 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tr-TR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Toprak </a:t>
            </a:r>
            <a:r>
              <a:rPr lang="tr-TR" sz="2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pH’sına</a:t>
            </a:r>
            <a:r>
              <a:rPr lang="tr-TR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uygun kültür bitkisi seçimi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tr-TR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İklim isteği </a:t>
            </a:r>
            <a:endParaRPr lang="tr-TR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3 Dikdörtgen"/>
          <p:cNvSpPr/>
          <p:nvPr/>
        </p:nvSpPr>
        <p:spPr>
          <a:xfrm>
            <a:off x="1331640" y="764704"/>
            <a:ext cx="66967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600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1.Uygun toprak ve yöney seçimi </a:t>
            </a:r>
            <a:endParaRPr lang="tr-TR" sz="3600" dirty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467544" y="1412776"/>
            <a:ext cx="8075240" cy="2232248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/>
          <a:lstStyle/>
          <a:p>
            <a:pPr marL="342900" lvl="0" indent="-342900" algn="just">
              <a:lnSpc>
                <a:spcPct val="150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tr-TR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Toprağın yapısı, alanın yönü, </a:t>
            </a:r>
            <a:r>
              <a:rPr lang="tr-TR" sz="2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pH’sı</a:t>
            </a:r>
            <a:r>
              <a:rPr lang="tr-TR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toprakta yaşayan veya bazı dönemlerini toprakta geçiren zararlılar ile savaşta önemli bir yer alır. </a:t>
            </a:r>
            <a:endParaRPr kumimoji="0" lang="tr-TR" sz="28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2 Dikdörtgen"/>
          <p:cNvSpPr/>
          <p:nvPr/>
        </p:nvSpPr>
        <p:spPr>
          <a:xfrm>
            <a:off x="1285852" y="548680"/>
            <a:ext cx="754701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600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1.Uygun toprak ve yöney seçimi </a:t>
            </a:r>
            <a:endParaRPr lang="tr-TR" sz="3600" dirty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 l="-945" r="47244"/>
          <a:stretch>
            <a:fillRect/>
          </a:stretch>
        </p:blipFill>
        <p:spPr bwMode="auto">
          <a:xfrm rot="5400000">
            <a:off x="3135025" y="3209791"/>
            <a:ext cx="2281373" cy="3439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601</TotalTime>
  <Words>1416</Words>
  <Application>Microsoft Office PowerPoint</Application>
  <PresentationFormat>Ekran Gösterisi (4:3)</PresentationFormat>
  <Paragraphs>282</Paragraphs>
  <Slides>50</Slides>
  <Notes>3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50</vt:i4>
      </vt:variant>
    </vt:vector>
  </HeadingPairs>
  <TitlesOfParts>
    <vt:vector size="51" baseType="lpstr">
      <vt:lpstr>Ofis Teması</vt:lpstr>
      <vt:lpstr>Slayt 1</vt:lpstr>
      <vt:lpstr>Slayt 2</vt:lpstr>
      <vt:lpstr>Slayt 3</vt:lpstr>
      <vt:lpstr>Slayt 4</vt:lpstr>
      <vt:lpstr>Slayt 5</vt:lpstr>
      <vt:lpstr>Slayt 6</vt:lpstr>
      <vt:lpstr>Slayt 7</vt:lpstr>
      <vt:lpstr>Slayt 8</vt:lpstr>
      <vt:lpstr>Slayt 9</vt:lpstr>
      <vt:lpstr>Slayt 10</vt:lpstr>
      <vt:lpstr>Slayt 11</vt:lpstr>
      <vt:lpstr>Slayt 12</vt:lpstr>
      <vt:lpstr>Slayt 13</vt:lpstr>
      <vt:lpstr>Slayt 14</vt:lpstr>
      <vt:lpstr>Slayt 15</vt:lpstr>
      <vt:lpstr>Slayt 16</vt:lpstr>
      <vt:lpstr>Slayt 17</vt:lpstr>
      <vt:lpstr>Slayt 18</vt:lpstr>
      <vt:lpstr>Slayt 19</vt:lpstr>
      <vt:lpstr>Slayt 20</vt:lpstr>
      <vt:lpstr>Slayt 21</vt:lpstr>
      <vt:lpstr>Slayt 22</vt:lpstr>
      <vt:lpstr>Slayt 23</vt:lpstr>
      <vt:lpstr>Slayt 24</vt:lpstr>
      <vt:lpstr>Slayt 25</vt:lpstr>
      <vt:lpstr>Slayt 26</vt:lpstr>
      <vt:lpstr>Slayt 27</vt:lpstr>
      <vt:lpstr>Slayt 28</vt:lpstr>
      <vt:lpstr>Slayt 29</vt:lpstr>
      <vt:lpstr>Slayt 30</vt:lpstr>
      <vt:lpstr>Slayt 31</vt:lpstr>
      <vt:lpstr>Slayt 32</vt:lpstr>
      <vt:lpstr>Slayt 33</vt:lpstr>
      <vt:lpstr>Slayt 34</vt:lpstr>
      <vt:lpstr>Slayt 35</vt:lpstr>
      <vt:lpstr>Slayt 36</vt:lpstr>
      <vt:lpstr>Slayt 37</vt:lpstr>
      <vt:lpstr>Slayt 38</vt:lpstr>
      <vt:lpstr>Slayt 39</vt:lpstr>
      <vt:lpstr>Slayt 40</vt:lpstr>
      <vt:lpstr>Slayt 41</vt:lpstr>
      <vt:lpstr>Slayt 42</vt:lpstr>
      <vt:lpstr>Slayt 43</vt:lpstr>
      <vt:lpstr>Slayt 44</vt:lpstr>
      <vt:lpstr>Slayt 45</vt:lpstr>
      <vt:lpstr>Slayt 46</vt:lpstr>
      <vt:lpstr>Slayt 47</vt:lpstr>
      <vt:lpstr>Slayt 48</vt:lpstr>
      <vt:lpstr>Slayt 49</vt:lpstr>
      <vt:lpstr>Slayt 50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TUNCA</dc:creator>
  <cp:lastModifiedBy>Cem Özkan</cp:lastModifiedBy>
  <cp:revision>75</cp:revision>
  <dcterms:created xsi:type="dcterms:W3CDTF">2012-10-14T17:03:08Z</dcterms:created>
  <dcterms:modified xsi:type="dcterms:W3CDTF">2017-08-17T14:28:16Z</dcterms:modified>
</cp:coreProperties>
</file>