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</p:sldMasterIdLst>
  <p:sldIdLst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98A2-E740-466F-AE06-37B338B1E077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EB94-9C5A-48A7-A723-49DACB6C39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7327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98A2-E740-466F-AE06-37B338B1E077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EB94-9C5A-48A7-A723-49DACB6C39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8129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98A2-E740-466F-AE06-37B338B1E077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EB94-9C5A-48A7-A723-49DACB6C39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378031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4048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021730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449426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283486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02660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1284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755274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77363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98A2-E740-466F-AE06-37B338B1E077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EB94-9C5A-48A7-A723-49DACB6C39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8075638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94579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23262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0755707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792815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71636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26098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964168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216311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488479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86339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98A2-E740-466F-AE06-37B338B1E077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EB94-9C5A-48A7-A723-49DACB6C39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714110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478247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72604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988696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218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98A2-E740-466F-AE06-37B338B1E077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EB94-9C5A-48A7-A723-49DACB6C39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04726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98A2-E740-466F-AE06-37B338B1E077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EB94-9C5A-48A7-A723-49DACB6C39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74324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98A2-E740-466F-AE06-37B338B1E077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EB94-9C5A-48A7-A723-49DACB6C39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01790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98A2-E740-466F-AE06-37B338B1E077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EB94-9C5A-48A7-A723-49DACB6C39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38332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98A2-E740-466F-AE06-37B338B1E077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EB94-9C5A-48A7-A723-49DACB6C39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89025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198A2-E740-466F-AE06-37B338B1E077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1EEB94-9C5A-48A7-A723-49DACB6C39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651810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2060">
                <a:alpha val="99000"/>
              </a:srgbClr>
            </a:gs>
            <a:gs pos="16000">
              <a:schemeClr val="accent1">
                <a:lumMod val="45000"/>
                <a:lumOff val="55000"/>
              </a:schemeClr>
            </a:gs>
            <a:gs pos="100000">
              <a:srgbClr val="002060"/>
            </a:gs>
            <a:gs pos="55000">
              <a:srgbClr val="92D050"/>
            </a:gs>
            <a:gs pos="84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E198A2-E740-466F-AE06-37B338B1E077}" type="datetimeFigureOut">
              <a:rPr lang="tr-TR" smtClean="0"/>
              <a:t>28.02.2018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1EEB94-9C5A-48A7-A723-49DACB6C395D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91712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2060">
                <a:alpha val="99000"/>
              </a:srgbClr>
            </a:gs>
            <a:gs pos="16000">
              <a:schemeClr val="accent1">
                <a:lumMod val="45000"/>
                <a:lumOff val="55000"/>
              </a:schemeClr>
            </a:gs>
            <a:gs pos="100000">
              <a:srgbClr val="002060"/>
            </a:gs>
            <a:gs pos="55000">
              <a:srgbClr val="92D050"/>
            </a:gs>
            <a:gs pos="84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25376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2060"/>
            </a:gs>
            <a:gs pos="16000">
              <a:schemeClr val="accent1">
                <a:lumMod val="45000"/>
                <a:lumOff val="55000"/>
              </a:schemeClr>
            </a:gs>
            <a:gs pos="100000">
              <a:srgbClr val="002060"/>
            </a:gs>
            <a:gs pos="55000">
              <a:srgbClr val="92D050"/>
            </a:gs>
            <a:gs pos="84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A9E8D8-CA59-4F8F-988A-3C7BBB12F0C2}" type="datetimeFigureOut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28.02.2018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52F756-3622-4CF2-848C-333879E19B29}" type="slidenum">
              <a:rPr lang="tr-TR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tr-TR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92485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tr.wikipedia.org/w/index.php?title=Fibroblast_b%C3%BCy%C3%BCme_fakt%C3%B6r%C3%BC&amp;action=edit&amp;redlink=1" TargetMode="External"/><Relationship Id="rId3" Type="http://schemas.openxmlformats.org/officeDocument/2006/relationships/hyperlink" Target="https://tr.wikipedia.org/w/index.php?title=Adrenomedullin&amp;action=edit&amp;redlink=1" TargetMode="External"/><Relationship Id="rId7" Type="http://schemas.openxmlformats.org/officeDocument/2006/relationships/hyperlink" Target="https://tr.wikipedia.org/wiki/Epidermal_b%C3%BCy%C3%BCme_fakt%C3%B6r%C3%BC" TargetMode="External"/><Relationship Id="rId2" Type="http://schemas.openxmlformats.org/officeDocument/2006/relationships/hyperlink" Target="https://tr.wikipedia.org/w/index.php?title=Gran%C3%BClosit_koloni_uyar%C4%B1c%C4%B1_fakt%C3%B6r&amp;action=edit&amp;redlink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r.wikipedia.org/w/index.php?title=Kemik_morfogenetik_protein&amp;action=edit&amp;redlink=1" TargetMode="External"/><Relationship Id="rId5" Type="http://schemas.openxmlformats.org/officeDocument/2006/relationships/hyperlink" Target="https://tr.wikipedia.org/w/index.php?title=Otokrin_motilite_fakt%C3%B6r%C3%BC&amp;action=edit&amp;redlink=1" TargetMode="External"/><Relationship Id="rId4" Type="http://schemas.openxmlformats.org/officeDocument/2006/relationships/hyperlink" Target="https://tr.wikipedia.org/w/index.php?title=Anjiopoetin&amp;action=edit&amp;redlink=1" TargetMode="External"/><Relationship Id="rId9" Type="http://schemas.openxmlformats.org/officeDocument/2006/relationships/hyperlink" Target="https://tr.wikipedia.org/w/index.php?title=Glial_h%C3%BCcre_hatt%C4%B1_t%C3%BCrevli_n%C3%B6rotrofik_fakt%C3%B6r&amp;action=edit&amp;redlink=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tr.wikipedia.org/w/index.php?title=Hepatoma-kaynakl%C4%B1_b%C3%BCy%C3%BCme_fakt%C3%B6r%C3%BC&amp;action=edit&amp;redlink=1" TargetMode="External"/><Relationship Id="rId2" Type="http://schemas.openxmlformats.org/officeDocument/2006/relationships/hyperlink" Target="https://tr.wikipedia.org/w/index.php?title=Hepatosit_b%C3%BCy%C3%BCme_fakt%C3%B6r%C3%BC&amp;action=edit&amp;redlink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r.wikipedia.org/w/index.php?title=Sinir_b%C3%BCy%C3%BCme_fakt%C3%B6r%C3%BC&amp;action=edit&amp;redlink=1" TargetMode="External"/><Relationship Id="rId5" Type="http://schemas.openxmlformats.org/officeDocument/2006/relationships/hyperlink" Target="https://tr.wikipedia.org/w/index.php?title=Miyostatin&amp;action=edit&amp;redlink=1" TargetMode="External"/><Relationship Id="rId4" Type="http://schemas.openxmlformats.org/officeDocument/2006/relationships/hyperlink" Target="https://tr.wikipedia.org/wiki/%C4%B0ns%C3%BClin_benzeri_b%C3%BCy%C3%BCme_fakt%C3%B6r%C3%BC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tr.wikipedia.org/w/index.php?title=Plasental_b%C3%BCy%C3%BCme_fakt%C3%B6r%C3%BC&amp;action=edit&amp;redlink=1" TargetMode="External"/><Relationship Id="rId3" Type="http://schemas.openxmlformats.org/officeDocument/2006/relationships/hyperlink" Target="https://tr.wikipedia.org/wiki/Trombopoetin" TargetMode="External"/><Relationship Id="rId7" Type="http://schemas.openxmlformats.org/officeDocument/2006/relationships/hyperlink" Target="https://tr.wikipedia.org/wiki/Vask%C3%BCler_endotelyal_b%C3%BCy%C3%BCme_fakt%C3%B6r%C3%BC" TargetMode="External"/><Relationship Id="rId2" Type="http://schemas.openxmlformats.org/officeDocument/2006/relationships/hyperlink" Target="https://tr.wikipedia.org/w/index.php?title=Trombosit_k%C3%B6kenli_b%C3%BCy%C3%BCme_fakt%C3%B6r%C3%BC&amp;action=edit&amp;redlink=1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tr.wikipedia.org/w/index.php?title=T%C3%BCm%C3%B6r_nekroz_fakt%C3%B6r_alfa&amp;action=edit&amp;redlink=1" TargetMode="External"/><Relationship Id="rId5" Type="http://schemas.openxmlformats.org/officeDocument/2006/relationships/hyperlink" Target="https://tr.wikipedia.org/w/index.php?title=Transforming_growth_fakt%C3%B6r_beta&amp;action=edit&amp;redlink=1" TargetMode="External"/><Relationship Id="rId4" Type="http://schemas.openxmlformats.org/officeDocument/2006/relationships/hyperlink" Target="https://tr.wikipedia.org/w/index.php?title=Transforming_growth_fakt%C3%B6r_alfa&amp;action=edit&amp;redlink=1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8994" y="1310391"/>
            <a:ext cx="8199129" cy="1415519"/>
          </a:xfrm>
        </p:spPr>
        <p:txBody>
          <a:bodyPr>
            <a:normAutofit/>
          </a:bodyPr>
          <a:lstStyle/>
          <a:p>
            <a:r>
              <a:rPr lang="en-US" b="1" dirty="0" smtClean="0">
                <a:latin typeface="Algerian" panose="04020705040A02060702" pitchFamily="82" charset="0"/>
              </a:rPr>
              <a:t>       </a:t>
            </a:r>
            <a:r>
              <a:rPr lang="en-US" sz="8800" b="1" dirty="0" smtClean="0">
                <a:latin typeface="Algerian" panose="04020705040A02060702" pitchFamily="82" charset="0"/>
              </a:rPr>
              <a:t>KÖK HÜCRE</a:t>
            </a:r>
            <a:endParaRPr lang="en-US" sz="8800" b="1" dirty="0">
              <a:latin typeface="Algerian" panose="04020705040A02060702" pitchFamily="8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143626" y="2725910"/>
            <a:ext cx="6305933" cy="632223"/>
          </a:xfrm>
        </p:spPr>
        <p:txBody>
          <a:bodyPr/>
          <a:lstStyle/>
          <a:p>
            <a:r>
              <a:rPr lang="en-US" b="1" dirty="0" smtClean="0"/>
              <a:t>PROF. DR. E. SÜMER ARAS</a:t>
            </a:r>
            <a:endParaRPr lang="en-US" b="1" dirty="0"/>
          </a:p>
        </p:txBody>
      </p:sp>
      <p:sp>
        <p:nvSpPr>
          <p:cNvPr id="4" name="Dikdörtgen 3"/>
          <p:cNvSpPr/>
          <p:nvPr/>
        </p:nvSpPr>
        <p:spPr>
          <a:xfrm>
            <a:off x="4472728" y="3621862"/>
            <a:ext cx="364773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tr-TR" sz="6000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8. HAFTA</a:t>
            </a:r>
            <a:r>
              <a:rPr lang="tr-TR" b="1" u="sng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tr-TR" u="sng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4668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805" y="585028"/>
            <a:ext cx="10515600" cy="832610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u="sng" dirty="0" err="1" smtClean="0">
                <a:latin typeface="+mn-lt"/>
              </a:rPr>
              <a:t>Büyüme</a:t>
            </a:r>
            <a:r>
              <a:rPr lang="en-US" b="1" u="sng" dirty="0" smtClean="0">
                <a:latin typeface="+mn-lt"/>
              </a:rPr>
              <a:t> </a:t>
            </a:r>
            <a:r>
              <a:rPr lang="en-US" b="1" u="sng" dirty="0" err="1" smtClean="0">
                <a:latin typeface="+mn-lt"/>
              </a:rPr>
              <a:t>Faktörleri</a:t>
            </a:r>
            <a:r>
              <a:rPr lang="en-US" b="1" u="sng" dirty="0" smtClean="0">
                <a:latin typeface="+mn-lt"/>
              </a:rPr>
              <a:t>, </a:t>
            </a:r>
            <a:r>
              <a:rPr lang="en-US" b="1" u="sng" dirty="0" err="1" smtClean="0">
                <a:latin typeface="+mn-lt"/>
              </a:rPr>
              <a:t>Sitokinler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sz="1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7" y="1894156"/>
            <a:ext cx="11578107" cy="4017247"/>
          </a:xfrm>
        </p:spPr>
        <p:txBody>
          <a:bodyPr>
            <a:noAutofit/>
          </a:bodyPr>
          <a:lstStyle/>
          <a:p>
            <a:pPr algn="just">
              <a:buFont typeface="Wingdings" charset="2"/>
              <a:buChar char="u"/>
            </a:pPr>
            <a:r>
              <a:rPr lang="tr-TR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/>
              </a:rPr>
              <a:t>Büyüme faktörleri, hücresel büyüme, çoğalma, ve farklılaşmada olma yeteneğe sahip doğal maddelerdir. </a:t>
            </a:r>
          </a:p>
          <a:p>
            <a:pPr>
              <a:buFont typeface="Wingdings" charset="2"/>
              <a:buChar char="u"/>
            </a:pPr>
            <a:endParaRPr lang="tr-T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/>
            </a:endParaRPr>
          </a:p>
          <a:p>
            <a:pPr>
              <a:buFont typeface="Wingdings" charset="2"/>
              <a:buChar char="u"/>
            </a:pPr>
            <a:r>
              <a:rPr lang="tr-TR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/>
              </a:rPr>
              <a:t>Genellikle, protein yada </a:t>
            </a:r>
            <a:r>
              <a:rPr lang="tr-TR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/>
              </a:rPr>
              <a:t>streroid</a:t>
            </a:r>
            <a:r>
              <a:rPr lang="tr-TR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/>
              </a:rPr>
              <a:t> hormon yapısındadırlar. </a:t>
            </a:r>
          </a:p>
          <a:p>
            <a:pPr>
              <a:buFont typeface="Wingdings" charset="2"/>
              <a:buChar char="u"/>
            </a:pPr>
            <a:endParaRPr lang="tr-T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/>
            </a:endParaRPr>
          </a:p>
          <a:p>
            <a:pPr>
              <a:buFont typeface="Wingdings" charset="2"/>
              <a:buChar char="u"/>
            </a:pPr>
            <a:r>
              <a:rPr lang="tr-TR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/>
              </a:rPr>
              <a:t>Büyüme faktörleri çeşitli hücresel süreçlerin düzenlenmesinde önemlidir</a:t>
            </a:r>
            <a:r>
              <a:rPr lang="tr-TR" sz="32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Times New Roman"/>
              </a:rPr>
              <a:t>.</a:t>
            </a:r>
            <a:endParaRPr lang="tr-T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1184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charset="2"/>
              <a:buChar char="u"/>
            </a:pPr>
            <a:r>
              <a:rPr lang="tr-TR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Büyüme faktörleri, genellikle hücreler arasında gerçekleşen  sinyal iletimini düzenleyen moleküller olarak görev alırlar.  </a:t>
            </a:r>
          </a:p>
          <a:p>
            <a:pPr marL="114300" indent="0">
              <a:buNone/>
            </a:pPr>
            <a:endParaRPr lang="tr-T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Times New Roman"/>
              <a:cs typeface="Times New Roman"/>
            </a:endParaRPr>
          </a:p>
          <a:p>
            <a:pPr>
              <a:buFont typeface="Wingdings" charset="2"/>
              <a:buChar char="u"/>
            </a:pPr>
            <a:r>
              <a:rPr lang="tr-TR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 Örneğin; hormonlar ve </a:t>
            </a:r>
            <a:r>
              <a:rPr lang="tr-TR" sz="32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sitokinler</a:t>
            </a:r>
            <a:r>
              <a:rPr lang="tr-TR" sz="32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/>
                <a:cs typeface="Times New Roman"/>
              </a:rPr>
              <a:t> hedef hücre yüzeyinde bulunan  spesifik reseptörlere bağlanmak suretiyle etki gösterirler.</a:t>
            </a:r>
          </a:p>
          <a:p>
            <a:pPr marL="114300" indent="0">
              <a:buNone/>
            </a:pPr>
            <a:endParaRPr lang="tr-TR" sz="32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skerville Old Face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3042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ikdörtgen 2"/>
          <p:cNvSpPr/>
          <p:nvPr/>
        </p:nvSpPr>
        <p:spPr>
          <a:xfrm>
            <a:off x="369194" y="366872"/>
            <a:ext cx="1128618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tr-TR" sz="2800" u="sng" dirty="0" err="1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  <a:hlinkClick r:id="rId2" tooltip="Granülosit koloni uyarıcı faktör (sayfa mevcut değil)"/>
              </a:rPr>
              <a:t>Granülosit</a:t>
            </a:r>
            <a:r>
              <a:rPr lang="tr-TR" sz="2800" u="sng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  <a:hlinkClick r:id="rId2" tooltip="Granülosit koloni uyarıcı faktör (sayfa mevcut değil)"/>
              </a:rPr>
              <a:t> </a:t>
            </a:r>
            <a:r>
              <a:rPr lang="tr-TR" sz="2800" u="sng" dirty="0">
                <a:ln w="0">
                  <a:solidFill>
                    <a:prstClr val="black"/>
                  </a:solidFill>
                </a:ln>
                <a:noFill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  <a:hlinkClick r:id="rId2" tooltip="Granülosit koloni uyarıcı faktör (sayfa mevcut değil)"/>
              </a:rPr>
              <a:t>koloni uyarıcı faktör</a:t>
            </a:r>
            <a:r>
              <a:rPr lang="tr-TR" sz="2800" u="sng" dirty="0">
                <a:ln w="0">
                  <a:solidFill>
                    <a:prstClr val="black"/>
                  </a:solidFill>
                </a:ln>
                <a:noFill/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</a:rPr>
              <a:t> </a:t>
            </a:r>
            <a:r>
              <a:rPr lang="tr-TR" sz="2800" u="sng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</a:rPr>
              <a:t>(G-CSF)</a:t>
            </a: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tr-TR" sz="2800" u="sng" dirty="0" err="1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  <a:hlinkClick r:id="rId3" tooltip="Adrenomedullin (sayfa mevcut değil)"/>
              </a:rPr>
              <a:t>Adrenomedullin</a:t>
            </a:r>
            <a:r>
              <a:rPr lang="tr-TR" sz="2800" u="sng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</a:rPr>
              <a:t> (AM)</a:t>
            </a: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tr-TR" sz="2800" u="sng" dirty="0" err="1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  <a:hlinkClick r:id="rId4" tooltip="Anjiopoetin (sayfa mevcut değil)"/>
              </a:rPr>
              <a:t>Anjiopoetin</a:t>
            </a:r>
            <a:r>
              <a:rPr lang="tr-TR" sz="2800" u="sng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</a:rPr>
              <a:t> (</a:t>
            </a:r>
            <a:r>
              <a:rPr lang="tr-TR" sz="2800" u="sng" dirty="0" err="1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</a:rPr>
              <a:t>Ang</a:t>
            </a:r>
            <a:r>
              <a:rPr lang="tr-TR" sz="2800" u="sng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</a:rPr>
              <a:t>)</a:t>
            </a: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tr-TR" sz="2800" u="sng" dirty="0" err="1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  <a:hlinkClick r:id="rId5" tooltip="Otokrin motilite faktörü (sayfa mevcut değil)"/>
              </a:rPr>
              <a:t>Otokrin</a:t>
            </a:r>
            <a:r>
              <a:rPr lang="tr-TR" sz="2800" u="sng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  <a:hlinkClick r:id="rId5" tooltip="Otokrin motilite faktörü (sayfa mevcut değil)"/>
              </a:rPr>
              <a:t> </a:t>
            </a:r>
            <a:r>
              <a:rPr lang="tr-TR" sz="2800" u="sng" dirty="0" err="1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  <a:hlinkClick r:id="rId5" tooltip="Otokrin motilite faktörü (sayfa mevcut değil)"/>
              </a:rPr>
              <a:t>motilite</a:t>
            </a:r>
            <a:r>
              <a:rPr lang="tr-TR" sz="2800" u="sng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  <a:hlinkClick r:id="rId5" tooltip="Otokrin motilite faktörü (sayfa mevcut değil)"/>
              </a:rPr>
              <a:t>  faktörü</a:t>
            </a:r>
            <a:endParaRPr lang="tr-TR" sz="2800" u="sng" dirty="0">
              <a:ln w="0">
                <a:solidFill>
                  <a:prstClr val="black"/>
                </a:solidFill>
              </a:ln>
              <a:solidFill>
                <a:prstClr val="black"/>
              </a:solidFill>
              <a:effectLst>
                <a:outerShdw blurRad="38100" dist="19050" dir="2700000" algn="tl" rotWithShape="0">
                  <a:prstClr val="black">
                    <a:alpha val="40000"/>
                  </a:prstClr>
                </a:outerShdw>
              </a:effectLst>
              <a:cs typeface="Arial"/>
            </a:endParaRP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tr-TR" sz="2800" u="sng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  <a:hlinkClick r:id="rId6" tooltip="Kemik morfogenetik protein (sayfa mevcut değil)"/>
              </a:rPr>
              <a:t>Kemik </a:t>
            </a:r>
            <a:r>
              <a:rPr lang="tr-TR" sz="2800" u="sng" dirty="0" err="1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  <a:hlinkClick r:id="rId6" tooltip="Kemik morfogenetik protein (sayfa mevcut değil)"/>
              </a:rPr>
              <a:t>morfogenetik</a:t>
            </a:r>
            <a:r>
              <a:rPr lang="tr-TR" sz="2800" u="sng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  <a:hlinkClick r:id="rId6" tooltip="Kemik morfogenetik protein (sayfa mevcut değil)"/>
              </a:rPr>
              <a:t> protein</a:t>
            </a:r>
            <a:r>
              <a:rPr lang="tr-TR" sz="2800" u="sng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</a:rPr>
              <a:t> (BMP)</a:t>
            </a: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tr-TR" sz="2800" u="sng" dirty="0" err="1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  <a:hlinkClick r:id="rId7" tooltip="Epidermal büyüme faktörü"/>
              </a:rPr>
              <a:t>Epidermal</a:t>
            </a:r>
            <a:r>
              <a:rPr lang="tr-TR" sz="2800" u="sng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  <a:hlinkClick r:id="rId7" tooltip="Epidermal büyüme faktörü"/>
              </a:rPr>
              <a:t> büyüme faktörü</a:t>
            </a:r>
            <a:r>
              <a:rPr lang="tr-TR" sz="2800" u="sng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</a:rPr>
              <a:t> (EGF)</a:t>
            </a: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tr-TR" sz="2800" u="sng" dirty="0" err="1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</a:rPr>
              <a:t>Eritropoietin</a:t>
            </a:r>
            <a:r>
              <a:rPr lang="tr-TR" sz="2800" u="sng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</a:rPr>
              <a:t>  (EPO)</a:t>
            </a: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tr-TR" sz="2800" u="sng" dirty="0" err="1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  <a:hlinkClick r:id="rId8" tooltip="Fibroblast büyüme faktörü (sayfa mevcut değil)"/>
              </a:rPr>
              <a:t>Fibroblast</a:t>
            </a:r>
            <a:r>
              <a:rPr lang="tr-TR" sz="2800" u="sng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  <a:hlinkClick r:id="rId8" tooltip="Fibroblast büyüme faktörü (sayfa mevcut değil)"/>
              </a:rPr>
              <a:t> büyüme faktörü</a:t>
            </a:r>
            <a:r>
              <a:rPr lang="tr-TR" sz="2800" u="sng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</a:rPr>
              <a:t> (FGF)</a:t>
            </a:r>
          </a:p>
          <a:p>
            <a:pPr marL="457200" indent="-457200">
              <a:lnSpc>
                <a:spcPct val="150000"/>
              </a:lnSpc>
              <a:buFont typeface="Arial"/>
              <a:buChar char="•"/>
            </a:pPr>
            <a:r>
              <a:rPr lang="tr-TR" sz="2800" u="sng" dirty="0" err="1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  <a:hlinkClick r:id="rId9" tooltip="Glial hücre hattı türevli nörotrofik faktör (sayfa mevcut değil)"/>
              </a:rPr>
              <a:t>Glial</a:t>
            </a:r>
            <a:r>
              <a:rPr lang="tr-TR" sz="2800" u="sng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  <a:hlinkClick r:id="rId9" tooltip="Glial hücre hattı türevli nörotrofik faktör (sayfa mevcut değil)"/>
              </a:rPr>
              <a:t> hücre hattı türevli </a:t>
            </a:r>
            <a:r>
              <a:rPr lang="tr-TR" sz="2800" u="sng" dirty="0" err="1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  <a:hlinkClick r:id="rId9" tooltip="Glial hücre hattı türevli nörotrofik faktör (sayfa mevcut değil)"/>
              </a:rPr>
              <a:t>nörotrofik</a:t>
            </a:r>
            <a:r>
              <a:rPr lang="tr-TR" sz="2800" u="sng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  <a:hlinkClick r:id="rId9" tooltip="Glial hücre hattı türevli nörotrofik faktör (sayfa mevcut değil)"/>
              </a:rPr>
              <a:t> faktör</a:t>
            </a:r>
            <a:r>
              <a:rPr lang="tr-TR" sz="2800" u="sng" dirty="0">
                <a:ln w="0">
                  <a:solidFill>
                    <a:prstClr val="black"/>
                  </a:solidFill>
                </a:ln>
                <a:solidFill>
                  <a:prstClr val="black"/>
                </a:solidFill>
                <a:effectLst>
                  <a:outerShdw blurRad="38100" dist="19050" dir="2700000" algn="tl" rotWithShape="0">
                    <a:prstClr val="black">
                      <a:alpha val="40000"/>
                    </a:prstClr>
                  </a:outerShdw>
                </a:effectLst>
                <a:cs typeface="Arial"/>
              </a:rPr>
              <a:t> (GDNF)</a:t>
            </a:r>
          </a:p>
        </p:txBody>
      </p:sp>
    </p:spTree>
    <p:extLst>
      <p:ext uri="{BB962C8B-B14F-4D97-AF65-F5344CB8AC3E}">
        <p14:creationId xmlns:p14="http://schemas.microsoft.com/office/powerpoint/2010/main" val="2904845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777026" y="1094705"/>
            <a:ext cx="10543503" cy="452431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028700" lvl="1" indent="-571500">
              <a:lnSpc>
                <a:spcPct val="150000"/>
              </a:lnSpc>
              <a:buFont typeface="Arial"/>
              <a:buChar char="•"/>
            </a:pPr>
            <a:r>
              <a:rPr lang="tr-TR" sz="3200" dirty="0">
                <a:solidFill>
                  <a:prstClr val="black"/>
                </a:solidFill>
                <a:latin typeface="Arial"/>
                <a:cs typeface="Arial"/>
                <a:hlinkClick r:id="rId2" tooltip="Hepatosit büyüme faktörü (sayfa mevcut değil)"/>
              </a:rPr>
              <a:t>Hepatosit büyüme faktörü</a:t>
            </a:r>
            <a:r>
              <a:rPr lang="tr-TR" sz="3200" dirty="0">
                <a:solidFill>
                  <a:prstClr val="black"/>
                </a:solidFill>
                <a:latin typeface="Arial"/>
                <a:cs typeface="Arial"/>
              </a:rPr>
              <a:t> (HGF)</a:t>
            </a:r>
          </a:p>
          <a:p>
            <a:pPr marL="1028700" lvl="1" indent="-571500">
              <a:lnSpc>
                <a:spcPct val="150000"/>
              </a:lnSpc>
              <a:buFont typeface="Arial"/>
              <a:buChar char="•"/>
            </a:pPr>
            <a:r>
              <a:rPr lang="tr-TR" sz="3200" dirty="0">
                <a:solidFill>
                  <a:prstClr val="black"/>
                </a:solidFill>
                <a:latin typeface="Arial"/>
                <a:cs typeface="Arial"/>
                <a:hlinkClick r:id="rId3" tooltip="Hepatoma-kaynaklı büyüme faktörü (sayfa mevcut değil)"/>
              </a:rPr>
              <a:t>Hepatoma-kaynaklı büyüme faktörü</a:t>
            </a:r>
            <a:r>
              <a:rPr lang="tr-TR" sz="3200" dirty="0">
                <a:solidFill>
                  <a:prstClr val="black"/>
                </a:solidFill>
                <a:latin typeface="Arial"/>
                <a:cs typeface="Arial"/>
              </a:rPr>
              <a:t> (HDGF)</a:t>
            </a:r>
          </a:p>
          <a:p>
            <a:pPr marL="1028700" lvl="1" indent="-571500">
              <a:lnSpc>
                <a:spcPct val="150000"/>
              </a:lnSpc>
              <a:buFont typeface="Arial"/>
              <a:buChar char="•"/>
            </a:pPr>
            <a:r>
              <a:rPr lang="tr-TR" sz="3200" dirty="0">
                <a:solidFill>
                  <a:prstClr val="black"/>
                </a:solidFill>
                <a:latin typeface="Arial"/>
                <a:cs typeface="Arial"/>
                <a:hlinkClick r:id="rId4" tooltip="İnsülin benzeri büyüme faktörü"/>
              </a:rPr>
              <a:t>İnsülin benzeri büyüme faktörü</a:t>
            </a:r>
            <a:r>
              <a:rPr lang="tr-TR" sz="3200" dirty="0">
                <a:solidFill>
                  <a:prstClr val="black"/>
                </a:solidFill>
                <a:latin typeface="Arial"/>
                <a:cs typeface="Arial"/>
              </a:rPr>
              <a:t> (IGF)</a:t>
            </a:r>
          </a:p>
          <a:p>
            <a:pPr marL="1028700" lvl="1" indent="-571500">
              <a:lnSpc>
                <a:spcPct val="150000"/>
              </a:lnSpc>
              <a:buFont typeface="Arial"/>
              <a:buChar char="•"/>
            </a:pPr>
            <a:r>
              <a:rPr lang="tr-TR" sz="3200" dirty="0">
                <a:solidFill>
                  <a:prstClr val="black"/>
                </a:solidFill>
                <a:latin typeface="Arial"/>
                <a:cs typeface="Arial"/>
              </a:rPr>
              <a:t>Göç-uyarıcı faktör</a:t>
            </a:r>
          </a:p>
          <a:p>
            <a:pPr marL="1028700" lvl="1" indent="-571500">
              <a:lnSpc>
                <a:spcPct val="150000"/>
              </a:lnSpc>
              <a:buFont typeface="Arial"/>
              <a:buChar char="•"/>
            </a:pPr>
            <a:r>
              <a:rPr lang="tr-TR" sz="3200" dirty="0">
                <a:solidFill>
                  <a:prstClr val="black"/>
                </a:solidFill>
                <a:latin typeface="Arial"/>
                <a:cs typeface="Arial"/>
                <a:hlinkClick r:id="rId5" tooltip="Miyostatin (sayfa mevcut değil)"/>
              </a:rPr>
              <a:t>Miyostatin</a:t>
            </a:r>
            <a:r>
              <a:rPr lang="tr-TR" sz="3200" dirty="0">
                <a:solidFill>
                  <a:prstClr val="black"/>
                </a:solidFill>
                <a:latin typeface="Arial"/>
                <a:cs typeface="Arial"/>
              </a:rPr>
              <a:t> (GDF-8)</a:t>
            </a:r>
          </a:p>
          <a:p>
            <a:pPr marL="1028700" lvl="1" indent="-571500">
              <a:lnSpc>
                <a:spcPct val="150000"/>
              </a:lnSpc>
              <a:buFont typeface="Arial"/>
              <a:buChar char="•"/>
            </a:pPr>
            <a:r>
              <a:rPr lang="tr-TR" sz="3200" dirty="0">
                <a:solidFill>
                  <a:prstClr val="black"/>
                </a:solidFill>
                <a:latin typeface="Arial"/>
                <a:cs typeface="Arial"/>
                <a:hlinkClick r:id="rId6" tooltip="Sinir büyüme faktörü (sayfa mevcut değil)"/>
              </a:rPr>
              <a:t>Sinir büyüme faktörü</a:t>
            </a:r>
            <a:r>
              <a:rPr lang="tr-TR" sz="3200" dirty="0">
                <a:solidFill>
                  <a:prstClr val="black"/>
                </a:solidFill>
                <a:latin typeface="Arial"/>
                <a:cs typeface="Arial"/>
              </a:rPr>
              <a:t> (NGF) </a:t>
            </a:r>
          </a:p>
        </p:txBody>
      </p:sp>
    </p:spTree>
    <p:extLst>
      <p:ext uri="{BB962C8B-B14F-4D97-AF65-F5344CB8AC3E}">
        <p14:creationId xmlns:p14="http://schemas.microsoft.com/office/powerpoint/2010/main" val="2096596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532326" y="721218"/>
            <a:ext cx="10878356" cy="5221943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1028700" lvl="1" indent="-571500">
              <a:lnSpc>
                <a:spcPct val="150000"/>
              </a:lnSpc>
              <a:buFont typeface="Arial"/>
              <a:buChar char="•"/>
            </a:pPr>
            <a:r>
              <a:rPr lang="tr-TR" sz="3200" u="sng" dirty="0">
                <a:solidFill>
                  <a:prstClr val="black"/>
                </a:solidFill>
                <a:latin typeface="Arial"/>
                <a:cs typeface="Arial"/>
                <a:hlinkClick r:id="rId2" tooltip="Trombosit kökenli büyüme faktörü (sayfa mevcut değil)"/>
              </a:rPr>
              <a:t>Trombosit kökenli büyüme faktörü</a:t>
            </a:r>
            <a:r>
              <a:rPr lang="tr-TR" sz="3200" dirty="0">
                <a:solidFill>
                  <a:prstClr val="black"/>
                </a:solidFill>
                <a:latin typeface="Arial"/>
                <a:cs typeface="Arial"/>
              </a:rPr>
              <a:t> (PDGF)</a:t>
            </a:r>
          </a:p>
          <a:p>
            <a:pPr marL="1028700" lvl="1" indent="-571500">
              <a:lnSpc>
                <a:spcPct val="150000"/>
              </a:lnSpc>
              <a:buFont typeface="Arial"/>
              <a:buChar char="•"/>
            </a:pPr>
            <a:r>
              <a:rPr lang="tr-TR" sz="3200" dirty="0" err="1">
                <a:solidFill>
                  <a:prstClr val="black"/>
                </a:solidFill>
                <a:latin typeface="Arial"/>
                <a:cs typeface="Arial"/>
                <a:hlinkClick r:id="rId3" tooltip="Trombopoetin"/>
              </a:rPr>
              <a:t>Trombopoetin</a:t>
            </a:r>
            <a:r>
              <a:rPr lang="tr-TR" sz="3200" dirty="0">
                <a:solidFill>
                  <a:prstClr val="black"/>
                </a:solidFill>
                <a:latin typeface="Arial"/>
                <a:cs typeface="Arial"/>
              </a:rPr>
              <a:t> (TPO)</a:t>
            </a:r>
          </a:p>
          <a:p>
            <a:pPr marL="1028700" lvl="1" indent="-571500">
              <a:lnSpc>
                <a:spcPct val="150000"/>
              </a:lnSpc>
              <a:buFont typeface="Arial"/>
              <a:buChar char="•"/>
            </a:pPr>
            <a:r>
              <a:rPr lang="tr-TR" sz="3200" dirty="0" err="1">
                <a:solidFill>
                  <a:prstClr val="black"/>
                </a:solidFill>
                <a:latin typeface="Arial"/>
                <a:cs typeface="Arial"/>
                <a:hlinkClick r:id="rId4" tooltip="Transforming growth faktör alfa (sayfa mevcut değil)"/>
              </a:rPr>
              <a:t>Transforming</a:t>
            </a:r>
            <a:r>
              <a:rPr lang="tr-TR" sz="3200" dirty="0">
                <a:solidFill>
                  <a:prstClr val="black"/>
                </a:solidFill>
                <a:latin typeface="Arial"/>
                <a:cs typeface="Arial"/>
                <a:hlinkClick r:id="rId4" tooltip="Transforming growth faktör alfa (sayfa mevcut değil)"/>
              </a:rPr>
              <a:t> </a:t>
            </a:r>
            <a:r>
              <a:rPr lang="tr-TR" sz="3200" dirty="0" err="1">
                <a:solidFill>
                  <a:prstClr val="black"/>
                </a:solidFill>
                <a:latin typeface="Arial"/>
                <a:cs typeface="Arial"/>
                <a:hlinkClick r:id="rId4" tooltip="Transforming growth faktör alfa (sayfa mevcut değil)"/>
              </a:rPr>
              <a:t>growth</a:t>
            </a:r>
            <a:r>
              <a:rPr lang="tr-TR" sz="3200" dirty="0">
                <a:solidFill>
                  <a:prstClr val="black"/>
                </a:solidFill>
                <a:latin typeface="Arial"/>
                <a:cs typeface="Arial"/>
                <a:hlinkClick r:id="rId4" tooltip="Transforming growth faktör alfa (sayfa mevcut değil)"/>
              </a:rPr>
              <a:t> faktör alfa</a:t>
            </a:r>
            <a:r>
              <a:rPr lang="tr-TR" sz="3200" dirty="0">
                <a:solidFill>
                  <a:prstClr val="black"/>
                </a:solidFill>
                <a:latin typeface="Arial"/>
                <a:cs typeface="Arial"/>
              </a:rPr>
              <a:t> (TGF-</a:t>
            </a:r>
            <a:r>
              <a:rPr lang="el-GR" sz="3200" dirty="0">
                <a:solidFill>
                  <a:prstClr val="black"/>
                </a:solidFill>
                <a:latin typeface="Arial"/>
                <a:cs typeface="Arial"/>
              </a:rPr>
              <a:t>α)</a:t>
            </a:r>
          </a:p>
          <a:p>
            <a:pPr marL="1028700" lvl="1" indent="-571500">
              <a:lnSpc>
                <a:spcPct val="150000"/>
              </a:lnSpc>
              <a:buFont typeface="Arial"/>
              <a:buChar char="•"/>
            </a:pPr>
            <a:r>
              <a:rPr lang="tr-TR" sz="3200" dirty="0" err="1">
                <a:solidFill>
                  <a:prstClr val="black"/>
                </a:solidFill>
                <a:latin typeface="Arial"/>
                <a:cs typeface="Arial"/>
                <a:hlinkClick r:id="rId5" tooltip="Transforming growth faktör beta (sayfa mevcut değil)"/>
              </a:rPr>
              <a:t>Transforming</a:t>
            </a:r>
            <a:r>
              <a:rPr lang="tr-TR" sz="3200" dirty="0">
                <a:solidFill>
                  <a:prstClr val="black"/>
                </a:solidFill>
                <a:latin typeface="Arial"/>
                <a:cs typeface="Arial"/>
                <a:hlinkClick r:id="rId5" tooltip="Transforming growth faktör beta (sayfa mevcut değil)"/>
              </a:rPr>
              <a:t> </a:t>
            </a:r>
            <a:r>
              <a:rPr lang="tr-TR" sz="3200" dirty="0" err="1">
                <a:solidFill>
                  <a:prstClr val="black"/>
                </a:solidFill>
                <a:latin typeface="Arial"/>
                <a:cs typeface="Arial"/>
                <a:hlinkClick r:id="rId5" tooltip="Transforming growth faktör beta (sayfa mevcut değil)"/>
              </a:rPr>
              <a:t>growth</a:t>
            </a:r>
            <a:r>
              <a:rPr lang="tr-TR" sz="3200" dirty="0">
                <a:solidFill>
                  <a:prstClr val="black"/>
                </a:solidFill>
                <a:latin typeface="Arial"/>
                <a:cs typeface="Arial"/>
                <a:hlinkClick r:id="rId5" tooltip="Transforming growth faktör beta (sayfa mevcut değil)"/>
              </a:rPr>
              <a:t> faktör beta</a:t>
            </a:r>
            <a:r>
              <a:rPr lang="tr-TR" sz="3200" dirty="0">
                <a:solidFill>
                  <a:prstClr val="black"/>
                </a:solidFill>
                <a:latin typeface="Arial"/>
                <a:cs typeface="Arial"/>
              </a:rPr>
              <a:t> (TGF-</a:t>
            </a:r>
            <a:r>
              <a:rPr lang="el-GR" sz="3200" dirty="0">
                <a:solidFill>
                  <a:prstClr val="black"/>
                </a:solidFill>
                <a:latin typeface="Arial"/>
                <a:cs typeface="Arial"/>
              </a:rPr>
              <a:t>β)</a:t>
            </a:r>
          </a:p>
          <a:p>
            <a:pPr marL="1028700" lvl="1" indent="-571500">
              <a:lnSpc>
                <a:spcPct val="150000"/>
              </a:lnSpc>
              <a:buFont typeface="Arial"/>
              <a:buChar char="•"/>
            </a:pPr>
            <a:r>
              <a:rPr lang="tr-TR" sz="3200" dirty="0">
                <a:solidFill>
                  <a:prstClr val="black"/>
                </a:solidFill>
                <a:latin typeface="Arial"/>
                <a:cs typeface="Arial"/>
                <a:hlinkClick r:id="rId6" tooltip="Tümör nekroz faktör alfa (sayfa mevcut değil)"/>
              </a:rPr>
              <a:t>Tümör nekroz faktör alfa</a:t>
            </a:r>
            <a:r>
              <a:rPr lang="tr-TR" sz="3200" dirty="0">
                <a:solidFill>
                  <a:prstClr val="black"/>
                </a:solidFill>
                <a:latin typeface="Arial"/>
                <a:cs typeface="Arial"/>
              </a:rPr>
              <a:t> (TNF-</a:t>
            </a:r>
            <a:r>
              <a:rPr lang="el-GR" sz="3200" dirty="0">
                <a:solidFill>
                  <a:prstClr val="black"/>
                </a:solidFill>
                <a:latin typeface="Arial"/>
                <a:cs typeface="Arial"/>
              </a:rPr>
              <a:t>α)</a:t>
            </a:r>
          </a:p>
          <a:p>
            <a:pPr marL="1028700" lvl="1" indent="-571500">
              <a:lnSpc>
                <a:spcPct val="150000"/>
              </a:lnSpc>
              <a:buFont typeface="Arial"/>
              <a:buChar char="•"/>
            </a:pPr>
            <a:r>
              <a:rPr lang="tr-TR" sz="3200" dirty="0" err="1">
                <a:solidFill>
                  <a:prstClr val="black"/>
                </a:solidFill>
                <a:latin typeface="Arial"/>
                <a:cs typeface="Arial"/>
                <a:hlinkClick r:id="rId7" tooltip="Vasküler endotelyal büyüme faktörü"/>
              </a:rPr>
              <a:t>Vasküler</a:t>
            </a:r>
            <a:r>
              <a:rPr lang="tr-TR" sz="3200" dirty="0">
                <a:solidFill>
                  <a:prstClr val="black"/>
                </a:solidFill>
                <a:latin typeface="Arial"/>
                <a:cs typeface="Arial"/>
                <a:hlinkClick r:id="rId7" tooltip="Vasküler endotelyal büyüme faktörü"/>
              </a:rPr>
              <a:t> </a:t>
            </a:r>
            <a:r>
              <a:rPr lang="tr-TR" sz="3200" dirty="0" err="1">
                <a:solidFill>
                  <a:prstClr val="black"/>
                </a:solidFill>
                <a:latin typeface="Arial"/>
                <a:cs typeface="Arial"/>
                <a:hlinkClick r:id="rId7" tooltip="Vasküler endotelyal büyüme faktörü"/>
              </a:rPr>
              <a:t>endotelyal</a:t>
            </a:r>
            <a:r>
              <a:rPr lang="tr-TR" sz="3200" dirty="0">
                <a:solidFill>
                  <a:prstClr val="black"/>
                </a:solidFill>
                <a:latin typeface="Arial"/>
                <a:cs typeface="Arial"/>
                <a:hlinkClick r:id="rId7" tooltip="Vasküler endotelyal büyüme faktörü"/>
              </a:rPr>
              <a:t> büyüme faktörü</a:t>
            </a:r>
            <a:r>
              <a:rPr lang="tr-TR" sz="3200" dirty="0">
                <a:solidFill>
                  <a:prstClr val="black"/>
                </a:solidFill>
                <a:latin typeface="Arial"/>
                <a:cs typeface="Arial"/>
              </a:rPr>
              <a:t> (VEGF)</a:t>
            </a:r>
          </a:p>
          <a:p>
            <a:pPr marL="1028700" lvl="1" indent="-571500">
              <a:lnSpc>
                <a:spcPct val="150000"/>
              </a:lnSpc>
              <a:buFont typeface="Arial"/>
              <a:buChar char="•"/>
            </a:pPr>
            <a:r>
              <a:rPr lang="tr-TR" sz="3200" dirty="0" err="1">
                <a:solidFill>
                  <a:prstClr val="black"/>
                </a:solidFill>
                <a:latin typeface="Arial"/>
                <a:cs typeface="Arial"/>
                <a:hlinkClick r:id="rId8" tooltip="Plasental büyüme faktörü (sayfa mevcut değil)"/>
              </a:rPr>
              <a:t>Plasental</a:t>
            </a:r>
            <a:r>
              <a:rPr lang="tr-TR" sz="3200" dirty="0">
                <a:solidFill>
                  <a:prstClr val="black"/>
                </a:solidFill>
                <a:latin typeface="Arial"/>
                <a:cs typeface="Arial"/>
                <a:hlinkClick r:id="rId8" tooltip="Plasental büyüme faktörü (sayfa mevcut değil)"/>
              </a:rPr>
              <a:t> büyüme faktörü</a:t>
            </a:r>
            <a:r>
              <a:rPr lang="tr-TR" sz="3200" dirty="0">
                <a:solidFill>
                  <a:prstClr val="black"/>
                </a:solidFill>
                <a:latin typeface="Arial"/>
                <a:cs typeface="Arial"/>
              </a:rPr>
              <a:t> (</a:t>
            </a:r>
            <a:r>
              <a:rPr lang="tr-TR" sz="3200" dirty="0" err="1">
                <a:solidFill>
                  <a:prstClr val="black"/>
                </a:solidFill>
                <a:latin typeface="Arial"/>
                <a:cs typeface="Arial"/>
              </a:rPr>
              <a:t>PlGF</a:t>
            </a:r>
            <a:r>
              <a:rPr lang="tr-TR" sz="3200" dirty="0">
                <a:solidFill>
                  <a:prstClr val="black"/>
                </a:solidFill>
                <a:latin typeface="Arial"/>
                <a:cs typeface="Aria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603125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dörtgen"/>
          <p:cNvSpPr/>
          <p:nvPr/>
        </p:nvSpPr>
        <p:spPr>
          <a:xfrm>
            <a:off x="596720" y="1777286"/>
            <a:ext cx="10929871" cy="3416320"/>
          </a:xfrm>
          <a:prstGeom prst="rec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71500" indent="-571500">
              <a:lnSpc>
                <a:spcPct val="150000"/>
              </a:lnSpc>
              <a:buFont typeface="Arial"/>
              <a:buChar char="•"/>
            </a:pPr>
            <a:r>
              <a:rPr lang="tr-TR" sz="3600" dirty="0">
                <a:solidFill>
                  <a:prstClr val="black"/>
                </a:solidFill>
              </a:rPr>
              <a:t>Büyüme faktörleri  onkolojik, hematolojik (lösemiler, </a:t>
            </a:r>
            <a:r>
              <a:rPr lang="tr-TR" sz="3600" dirty="0" err="1">
                <a:solidFill>
                  <a:prstClr val="black"/>
                </a:solidFill>
              </a:rPr>
              <a:t>aplastik</a:t>
            </a:r>
            <a:r>
              <a:rPr lang="tr-TR" sz="3600" dirty="0">
                <a:solidFill>
                  <a:prstClr val="black"/>
                </a:solidFill>
              </a:rPr>
              <a:t> anemi, kemik iliği nakli) ve </a:t>
            </a:r>
            <a:r>
              <a:rPr lang="tr-TR" sz="3600" dirty="0" err="1">
                <a:solidFill>
                  <a:prstClr val="black"/>
                </a:solidFill>
              </a:rPr>
              <a:t>kardiyovasküler</a:t>
            </a:r>
            <a:r>
              <a:rPr lang="tr-TR" sz="3600" dirty="0">
                <a:solidFill>
                  <a:prstClr val="black"/>
                </a:solidFill>
              </a:rPr>
              <a:t> (</a:t>
            </a:r>
            <a:r>
              <a:rPr lang="tr-TR" sz="3600" dirty="0" err="1">
                <a:solidFill>
                  <a:prstClr val="black"/>
                </a:solidFill>
              </a:rPr>
              <a:t>anjiyogenez</a:t>
            </a:r>
            <a:r>
              <a:rPr lang="tr-TR" sz="3600" dirty="0">
                <a:solidFill>
                  <a:prstClr val="black"/>
                </a:solidFill>
              </a:rPr>
              <a:t>)  hastalıkların tedavisinde kullanılmaktadır.</a:t>
            </a:r>
          </a:p>
        </p:txBody>
      </p:sp>
    </p:spTree>
    <p:extLst>
      <p:ext uri="{BB962C8B-B14F-4D97-AF65-F5344CB8AC3E}">
        <p14:creationId xmlns:p14="http://schemas.microsoft.com/office/powerpoint/2010/main" val="454000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b="1" dirty="0" smtClean="0">
                <a:latin typeface="+mn-lt"/>
              </a:rPr>
              <a:t>KAYNAKLAR</a:t>
            </a:r>
            <a:endParaRPr lang="tr-TR" b="1" dirty="0">
              <a:latin typeface="+mn-lt"/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48803" y="1439259"/>
            <a:ext cx="11525518" cy="5128966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tr-TR" sz="3200" b="1" dirty="0"/>
              <a:t>*Kök hücre biyolojisi ve klinik uygulamalar. TÜBA yayınları</a:t>
            </a:r>
            <a:br>
              <a:rPr lang="tr-TR" sz="3200" b="1" dirty="0"/>
            </a:br>
            <a:r>
              <a:rPr lang="tr-TR" sz="3200" b="1" dirty="0"/>
              <a:t>http://www.tuba.gov.tr/tr/kok-hucre-yayinlar/1511-kok-hucre-biyolojisi-ve-klinik-uygulamalar.html</a:t>
            </a:r>
            <a:br>
              <a:rPr lang="tr-TR" sz="3200" b="1" dirty="0"/>
            </a:br>
            <a:r>
              <a:rPr lang="tr-TR" sz="3200" b="1" dirty="0"/>
              <a:t>*Kök hücre araştırmalarında güncel kavramlar, TÜBA yayınları</a:t>
            </a:r>
            <a:br>
              <a:rPr lang="tr-TR" sz="3200" b="1" dirty="0"/>
            </a:br>
            <a:r>
              <a:rPr lang="tr-TR" sz="3200" b="1" dirty="0"/>
              <a:t>*http://www.tuba.gov.tr/tr/kok-hucre-yayinlar/1512-kok-hucre-aratirmalarinda-guncel-kavramlar.html</a:t>
            </a:r>
            <a:br>
              <a:rPr lang="tr-TR" sz="3200" b="1" dirty="0"/>
            </a:br>
            <a:r>
              <a:rPr lang="tr-TR" sz="3200" b="1" dirty="0"/>
              <a:t>Diğer Kaynaklar</a:t>
            </a:r>
          </a:p>
          <a:p>
            <a:pPr>
              <a:lnSpc>
                <a:spcPct val="100000"/>
              </a:lnSpc>
            </a:pPr>
            <a:r>
              <a:rPr lang="tr-TR" sz="3200" b="1" dirty="0"/>
              <a:t>*www.pubmed.com</a:t>
            </a:r>
            <a:br>
              <a:rPr lang="tr-TR" sz="3200" b="1" dirty="0"/>
            </a:br>
            <a:r>
              <a:rPr lang="tr-TR" sz="3200" b="1" dirty="0"/>
              <a:t>*www.sciencedirect.com</a:t>
            </a:r>
          </a:p>
        </p:txBody>
      </p:sp>
    </p:spTree>
    <p:extLst>
      <p:ext uri="{BB962C8B-B14F-4D97-AF65-F5344CB8AC3E}">
        <p14:creationId xmlns:p14="http://schemas.microsoft.com/office/powerpoint/2010/main" val="3745112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67</Words>
  <Application>Microsoft Office PowerPoint</Application>
  <PresentationFormat>Geniş ekran</PresentationFormat>
  <Paragraphs>38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8" baseType="lpstr">
      <vt:lpstr>Algerian</vt:lpstr>
      <vt:lpstr>Arial</vt:lpstr>
      <vt:lpstr>Baskerville Old Face</vt:lpstr>
      <vt:lpstr>Calibri</vt:lpstr>
      <vt:lpstr>Calibri Light</vt:lpstr>
      <vt:lpstr>Times New Roman</vt:lpstr>
      <vt:lpstr>Wingdings</vt:lpstr>
      <vt:lpstr>Office Teması</vt:lpstr>
      <vt:lpstr>1_Office Teması</vt:lpstr>
      <vt:lpstr>2_Office Teması</vt:lpstr>
      <vt:lpstr>       KÖK HÜCRE</vt:lpstr>
      <vt:lpstr>Büyüme Faktörleri, Sitokinler </vt:lpstr>
      <vt:lpstr>PowerPoint Sunusu</vt:lpstr>
      <vt:lpstr>PowerPoint Sunusu</vt:lpstr>
      <vt:lpstr>PowerPoint Sunusu</vt:lpstr>
      <vt:lpstr>PowerPoint Sunusu</vt:lpstr>
      <vt:lpstr>PowerPoint Sunusu</vt:lpstr>
      <vt:lpstr>KAYNAKLAR</vt:lpstr>
    </vt:vector>
  </TitlesOfParts>
  <Company>SilentAll Team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KÖK HÜCRE</dc:title>
  <dc:creator>Windows Kullanıcısı</dc:creator>
  <cp:lastModifiedBy>Windows Kullanıcısı</cp:lastModifiedBy>
  <cp:revision>5</cp:revision>
  <dcterms:created xsi:type="dcterms:W3CDTF">2018-02-27T13:56:18Z</dcterms:created>
  <dcterms:modified xsi:type="dcterms:W3CDTF">2018-02-28T10:56:59Z</dcterms:modified>
</cp:coreProperties>
</file>