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32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2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80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404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1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494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834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66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128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552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3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563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945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262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5570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928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636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098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641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1631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8847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3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1411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7824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604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886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21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047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32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79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33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02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18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198A2-E740-466F-AE06-37B338B1E0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EEB94-9C5A-48A7-A723-49DACB6C3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71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53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24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/index.php?title=Fibroblast_b%C3%BCy%C3%BCme_fakt%C3%B6r%C3%BC&amp;action=edit&amp;redlink=1" TargetMode="External"/><Relationship Id="rId3" Type="http://schemas.openxmlformats.org/officeDocument/2006/relationships/hyperlink" Target="https://tr.wikipedia.org/w/index.php?title=Adrenomedullin&amp;action=edit&amp;redlink=1" TargetMode="External"/><Relationship Id="rId7" Type="http://schemas.openxmlformats.org/officeDocument/2006/relationships/hyperlink" Target="https://tr.wikipedia.org/wiki/Epidermal_b%C3%BCy%C3%BCme_fakt%C3%B6r%C3%BC" TargetMode="External"/><Relationship Id="rId2" Type="http://schemas.openxmlformats.org/officeDocument/2006/relationships/hyperlink" Target="https://tr.wikipedia.org/w/index.php?title=Gran%C3%BClosit_koloni_uyar%C4%B1c%C4%B1_fakt%C3%B6r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r.wikipedia.org/w/index.php?title=Kemik_morfogenetik_protein&amp;action=edit&amp;redlink=1" TargetMode="External"/><Relationship Id="rId5" Type="http://schemas.openxmlformats.org/officeDocument/2006/relationships/hyperlink" Target="https://tr.wikipedia.org/w/index.php?title=Otokrin_motilite_fakt%C3%B6r%C3%BC&amp;action=edit&amp;redlink=1" TargetMode="External"/><Relationship Id="rId4" Type="http://schemas.openxmlformats.org/officeDocument/2006/relationships/hyperlink" Target="https://tr.wikipedia.org/w/index.php?title=Anjiopoetin&amp;action=edit&amp;redlink=1" TargetMode="External"/><Relationship Id="rId9" Type="http://schemas.openxmlformats.org/officeDocument/2006/relationships/hyperlink" Target="https://tr.wikipedia.org/w/index.php?title=Glial_h%C3%BCcre_hatt%C4%B1_t%C3%BCrevli_n%C3%B6rotrofik_fakt%C3%B6r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/index.php?title=Hepatoma-kaynakl%C4%B1_b%C3%BCy%C3%BCme_fakt%C3%B6r%C3%BC&amp;action=edit&amp;redlink=1" TargetMode="External"/><Relationship Id="rId2" Type="http://schemas.openxmlformats.org/officeDocument/2006/relationships/hyperlink" Target="https://tr.wikipedia.org/w/index.php?title=Hepatosit_b%C3%BCy%C3%BCme_fakt%C3%B6r%C3%BC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r.wikipedia.org/w/index.php?title=Sinir_b%C3%BCy%C3%BCme_fakt%C3%B6r%C3%BC&amp;action=edit&amp;redlink=1" TargetMode="External"/><Relationship Id="rId5" Type="http://schemas.openxmlformats.org/officeDocument/2006/relationships/hyperlink" Target="https://tr.wikipedia.org/w/index.php?title=Miyostatin&amp;action=edit&amp;redlink=1" TargetMode="External"/><Relationship Id="rId4" Type="http://schemas.openxmlformats.org/officeDocument/2006/relationships/hyperlink" Target="https://tr.wikipedia.org/wiki/%C4%B0ns%C3%BClin_benzeri_b%C3%BCy%C3%BCme_fakt%C3%B6r%C3%BC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/index.php?title=Plasental_b%C3%BCy%C3%BCme_fakt%C3%B6r%C3%BC&amp;action=edit&amp;redlink=1" TargetMode="External"/><Relationship Id="rId3" Type="http://schemas.openxmlformats.org/officeDocument/2006/relationships/hyperlink" Target="https://tr.wikipedia.org/wiki/Trombopoetin" TargetMode="External"/><Relationship Id="rId7" Type="http://schemas.openxmlformats.org/officeDocument/2006/relationships/hyperlink" Target="https://tr.wikipedia.org/wiki/Vask%C3%BCler_endotelyal_b%C3%BCy%C3%BCme_fakt%C3%B6r%C3%BC" TargetMode="External"/><Relationship Id="rId2" Type="http://schemas.openxmlformats.org/officeDocument/2006/relationships/hyperlink" Target="https://tr.wikipedia.org/w/index.php?title=Trombosit_k%C3%B6kenli_b%C3%BCy%C3%BCme_fakt%C3%B6r%C3%BC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r.wikipedia.org/w/index.php?title=T%C3%BCm%C3%B6r_nekroz_fakt%C3%B6r_alfa&amp;action=edit&amp;redlink=1" TargetMode="External"/><Relationship Id="rId5" Type="http://schemas.openxmlformats.org/officeDocument/2006/relationships/hyperlink" Target="https://tr.wikipedia.org/w/index.php?title=Transforming_growth_fakt%C3%B6r_beta&amp;action=edit&amp;redlink=1" TargetMode="External"/><Relationship Id="rId4" Type="http://schemas.openxmlformats.org/officeDocument/2006/relationships/hyperlink" Target="https://tr.wikipedia.org/w/index.php?title=Transforming_growth_fakt%C3%B6r_alfa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6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805" y="585028"/>
            <a:ext cx="10515600" cy="8326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err="1" smtClean="0">
                <a:latin typeface="+mn-lt"/>
              </a:rPr>
              <a:t>Büyüme</a:t>
            </a:r>
            <a:r>
              <a:rPr lang="en-US" b="1" u="sng" dirty="0" smtClean="0">
                <a:latin typeface="+mn-lt"/>
              </a:rPr>
              <a:t> </a:t>
            </a:r>
            <a:r>
              <a:rPr lang="en-US" b="1" u="sng" dirty="0" err="1" smtClean="0">
                <a:latin typeface="+mn-lt"/>
              </a:rPr>
              <a:t>Faktörleri</a:t>
            </a:r>
            <a:r>
              <a:rPr lang="en-US" b="1" u="sng" dirty="0" smtClean="0">
                <a:latin typeface="+mn-lt"/>
              </a:rPr>
              <a:t>, </a:t>
            </a:r>
            <a:r>
              <a:rPr lang="en-US" b="1" u="sng" dirty="0" err="1" smtClean="0">
                <a:latin typeface="+mn-lt"/>
              </a:rPr>
              <a:t>Sitokinler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07" y="1894156"/>
            <a:ext cx="11578107" cy="4017247"/>
          </a:xfrm>
        </p:spPr>
        <p:txBody>
          <a:bodyPr>
            <a:noAutofit/>
          </a:bodyPr>
          <a:lstStyle/>
          <a:p>
            <a:pPr algn="just">
              <a:buFont typeface="Wingdings" charset="2"/>
              <a:buChar char="u"/>
            </a:pP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Büyüme faktörleri, hücresel büyüme, çoğalma, ve farklılaşmada olma yeteneğe sahip doğal maddelerdir. </a:t>
            </a:r>
          </a:p>
          <a:p>
            <a:pPr>
              <a:buFont typeface="Wingdings" charset="2"/>
              <a:buChar char="u"/>
            </a:pPr>
            <a:endParaRPr lang="tr-T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/>
            </a:endParaRPr>
          </a:p>
          <a:p>
            <a:pPr>
              <a:buFont typeface="Wingdings" charset="2"/>
              <a:buChar char="u"/>
            </a:pP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Genellikle, protein yada </a:t>
            </a:r>
            <a:r>
              <a:rPr lang="tr-TR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streroid</a:t>
            </a: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 hormon yapısındadırlar. </a:t>
            </a:r>
          </a:p>
          <a:p>
            <a:pPr>
              <a:buFont typeface="Wingdings" charset="2"/>
              <a:buChar char="u"/>
            </a:pPr>
            <a:endParaRPr lang="tr-T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/>
            </a:endParaRPr>
          </a:p>
          <a:p>
            <a:pPr>
              <a:buFont typeface="Wingdings" charset="2"/>
              <a:buChar char="u"/>
            </a:pP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Büyüme faktörleri çeşitli hücresel süreçlerin düzenlenmesinde önemlidir</a:t>
            </a:r>
            <a:r>
              <a:rPr lang="tr-TR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/>
              </a:rPr>
              <a:t>.</a:t>
            </a:r>
            <a:endParaRPr lang="tr-T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18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Büyüme faktörleri, genellikle hücreler arasında gerçekleşen  sinyal iletimini düzenleyen moleküller olarak görev alırlar.  </a:t>
            </a:r>
          </a:p>
          <a:p>
            <a:pPr marL="114300" indent="0">
              <a:buNone/>
            </a:pPr>
            <a:endParaRPr lang="tr-T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/>
              <a:cs typeface="Times New Roman"/>
            </a:endParaRPr>
          </a:p>
          <a:p>
            <a:pPr>
              <a:buFont typeface="Wingdings" charset="2"/>
              <a:buChar char="u"/>
            </a:pP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 Örneğin; hormonlar ve </a:t>
            </a:r>
            <a:r>
              <a:rPr lang="tr-TR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sitokinler</a:t>
            </a:r>
            <a:r>
              <a:rPr lang="tr-T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/>
                <a:cs typeface="Times New Roman"/>
              </a:rPr>
              <a:t> hedef hücre yüzeyinde bulunan  spesifik reseptörlere bağlanmak suretiyle etki gösterirler.</a:t>
            </a:r>
          </a:p>
          <a:p>
            <a:pPr marL="114300" indent="0">
              <a:buNone/>
            </a:pPr>
            <a:endParaRPr lang="tr-TR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0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69194" y="366872"/>
            <a:ext cx="1128618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2" tooltip="Granülosit koloni uyarıcı faktör (sayfa mevcut değil)"/>
              </a:rPr>
              <a:t>Granülosit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2" tooltip="Granülosit koloni uyarıcı faktör (sayfa mevcut değil)"/>
              </a:rPr>
              <a:t> 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noFill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2" tooltip="Granülosit koloni uyarıcı faktör (sayfa mevcut değil)"/>
              </a:rPr>
              <a:t>koloni uyarıcı faktör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noFill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(G-CSF)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3" tooltip="Adrenomedullin (sayfa mevcut değil)"/>
              </a:rPr>
              <a:t>Adrenomedullin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(AM)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4" tooltip="Anjiopoetin (sayfa mevcut değil)"/>
              </a:rPr>
              <a:t>Anjiopoetin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 (</a:t>
            </a: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Ang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5" tooltip="Otokrin motilite faktörü (sayfa mevcut değil)"/>
              </a:rPr>
              <a:t>Otokrin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5" tooltip="Otokrin motilite faktörü (sayfa mevcut değil)"/>
              </a:rPr>
              <a:t> </a:t>
            </a: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5" tooltip="Otokrin motilite faktörü (sayfa mevcut değil)"/>
              </a:rPr>
              <a:t>motilite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5" tooltip="Otokrin motilite faktörü (sayfa mevcut değil)"/>
              </a:rPr>
              <a:t>  faktörü</a:t>
            </a:r>
            <a:endParaRPr lang="tr-TR" sz="2800" u="sng" dirty="0">
              <a:ln w="0">
                <a:solidFill>
                  <a:prstClr val="black"/>
                </a:solidFill>
              </a:ln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cs typeface="Arial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6" tooltip="Kemik morfogenetik protein (sayfa mevcut değil)"/>
              </a:rPr>
              <a:t>Kemik </a:t>
            </a: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6" tooltip="Kemik morfogenetik protein (sayfa mevcut değil)"/>
              </a:rPr>
              <a:t>morfogenetik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6" tooltip="Kemik morfogenetik protein (sayfa mevcut değil)"/>
              </a:rPr>
              <a:t> protein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(BMP)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7" tooltip="Epidermal büyüme faktörü"/>
              </a:rPr>
              <a:t>Epidermal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7" tooltip="Epidermal büyüme faktörü"/>
              </a:rPr>
              <a:t> büyüme faktörü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(EGF)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Eritropoietin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  (EPO)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8" tooltip="Fibroblast büyüme faktörü (sayfa mevcut değil)"/>
              </a:rPr>
              <a:t>Fibroblast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8" tooltip="Fibroblast büyüme faktörü (sayfa mevcut değil)"/>
              </a:rPr>
              <a:t> büyüme faktörü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(FGF)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9" tooltip="Glial hücre hattı türevli nörotrofik faktör (sayfa mevcut değil)"/>
              </a:rPr>
              <a:t>Glial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9" tooltip="Glial hücre hattı türevli nörotrofik faktör (sayfa mevcut değil)"/>
              </a:rPr>
              <a:t> hücre hattı türevli </a:t>
            </a:r>
            <a:r>
              <a:rPr lang="tr-TR" sz="2800" u="sng" dirty="0" err="1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9" tooltip="Glial hücre hattı türevli nörotrofik faktör (sayfa mevcut değil)"/>
              </a:rPr>
              <a:t>nörotrofik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  <a:hlinkClick r:id="rId9" tooltip="Glial hücre hattı türevli nörotrofik faktör (sayfa mevcut değil)"/>
              </a:rPr>
              <a:t> faktör</a:t>
            </a:r>
            <a:r>
              <a:rPr lang="tr-TR" sz="2800" u="sng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 (GDNF)</a:t>
            </a:r>
          </a:p>
        </p:txBody>
      </p:sp>
    </p:spTree>
    <p:extLst>
      <p:ext uri="{BB962C8B-B14F-4D97-AF65-F5344CB8AC3E}">
        <p14:creationId xmlns:p14="http://schemas.microsoft.com/office/powerpoint/2010/main" val="290484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77026" y="1094705"/>
            <a:ext cx="10543503" cy="4524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2" tooltip="Hepatosit büyüme faktörü (sayfa mevcut değil)"/>
              </a:rPr>
              <a:t>Hepatosit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(HGF)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3" tooltip="Hepatoma-kaynaklı büyüme faktörü (sayfa mevcut değil)"/>
              </a:rPr>
              <a:t>Hepatoma-kaynaklı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(HDGF)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4" tooltip="İnsülin benzeri büyüme faktörü"/>
              </a:rPr>
              <a:t>İnsülin benzeri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(IGF)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Göç-uyarıcı faktör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5" tooltip="Miyostatin (sayfa mevcut değil)"/>
              </a:rPr>
              <a:t>Miyostatin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(GDF-8)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6" tooltip="Sinir büyüme faktörü (sayfa mevcut değil)"/>
              </a:rPr>
              <a:t>Sinir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(NGF) </a:t>
            </a:r>
          </a:p>
        </p:txBody>
      </p:sp>
    </p:spTree>
    <p:extLst>
      <p:ext uri="{BB962C8B-B14F-4D97-AF65-F5344CB8AC3E}">
        <p14:creationId xmlns:p14="http://schemas.microsoft.com/office/powerpoint/2010/main" val="209659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532326" y="721218"/>
            <a:ext cx="10878356" cy="52219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u="sng" dirty="0">
                <a:solidFill>
                  <a:prstClr val="black"/>
                </a:solidFill>
                <a:latin typeface="Arial"/>
                <a:cs typeface="Arial"/>
                <a:hlinkClick r:id="rId2" tooltip="Trombosit kökenli büyüme faktörü (sayfa mevcut değil)"/>
              </a:rPr>
              <a:t>Trombosit kökenli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(PDGF)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3" tooltip="Trombopoetin"/>
              </a:rPr>
              <a:t>Trombopoetin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(TPO)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4" tooltip="Transforming growth faktör alfa (sayfa mevcut değil)"/>
              </a:rPr>
              <a:t>Transforming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4" tooltip="Transforming growth faktör alfa (sayfa mevcut değil)"/>
              </a:rPr>
              <a:t> </a:t>
            </a: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4" tooltip="Transforming growth faktör alfa (sayfa mevcut değil)"/>
              </a:rPr>
              <a:t>growth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4" tooltip="Transforming growth faktör alfa (sayfa mevcut değil)"/>
              </a:rPr>
              <a:t> faktör alfa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(TGF-</a:t>
            </a:r>
            <a:r>
              <a:rPr lang="el-GR" sz="3200" dirty="0">
                <a:solidFill>
                  <a:prstClr val="black"/>
                </a:solidFill>
                <a:latin typeface="Arial"/>
                <a:cs typeface="Arial"/>
              </a:rPr>
              <a:t>α)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5" tooltip="Transforming growth faktör beta (sayfa mevcut değil)"/>
              </a:rPr>
              <a:t>Transforming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5" tooltip="Transforming growth faktör beta (sayfa mevcut değil)"/>
              </a:rPr>
              <a:t> </a:t>
            </a: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5" tooltip="Transforming growth faktör beta (sayfa mevcut değil)"/>
              </a:rPr>
              <a:t>growth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5" tooltip="Transforming growth faktör beta (sayfa mevcut değil)"/>
              </a:rPr>
              <a:t> faktör beta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(TGF-</a:t>
            </a:r>
            <a:r>
              <a:rPr lang="el-GR" sz="3200" dirty="0">
                <a:solidFill>
                  <a:prstClr val="black"/>
                </a:solidFill>
                <a:latin typeface="Arial"/>
                <a:cs typeface="Arial"/>
              </a:rPr>
              <a:t>β)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6" tooltip="Tümör nekroz faktör alfa (sayfa mevcut değil)"/>
              </a:rPr>
              <a:t>Tümör nekroz faktör alfa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(TNF-</a:t>
            </a:r>
            <a:r>
              <a:rPr lang="el-GR" sz="3200" dirty="0">
                <a:solidFill>
                  <a:prstClr val="black"/>
                </a:solidFill>
                <a:latin typeface="Arial"/>
                <a:cs typeface="Arial"/>
              </a:rPr>
              <a:t>α)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7" tooltip="Vasküler endotelyal büyüme faktörü"/>
              </a:rPr>
              <a:t>Vasküler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7" tooltip="Vasküler endotelyal büyüme faktörü"/>
              </a:rPr>
              <a:t> </a:t>
            </a: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7" tooltip="Vasküler endotelyal büyüme faktörü"/>
              </a:rPr>
              <a:t>endotelyal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7" tooltip="Vasküler endotelyal büyüme faktörü"/>
              </a:rPr>
              <a:t>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(VEGF)</a:t>
            </a:r>
          </a:p>
          <a:p>
            <a:pPr marL="1028700" lvl="1" indent="-571500">
              <a:lnSpc>
                <a:spcPct val="150000"/>
              </a:lnSpc>
              <a:buFont typeface="Arial"/>
              <a:buChar char="•"/>
            </a:pP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  <a:hlinkClick r:id="rId8" tooltip="Plasental büyüme faktörü (sayfa mevcut değil)"/>
              </a:rPr>
              <a:t>Plasental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  <a:hlinkClick r:id="rId8" tooltip="Plasental büyüme faktörü (sayfa mevcut değil)"/>
              </a:rPr>
              <a:t> büyüme faktörü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 (</a:t>
            </a:r>
            <a:r>
              <a:rPr lang="tr-TR" sz="3200" dirty="0" err="1">
                <a:solidFill>
                  <a:prstClr val="black"/>
                </a:solidFill>
                <a:latin typeface="Arial"/>
                <a:cs typeface="Arial"/>
              </a:rPr>
              <a:t>PlGF</a:t>
            </a:r>
            <a:r>
              <a:rPr lang="tr-TR" sz="3200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0312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96720" y="1777286"/>
            <a:ext cx="10929871" cy="34163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Arial"/>
              <a:buChar char="•"/>
            </a:pPr>
            <a:r>
              <a:rPr lang="tr-TR" sz="3600" dirty="0">
                <a:solidFill>
                  <a:prstClr val="black"/>
                </a:solidFill>
              </a:rPr>
              <a:t>Büyüme faktörleri  onkolojik, hematolojik (lösemiler, </a:t>
            </a:r>
            <a:r>
              <a:rPr lang="tr-TR" sz="3600" dirty="0" err="1">
                <a:solidFill>
                  <a:prstClr val="black"/>
                </a:solidFill>
              </a:rPr>
              <a:t>aplastik</a:t>
            </a:r>
            <a:r>
              <a:rPr lang="tr-TR" sz="3600" dirty="0">
                <a:solidFill>
                  <a:prstClr val="black"/>
                </a:solidFill>
              </a:rPr>
              <a:t> anemi, kemik iliği nakli) ve </a:t>
            </a:r>
            <a:r>
              <a:rPr lang="tr-TR" sz="3600" dirty="0" err="1">
                <a:solidFill>
                  <a:prstClr val="black"/>
                </a:solidFill>
              </a:rPr>
              <a:t>kardiyovasküler</a:t>
            </a:r>
            <a:r>
              <a:rPr lang="tr-TR" sz="3600" dirty="0">
                <a:solidFill>
                  <a:prstClr val="black"/>
                </a:solidFill>
              </a:rPr>
              <a:t> (</a:t>
            </a:r>
            <a:r>
              <a:rPr lang="tr-TR" sz="3600" dirty="0" err="1">
                <a:solidFill>
                  <a:prstClr val="black"/>
                </a:solidFill>
              </a:rPr>
              <a:t>anjiyogenez</a:t>
            </a:r>
            <a:r>
              <a:rPr lang="tr-TR" sz="3600" dirty="0">
                <a:solidFill>
                  <a:prstClr val="black"/>
                </a:solidFill>
              </a:rPr>
              <a:t>)  hastalıkların tedavisinde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45400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374511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Algerian</vt:lpstr>
      <vt:lpstr>Arial</vt:lpstr>
      <vt:lpstr>Baskerville Old Face</vt:lpstr>
      <vt:lpstr>Calibri</vt:lpstr>
      <vt:lpstr>Calibri Light</vt:lpstr>
      <vt:lpstr>Times New Roman</vt:lpstr>
      <vt:lpstr>Wingdings</vt:lpstr>
      <vt:lpstr>Office Teması</vt:lpstr>
      <vt:lpstr>1_Office Teması</vt:lpstr>
      <vt:lpstr>2_Office Teması</vt:lpstr>
      <vt:lpstr>       KÖK HÜCRE</vt:lpstr>
      <vt:lpstr>Büyüme Faktörleri, Sitokinler 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5</cp:revision>
  <dcterms:created xsi:type="dcterms:W3CDTF">2018-02-27T13:56:18Z</dcterms:created>
  <dcterms:modified xsi:type="dcterms:W3CDTF">2018-02-28T10:56:59Z</dcterms:modified>
</cp:coreProperties>
</file>