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3"/>
  </p:notesMasterIdLst>
  <p:sldIdLst>
    <p:sldId id="1092" r:id="rId4"/>
    <p:sldId id="1083" r:id="rId5"/>
    <p:sldId id="1084" r:id="rId6"/>
    <p:sldId id="1093" r:id="rId7"/>
    <p:sldId id="1094" r:id="rId8"/>
    <p:sldId id="1095" r:id="rId9"/>
    <p:sldId id="1096" r:id="rId10"/>
    <p:sldId id="1097" r:id="rId11"/>
    <p:sldId id="1091" r:id="rId12"/>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164" autoAdjust="0"/>
    <p:restoredTop sz="91471" autoAdjust="0"/>
  </p:normalViewPr>
  <p:slideViewPr>
    <p:cSldViewPr snapToGrid="0">
      <p:cViewPr varScale="1">
        <p:scale>
          <a:sx n="102" d="100"/>
          <a:sy n="102" d="100"/>
        </p:scale>
        <p:origin x="1428" y="96"/>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notesMaster" Target="notesMasters/notesMaster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3/2/2020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185FB67-13BD-4A07-A42B-F2DDB568A1B4}" type="slidenum">
              <a:rPr lang="en-US" smtClean="0"/>
              <a:t>2</a:t>
            </a:fld>
            <a:endParaRPr lang="en-US"/>
          </a:p>
        </p:txBody>
      </p:sp>
    </p:spTree>
    <p:extLst>
      <p:ext uri="{BB962C8B-B14F-4D97-AF65-F5344CB8AC3E}">
        <p14:creationId xmlns:p14="http://schemas.microsoft.com/office/powerpoint/2010/main" val="13302965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3/2/2020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3/2/2020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3/2/2020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3/2/2020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3/2/2020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3/2/2020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3/2/2020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3/2/2020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3/2/2020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3/2/2020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3/2/2020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3/2/2020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3/2/2020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3/2/2020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3/2/2020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3/2/2020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3/2/2020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3/2/2020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3/2/2020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1800" cy="1600200"/>
          </a:xfrm>
          <a:prstGeom prst="rect">
            <a:avLst/>
          </a:prstGeom>
        </p:spPr>
        <p:txBody>
          <a:bodyPr/>
          <a:lstStyle/>
          <a:p>
            <a:r>
              <a:rPr lang="tr-TR" dirty="0" smtClean="0"/>
              <a:t>Asıl başlık stili için tıklatın</a:t>
            </a:r>
            <a:endParaRPr lang="en-US" dirty="0"/>
          </a:p>
        </p:txBody>
      </p:sp>
      <p:sp>
        <p:nvSpPr>
          <p:cNvPr id="3" name="Content Placeholder 2"/>
          <p:cNvSpPr>
            <a:spLocks noGrp="1"/>
          </p:cNvSpPr>
          <p:nvPr>
            <p:ph idx="1"/>
          </p:nvPr>
        </p:nvSpPr>
        <p:spPr>
          <a:xfrm>
            <a:off x="762000" y="685800"/>
            <a:ext cx="7543800" cy="3886200"/>
          </a:xfrm>
          <a:prstGeom prst="rect">
            <a:avLst/>
          </a:prstGeo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a:xfrm>
            <a:off x="6248400" y="6208778"/>
            <a:ext cx="2133600" cy="365125"/>
          </a:xfrm>
          <a:prstGeom prst="rect">
            <a:avLst/>
          </a:prstGeom>
        </p:spPr>
        <p:txBody>
          <a:bodyPr/>
          <a:lstStyle/>
          <a:p>
            <a:fld id="{419913B4-353A-43F0-919E-C9E766A5124A}" type="datetime1">
              <a:rPr lang="en-US" smtClean="0"/>
              <a:t>3/2/2020</a:t>
            </a:fld>
            <a:endParaRPr lang="en-US"/>
          </a:p>
        </p:txBody>
      </p:sp>
      <p:sp>
        <p:nvSpPr>
          <p:cNvPr id="5" name="Footer Placeholder 4"/>
          <p:cNvSpPr>
            <a:spLocks noGrp="1"/>
          </p:cNvSpPr>
          <p:nvPr>
            <p:ph type="ftr" sz="quarter" idx="11"/>
          </p:nvPr>
        </p:nvSpPr>
        <p:spPr>
          <a:xfrm>
            <a:off x="761999" y="6208778"/>
            <a:ext cx="4873869" cy="365125"/>
          </a:xfrm>
          <a:prstGeom prst="rect">
            <a:avLst/>
          </a:prstGeom>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a:xfrm>
            <a:off x="7620000" y="5687570"/>
            <a:ext cx="762000" cy="365125"/>
          </a:xfrm>
          <a:prstGeom prst="rect">
            <a:avLst/>
          </a:prstGeom>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2505135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3/2/2020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41367258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3/2/2020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3/2/2020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3/2/2020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3/2/2020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3/2/2020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3/2/2020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3/2/2020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3/2/2020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7" r:id="rId3"/>
    <p:sldLayoutId id="2147483698" r:id="rId4"/>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GG318</a:t>
            </a:r>
            <a:endParaRPr lang="tr-TR" sz="32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Kentsel Alan Düzenlemesi</a:t>
            </a: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(3-0)3</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440762" y="4393802"/>
            <a:ext cx="8479708" cy="584775"/>
          </a:xfrm>
          <a:prstGeom prst="rect">
            <a:avLst/>
          </a:prstGeom>
        </p:spPr>
        <p:txBody>
          <a:bodyPr wrap="square">
            <a:spAutoFit/>
          </a:bodyPr>
          <a:lstStyle/>
          <a:p>
            <a:pPr algn="ctr">
              <a:spcAft>
                <a:spcPts val="0"/>
              </a:spcAft>
            </a:pPr>
            <a:r>
              <a:rPr lang="tr-TR" sz="1600" b="1" dirty="0">
                <a:effectLst/>
                <a:latin typeface="Arial" panose="020B0604020202020204" pitchFamily="34" charset="0"/>
                <a:ea typeface="Times New Roman" panose="02020603050405020304" pitchFamily="18" charset="0"/>
                <a:cs typeface="Arial" panose="020B0604020202020204" pitchFamily="34" charset="0"/>
              </a:rPr>
              <a:t>Prof. Dr. </a:t>
            </a: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Türkay</a:t>
            </a:r>
            <a:r>
              <a:rPr lang="en-US" sz="1600" b="1" dirty="0" smtClean="0">
                <a:effectLst/>
                <a:latin typeface="Arial" panose="020B0604020202020204" pitchFamily="34" charset="0"/>
                <a:ea typeface="Times New Roman" panose="02020603050405020304" pitchFamily="18" charset="0"/>
                <a:cs typeface="Arial" panose="020B0604020202020204" pitchFamily="34" charset="0"/>
              </a:rPr>
              <a:t> </a:t>
            </a: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TÜDEŞ</a:t>
            </a:r>
          </a:p>
          <a:p>
            <a:pPr algn="ctr">
              <a:spcAft>
                <a:spcPts val="0"/>
              </a:spcAft>
            </a:pPr>
            <a:r>
              <a:rPr lang="tr-TR" sz="1600" dirty="0" smtClean="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endParaRPr lang="tr-TR"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48050434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866572" y="2492990"/>
            <a:ext cx="7473756" cy="1717393"/>
          </a:xfrm>
          <a:prstGeom prst="rect">
            <a:avLst/>
          </a:prstGeom>
        </p:spPr>
        <p:txBody>
          <a:bodyPr wrap="square">
            <a:spAutoFit/>
          </a:bodyPr>
          <a:lstStyle/>
          <a:p>
            <a:pPr marL="0" lvl="1" algn="ctr">
              <a:spcBef>
                <a:spcPct val="20000"/>
              </a:spcBef>
              <a:buClr>
                <a:schemeClr val="accent1"/>
              </a:buClr>
            </a:pPr>
            <a:r>
              <a:rPr lang="tr-TR" sz="2400" b="1" dirty="0" smtClean="0"/>
              <a:t>13. </a:t>
            </a:r>
            <a:r>
              <a:rPr lang="tr-TR" sz="2400" b="1" dirty="0" smtClean="0"/>
              <a:t>Hafta</a:t>
            </a:r>
            <a:endParaRPr lang="tr-TR" sz="2400" b="1" dirty="0"/>
          </a:p>
          <a:p>
            <a:pPr marL="0" lvl="1" algn="ctr">
              <a:spcBef>
                <a:spcPct val="20000"/>
              </a:spcBef>
              <a:buClr>
                <a:schemeClr val="accent1"/>
              </a:buClr>
            </a:pPr>
            <a:r>
              <a:rPr lang="tr-TR" sz="2400" b="1" dirty="0" smtClean="0"/>
              <a:t>Düzenleme </a:t>
            </a:r>
            <a:r>
              <a:rPr lang="tr-TR" sz="2400" b="1" dirty="0"/>
              <a:t>Ortaklık Payı (DOP) ve Düzenleme Ortaklık Payı Oranı  (DOPO)</a:t>
            </a:r>
          </a:p>
          <a:p>
            <a:pPr marL="0" lvl="1" algn="ctr">
              <a:spcBef>
                <a:spcPct val="20000"/>
              </a:spcBef>
              <a:buClr>
                <a:schemeClr val="accent1"/>
              </a:buClr>
            </a:pPr>
            <a:endParaRPr lang="en-US" sz="2400" b="1" dirty="0">
              <a:solidFill>
                <a:schemeClr val="tx2"/>
              </a:solidFill>
            </a:endParaRPr>
          </a:p>
        </p:txBody>
      </p:sp>
    </p:spTree>
    <p:extLst>
      <p:ext uri="{BB962C8B-B14F-4D97-AF65-F5344CB8AC3E}">
        <p14:creationId xmlns:p14="http://schemas.microsoft.com/office/powerpoint/2010/main" val="20858960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1348061"/>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DOP ve DOPO</a:t>
            </a:r>
            <a:endParaRPr lang="tr-TR" sz="2400" b="1" dirty="0">
              <a:solidFill>
                <a:srgbClr val="002060"/>
              </a:solidFill>
            </a:endParaRPr>
          </a:p>
          <a:p>
            <a:pPr marL="0" lvl="1">
              <a:spcBef>
                <a:spcPct val="20000"/>
              </a:spcBef>
              <a:buClr>
                <a:schemeClr val="accent1"/>
              </a:buClr>
            </a:pPr>
            <a:endParaRPr lang="tr-TR" sz="2400" b="1" dirty="0">
              <a:solidFill>
                <a:srgbClr val="002060"/>
              </a:solidFill>
            </a:endParaRPr>
          </a:p>
          <a:p>
            <a:pPr marL="0" lvl="1">
              <a:spcBef>
                <a:spcPct val="20000"/>
              </a:spcBef>
              <a:buClr>
                <a:schemeClr val="accent1"/>
              </a:buClr>
            </a:pPr>
            <a:endParaRPr lang="tr-TR" sz="2400" b="1" dirty="0">
              <a:solidFill>
                <a:srgbClr val="002060"/>
              </a:solidFill>
            </a:endParaRPr>
          </a:p>
        </p:txBody>
      </p:sp>
      <p:sp>
        <p:nvSpPr>
          <p:cNvPr id="4" name="Dikdörtgen 3"/>
          <p:cNvSpPr/>
          <p:nvPr/>
        </p:nvSpPr>
        <p:spPr>
          <a:xfrm>
            <a:off x="782857" y="1703101"/>
            <a:ext cx="7557471" cy="1200329"/>
          </a:xfrm>
          <a:prstGeom prst="rect">
            <a:avLst/>
          </a:prstGeom>
        </p:spPr>
        <p:txBody>
          <a:bodyPr wrap="square">
            <a:spAutoFit/>
          </a:bodyPr>
          <a:lstStyle/>
          <a:p>
            <a:pPr algn="just"/>
            <a:r>
              <a:rPr lang="tr-TR" dirty="0"/>
              <a:t>1956 yılında çıkarılan 6785 sayılı imar  kanununda  kesinti oranının üst sınırı  % 25 olarak belirlenmiştir. Anayasa mahkemesi 1963 yılında aldığı 1963 /278 sayılı kararla yapılan bu % 25 </a:t>
            </a:r>
            <a:r>
              <a:rPr lang="tr-TR" dirty="0" err="1"/>
              <a:t>lik</a:t>
            </a:r>
            <a:r>
              <a:rPr lang="tr-TR" dirty="0"/>
              <a:t> kesintinin Anayasanın mülkiyetle ilgili 38. maddesine aykırı olduğuna karar vermiş ve bu maddeyi iptal etmiştir. </a:t>
            </a:r>
          </a:p>
        </p:txBody>
      </p:sp>
    </p:spTree>
    <p:extLst>
      <p:ext uri="{BB962C8B-B14F-4D97-AF65-F5344CB8AC3E}">
        <p14:creationId xmlns:p14="http://schemas.microsoft.com/office/powerpoint/2010/main" val="13936941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1348061"/>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DOP ve DOPO</a:t>
            </a:r>
            <a:endParaRPr lang="tr-TR" sz="2400" b="1" dirty="0">
              <a:solidFill>
                <a:srgbClr val="002060"/>
              </a:solidFill>
            </a:endParaRPr>
          </a:p>
          <a:p>
            <a:pPr marL="0" lvl="1">
              <a:spcBef>
                <a:spcPct val="20000"/>
              </a:spcBef>
              <a:buClr>
                <a:schemeClr val="accent1"/>
              </a:buClr>
            </a:pPr>
            <a:endParaRPr lang="tr-TR" sz="2400" b="1" dirty="0">
              <a:solidFill>
                <a:srgbClr val="002060"/>
              </a:solidFill>
            </a:endParaRPr>
          </a:p>
          <a:p>
            <a:pPr marL="0" lvl="1">
              <a:spcBef>
                <a:spcPct val="20000"/>
              </a:spcBef>
              <a:buClr>
                <a:schemeClr val="accent1"/>
              </a:buClr>
            </a:pPr>
            <a:endParaRPr lang="tr-TR" sz="2400" b="1" dirty="0">
              <a:solidFill>
                <a:srgbClr val="002060"/>
              </a:solidFill>
            </a:endParaRPr>
          </a:p>
        </p:txBody>
      </p:sp>
      <p:sp>
        <p:nvSpPr>
          <p:cNvPr id="4" name="Dikdörtgen 3"/>
          <p:cNvSpPr/>
          <p:nvPr/>
        </p:nvSpPr>
        <p:spPr>
          <a:xfrm>
            <a:off x="782857" y="1703101"/>
            <a:ext cx="7557471" cy="2862322"/>
          </a:xfrm>
          <a:prstGeom prst="rect">
            <a:avLst/>
          </a:prstGeom>
        </p:spPr>
        <p:txBody>
          <a:bodyPr wrap="square">
            <a:spAutoFit/>
          </a:bodyPr>
          <a:lstStyle/>
          <a:p>
            <a:pPr marL="285750" indent="-285750" algn="just">
              <a:buFont typeface="Arial" panose="020B0604020202020204" pitchFamily="34" charset="0"/>
              <a:buChar char="•"/>
            </a:pPr>
            <a:r>
              <a:rPr lang="tr-TR" dirty="0"/>
              <a:t>3194 </a:t>
            </a:r>
            <a:r>
              <a:rPr lang="tr-TR" dirty="0" err="1"/>
              <a:t>sayıkı</a:t>
            </a:r>
            <a:r>
              <a:rPr lang="tr-TR" dirty="0"/>
              <a:t> İmar Kanun’unun 18. madde uygulama yönetmeliğinin  4/c maddesi düzenleme </a:t>
            </a:r>
            <a:r>
              <a:rPr lang="tr-TR" b="1" dirty="0"/>
              <a:t>ortaklık payını tanımlar</a:t>
            </a:r>
            <a:r>
              <a:rPr lang="tr-TR" b="1" dirty="0" smtClean="0"/>
              <a:t>.</a:t>
            </a:r>
          </a:p>
          <a:p>
            <a:pPr marL="285750" indent="-285750" algn="just">
              <a:buFont typeface="Arial" panose="020B0604020202020204" pitchFamily="34" charset="0"/>
              <a:buChar char="•"/>
            </a:pPr>
            <a:endParaRPr lang="tr-TR" dirty="0"/>
          </a:p>
          <a:p>
            <a:pPr marL="285750" indent="-285750" algn="just">
              <a:buFont typeface="Arial" panose="020B0604020202020204" pitchFamily="34" charset="0"/>
              <a:buChar char="•"/>
            </a:pPr>
            <a:r>
              <a:rPr lang="tr-TR" b="1" dirty="0"/>
              <a:t>“Düzenleme Ortaklık Payı: Düzenlemeye tabi tutulan yerlerin ihtiyacı olan yol, meydan, park, yeşil saha, genel otopark</a:t>
            </a:r>
            <a:r>
              <a:rPr lang="tr-TR" dirty="0"/>
              <a:t> gibi umumi hizmetlere ayrılan ve tescile tâbi olmayan alanlar ile cami, karakol yerleri ve ilgili tesisler için kullanılmak üzere, </a:t>
            </a:r>
            <a:r>
              <a:rPr lang="tr-TR" b="1" dirty="0"/>
              <a:t>düzenleme dolayısıyla meydana gelen değer artışları karşılığında </a:t>
            </a:r>
            <a:r>
              <a:rPr lang="tr-TR" dirty="0"/>
              <a:t>düzenlemeye tâbi tutulan arazi ve arsaların, düzenlemeden önceki yüzölçümlerinden % 35`e kadar düşülebilen miktar ve/veya zorunlu hallerde malikin </a:t>
            </a:r>
            <a:r>
              <a:rPr lang="tr-TR" dirty="0" err="1"/>
              <a:t>muvafakatı</a:t>
            </a:r>
            <a:r>
              <a:rPr lang="tr-TR" dirty="0"/>
              <a:t> ile </a:t>
            </a:r>
            <a:r>
              <a:rPr lang="tr-TR" dirty="0" err="1"/>
              <a:t>tesbit</a:t>
            </a:r>
            <a:r>
              <a:rPr lang="tr-TR" dirty="0"/>
              <a:t> edilen karşılığı bedeldir”.</a:t>
            </a:r>
          </a:p>
        </p:txBody>
      </p:sp>
    </p:spTree>
    <p:extLst>
      <p:ext uri="{BB962C8B-B14F-4D97-AF65-F5344CB8AC3E}">
        <p14:creationId xmlns:p14="http://schemas.microsoft.com/office/powerpoint/2010/main" val="2542477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1348061"/>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DOP ve DOPO</a:t>
            </a:r>
            <a:endParaRPr lang="tr-TR" sz="2400" b="1" dirty="0">
              <a:solidFill>
                <a:srgbClr val="002060"/>
              </a:solidFill>
            </a:endParaRPr>
          </a:p>
          <a:p>
            <a:pPr marL="0" lvl="1">
              <a:spcBef>
                <a:spcPct val="20000"/>
              </a:spcBef>
              <a:buClr>
                <a:schemeClr val="accent1"/>
              </a:buClr>
            </a:pPr>
            <a:endParaRPr lang="tr-TR" sz="2400" b="1" dirty="0">
              <a:solidFill>
                <a:srgbClr val="002060"/>
              </a:solidFill>
            </a:endParaRPr>
          </a:p>
          <a:p>
            <a:pPr marL="0" lvl="1">
              <a:spcBef>
                <a:spcPct val="20000"/>
              </a:spcBef>
              <a:buClr>
                <a:schemeClr val="accent1"/>
              </a:buClr>
            </a:pPr>
            <a:endParaRPr lang="tr-TR" sz="2400" b="1" dirty="0">
              <a:solidFill>
                <a:srgbClr val="002060"/>
              </a:solidFill>
            </a:endParaRPr>
          </a:p>
        </p:txBody>
      </p:sp>
      <p:sp>
        <p:nvSpPr>
          <p:cNvPr id="4" name="Dikdörtgen 3"/>
          <p:cNvSpPr/>
          <p:nvPr/>
        </p:nvSpPr>
        <p:spPr>
          <a:xfrm>
            <a:off x="782857" y="1703101"/>
            <a:ext cx="7557471" cy="1754326"/>
          </a:xfrm>
          <a:prstGeom prst="rect">
            <a:avLst/>
          </a:prstGeom>
        </p:spPr>
        <p:txBody>
          <a:bodyPr wrap="square">
            <a:spAutoFit/>
          </a:bodyPr>
          <a:lstStyle/>
          <a:p>
            <a:pPr algn="just"/>
            <a:r>
              <a:rPr lang="tr-TR" dirty="0"/>
              <a:t>18. madde uygulamalarında düzenlemeye tabi tutulan yerlerde, Milli Eğitim Bakanlığına bağlı ilk ve orta öğretim kurumları, yol, meydan, park, otopark, çocuk bahçesi, yeşil saha, ibadet yeri ve karakol gibi umuma tahsis edilen yerlerin ihtiyacı olan alan, </a:t>
            </a:r>
            <a:r>
              <a:rPr lang="tr-TR" b="1" dirty="0"/>
              <a:t>düzenleme dolayısıyla meydana gelen değer artışlarına karşılık olarak,</a:t>
            </a:r>
            <a:r>
              <a:rPr lang="tr-TR" dirty="0"/>
              <a:t> düzenlemeye giren parsellerden kesinti yapılabilir. Bu kesintiye “</a:t>
            </a:r>
            <a:r>
              <a:rPr lang="tr-TR" b="1" dirty="0"/>
              <a:t>Düzenleme Ortaklık Payı</a:t>
            </a:r>
            <a:r>
              <a:rPr lang="tr-TR" dirty="0"/>
              <a:t>”</a:t>
            </a:r>
            <a:r>
              <a:rPr lang="tr-TR" b="1" dirty="0"/>
              <a:t> </a:t>
            </a:r>
            <a:r>
              <a:rPr lang="tr-TR" dirty="0"/>
              <a:t>denir.</a:t>
            </a:r>
          </a:p>
        </p:txBody>
      </p:sp>
    </p:spTree>
    <p:extLst>
      <p:ext uri="{BB962C8B-B14F-4D97-AF65-F5344CB8AC3E}">
        <p14:creationId xmlns:p14="http://schemas.microsoft.com/office/powerpoint/2010/main" val="272276780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1348061"/>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DOP ve DOPO</a:t>
            </a:r>
            <a:endParaRPr lang="tr-TR" sz="2400" b="1" dirty="0">
              <a:solidFill>
                <a:srgbClr val="002060"/>
              </a:solidFill>
            </a:endParaRPr>
          </a:p>
          <a:p>
            <a:pPr marL="0" lvl="1">
              <a:spcBef>
                <a:spcPct val="20000"/>
              </a:spcBef>
              <a:buClr>
                <a:schemeClr val="accent1"/>
              </a:buClr>
            </a:pPr>
            <a:endParaRPr lang="tr-TR" sz="2400" b="1" dirty="0">
              <a:solidFill>
                <a:srgbClr val="002060"/>
              </a:solidFill>
            </a:endParaRPr>
          </a:p>
          <a:p>
            <a:pPr marL="0" lvl="1">
              <a:spcBef>
                <a:spcPct val="20000"/>
              </a:spcBef>
              <a:buClr>
                <a:schemeClr val="accent1"/>
              </a:buClr>
            </a:pPr>
            <a:endParaRPr lang="tr-TR" sz="2400" b="1" dirty="0">
              <a:solidFill>
                <a:srgbClr val="002060"/>
              </a:solidFill>
            </a:endParaRPr>
          </a:p>
        </p:txBody>
      </p:sp>
      <p:sp>
        <p:nvSpPr>
          <p:cNvPr id="4" name="Dikdörtgen 3"/>
          <p:cNvSpPr/>
          <p:nvPr/>
        </p:nvSpPr>
        <p:spPr>
          <a:xfrm>
            <a:off x="782857" y="1703101"/>
            <a:ext cx="7557471" cy="1477328"/>
          </a:xfrm>
          <a:prstGeom prst="rect">
            <a:avLst/>
          </a:prstGeom>
        </p:spPr>
        <p:txBody>
          <a:bodyPr wrap="square">
            <a:spAutoFit/>
          </a:bodyPr>
          <a:lstStyle/>
          <a:p>
            <a:pPr algn="just"/>
            <a:r>
              <a:rPr lang="tr-TR" b="1" dirty="0"/>
              <a:t>Düzenleme ortaklık payı oranı,</a:t>
            </a:r>
            <a:r>
              <a:rPr lang="tr-TR" dirty="0"/>
              <a:t> uygulama yönetmeliğinin 4/d maddesinde şu şekilde belirtilmiştir:</a:t>
            </a:r>
          </a:p>
          <a:p>
            <a:pPr algn="just"/>
            <a:r>
              <a:rPr lang="tr-TR" b="1" dirty="0"/>
              <a:t>“d) Düzenleme Ortaklık Payı Oranı: </a:t>
            </a:r>
            <a:r>
              <a:rPr lang="tr-TR" dirty="0"/>
              <a:t>Bir düzenleme sahasında </a:t>
            </a:r>
            <a:r>
              <a:rPr lang="tr-TR" dirty="0" err="1"/>
              <a:t>tesbit</a:t>
            </a:r>
            <a:r>
              <a:rPr lang="tr-TR" dirty="0"/>
              <a:t> edilen düzenleme ortaklık payı miktarının bu saha içindeki kadastro veya imar parsellerinin toplam </a:t>
            </a:r>
            <a:r>
              <a:rPr lang="tr-TR" dirty="0" err="1"/>
              <a:t>yüzölçüm</a:t>
            </a:r>
            <a:r>
              <a:rPr lang="tr-TR" dirty="0"/>
              <a:t> miktarına oranıdır.”</a:t>
            </a:r>
          </a:p>
        </p:txBody>
      </p:sp>
    </p:spTree>
    <p:extLst>
      <p:ext uri="{BB962C8B-B14F-4D97-AF65-F5344CB8AC3E}">
        <p14:creationId xmlns:p14="http://schemas.microsoft.com/office/powerpoint/2010/main" val="6564202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1348061"/>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DOP ve DOPO</a:t>
            </a:r>
            <a:endParaRPr lang="tr-TR" sz="2400" b="1" dirty="0">
              <a:solidFill>
                <a:srgbClr val="002060"/>
              </a:solidFill>
            </a:endParaRPr>
          </a:p>
          <a:p>
            <a:pPr marL="0" lvl="1">
              <a:spcBef>
                <a:spcPct val="20000"/>
              </a:spcBef>
              <a:buClr>
                <a:schemeClr val="accent1"/>
              </a:buClr>
            </a:pPr>
            <a:endParaRPr lang="tr-TR" sz="2400" b="1" dirty="0">
              <a:solidFill>
                <a:srgbClr val="002060"/>
              </a:solidFill>
            </a:endParaRPr>
          </a:p>
          <a:p>
            <a:pPr marL="0" lvl="1">
              <a:spcBef>
                <a:spcPct val="20000"/>
              </a:spcBef>
              <a:buClr>
                <a:schemeClr val="accent1"/>
              </a:buClr>
            </a:pPr>
            <a:endParaRPr lang="tr-TR" sz="2400" b="1" dirty="0">
              <a:solidFill>
                <a:srgbClr val="002060"/>
              </a:solidFill>
            </a:endParaRPr>
          </a:p>
        </p:txBody>
      </p:sp>
      <p:sp>
        <p:nvSpPr>
          <p:cNvPr id="4" name="Dikdörtgen 3"/>
          <p:cNvSpPr/>
          <p:nvPr/>
        </p:nvSpPr>
        <p:spPr>
          <a:xfrm>
            <a:off x="782857" y="1703101"/>
            <a:ext cx="7557471" cy="1477328"/>
          </a:xfrm>
          <a:prstGeom prst="rect">
            <a:avLst/>
          </a:prstGeom>
        </p:spPr>
        <p:txBody>
          <a:bodyPr wrap="square">
            <a:spAutoFit/>
          </a:bodyPr>
          <a:lstStyle/>
          <a:p>
            <a:pPr algn="just"/>
            <a:r>
              <a:rPr lang="tr-TR" dirty="0" smtClean="0"/>
              <a:t>Düzenleme </a:t>
            </a:r>
            <a:r>
              <a:rPr lang="tr-TR" dirty="0"/>
              <a:t>Ortaklık Payı </a:t>
            </a:r>
            <a:r>
              <a:rPr lang="tr-TR" dirty="0" err="1"/>
              <a:t>Oranı’nın</a:t>
            </a:r>
            <a:r>
              <a:rPr lang="tr-TR" dirty="0"/>
              <a:t> üst sınırı </a:t>
            </a:r>
            <a:r>
              <a:rPr lang="tr-TR" b="1" dirty="0"/>
              <a:t>5006</a:t>
            </a:r>
            <a:r>
              <a:rPr lang="tr-TR" dirty="0"/>
              <a:t> sayılı kanunun 1. maddesiyle (R.G.17.12.2003/25319) değiştirilmiş ve </a:t>
            </a:r>
            <a:r>
              <a:rPr lang="tr-TR" b="1" dirty="0"/>
              <a:t>% 40</a:t>
            </a:r>
            <a:r>
              <a:rPr lang="tr-TR" dirty="0"/>
              <a:t> olmuştur.</a:t>
            </a:r>
          </a:p>
          <a:p>
            <a:pPr algn="just"/>
            <a:r>
              <a:rPr lang="tr-TR" b="1" dirty="0"/>
              <a:t>“Madde 1. —</a:t>
            </a:r>
            <a:r>
              <a:rPr lang="tr-TR" dirty="0"/>
              <a:t> 3.5.1985 tarihli ve 3194 sayılı İmar Kanununun 18 inci maddesinin ikinci fıkrasında yer alan "</a:t>
            </a:r>
            <a:r>
              <a:rPr lang="tr-TR" b="1" dirty="0" err="1"/>
              <a:t>otuzbeşini</a:t>
            </a:r>
            <a:r>
              <a:rPr lang="tr-TR" b="1" dirty="0"/>
              <a:t>" ibaresi "kırkını</a:t>
            </a:r>
            <a:r>
              <a:rPr lang="tr-TR" dirty="0"/>
              <a:t>" olarak ve aynı maddenin üçüncü fıkrası aşağıdaki şekilde değiştirilmiştir.</a:t>
            </a:r>
          </a:p>
        </p:txBody>
      </p:sp>
    </p:spTree>
    <p:extLst>
      <p:ext uri="{BB962C8B-B14F-4D97-AF65-F5344CB8AC3E}">
        <p14:creationId xmlns:p14="http://schemas.microsoft.com/office/powerpoint/2010/main" val="8765069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1348061"/>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DOP ve DOPO</a:t>
            </a:r>
            <a:endParaRPr lang="tr-TR" sz="2400" b="1" dirty="0">
              <a:solidFill>
                <a:srgbClr val="002060"/>
              </a:solidFill>
            </a:endParaRPr>
          </a:p>
          <a:p>
            <a:pPr marL="0" lvl="1">
              <a:spcBef>
                <a:spcPct val="20000"/>
              </a:spcBef>
              <a:buClr>
                <a:schemeClr val="accent1"/>
              </a:buClr>
            </a:pPr>
            <a:endParaRPr lang="tr-TR" sz="2400" b="1" dirty="0">
              <a:solidFill>
                <a:srgbClr val="002060"/>
              </a:solidFill>
            </a:endParaRPr>
          </a:p>
          <a:p>
            <a:pPr marL="0" lvl="1">
              <a:spcBef>
                <a:spcPct val="20000"/>
              </a:spcBef>
              <a:buClr>
                <a:schemeClr val="accent1"/>
              </a:buClr>
            </a:pPr>
            <a:endParaRPr lang="tr-TR" sz="2400" b="1" dirty="0">
              <a:solidFill>
                <a:srgbClr val="002060"/>
              </a:solidFill>
            </a:endParaRPr>
          </a:p>
        </p:txBody>
      </p:sp>
      <p:sp>
        <p:nvSpPr>
          <p:cNvPr id="4" name="Dikdörtgen 3"/>
          <p:cNvSpPr/>
          <p:nvPr/>
        </p:nvSpPr>
        <p:spPr>
          <a:xfrm>
            <a:off x="782857" y="1703101"/>
            <a:ext cx="7557471" cy="3970318"/>
          </a:xfrm>
          <a:prstGeom prst="rect">
            <a:avLst/>
          </a:prstGeom>
        </p:spPr>
        <p:txBody>
          <a:bodyPr wrap="square">
            <a:spAutoFit/>
          </a:bodyPr>
          <a:lstStyle/>
          <a:p>
            <a:r>
              <a:rPr lang="tr-TR" b="1" dirty="0"/>
              <a:t>Kanunla Belirlenen DOP Kesintileri</a:t>
            </a:r>
          </a:p>
          <a:p>
            <a:r>
              <a:rPr lang="tr-TR" dirty="0"/>
              <a:t>Bu kanuni değişiklikten sonra </a:t>
            </a:r>
            <a:r>
              <a:rPr lang="tr-TR" dirty="0" err="1"/>
              <a:t>DOP’a</a:t>
            </a:r>
            <a:r>
              <a:rPr lang="tr-TR" dirty="0"/>
              <a:t> dahil olanlar</a:t>
            </a:r>
          </a:p>
          <a:p>
            <a:r>
              <a:rPr lang="tr-TR" b="1" dirty="0"/>
              <a:t>1) Milli Eğitim Bakanlığına bağlı ilk ve ortaöğretim kurumları,</a:t>
            </a:r>
            <a:endParaRPr lang="tr-TR" dirty="0"/>
          </a:p>
          <a:p>
            <a:r>
              <a:rPr lang="tr-TR" b="1" dirty="0"/>
              <a:t>2) yol, </a:t>
            </a:r>
            <a:endParaRPr lang="tr-TR" dirty="0"/>
          </a:p>
          <a:p>
            <a:r>
              <a:rPr lang="tr-TR" b="1" dirty="0"/>
              <a:t>3) otoyol hariç erişme kontrolünün uygulandığı yol,</a:t>
            </a:r>
            <a:endParaRPr lang="tr-TR" dirty="0"/>
          </a:p>
          <a:p>
            <a:r>
              <a:rPr lang="tr-TR" b="1" dirty="0"/>
              <a:t>4) su yolu,</a:t>
            </a:r>
            <a:endParaRPr lang="tr-TR" dirty="0"/>
          </a:p>
          <a:p>
            <a:r>
              <a:rPr lang="tr-TR" b="1" dirty="0"/>
              <a:t>5) meydan, </a:t>
            </a:r>
            <a:endParaRPr lang="tr-TR" dirty="0"/>
          </a:p>
          <a:p>
            <a:r>
              <a:rPr lang="tr-TR" b="1" dirty="0"/>
              <a:t>6) park, </a:t>
            </a:r>
            <a:endParaRPr lang="tr-TR" dirty="0"/>
          </a:p>
          <a:p>
            <a:r>
              <a:rPr lang="tr-TR" b="1" dirty="0"/>
              <a:t>7) otopark, </a:t>
            </a:r>
            <a:endParaRPr lang="tr-TR" dirty="0"/>
          </a:p>
          <a:p>
            <a:r>
              <a:rPr lang="tr-TR" b="1" dirty="0"/>
              <a:t>8) çocuk bahçesi, </a:t>
            </a:r>
            <a:endParaRPr lang="tr-TR" dirty="0"/>
          </a:p>
          <a:p>
            <a:r>
              <a:rPr lang="tr-TR" b="1" dirty="0"/>
              <a:t>9) yeşil saha,</a:t>
            </a:r>
            <a:endParaRPr lang="tr-TR" dirty="0"/>
          </a:p>
          <a:p>
            <a:r>
              <a:rPr lang="tr-TR" b="1" dirty="0"/>
              <a:t>10) ibadet yeri </a:t>
            </a:r>
            <a:endParaRPr lang="tr-TR" dirty="0"/>
          </a:p>
          <a:p>
            <a:r>
              <a:rPr lang="tr-TR" b="1" dirty="0"/>
              <a:t>11) karakol</a:t>
            </a:r>
            <a:endParaRPr lang="tr-TR" dirty="0"/>
          </a:p>
          <a:p>
            <a:r>
              <a:rPr lang="tr-TR" dirty="0"/>
              <a:t>olarak zikredilebilir.</a:t>
            </a:r>
          </a:p>
        </p:txBody>
      </p:sp>
    </p:spTree>
    <p:extLst>
      <p:ext uri="{BB962C8B-B14F-4D97-AF65-F5344CB8AC3E}">
        <p14:creationId xmlns:p14="http://schemas.microsoft.com/office/powerpoint/2010/main" val="235508276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473293" y="1113854"/>
            <a:ext cx="8012450" cy="438582"/>
          </a:xfrm>
          <a:prstGeom prst="rect">
            <a:avLst/>
          </a:prstGeom>
        </p:spPr>
        <p:txBody>
          <a:bodyPr wrap="square">
            <a:spAutoFit/>
          </a:bodyPr>
          <a:lstStyle/>
          <a:p>
            <a:pPr algn="ctr">
              <a:lnSpc>
                <a:spcPct val="150000"/>
              </a:lnSpc>
              <a:spcBef>
                <a:spcPts val="450"/>
              </a:spcBef>
              <a:spcAft>
                <a:spcPts val="450"/>
              </a:spcAft>
            </a:pPr>
            <a:r>
              <a:rPr lang="tr-TR" sz="1500" b="1" dirty="0"/>
              <a:t>Kaynaklar</a:t>
            </a:r>
            <a:endParaRPr lang="tr-TR" sz="1350" dirty="0"/>
          </a:p>
        </p:txBody>
      </p:sp>
      <p:sp>
        <p:nvSpPr>
          <p:cNvPr id="6" name="Dikdörtgen 5"/>
          <p:cNvSpPr/>
          <p:nvPr/>
        </p:nvSpPr>
        <p:spPr>
          <a:xfrm>
            <a:off x="782858" y="1465949"/>
            <a:ext cx="7557470" cy="1061829"/>
          </a:xfrm>
          <a:prstGeom prst="rect">
            <a:avLst/>
          </a:prstGeom>
        </p:spPr>
        <p:txBody>
          <a:bodyPr wrap="square">
            <a:spAutoFit/>
          </a:bodyPr>
          <a:lstStyle/>
          <a:p>
            <a:pPr marL="285750" indent="-285750">
              <a:lnSpc>
                <a:spcPct val="150000"/>
              </a:lnSpc>
              <a:buFont typeface="Wingdings" panose="05000000000000000000" pitchFamily="2" charset="2"/>
              <a:buChar char="q"/>
            </a:pPr>
            <a:r>
              <a:rPr lang="tr-TR" sz="1400" dirty="0">
                <a:latin typeface="Arial" panose="020B0604020202020204" pitchFamily="34" charset="0"/>
                <a:cs typeface="Arial" panose="020B0604020202020204" pitchFamily="34" charset="0"/>
              </a:rPr>
              <a:t>Ölçme Bilgisi Pratik Jeodezi, Prof. Dr. Erdoğan </a:t>
            </a:r>
            <a:r>
              <a:rPr lang="tr-TR" sz="1400" dirty="0" err="1">
                <a:latin typeface="Arial" panose="020B0604020202020204" pitchFamily="34" charset="0"/>
                <a:cs typeface="Arial" panose="020B0604020202020204" pitchFamily="34" charset="0"/>
              </a:rPr>
              <a:t>Özbenli</a:t>
            </a:r>
            <a:r>
              <a:rPr lang="tr-TR" sz="1400" dirty="0">
                <a:latin typeface="Arial" panose="020B0604020202020204" pitchFamily="34" charset="0"/>
                <a:cs typeface="Arial" panose="020B0604020202020204" pitchFamily="34" charset="0"/>
              </a:rPr>
              <a:t> ve Prof. Dr. Türkay </a:t>
            </a:r>
            <a:r>
              <a:rPr lang="tr-TR" sz="1400" dirty="0" err="1">
                <a:latin typeface="Arial" panose="020B0604020202020204" pitchFamily="34" charset="0"/>
                <a:cs typeface="Arial" panose="020B0604020202020204" pitchFamily="34" charset="0"/>
              </a:rPr>
              <a:t>Tüdeş</a:t>
            </a:r>
            <a:r>
              <a:rPr lang="tr-TR" sz="1400" dirty="0">
                <a:latin typeface="Arial" panose="020B0604020202020204" pitchFamily="34" charset="0"/>
                <a:cs typeface="Arial" panose="020B0604020202020204" pitchFamily="34" charset="0"/>
              </a:rPr>
              <a:t>, Trabzon, 2001</a:t>
            </a:r>
            <a:r>
              <a:rPr lang="tr-TR" sz="1400" dirty="0" smtClean="0">
                <a:latin typeface="Arial" panose="020B0604020202020204" pitchFamily="34" charset="0"/>
                <a:cs typeface="Arial" panose="020B0604020202020204" pitchFamily="34" charset="0"/>
              </a:rPr>
              <a:t>.</a:t>
            </a:r>
            <a:endParaRPr lang="tr-TR" sz="1400" dirty="0">
              <a:latin typeface="Arial" panose="020B0604020202020204" pitchFamily="34" charset="0"/>
              <a:cs typeface="Arial" panose="020B0604020202020204" pitchFamily="34" charset="0"/>
            </a:endParaRPr>
          </a:p>
          <a:p>
            <a:pPr marL="285750" indent="-285750">
              <a:lnSpc>
                <a:spcPct val="150000"/>
              </a:lnSpc>
              <a:buFont typeface="Wingdings" panose="05000000000000000000" pitchFamily="2" charset="2"/>
              <a:buChar char="q"/>
            </a:pPr>
            <a:r>
              <a:rPr lang="en-US" sz="1400" dirty="0" err="1" smtClean="0">
                <a:latin typeface="Arial" panose="020B0604020202020204" pitchFamily="34" charset="0"/>
                <a:cs typeface="Arial" panose="020B0604020202020204" pitchFamily="34" charset="0"/>
              </a:rPr>
              <a:t>İmar</a:t>
            </a:r>
            <a:r>
              <a:rPr lang="en-US" sz="1400" dirty="0" smtClean="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Planı</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Uygulamaları</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Kentsel</a:t>
            </a:r>
            <a:r>
              <a:rPr lang="en-US" sz="1400" dirty="0">
                <a:latin typeface="Arial" panose="020B0604020202020204" pitchFamily="34" charset="0"/>
                <a:cs typeface="Arial" panose="020B0604020202020204" pitchFamily="34" charset="0"/>
              </a:rPr>
              <a:t> Alan </a:t>
            </a:r>
            <a:r>
              <a:rPr lang="en-US" sz="1400" dirty="0" err="1">
                <a:latin typeface="Arial" panose="020B0604020202020204" pitchFamily="34" charset="0"/>
                <a:cs typeface="Arial" panose="020B0604020202020204" pitchFamily="34" charset="0"/>
              </a:rPr>
              <a:t>Düzenlemesi</a:t>
            </a:r>
            <a:r>
              <a:rPr lang="en-US" sz="1400" dirty="0">
                <a:latin typeface="Arial" panose="020B0604020202020204" pitchFamily="34" charset="0"/>
                <a:cs typeface="Arial" panose="020B0604020202020204" pitchFamily="34" charset="0"/>
              </a:rPr>
              <a:t>, </a:t>
            </a:r>
            <a:r>
              <a:rPr lang="tr-TR" sz="1400" dirty="0">
                <a:latin typeface="Arial" panose="020B0604020202020204" pitchFamily="34" charset="0"/>
                <a:cs typeface="Arial" panose="020B0604020202020204" pitchFamily="34" charset="0"/>
              </a:rPr>
              <a:t>Prof. Dr. Türkay </a:t>
            </a:r>
            <a:r>
              <a:rPr lang="tr-TR" sz="1400" dirty="0" err="1">
                <a:latin typeface="Arial" panose="020B0604020202020204" pitchFamily="34" charset="0"/>
                <a:cs typeface="Arial" panose="020B0604020202020204" pitchFamily="34" charset="0"/>
              </a:rPr>
              <a:t>Tüdeş</a:t>
            </a:r>
            <a:r>
              <a:rPr lang="tr-TR" sz="1400" dirty="0">
                <a:latin typeface="Arial" panose="020B0604020202020204" pitchFamily="34" charset="0"/>
                <a:cs typeface="Arial" panose="020B0604020202020204" pitchFamily="34" charset="0"/>
              </a:rPr>
              <a:t>, Ankara, 2019.</a:t>
            </a:r>
          </a:p>
        </p:txBody>
      </p:sp>
    </p:spTree>
    <p:extLst>
      <p:ext uri="{BB962C8B-B14F-4D97-AF65-F5344CB8AC3E}">
        <p14:creationId xmlns:p14="http://schemas.microsoft.com/office/powerpoint/2010/main" val="113712467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12511</TotalTime>
  <Words>480</Words>
  <Application>Microsoft Office PowerPoint</Application>
  <PresentationFormat>Ekran Gösterisi (4:3)</PresentationFormat>
  <Paragraphs>40</Paragraphs>
  <Slides>9</Slides>
  <Notes>1</Notes>
  <HiddenSlides>0</HiddenSlides>
  <MMClips>0</MMClips>
  <ScaleCrop>false</ScaleCrop>
  <HeadingPairs>
    <vt:vector size="6" baseType="variant">
      <vt:variant>
        <vt:lpstr>Kullanılan Yazı Tipleri</vt:lpstr>
      </vt:variant>
      <vt:variant>
        <vt:i4>5</vt:i4>
      </vt:variant>
      <vt:variant>
        <vt:lpstr>Tema</vt:lpstr>
      </vt:variant>
      <vt:variant>
        <vt:i4>3</vt:i4>
      </vt:variant>
      <vt:variant>
        <vt:lpstr>Slayt Başlıkları</vt:lpstr>
      </vt:variant>
      <vt:variant>
        <vt:i4>9</vt:i4>
      </vt:variant>
    </vt:vector>
  </HeadingPairs>
  <TitlesOfParts>
    <vt:vector size="17" baseType="lpstr">
      <vt:lpstr>ＭＳ Ｐゴシック</vt:lpstr>
      <vt:lpstr>Arial</vt:lpstr>
      <vt:lpstr>Calibri</vt:lpstr>
      <vt:lpstr>Times New Roman</vt:lpstr>
      <vt:lpstr>Wingdings</vt:lpstr>
      <vt:lpstr>ekonomi</vt:lpstr>
      <vt:lpstr>1_Rics</vt:lpstr>
      <vt:lpstr>h.t.</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ümit gedik</cp:lastModifiedBy>
  <cp:revision>827</cp:revision>
  <cp:lastPrinted>2016-10-24T07:53:35Z</cp:lastPrinted>
  <dcterms:created xsi:type="dcterms:W3CDTF">2016-09-18T09:35:24Z</dcterms:created>
  <dcterms:modified xsi:type="dcterms:W3CDTF">2020-03-02T07:32:12Z</dcterms:modified>
</cp:coreProperties>
</file>