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78" r:id="rId5"/>
    <p:sldId id="276" r:id="rId6"/>
    <p:sldId id="277" r:id="rId7"/>
    <p:sldId id="279" r:id="rId8"/>
    <p:sldId id="280" r:id="rId9"/>
    <p:sldId id="281" r:id="rId10"/>
    <p:sldId id="283" r:id="rId11"/>
    <p:sldId id="284" r:id="rId12"/>
    <p:sldId id="286"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260398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3422860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2603498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032116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588058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436F4C3-7717-4BC6-82ED-1E3C09D54A94}"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226750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436F4C3-7717-4BC6-82ED-1E3C09D54A94}" type="datetimeFigureOut">
              <a:rPr lang="tr-TR" smtClean="0"/>
              <a:t>31.01.2018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66882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436F4C3-7717-4BC6-82ED-1E3C09D54A94}" type="datetimeFigureOut">
              <a:rPr lang="tr-TR" smtClean="0"/>
              <a:t>31.01.2018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3797320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436F4C3-7717-4BC6-82ED-1E3C09D54A94}" type="datetimeFigureOut">
              <a:rPr lang="tr-TR" smtClean="0"/>
              <a:t>31.01.2018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2005645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36F4C3-7717-4BC6-82ED-1E3C09D54A94}"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364096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36F4C3-7717-4BC6-82ED-1E3C09D54A94}"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54311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36F4C3-7717-4BC6-82ED-1E3C09D54A94}" type="datetimeFigureOut">
              <a:rPr lang="tr-TR" smtClean="0"/>
              <a:t>31.01.2018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61AADF-AE55-4B74-A24F-F41EFE1507B5}" type="slidenum">
              <a:rPr lang="tr-TR" smtClean="0"/>
              <a:t>‹#›</a:t>
            </a:fld>
            <a:endParaRPr lang="tr-TR"/>
          </a:p>
        </p:txBody>
      </p:sp>
    </p:spTree>
    <p:extLst>
      <p:ext uri="{BB962C8B-B14F-4D97-AF65-F5344CB8AC3E}">
        <p14:creationId xmlns:p14="http://schemas.microsoft.com/office/powerpoint/2010/main" val="164570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700644"/>
            <a:ext cx="9144000" cy="3319958"/>
          </a:xfrm>
        </p:spPr>
        <p:txBody>
          <a:bodyPr>
            <a:normAutofit fontScale="90000"/>
          </a:bodyPr>
          <a:lstStyle/>
          <a:p>
            <a:pPr>
              <a:lnSpc>
                <a:spcPct val="100000"/>
              </a:lnSpc>
            </a:pPr>
            <a:r>
              <a:rPr lang="tr-TR" dirty="0"/>
              <a:t>DAVRANIŞ BİLİMLERİNDE </a:t>
            </a:r>
            <a:r>
              <a:rPr lang="tr-TR" dirty="0" smtClean="0"/>
              <a:t>İLERİ İSTATİSTİK</a:t>
            </a:r>
            <a:r>
              <a:rPr lang="tr-TR" dirty="0"/>
              <a:t/>
            </a:r>
            <a:br>
              <a:rPr lang="tr-TR" dirty="0"/>
            </a:br>
            <a:r>
              <a:rPr lang="tr-TR" dirty="0" smtClean="0"/>
              <a:t/>
            </a:r>
            <a:br>
              <a:rPr lang="tr-TR" dirty="0" smtClean="0"/>
            </a:br>
            <a:r>
              <a:rPr lang="tr-TR" dirty="0" smtClean="0"/>
              <a:t>DOKTORA</a:t>
            </a:r>
            <a:endParaRPr lang="tr-TR" dirty="0"/>
          </a:p>
        </p:txBody>
      </p:sp>
      <p:sp>
        <p:nvSpPr>
          <p:cNvPr id="3" name="Alt Başlık 2"/>
          <p:cNvSpPr>
            <a:spLocks noGrp="1"/>
          </p:cNvSpPr>
          <p:nvPr>
            <p:ph type="subTitle" idx="1"/>
          </p:nvPr>
        </p:nvSpPr>
        <p:spPr>
          <a:xfrm>
            <a:off x="1524000" y="4421435"/>
            <a:ext cx="9144000" cy="1655762"/>
          </a:xfrm>
        </p:spPr>
        <p:txBody>
          <a:bodyPr/>
          <a:lstStyle/>
          <a:p>
            <a:r>
              <a:rPr lang="tr-TR" dirty="0"/>
              <a:t>Doç. Dr. ÖMAY ÇOKLUK BÖKEOĞLU</a:t>
            </a:r>
          </a:p>
          <a:p>
            <a:endParaRPr lang="tr-TR" dirty="0"/>
          </a:p>
        </p:txBody>
      </p:sp>
    </p:spTree>
    <p:extLst>
      <p:ext uri="{BB962C8B-B14F-4D97-AF65-F5344CB8AC3E}">
        <p14:creationId xmlns:p14="http://schemas.microsoft.com/office/powerpoint/2010/main" val="2890422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İlişkisiz Örneklemler İçin İki Faktörlü </a:t>
            </a:r>
            <a:r>
              <a:rPr lang="tr-TR" b="1" cap="all" dirty="0" err="1"/>
              <a:t>Anova</a:t>
            </a:r>
            <a:r>
              <a:rPr lang="tr-TR" b="1" cap="all" dirty="0"/>
              <a:t> </a:t>
            </a:r>
            <a:r>
              <a:rPr lang="tr-TR" b="1" dirty="0"/>
              <a:t>(</a:t>
            </a:r>
            <a:r>
              <a:rPr lang="tr-TR" b="1" dirty="0" err="1"/>
              <a:t>Two-Way</a:t>
            </a:r>
            <a:r>
              <a:rPr lang="tr-TR" b="1" dirty="0"/>
              <a:t> ANOVA </a:t>
            </a:r>
            <a:r>
              <a:rPr lang="tr-TR" b="1" dirty="0" err="1"/>
              <a:t>for</a:t>
            </a:r>
            <a:r>
              <a:rPr lang="tr-TR" b="1" dirty="0"/>
              <a:t> </a:t>
            </a:r>
            <a:r>
              <a:rPr lang="tr-TR" b="1" dirty="0" err="1"/>
              <a:t>Independent</a:t>
            </a:r>
            <a:r>
              <a:rPr lang="tr-TR" b="1" dirty="0"/>
              <a:t> </a:t>
            </a:r>
            <a:r>
              <a:rPr lang="tr-TR" b="1" dirty="0" err="1"/>
              <a:t>Samples</a:t>
            </a:r>
            <a:r>
              <a:rPr lang="tr-TR" b="1" dirty="0" smtClean="0"/>
              <a:t>) </a:t>
            </a:r>
            <a:r>
              <a:rPr lang="tr-TR" sz="2200" dirty="0"/>
              <a:t>(Büyüköztürk, 2004</a:t>
            </a:r>
            <a:r>
              <a:rPr lang="tr-TR" sz="2200" dirty="0" smtClean="0"/>
              <a:t>)</a:t>
            </a:r>
            <a:endParaRPr lang="tr-TR" sz="2200" dirty="0"/>
          </a:p>
        </p:txBody>
      </p:sp>
      <p:sp>
        <p:nvSpPr>
          <p:cNvPr id="3" name="İçerik Yer Tutucusu 2"/>
          <p:cNvSpPr>
            <a:spLocks noGrp="1"/>
          </p:cNvSpPr>
          <p:nvPr>
            <p:ph idx="1"/>
          </p:nvPr>
        </p:nvSpPr>
        <p:spPr/>
        <p:txBody>
          <a:bodyPr>
            <a:normAutofit/>
          </a:bodyPr>
          <a:lstStyle/>
          <a:p>
            <a:pPr lvl="0">
              <a:lnSpc>
                <a:spcPct val="150000"/>
              </a:lnSpc>
            </a:pPr>
            <a:r>
              <a:rPr lang="tr-TR" dirty="0" smtClean="0"/>
              <a:t>Ortak </a:t>
            </a:r>
            <a:r>
              <a:rPr lang="tr-TR" dirty="0"/>
              <a:t>etkiyi doğuran ve gözenek ortalamaları ile açıklanan faktör etkilerine ise, faktörlerin basit temel etkileri denir.</a:t>
            </a:r>
          </a:p>
          <a:p>
            <a:pPr lvl="0">
              <a:lnSpc>
                <a:spcPct val="150000"/>
              </a:lnSpc>
            </a:pPr>
            <a:r>
              <a:rPr lang="tr-TR" dirty="0"/>
              <a:t>Her bir faktörün kenar ortalamaları ile açıklanan temel etkilerinin anlamlılığı  test edilebilir.</a:t>
            </a:r>
          </a:p>
          <a:p>
            <a:endParaRPr lang="tr-TR" dirty="0"/>
          </a:p>
        </p:txBody>
      </p:sp>
    </p:spTree>
    <p:extLst>
      <p:ext uri="{BB962C8B-B14F-4D97-AF65-F5344CB8AC3E}">
        <p14:creationId xmlns:p14="http://schemas.microsoft.com/office/powerpoint/2010/main" val="2829558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İlişkisiz Örneklemler İçin İki Faktörlü </a:t>
            </a:r>
            <a:r>
              <a:rPr lang="tr-TR" b="1" cap="all" dirty="0" err="1"/>
              <a:t>Anova</a:t>
            </a:r>
            <a:r>
              <a:rPr lang="tr-TR" b="1" cap="all" dirty="0"/>
              <a:t> </a:t>
            </a:r>
            <a:r>
              <a:rPr lang="tr-TR" b="1" dirty="0"/>
              <a:t>(</a:t>
            </a:r>
            <a:r>
              <a:rPr lang="tr-TR" b="1" dirty="0" err="1"/>
              <a:t>Two-Way</a:t>
            </a:r>
            <a:r>
              <a:rPr lang="tr-TR" b="1" dirty="0"/>
              <a:t> ANOVA </a:t>
            </a:r>
            <a:r>
              <a:rPr lang="tr-TR" b="1" dirty="0" err="1"/>
              <a:t>for</a:t>
            </a:r>
            <a:r>
              <a:rPr lang="tr-TR" b="1" dirty="0"/>
              <a:t> </a:t>
            </a:r>
            <a:r>
              <a:rPr lang="tr-TR" b="1" dirty="0" err="1"/>
              <a:t>Independent</a:t>
            </a:r>
            <a:r>
              <a:rPr lang="tr-TR" b="1" dirty="0"/>
              <a:t> </a:t>
            </a:r>
            <a:r>
              <a:rPr lang="tr-TR" b="1" dirty="0" err="1"/>
              <a:t>Samples</a:t>
            </a:r>
            <a:r>
              <a:rPr lang="tr-TR" b="1" dirty="0" smtClean="0"/>
              <a:t>) </a:t>
            </a:r>
            <a:r>
              <a:rPr lang="tr-TR" sz="2200" dirty="0"/>
              <a:t>(Büyüköztürk, 2004</a:t>
            </a:r>
            <a:r>
              <a:rPr lang="tr-TR" sz="2200" dirty="0" smtClean="0"/>
              <a:t>) </a:t>
            </a:r>
            <a:r>
              <a:rPr lang="tr-TR" dirty="0"/>
              <a:t/>
            </a:r>
            <a:br>
              <a:rPr lang="tr-TR" dirty="0"/>
            </a:br>
            <a:endParaRPr lang="tr-TR" dirty="0"/>
          </a:p>
        </p:txBody>
      </p:sp>
      <p:sp>
        <p:nvSpPr>
          <p:cNvPr id="3" name="İçerik Yer Tutucusu 2"/>
          <p:cNvSpPr>
            <a:spLocks noGrp="1"/>
          </p:cNvSpPr>
          <p:nvPr>
            <p:ph idx="1"/>
          </p:nvPr>
        </p:nvSpPr>
        <p:spPr/>
        <p:txBody>
          <a:bodyPr/>
          <a:lstStyle/>
          <a:p>
            <a:pPr>
              <a:lnSpc>
                <a:spcPct val="150000"/>
              </a:lnSpc>
            </a:pPr>
            <a:r>
              <a:rPr lang="tr-TR" dirty="0"/>
              <a:t>İki boyutlu </a:t>
            </a:r>
            <a:r>
              <a:rPr lang="tr-TR" dirty="0" err="1"/>
              <a:t>varyans</a:t>
            </a:r>
            <a:r>
              <a:rPr lang="tr-TR" dirty="0"/>
              <a:t> analizi için de geçerli olan </a:t>
            </a:r>
            <a:r>
              <a:rPr lang="tr-TR" dirty="0" err="1"/>
              <a:t>varyans</a:t>
            </a:r>
            <a:r>
              <a:rPr lang="tr-TR" dirty="0"/>
              <a:t> analizinin üç temel varsayımı şöyledir: </a:t>
            </a:r>
            <a:endParaRPr lang="tr-TR" dirty="0" smtClean="0"/>
          </a:p>
          <a:p>
            <a:pPr>
              <a:lnSpc>
                <a:spcPct val="150000"/>
              </a:lnSpc>
            </a:pPr>
            <a:r>
              <a:rPr lang="tr-TR" dirty="0" smtClean="0"/>
              <a:t>a</a:t>
            </a:r>
            <a:r>
              <a:rPr lang="tr-TR" dirty="0"/>
              <a:t>) Bağımlı değişkene ilişkin gözlemler (ölçümler), grupların ait oldukları evrende normal dağılım gösterir. </a:t>
            </a:r>
            <a:endParaRPr lang="tr-TR" dirty="0" smtClean="0"/>
          </a:p>
          <a:p>
            <a:pPr>
              <a:lnSpc>
                <a:spcPct val="150000"/>
              </a:lnSpc>
            </a:pPr>
            <a:r>
              <a:rPr lang="tr-TR" dirty="0" smtClean="0"/>
              <a:t>b</a:t>
            </a:r>
            <a:r>
              <a:rPr lang="tr-TR" dirty="0"/>
              <a:t>) Gözlemler, grupların ait oldukları evrenlerde eşit </a:t>
            </a:r>
            <a:r>
              <a:rPr lang="tr-TR" dirty="0" err="1"/>
              <a:t>varyansa</a:t>
            </a:r>
            <a:r>
              <a:rPr lang="tr-TR" dirty="0"/>
              <a:t> sahiptir. c) Gözlemler birbirlerinden bağımsızdır. </a:t>
            </a:r>
          </a:p>
          <a:p>
            <a:endParaRPr lang="tr-TR" dirty="0"/>
          </a:p>
        </p:txBody>
      </p:sp>
    </p:spTree>
    <p:extLst>
      <p:ext uri="{BB962C8B-B14F-4D97-AF65-F5344CB8AC3E}">
        <p14:creationId xmlns:p14="http://schemas.microsoft.com/office/powerpoint/2010/main" val="17383422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pPr>
              <a:lnSpc>
                <a:spcPct val="150000"/>
              </a:lnSpc>
            </a:pPr>
            <a:r>
              <a:rPr lang="tr-TR" dirty="0"/>
              <a:t>Büyüköztürk, Ş. (</a:t>
            </a:r>
            <a:r>
              <a:rPr lang="tr-TR" dirty="0" smtClean="0"/>
              <a:t>2004). </a:t>
            </a:r>
            <a:r>
              <a:rPr lang="tr-TR" i="1" dirty="0"/>
              <a:t>Sosyal Bilimler için Veri Analizi El </a:t>
            </a:r>
            <a:r>
              <a:rPr lang="tr-TR" i="1" dirty="0" smtClean="0"/>
              <a:t>Kitabı</a:t>
            </a:r>
            <a:r>
              <a:rPr lang="tr-TR" dirty="0" smtClean="0"/>
              <a:t>. Ankara</a:t>
            </a:r>
            <a:r>
              <a:rPr lang="tr-TR" dirty="0"/>
              <a:t>: </a:t>
            </a:r>
            <a:r>
              <a:rPr lang="tr-TR" dirty="0" err="1"/>
              <a:t>Pegem</a:t>
            </a:r>
            <a:r>
              <a:rPr lang="tr-TR" dirty="0"/>
              <a:t> A Yayıncılık.</a:t>
            </a:r>
            <a:endParaRPr lang="tr-TR" dirty="0"/>
          </a:p>
        </p:txBody>
      </p:sp>
    </p:spTree>
    <p:extLst>
      <p:ext uri="{BB962C8B-B14F-4D97-AF65-F5344CB8AC3E}">
        <p14:creationId xmlns:p14="http://schemas.microsoft.com/office/powerpoint/2010/main" val="2370766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2800" b="1" dirty="0"/>
              <a:t>İkiden Fazla Ortalamanın Karşılaştırılmasına Yönelik Parametrik Teknikler: </a:t>
            </a:r>
            <a:r>
              <a:rPr lang="tr-TR" sz="2800" b="1" dirty="0" smtClean="0"/>
              <a:t>Bağımlı / İlişkili Ölçümler için </a:t>
            </a:r>
            <a:r>
              <a:rPr lang="tr-TR" sz="2800" b="1" dirty="0"/>
              <a:t>Tek Yönlü </a:t>
            </a:r>
            <a:r>
              <a:rPr lang="tr-TR" sz="2800" b="1" dirty="0" err="1"/>
              <a:t>Varyans</a:t>
            </a:r>
            <a:r>
              <a:rPr lang="tr-TR" sz="2800" b="1" dirty="0"/>
              <a:t> analizi </a:t>
            </a:r>
            <a:r>
              <a:rPr lang="tr-TR" sz="2800" b="1" dirty="0" smtClean="0"/>
              <a:t>ANOVA</a:t>
            </a:r>
            <a:endParaRPr lang="tr-TR" sz="2800" b="1" dirty="0"/>
          </a:p>
        </p:txBody>
      </p:sp>
      <p:sp>
        <p:nvSpPr>
          <p:cNvPr id="3" name="İçerik Yer Tutucusu 2"/>
          <p:cNvSpPr>
            <a:spLocks noGrp="1"/>
          </p:cNvSpPr>
          <p:nvPr>
            <p:ph idx="1"/>
          </p:nvPr>
        </p:nvSpPr>
        <p:spPr/>
        <p:txBody>
          <a:bodyPr>
            <a:normAutofit/>
          </a:bodyPr>
          <a:lstStyle/>
          <a:p>
            <a:pPr>
              <a:lnSpc>
                <a:spcPct val="150000"/>
              </a:lnSpc>
            </a:pPr>
            <a:r>
              <a:rPr lang="tr-TR" dirty="0" smtClean="0"/>
              <a:t>İki ya da daha çok ilişkili ölçüm setlerine ait puan ortalamalarının manidar farklılık gösterip göstermediğini test eder.</a:t>
            </a:r>
          </a:p>
          <a:p>
            <a:pPr>
              <a:lnSpc>
                <a:spcPct val="150000"/>
              </a:lnSpc>
            </a:pPr>
            <a:r>
              <a:rPr lang="tr-TR" b="1" dirty="0"/>
              <a:t>Varsayımlar</a:t>
            </a:r>
          </a:p>
          <a:p>
            <a:pPr lvl="1">
              <a:lnSpc>
                <a:spcPct val="150000"/>
              </a:lnSpc>
            </a:pPr>
            <a:r>
              <a:rPr lang="tr-TR" sz="2800" dirty="0"/>
              <a:t>Bağımlı değişkene ilişkin ölçümler aralık ya da oran ölçeğindedir.</a:t>
            </a:r>
          </a:p>
          <a:p>
            <a:pPr lvl="1">
              <a:lnSpc>
                <a:spcPct val="150000"/>
              </a:lnSpc>
            </a:pPr>
            <a:r>
              <a:rPr lang="tr-TR" sz="2800" dirty="0"/>
              <a:t>Bağımlı değişkene ilişkin ölçümler, </a:t>
            </a:r>
            <a:r>
              <a:rPr lang="tr-TR" sz="2800" dirty="0" err="1"/>
              <a:t>grupiçi</a:t>
            </a:r>
            <a:r>
              <a:rPr lang="tr-TR" sz="2800" dirty="0"/>
              <a:t> faktörün her bir düzeyi için evrende dağılımı normaldir.</a:t>
            </a:r>
          </a:p>
          <a:p>
            <a:pPr marL="457200" lvl="1" indent="0">
              <a:buNone/>
            </a:pPr>
            <a:endParaRPr lang="tr-TR" dirty="0"/>
          </a:p>
        </p:txBody>
      </p:sp>
    </p:spTree>
    <p:extLst>
      <p:ext uri="{BB962C8B-B14F-4D97-AF65-F5344CB8AC3E}">
        <p14:creationId xmlns:p14="http://schemas.microsoft.com/office/powerpoint/2010/main" val="3325293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pPr marL="0" indent="0">
              <a:lnSpc>
                <a:spcPct val="150000"/>
              </a:lnSpc>
              <a:buNone/>
            </a:pPr>
            <a:r>
              <a:rPr lang="tr-TR" sz="3000" b="1" dirty="0" smtClean="0"/>
              <a:t>Varsayımlar</a:t>
            </a:r>
            <a:r>
              <a:rPr lang="tr-TR" sz="3000" dirty="0" smtClean="0"/>
              <a:t> (devam)</a:t>
            </a:r>
          </a:p>
          <a:p>
            <a:pPr lvl="1">
              <a:lnSpc>
                <a:spcPct val="150000"/>
              </a:lnSpc>
            </a:pPr>
            <a:r>
              <a:rPr lang="tr-TR" sz="3000" dirty="0" smtClean="0"/>
              <a:t>Fark puanları evrende çok değişkenli normal bir dağılım gösterir.</a:t>
            </a:r>
          </a:p>
          <a:p>
            <a:pPr lvl="1">
              <a:lnSpc>
                <a:spcPct val="150000"/>
              </a:lnSpc>
            </a:pPr>
            <a:r>
              <a:rPr lang="tr-TR" sz="3000" dirty="0" err="1" smtClean="0"/>
              <a:t>Gruplariçi</a:t>
            </a:r>
            <a:r>
              <a:rPr lang="tr-TR" sz="3000" dirty="0" smtClean="0"/>
              <a:t> faktörün her hangi iki düzeyi için hesaplanan fark puanlarının evrendeki </a:t>
            </a:r>
            <a:r>
              <a:rPr lang="tr-TR" sz="3000" dirty="0" err="1" smtClean="0"/>
              <a:t>varyansları</a:t>
            </a:r>
            <a:r>
              <a:rPr lang="tr-TR" sz="3000" dirty="0" smtClean="0"/>
              <a:t> eşittir.</a:t>
            </a:r>
            <a:endParaRPr lang="tr-TR" sz="3000" dirty="0"/>
          </a:p>
          <a:p>
            <a:pPr lvl="1">
              <a:lnSpc>
                <a:spcPct val="150000"/>
              </a:lnSpc>
            </a:pPr>
            <a:r>
              <a:rPr lang="tr-TR" sz="3000" dirty="0" smtClean="0"/>
              <a:t>Bir denek için hesaplanan fark puanı, diğer denekler için hesaplanandan bağımsızdır</a:t>
            </a:r>
            <a:r>
              <a:rPr lang="tr-TR" sz="3000" dirty="0"/>
              <a:t>.</a:t>
            </a:r>
          </a:p>
          <a:p>
            <a:pPr lvl="1"/>
            <a:endParaRPr lang="tr-TR" dirty="0"/>
          </a:p>
        </p:txBody>
      </p:sp>
      <p:sp>
        <p:nvSpPr>
          <p:cNvPr id="4" name="Unvan 3"/>
          <p:cNvSpPr>
            <a:spLocks noGrp="1"/>
          </p:cNvSpPr>
          <p:nvPr>
            <p:ph type="title"/>
          </p:nvPr>
        </p:nvSpPr>
        <p:spPr/>
        <p:txBody>
          <a:bodyPr>
            <a:normAutofit/>
          </a:bodyPr>
          <a:lstStyle/>
          <a:p>
            <a:r>
              <a:rPr lang="tr-TR" sz="2800" b="1" dirty="0"/>
              <a:t>İkiden Fazla Ortalamanın Karşılaştırılmasına Yönelik Parametrik Teknikler: Bağımlı / İlişkili Ölçümler için Tek Yönlü </a:t>
            </a:r>
            <a:r>
              <a:rPr lang="tr-TR" sz="2800" b="1" dirty="0" err="1"/>
              <a:t>Varyans</a:t>
            </a:r>
            <a:r>
              <a:rPr lang="tr-TR" sz="2800" b="1" dirty="0"/>
              <a:t> analizi ANOVA</a:t>
            </a:r>
            <a:endParaRPr lang="tr-TR" sz="2800" dirty="0"/>
          </a:p>
        </p:txBody>
      </p:sp>
    </p:spTree>
    <p:extLst>
      <p:ext uri="{BB962C8B-B14F-4D97-AF65-F5344CB8AC3E}">
        <p14:creationId xmlns:p14="http://schemas.microsoft.com/office/powerpoint/2010/main" val="4262744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629955000"/>
              </p:ext>
            </p:extLst>
          </p:nvPr>
        </p:nvGraphicFramePr>
        <p:xfrm>
          <a:off x="166254" y="942109"/>
          <a:ext cx="11291454" cy="5250872"/>
        </p:xfrm>
        <a:graphic>
          <a:graphicData uri="http://schemas.openxmlformats.org/drawingml/2006/table">
            <a:tbl>
              <a:tblPr>
                <a:tableStyleId>{5C22544A-7EE6-4342-B048-85BDC9FD1C3A}</a:tableStyleId>
              </a:tblPr>
              <a:tblGrid>
                <a:gridCol w="2406264">
                  <a:extLst>
                    <a:ext uri="{9D8B030D-6E8A-4147-A177-3AD203B41FA5}">
                      <a16:colId xmlns:a16="http://schemas.microsoft.com/office/drawing/2014/main" val="3356352321"/>
                    </a:ext>
                  </a:extLst>
                </a:gridCol>
                <a:gridCol w="1683367">
                  <a:extLst>
                    <a:ext uri="{9D8B030D-6E8A-4147-A177-3AD203B41FA5}">
                      <a16:colId xmlns:a16="http://schemas.microsoft.com/office/drawing/2014/main" val="69930463"/>
                    </a:ext>
                  </a:extLst>
                </a:gridCol>
                <a:gridCol w="1934515">
                  <a:extLst>
                    <a:ext uri="{9D8B030D-6E8A-4147-A177-3AD203B41FA5}">
                      <a16:colId xmlns:a16="http://schemas.microsoft.com/office/drawing/2014/main" val="3587421250"/>
                    </a:ext>
                  </a:extLst>
                </a:gridCol>
                <a:gridCol w="3127464">
                  <a:extLst>
                    <a:ext uri="{9D8B030D-6E8A-4147-A177-3AD203B41FA5}">
                      <a16:colId xmlns:a16="http://schemas.microsoft.com/office/drawing/2014/main" val="2049899427"/>
                    </a:ext>
                  </a:extLst>
                </a:gridCol>
                <a:gridCol w="2139844">
                  <a:extLst>
                    <a:ext uri="{9D8B030D-6E8A-4147-A177-3AD203B41FA5}">
                      <a16:colId xmlns:a16="http://schemas.microsoft.com/office/drawing/2014/main" val="2079308265"/>
                    </a:ext>
                  </a:extLst>
                </a:gridCol>
              </a:tblGrid>
              <a:tr h="2625437">
                <a:tc>
                  <a:txBody>
                    <a:bodyPr/>
                    <a:lstStyle/>
                    <a:p>
                      <a:pPr algn="ctr">
                        <a:spcAft>
                          <a:spcPts val="0"/>
                        </a:spcAft>
                      </a:pPr>
                      <a:r>
                        <a:rPr lang="tr-TR" sz="3000" dirty="0" err="1">
                          <a:effectLst/>
                        </a:rPr>
                        <a:t>Varyansın</a:t>
                      </a:r>
                      <a:endParaRPr lang="tr-TR" sz="3000" dirty="0">
                        <a:effectLst/>
                      </a:endParaRPr>
                    </a:p>
                    <a:p>
                      <a:pPr algn="ctr">
                        <a:spcAft>
                          <a:spcPts val="0"/>
                        </a:spcAft>
                      </a:pPr>
                      <a:r>
                        <a:rPr lang="tr-TR" sz="3000" dirty="0">
                          <a:effectLst/>
                        </a:rPr>
                        <a:t>Kaynağı</a:t>
                      </a:r>
                      <a:endParaRPr lang="tr-TR" sz="30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tr-TR" sz="3000" dirty="0">
                          <a:effectLst/>
                        </a:rPr>
                        <a:t>Kareler Toplamı (KT)</a:t>
                      </a:r>
                      <a:endParaRPr lang="tr-TR" sz="30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tr-TR" sz="3000" dirty="0">
                          <a:effectLst/>
                        </a:rPr>
                        <a:t>Serbestlik Derecesi</a:t>
                      </a:r>
                    </a:p>
                    <a:p>
                      <a:pPr algn="ctr">
                        <a:spcAft>
                          <a:spcPts val="0"/>
                        </a:spcAft>
                      </a:pPr>
                      <a:r>
                        <a:rPr lang="tr-TR" sz="3000" dirty="0">
                          <a:effectLst/>
                        </a:rPr>
                        <a:t>(</a:t>
                      </a:r>
                      <a:r>
                        <a:rPr lang="tr-TR" sz="3000" dirty="0" err="1">
                          <a:effectLst/>
                        </a:rPr>
                        <a:t>sd</a:t>
                      </a:r>
                      <a:r>
                        <a:rPr lang="tr-TR" sz="3000" dirty="0">
                          <a:effectLst/>
                        </a:rPr>
                        <a:t>)</a:t>
                      </a:r>
                      <a:endParaRPr lang="tr-TR" sz="30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tr-TR" sz="3000" dirty="0">
                          <a:effectLst/>
                        </a:rPr>
                        <a:t>Kareler Ortalaması</a:t>
                      </a:r>
                    </a:p>
                    <a:p>
                      <a:pPr algn="ctr">
                        <a:spcAft>
                          <a:spcPts val="0"/>
                        </a:spcAft>
                      </a:pPr>
                      <a:r>
                        <a:rPr lang="tr-TR" sz="3000" dirty="0">
                          <a:effectLst/>
                        </a:rPr>
                        <a:t>(KO)</a:t>
                      </a:r>
                      <a:endParaRPr lang="tr-TR" sz="30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tr-TR" sz="3000">
                          <a:effectLst/>
                        </a:rPr>
                        <a:t>F-Oranı</a:t>
                      </a:r>
                      <a:endParaRPr lang="tr-TR" sz="300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122931249"/>
                  </a:ext>
                </a:extLst>
              </a:tr>
              <a:tr h="875145">
                <a:tc>
                  <a:txBody>
                    <a:bodyPr/>
                    <a:lstStyle/>
                    <a:p>
                      <a:pPr algn="just">
                        <a:spcBef>
                          <a:spcPts val="600"/>
                        </a:spcBef>
                        <a:spcAft>
                          <a:spcPts val="600"/>
                        </a:spcAft>
                      </a:pPr>
                      <a:r>
                        <a:rPr lang="tr-TR" sz="3000">
                          <a:effectLst/>
                        </a:rPr>
                        <a:t>Gruplararası</a:t>
                      </a:r>
                      <a:endParaRPr lang="tr-TR" sz="30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Bef>
                          <a:spcPts val="600"/>
                        </a:spcBef>
                        <a:spcAft>
                          <a:spcPts val="600"/>
                        </a:spcAft>
                      </a:pPr>
                      <a:r>
                        <a:rPr lang="tr-TR" sz="3000">
                          <a:effectLst/>
                        </a:rPr>
                        <a:t>KT</a:t>
                      </a:r>
                      <a:r>
                        <a:rPr lang="tr-TR" sz="3000" baseline="-25000">
                          <a:effectLst/>
                        </a:rPr>
                        <a:t>A</a:t>
                      </a:r>
                      <a:endParaRPr lang="tr-TR" sz="30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Bef>
                          <a:spcPts val="600"/>
                        </a:spcBef>
                        <a:spcAft>
                          <a:spcPts val="600"/>
                        </a:spcAft>
                      </a:pPr>
                      <a:r>
                        <a:rPr lang="tr-TR" sz="3000">
                          <a:effectLst/>
                        </a:rPr>
                        <a:t>A-1</a:t>
                      </a:r>
                      <a:endParaRPr lang="tr-TR" sz="30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Bef>
                          <a:spcPts val="600"/>
                        </a:spcBef>
                        <a:spcAft>
                          <a:spcPts val="600"/>
                        </a:spcAft>
                      </a:pPr>
                      <a:r>
                        <a:rPr lang="tr-TR" sz="3000" dirty="0">
                          <a:effectLst/>
                        </a:rPr>
                        <a:t>[KT</a:t>
                      </a:r>
                      <a:r>
                        <a:rPr lang="tr-TR" sz="3000" baseline="-25000" dirty="0">
                          <a:effectLst/>
                        </a:rPr>
                        <a:t>A</a:t>
                      </a:r>
                      <a:r>
                        <a:rPr lang="tr-TR" sz="3000" dirty="0">
                          <a:effectLst/>
                        </a:rPr>
                        <a:t> /A-1]=KO</a:t>
                      </a:r>
                      <a:r>
                        <a:rPr lang="tr-TR" sz="3000" baseline="-25000" dirty="0">
                          <a:effectLst/>
                        </a:rPr>
                        <a:t>A</a:t>
                      </a:r>
                      <a:endParaRPr lang="tr-TR" sz="30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Bef>
                          <a:spcPts val="600"/>
                        </a:spcBef>
                        <a:spcAft>
                          <a:spcPts val="600"/>
                        </a:spcAft>
                      </a:pPr>
                      <a:r>
                        <a:rPr lang="tr-TR" sz="3000" dirty="0">
                          <a:effectLst/>
                        </a:rPr>
                        <a:t>KO</a:t>
                      </a:r>
                      <a:r>
                        <a:rPr lang="tr-TR" sz="3000" baseline="-25000" dirty="0">
                          <a:effectLst/>
                        </a:rPr>
                        <a:t>A</a:t>
                      </a:r>
                      <a:r>
                        <a:rPr lang="tr-TR" sz="3000" dirty="0">
                          <a:effectLst/>
                        </a:rPr>
                        <a:t> / </a:t>
                      </a:r>
                      <a:r>
                        <a:rPr lang="tr-TR" sz="3000" dirty="0" err="1">
                          <a:effectLst/>
                        </a:rPr>
                        <a:t>KO</a:t>
                      </a:r>
                      <a:r>
                        <a:rPr lang="tr-TR" sz="3000" baseline="-25000" dirty="0" err="1">
                          <a:effectLst/>
                        </a:rPr>
                        <a:t>e</a:t>
                      </a:r>
                      <a:endParaRPr lang="tr-TR" sz="30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067464999"/>
                  </a:ext>
                </a:extLst>
              </a:tr>
              <a:tr h="875145">
                <a:tc>
                  <a:txBody>
                    <a:bodyPr/>
                    <a:lstStyle/>
                    <a:p>
                      <a:pPr algn="just">
                        <a:spcBef>
                          <a:spcPts val="600"/>
                        </a:spcBef>
                        <a:spcAft>
                          <a:spcPts val="600"/>
                        </a:spcAft>
                      </a:pPr>
                      <a:r>
                        <a:rPr lang="tr-TR" sz="3000">
                          <a:effectLst/>
                        </a:rPr>
                        <a:t>Gruplariçi</a:t>
                      </a:r>
                      <a:endParaRPr lang="tr-TR" sz="30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Bef>
                          <a:spcPts val="600"/>
                        </a:spcBef>
                        <a:spcAft>
                          <a:spcPts val="600"/>
                        </a:spcAft>
                      </a:pPr>
                      <a:r>
                        <a:rPr lang="tr-TR" sz="3000">
                          <a:effectLst/>
                        </a:rPr>
                        <a:t>KT</a:t>
                      </a:r>
                      <a:r>
                        <a:rPr lang="tr-TR" sz="3000" baseline="-25000">
                          <a:effectLst/>
                        </a:rPr>
                        <a:t>e</a:t>
                      </a:r>
                      <a:endParaRPr lang="tr-TR" sz="30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Bef>
                          <a:spcPts val="600"/>
                        </a:spcBef>
                        <a:spcAft>
                          <a:spcPts val="600"/>
                        </a:spcAft>
                      </a:pPr>
                      <a:r>
                        <a:rPr lang="tr-TR" sz="3000">
                          <a:effectLst/>
                        </a:rPr>
                        <a:t>n-A</a:t>
                      </a:r>
                      <a:endParaRPr lang="tr-TR" sz="30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Bef>
                          <a:spcPts val="600"/>
                        </a:spcBef>
                        <a:spcAft>
                          <a:spcPts val="600"/>
                        </a:spcAft>
                      </a:pPr>
                      <a:r>
                        <a:rPr lang="tr-TR" sz="3000">
                          <a:effectLst/>
                        </a:rPr>
                        <a:t>[KT</a:t>
                      </a:r>
                      <a:r>
                        <a:rPr lang="tr-TR" sz="3000" baseline="-25000">
                          <a:effectLst/>
                        </a:rPr>
                        <a:t>e</a:t>
                      </a:r>
                      <a:r>
                        <a:rPr lang="tr-TR" sz="3000">
                          <a:effectLst/>
                        </a:rPr>
                        <a:t> / n-A]=KO</a:t>
                      </a:r>
                      <a:r>
                        <a:rPr lang="tr-TR" sz="3000" baseline="-25000">
                          <a:effectLst/>
                        </a:rPr>
                        <a:t>e</a:t>
                      </a:r>
                      <a:endParaRPr lang="tr-TR" sz="30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Bef>
                          <a:spcPts val="600"/>
                        </a:spcBef>
                        <a:spcAft>
                          <a:spcPts val="600"/>
                        </a:spcAft>
                      </a:pPr>
                      <a:r>
                        <a:rPr lang="tr-TR" sz="3000" dirty="0">
                          <a:effectLst/>
                        </a:rPr>
                        <a:t> </a:t>
                      </a:r>
                      <a:endParaRPr lang="tr-TR" sz="30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2701957634"/>
                  </a:ext>
                </a:extLst>
              </a:tr>
              <a:tr h="875145">
                <a:tc>
                  <a:txBody>
                    <a:bodyPr/>
                    <a:lstStyle/>
                    <a:p>
                      <a:pPr algn="just">
                        <a:spcBef>
                          <a:spcPts val="600"/>
                        </a:spcBef>
                        <a:spcAft>
                          <a:spcPts val="600"/>
                        </a:spcAft>
                      </a:pPr>
                      <a:r>
                        <a:rPr lang="tr-TR" sz="3000">
                          <a:effectLst/>
                        </a:rPr>
                        <a:t>Toplam</a:t>
                      </a:r>
                      <a:endParaRPr lang="tr-TR" sz="30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Bef>
                          <a:spcPts val="600"/>
                        </a:spcBef>
                        <a:spcAft>
                          <a:spcPts val="600"/>
                        </a:spcAft>
                      </a:pPr>
                      <a:r>
                        <a:rPr lang="tr-TR" sz="3000">
                          <a:effectLst/>
                        </a:rPr>
                        <a:t>KT</a:t>
                      </a:r>
                      <a:r>
                        <a:rPr lang="tr-TR" sz="3000" baseline="-25000">
                          <a:effectLst/>
                        </a:rPr>
                        <a:t>T</a:t>
                      </a:r>
                      <a:endParaRPr lang="tr-TR" sz="30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Bef>
                          <a:spcPts val="600"/>
                        </a:spcBef>
                        <a:spcAft>
                          <a:spcPts val="600"/>
                        </a:spcAft>
                      </a:pPr>
                      <a:r>
                        <a:rPr lang="tr-TR" sz="3000">
                          <a:effectLst/>
                        </a:rPr>
                        <a:t>n-1</a:t>
                      </a:r>
                      <a:endParaRPr lang="tr-TR" sz="30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Bef>
                          <a:spcPts val="600"/>
                        </a:spcBef>
                        <a:spcAft>
                          <a:spcPts val="600"/>
                        </a:spcAft>
                      </a:pPr>
                      <a:r>
                        <a:rPr lang="tr-TR" sz="3000">
                          <a:effectLst/>
                        </a:rPr>
                        <a:t> </a:t>
                      </a:r>
                      <a:endParaRPr lang="tr-TR" sz="30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Bef>
                          <a:spcPts val="600"/>
                        </a:spcBef>
                        <a:spcAft>
                          <a:spcPts val="600"/>
                        </a:spcAft>
                      </a:pPr>
                      <a:r>
                        <a:rPr lang="tr-TR" sz="3000" dirty="0">
                          <a:effectLst/>
                        </a:rPr>
                        <a:t> </a:t>
                      </a:r>
                      <a:endParaRPr lang="tr-TR" sz="30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59339193"/>
                  </a:ext>
                </a:extLst>
              </a:tr>
            </a:tbl>
          </a:graphicData>
        </a:graphic>
      </p:graphicFrame>
    </p:spTree>
    <p:extLst>
      <p:ext uri="{BB962C8B-B14F-4D97-AF65-F5344CB8AC3E}">
        <p14:creationId xmlns:p14="http://schemas.microsoft.com/office/powerpoint/2010/main" val="2484388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smtClean="0"/>
              <a:t>Fark Kaynağının Belirlenmesi</a:t>
            </a:r>
            <a:endParaRPr lang="tr-TR" sz="3200" b="1" dirty="0"/>
          </a:p>
        </p:txBody>
      </p:sp>
      <p:sp>
        <p:nvSpPr>
          <p:cNvPr id="3" name="İçerik Yer Tutucusu 2"/>
          <p:cNvSpPr>
            <a:spLocks noGrp="1"/>
          </p:cNvSpPr>
          <p:nvPr>
            <p:ph idx="1"/>
          </p:nvPr>
        </p:nvSpPr>
        <p:spPr/>
        <p:txBody>
          <a:bodyPr>
            <a:normAutofit lnSpcReduction="10000"/>
          </a:bodyPr>
          <a:lstStyle/>
          <a:p>
            <a:pPr algn="just">
              <a:lnSpc>
                <a:spcPct val="150000"/>
              </a:lnSpc>
            </a:pPr>
            <a:r>
              <a:rPr lang="tr-TR" dirty="0" err="1" smtClean="0"/>
              <a:t>Varyans</a:t>
            </a:r>
            <a:r>
              <a:rPr lang="tr-TR" dirty="0" smtClean="0"/>
              <a:t> analizlerinde F değerinin manidar çıkmasının ardından farkın kaynağının belirlenmesi için Post-Hoc Testler adı verilen Çoklu </a:t>
            </a:r>
            <a:r>
              <a:rPr lang="tr-TR" dirty="0"/>
              <a:t>K</a:t>
            </a:r>
            <a:r>
              <a:rPr lang="tr-TR" dirty="0" smtClean="0"/>
              <a:t>arşılaştırma </a:t>
            </a:r>
            <a:r>
              <a:rPr lang="tr-TR" dirty="0"/>
              <a:t>T</a:t>
            </a:r>
            <a:r>
              <a:rPr lang="tr-TR" dirty="0" smtClean="0"/>
              <a:t>estleri kullanılır.</a:t>
            </a:r>
          </a:p>
          <a:p>
            <a:pPr algn="just">
              <a:lnSpc>
                <a:spcPct val="150000"/>
              </a:lnSpc>
            </a:pPr>
            <a:endParaRPr lang="tr-TR" dirty="0"/>
          </a:p>
          <a:p>
            <a:pPr algn="just"/>
            <a:r>
              <a:rPr lang="tr-TR" b="1" dirty="0" smtClean="0"/>
              <a:t>Çoklu karşılaştırma testleri</a:t>
            </a:r>
            <a:r>
              <a:rPr lang="tr-TR" dirty="0" smtClean="0"/>
              <a:t>:</a:t>
            </a:r>
          </a:p>
          <a:p>
            <a:pPr lvl="1">
              <a:lnSpc>
                <a:spcPct val="150000"/>
              </a:lnSpc>
            </a:pPr>
            <a:r>
              <a:rPr lang="tr-TR" dirty="0" err="1" smtClean="0"/>
              <a:t>Varyansların</a:t>
            </a:r>
            <a:r>
              <a:rPr lang="tr-TR" dirty="0" smtClean="0"/>
              <a:t> homojen olup olmamasına</a:t>
            </a:r>
          </a:p>
          <a:p>
            <a:pPr lvl="1">
              <a:lnSpc>
                <a:spcPct val="150000"/>
              </a:lnSpc>
            </a:pPr>
            <a:r>
              <a:rPr lang="tr-TR" dirty="0" smtClean="0"/>
              <a:t>Örneklem büyüklüklerinin eşit olup olmamasına bağlı olarak seçilir. </a:t>
            </a:r>
            <a:endParaRPr lang="tr-TR" dirty="0"/>
          </a:p>
          <a:p>
            <a:endParaRPr lang="tr-TR" dirty="0"/>
          </a:p>
        </p:txBody>
      </p:sp>
    </p:spTree>
    <p:extLst>
      <p:ext uri="{BB962C8B-B14F-4D97-AF65-F5344CB8AC3E}">
        <p14:creationId xmlns:p14="http://schemas.microsoft.com/office/powerpoint/2010/main" val="1963791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smtClean="0"/>
              <a:t>Çoklu Karşılaştırma Testleri </a:t>
            </a:r>
            <a:endParaRPr lang="tr-TR" sz="3200" b="1" dirty="0"/>
          </a:p>
        </p:txBody>
      </p:sp>
      <p:sp>
        <p:nvSpPr>
          <p:cNvPr id="3" name="İçerik Yer Tutucusu 2"/>
          <p:cNvSpPr>
            <a:spLocks noGrp="1"/>
          </p:cNvSpPr>
          <p:nvPr>
            <p:ph idx="1"/>
          </p:nvPr>
        </p:nvSpPr>
        <p:spPr/>
        <p:txBody>
          <a:bodyPr>
            <a:normAutofit lnSpcReduction="10000"/>
          </a:bodyPr>
          <a:lstStyle/>
          <a:p>
            <a:r>
              <a:rPr lang="tr-TR" dirty="0" smtClean="0"/>
              <a:t>LSD Testi</a:t>
            </a:r>
          </a:p>
          <a:p>
            <a:r>
              <a:rPr lang="tr-TR" dirty="0" err="1" smtClean="0"/>
              <a:t>Scheffe</a:t>
            </a:r>
            <a:r>
              <a:rPr lang="tr-TR" dirty="0" smtClean="0"/>
              <a:t> Testi</a:t>
            </a:r>
          </a:p>
          <a:p>
            <a:r>
              <a:rPr lang="tr-TR" dirty="0" err="1" smtClean="0"/>
              <a:t>Tukey</a:t>
            </a:r>
            <a:r>
              <a:rPr lang="tr-TR" dirty="0" smtClean="0"/>
              <a:t> Testi</a:t>
            </a:r>
          </a:p>
          <a:p>
            <a:r>
              <a:rPr lang="tr-TR" dirty="0" err="1" smtClean="0"/>
              <a:t>Tukey</a:t>
            </a:r>
            <a:r>
              <a:rPr lang="tr-TR" dirty="0" smtClean="0"/>
              <a:t> b Testi</a:t>
            </a:r>
          </a:p>
          <a:p>
            <a:r>
              <a:rPr lang="tr-TR" dirty="0" err="1" smtClean="0"/>
              <a:t>Bonferroni</a:t>
            </a:r>
            <a:r>
              <a:rPr lang="tr-TR" dirty="0" smtClean="0"/>
              <a:t> Testi</a:t>
            </a:r>
          </a:p>
          <a:p>
            <a:r>
              <a:rPr lang="tr-TR" dirty="0" err="1" smtClean="0"/>
              <a:t>Dunnet</a:t>
            </a:r>
            <a:r>
              <a:rPr lang="tr-TR" dirty="0" smtClean="0"/>
              <a:t> C Testi vb. </a:t>
            </a:r>
          </a:p>
          <a:p>
            <a:pPr marL="0" indent="0">
              <a:buNone/>
            </a:pPr>
            <a:endParaRPr lang="tr-TR" dirty="0" smtClean="0"/>
          </a:p>
          <a:p>
            <a:pPr marL="0" indent="0">
              <a:buNone/>
            </a:pPr>
            <a:r>
              <a:rPr lang="tr-TR" dirty="0" smtClean="0"/>
              <a:t>Testlerin özellikleri, hangi testin kullanılacağına karar vermede dikkat edilmesi gereken noktalar üzerinde durulur. </a:t>
            </a:r>
            <a:endParaRPr lang="tr-TR" dirty="0"/>
          </a:p>
        </p:txBody>
      </p:sp>
    </p:spTree>
    <p:extLst>
      <p:ext uri="{BB962C8B-B14F-4D97-AF65-F5344CB8AC3E}">
        <p14:creationId xmlns:p14="http://schemas.microsoft.com/office/powerpoint/2010/main" val="2478859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Çoklu Karşılaştırma Testleri </a:t>
            </a:r>
            <a:endParaRPr lang="tr-TR" dirty="0"/>
          </a:p>
        </p:txBody>
      </p:sp>
      <p:sp>
        <p:nvSpPr>
          <p:cNvPr id="3" name="İçerik Yer Tutucusu 2"/>
          <p:cNvSpPr>
            <a:spLocks noGrp="1"/>
          </p:cNvSpPr>
          <p:nvPr>
            <p:ph idx="1"/>
          </p:nvPr>
        </p:nvSpPr>
        <p:spPr/>
        <p:txBody>
          <a:bodyPr>
            <a:normAutofit lnSpcReduction="10000"/>
          </a:bodyPr>
          <a:lstStyle/>
          <a:p>
            <a:pPr>
              <a:lnSpc>
                <a:spcPct val="150000"/>
              </a:lnSpc>
            </a:pPr>
            <a:r>
              <a:rPr lang="tr-TR" dirty="0"/>
              <a:t>Grup </a:t>
            </a:r>
            <a:r>
              <a:rPr lang="tr-TR" dirty="0" err="1"/>
              <a:t>varyanslarının</a:t>
            </a:r>
            <a:r>
              <a:rPr lang="tr-TR" dirty="0"/>
              <a:t> eşit olduğu durumlarda,  ortalama puanlarının çoklu karşılaştırmasında sıklıkla kullanılan testler arasında </a:t>
            </a:r>
            <a:r>
              <a:rPr lang="tr-TR" dirty="0" err="1"/>
              <a:t>Scheffe</a:t>
            </a:r>
            <a:r>
              <a:rPr lang="tr-TR" dirty="0"/>
              <a:t>, </a:t>
            </a:r>
            <a:r>
              <a:rPr lang="tr-TR" dirty="0" err="1"/>
              <a:t>Tukey</a:t>
            </a:r>
            <a:r>
              <a:rPr lang="tr-TR" dirty="0"/>
              <a:t> HSD (A), </a:t>
            </a:r>
            <a:r>
              <a:rPr lang="tr-TR" dirty="0" err="1"/>
              <a:t>Tukey</a:t>
            </a:r>
            <a:r>
              <a:rPr lang="tr-TR" dirty="0"/>
              <a:t> WSD (B), </a:t>
            </a:r>
            <a:r>
              <a:rPr lang="tr-TR" dirty="0" err="1"/>
              <a:t>Bonferronni</a:t>
            </a:r>
            <a:r>
              <a:rPr lang="tr-TR" dirty="0"/>
              <a:t> ve </a:t>
            </a:r>
            <a:r>
              <a:rPr lang="tr-TR" dirty="0" err="1"/>
              <a:t>Fischer’in</a:t>
            </a:r>
            <a:r>
              <a:rPr lang="tr-TR" dirty="0"/>
              <a:t> LSD testi sayılabilir. Araştırmacı, hipotezi test etmede tutucu davranmak istiyorsa </a:t>
            </a:r>
            <a:r>
              <a:rPr lang="tr-TR" dirty="0" err="1"/>
              <a:t>Scheffe</a:t>
            </a:r>
            <a:r>
              <a:rPr lang="tr-TR" dirty="0"/>
              <a:t> testi önerilebilir. Puanların dağılımına ilişkin grup </a:t>
            </a:r>
            <a:r>
              <a:rPr lang="tr-TR" dirty="0" err="1"/>
              <a:t>varyanslarının</a:t>
            </a:r>
            <a:r>
              <a:rPr lang="tr-TR" dirty="0"/>
              <a:t> eşit olmadığı durumlarda ise bu duruma uygun, örneğin </a:t>
            </a:r>
            <a:r>
              <a:rPr lang="tr-TR" dirty="0" err="1"/>
              <a:t>Dunnett</a:t>
            </a:r>
            <a:r>
              <a:rPr lang="tr-TR" dirty="0"/>
              <a:t> C testi </a:t>
            </a:r>
            <a:r>
              <a:rPr lang="tr-TR" dirty="0" smtClean="0"/>
              <a:t>seçilebilir (Büyüköztürk, 2004). </a:t>
            </a:r>
            <a:endParaRPr lang="tr-TR" dirty="0"/>
          </a:p>
        </p:txBody>
      </p:sp>
    </p:spTree>
    <p:extLst>
      <p:ext uri="{BB962C8B-B14F-4D97-AF65-F5344CB8AC3E}">
        <p14:creationId xmlns:p14="http://schemas.microsoft.com/office/powerpoint/2010/main" val="3517076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İlişkisiz Örneklemler İçin İki Faktörlü </a:t>
            </a:r>
            <a:r>
              <a:rPr lang="tr-TR" b="1" cap="all" dirty="0" err="1"/>
              <a:t>Anova</a:t>
            </a:r>
            <a:r>
              <a:rPr lang="tr-TR" b="1" cap="all" dirty="0"/>
              <a:t> </a:t>
            </a:r>
            <a:r>
              <a:rPr lang="tr-TR" b="1" dirty="0"/>
              <a:t>(</a:t>
            </a:r>
            <a:r>
              <a:rPr lang="tr-TR" b="1" dirty="0" err="1"/>
              <a:t>Two-Way</a:t>
            </a:r>
            <a:r>
              <a:rPr lang="tr-TR" b="1" dirty="0"/>
              <a:t> ANOVA </a:t>
            </a:r>
            <a:r>
              <a:rPr lang="tr-TR" b="1" dirty="0" err="1"/>
              <a:t>for</a:t>
            </a:r>
            <a:r>
              <a:rPr lang="tr-TR" b="1" dirty="0"/>
              <a:t> </a:t>
            </a:r>
            <a:r>
              <a:rPr lang="tr-TR" b="1" dirty="0" err="1"/>
              <a:t>Independent</a:t>
            </a:r>
            <a:r>
              <a:rPr lang="tr-TR" b="1" dirty="0"/>
              <a:t> </a:t>
            </a:r>
            <a:r>
              <a:rPr lang="tr-TR" b="1" dirty="0" err="1"/>
              <a:t>Samples</a:t>
            </a:r>
            <a:r>
              <a:rPr lang="tr-TR" b="1" dirty="0" smtClean="0"/>
              <a:t>)</a:t>
            </a:r>
            <a:endParaRPr lang="tr-TR" dirty="0"/>
          </a:p>
        </p:txBody>
      </p:sp>
      <p:sp>
        <p:nvSpPr>
          <p:cNvPr id="3" name="İçerik Yer Tutucusu 2"/>
          <p:cNvSpPr>
            <a:spLocks noGrp="1"/>
          </p:cNvSpPr>
          <p:nvPr>
            <p:ph idx="1"/>
          </p:nvPr>
        </p:nvSpPr>
        <p:spPr/>
        <p:txBody>
          <a:bodyPr>
            <a:normAutofit/>
          </a:bodyPr>
          <a:lstStyle/>
          <a:p>
            <a:pPr>
              <a:lnSpc>
                <a:spcPct val="150000"/>
              </a:lnSpc>
            </a:pPr>
            <a:r>
              <a:rPr lang="tr-TR" dirty="0"/>
              <a:t>Bu tekniğin amacı, </a:t>
            </a:r>
            <a:r>
              <a:rPr lang="tr-TR" dirty="0" err="1"/>
              <a:t>gruplararası</a:t>
            </a:r>
            <a:r>
              <a:rPr lang="tr-TR" dirty="0"/>
              <a:t> iki faktörün bir bağımlı değişken üzerindeki etkisini ayrı ayrı test etmek yerine, faktörlerin temel etkilerini ve iki faktörün bağımlı değişken üzerindeki ortak etkisini eş zamanlı olarak test </a:t>
            </a:r>
            <a:r>
              <a:rPr lang="tr-TR" dirty="0" smtClean="0"/>
              <a:t>etmektir </a:t>
            </a:r>
            <a:r>
              <a:rPr lang="tr-TR" dirty="0"/>
              <a:t>(Büyüköztürk, 2004</a:t>
            </a:r>
            <a:r>
              <a:rPr lang="tr-TR" dirty="0" smtClean="0"/>
              <a:t>). </a:t>
            </a:r>
            <a:endParaRPr lang="tr-TR" dirty="0"/>
          </a:p>
          <a:p>
            <a:pPr>
              <a:lnSpc>
                <a:spcPct val="150000"/>
              </a:lnSpc>
            </a:pPr>
            <a:r>
              <a:rPr lang="tr-TR" dirty="0"/>
              <a:t>Bu tür bir analizde üç ayrı test işleminden söz edilebilir:	</a:t>
            </a:r>
          </a:p>
          <a:p>
            <a:endParaRPr lang="tr-TR" dirty="0"/>
          </a:p>
        </p:txBody>
      </p:sp>
    </p:spTree>
    <p:extLst>
      <p:ext uri="{BB962C8B-B14F-4D97-AF65-F5344CB8AC3E}">
        <p14:creationId xmlns:p14="http://schemas.microsoft.com/office/powerpoint/2010/main" val="2817495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İlişkisiz Örneklemler İçin İki Faktörlü </a:t>
            </a:r>
            <a:r>
              <a:rPr lang="tr-TR" b="1" cap="all" dirty="0" err="1"/>
              <a:t>Anova</a:t>
            </a:r>
            <a:r>
              <a:rPr lang="tr-TR" b="1" cap="all" dirty="0"/>
              <a:t> </a:t>
            </a:r>
            <a:r>
              <a:rPr lang="tr-TR" b="1" dirty="0"/>
              <a:t>(</a:t>
            </a:r>
            <a:r>
              <a:rPr lang="tr-TR" b="1" dirty="0" err="1"/>
              <a:t>Two-Way</a:t>
            </a:r>
            <a:r>
              <a:rPr lang="tr-TR" b="1" dirty="0"/>
              <a:t> ANOVA </a:t>
            </a:r>
            <a:r>
              <a:rPr lang="tr-TR" b="1" dirty="0" err="1"/>
              <a:t>for</a:t>
            </a:r>
            <a:r>
              <a:rPr lang="tr-TR" b="1" dirty="0"/>
              <a:t> </a:t>
            </a:r>
            <a:r>
              <a:rPr lang="tr-TR" b="1" dirty="0" err="1"/>
              <a:t>Independent</a:t>
            </a:r>
            <a:r>
              <a:rPr lang="tr-TR" b="1" dirty="0"/>
              <a:t> </a:t>
            </a:r>
            <a:r>
              <a:rPr lang="tr-TR" b="1" dirty="0" err="1"/>
              <a:t>Samples</a:t>
            </a:r>
            <a:r>
              <a:rPr lang="tr-TR" b="1" dirty="0" smtClean="0"/>
              <a:t>) </a:t>
            </a:r>
            <a:r>
              <a:rPr lang="tr-TR" sz="2200" dirty="0" smtClean="0"/>
              <a:t>(Büyüköztürk, 2004)</a:t>
            </a:r>
            <a:endParaRPr lang="tr-TR" dirty="0"/>
          </a:p>
        </p:txBody>
      </p:sp>
      <p:sp>
        <p:nvSpPr>
          <p:cNvPr id="3" name="İçerik Yer Tutucusu 2"/>
          <p:cNvSpPr>
            <a:spLocks noGrp="1"/>
          </p:cNvSpPr>
          <p:nvPr>
            <p:ph idx="1"/>
          </p:nvPr>
        </p:nvSpPr>
        <p:spPr/>
        <p:txBody>
          <a:bodyPr>
            <a:normAutofit fontScale="92500" lnSpcReduction="20000"/>
          </a:bodyPr>
          <a:lstStyle/>
          <a:p>
            <a:pPr lvl="0">
              <a:lnSpc>
                <a:spcPct val="150000"/>
              </a:lnSpc>
            </a:pPr>
            <a:r>
              <a:rPr lang="tr-TR" dirty="0"/>
              <a:t>İki faktörün bir bütün olarak anlamlı bir etkiye sahip olup olmadığı incelenebilir. Açıklanan toplam kareler toplamını dikkate alan bu test, modelin etkisi olarak düşünülmelidir. Ancak, bu bulguya raporlarda genellikle yer verilmez.</a:t>
            </a:r>
          </a:p>
          <a:p>
            <a:pPr lvl="0">
              <a:lnSpc>
                <a:spcPct val="150000"/>
              </a:lnSpc>
            </a:pPr>
            <a:r>
              <a:rPr lang="tr-TR" dirty="0"/>
              <a:t>Ortak etkinin anlamlı olup olmadığı incelenebilir. Ortak etkinin anlamlı olması, A faktörünün B gibi ikinci bir faktörün bir düzeyine ilişkin gözeneklerine ait ortalama değerleri arasında gözlenen farkın, B faktörünün diğer düzeylerinde farklı olmasına bağlıdır. </a:t>
            </a:r>
          </a:p>
        </p:txBody>
      </p:sp>
    </p:spTree>
    <p:extLst>
      <p:ext uri="{BB962C8B-B14F-4D97-AF65-F5344CB8AC3E}">
        <p14:creationId xmlns:p14="http://schemas.microsoft.com/office/powerpoint/2010/main" val="179700113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396</TotalTime>
  <Words>594</Words>
  <Application>Microsoft Office PowerPoint</Application>
  <PresentationFormat>Geniş ekran</PresentationFormat>
  <Paragraphs>67</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Times New Roman</vt:lpstr>
      <vt:lpstr>Office Teması</vt:lpstr>
      <vt:lpstr>DAVRANIŞ BİLİMLERİNDE İLERİ İSTATİSTİK  DOKTORA</vt:lpstr>
      <vt:lpstr>İkiden Fazla Ortalamanın Karşılaştırılmasına Yönelik Parametrik Teknikler: Bağımlı / İlişkili Ölçümler için Tek Yönlü Varyans analizi ANOVA</vt:lpstr>
      <vt:lpstr>İkiden Fazla Ortalamanın Karşılaştırılmasına Yönelik Parametrik Teknikler: Bağımlı / İlişkili Ölçümler için Tek Yönlü Varyans analizi ANOVA</vt:lpstr>
      <vt:lpstr>PowerPoint Sunusu</vt:lpstr>
      <vt:lpstr>Fark Kaynağının Belirlenmesi</vt:lpstr>
      <vt:lpstr>Çoklu Karşılaştırma Testleri </vt:lpstr>
      <vt:lpstr>Çoklu Karşılaştırma Testleri </vt:lpstr>
      <vt:lpstr>İlişkisiz Örneklemler İçin İki Faktörlü Anova (Two-Way ANOVA for Independent Samples)</vt:lpstr>
      <vt:lpstr>İlişkisiz Örneklemler İçin İki Faktörlü Anova (Two-Way ANOVA for Independent Samples) (Büyüköztürk, 2004)</vt:lpstr>
      <vt:lpstr>İlişkisiz Örneklemler İçin İki Faktörlü Anova (Two-Way ANOVA for Independent Samples) (Büyüköztürk, 2004)</vt:lpstr>
      <vt:lpstr>İlişkisiz Örneklemler İçin İki Faktörlü Anova (Two-Way ANOVA for Independent Samples) (Büyüköztürk, 2004)  </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NUKHET_DEMİRTASLI</cp:lastModifiedBy>
  <cp:revision>33</cp:revision>
  <dcterms:created xsi:type="dcterms:W3CDTF">2017-05-18T14:31:00Z</dcterms:created>
  <dcterms:modified xsi:type="dcterms:W3CDTF">2018-01-31T19:55:16Z</dcterms:modified>
</cp:coreProperties>
</file>