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887" r:id="rId1"/>
  </p:sldMasterIdLst>
  <p:notesMasterIdLst>
    <p:notesMasterId r:id="rId22"/>
  </p:notesMasterIdLst>
  <p:sldIdLst>
    <p:sldId id="256" r:id="rId2"/>
    <p:sldId id="267" r:id="rId3"/>
    <p:sldId id="258" r:id="rId4"/>
    <p:sldId id="259" r:id="rId5"/>
    <p:sldId id="270" r:id="rId6"/>
    <p:sldId id="271" r:id="rId7"/>
    <p:sldId id="272" r:id="rId8"/>
    <p:sldId id="293" r:id="rId9"/>
    <p:sldId id="282" r:id="rId10"/>
    <p:sldId id="284" r:id="rId11"/>
    <p:sldId id="285" r:id="rId12"/>
    <p:sldId id="286" r:id="rId13"/>
    <p:sldId id="287" r:id="rId14"/>
    <p:sldId id="288" r:id="rId15"/>
    <p:sldId id="289" r:id="rId16"/>
    <p:sldId id="290" r:id="rId17"/>
    <p:sldId id="291" r:id="rId18"/>
    <p:sldId id="275" r:id="rId19"/>
    <p:sldId id="276" r:id="rId20"/>
    <p:sldId id="294" r:id="rId2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595" autoAdjust="0"/>
  </p:normalViewPr>
  <p:slideViewPr>
    <p:cSldViewPr>
      <p:cViewPr varScale="1">
        <p:scale>
          <a:sx n="109" d="100"/>
          <a:sy n="109" d="100"/>
        </p:scale>
        <p:origin x="1674" y="2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E2C6D5-9590-47FC-8C5F-6858B059573C}" type="datetimeFigureOut">
              <a:rPr lang="tr-TR" smtClean="0"/>
              <a:t>5.01.2018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06C12E-4311-4884-849A-1F0A3AB6E0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85062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tr-TR" dirty="0"/>
              <a:t>Eren</a:t>
            </a:r>
            <a:r>
              <a:rPr lang="tr-TR" baseline="0" dirty="0"/>
              <a:t> Görkem SAKALLI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82942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TEŞEKKÜRLER…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6C12E-4311-4884-849A-1F0A3AB6E02E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07916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5.01.2018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563561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5.01.2018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0346453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5.01.2018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0843496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5.01.2018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04122857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5.01.2018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8388478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5.01.2018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3921619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5.01.2018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6695279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5.01.2018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143065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5.01.2018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702159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5.01.2018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079325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5.01.2018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2324450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5.01.2018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5519063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5.01.2018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942459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5.01.2018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1821088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5.01.2018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8915398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5.01.2018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0242477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5.01.2018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1720384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t>5.01.2018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953858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88" r:id="rId1"/>
    <p:sldLayoutId id="2147483889" r:id="rId2"/>
    <p:sldLayoutId id="2147483890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897" r:id="rId10"/>
    <p:sldLayoutId id="2147483898" r:id="rId11"/>
    <p:sldLayoutId id="2147483899" r:id="rId12"/>
    <p:sldLayoutId id="2147483900" r:id="rId13"/>
    <p:sldLayoutId id="2147483901" r:id="rId14"/>
    <p:sldLayoutId id="2147483902" r:id="rId15"/>
    <p:sldLayoutId id="2147483903" r:id="rId16"/>
    <p:sldLayoutId id="2147483904" r:id="rId17"/>
  </p:sldLayoutIdLst>
  <p:hf sldNum="0" hdr="0" ftr="0" dt="0"/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50833" y="1556792"/>
            <a:ext cx="9217024" cy="781194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tr-TR" sz="4000" dirty="0">
                <a:solidFill>
                  <a:schemeClr val="accent3"/>
                </a:solidFill>
              </a:rPr>
              <a:t>           </a:t>
            </a:r>
            <a:r>
              <a:rPr lang="tr-TR" sz="4000" dirty="0">
                <a:solidFill>
                  <a:schemeClr val="accent3"/>
                </a:solidFill>
                <a:effectLst/>
              </a:rPr>
              <a:t>ANTİEPİLEPTİK İLAÇLAR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50933" y="2295154"/>
            <a:ext cx="4572000" cy="381508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2200" dirty="0" err="1">
                <a:effectLst/>
                <a:latin typeface="Times New Roman" panose="02020603050405020304" pitchFamily="18" charset="0"/>
              </a:rPr>
              <a:t>Pregabalin</a:t>
            </a:r>
            <a:r>
              <a:rPr lang="tr-TR" sz="2200" dirty="0">
                <a:effectLst/>
                <a:latin typeface="Times New Roman" panose="02020603050405020304" pitchFamily="18" charset="0"/>
              </a:rPr>
              <a:t> çoğunlukla idrarla değişmeden atıldığı, </a:t>
            </a:r>
          </a:p>
          <a:p>
            <a:r>
              <a:rPr lang="tr-TR" sz="2200" dirty="0">
                <a:effectLst/>
                <a:latin typeface="Times New Roman" panose="02020603050405020304" pitchFamily="18" charset="0"/>
              </a:rPr>
              <a:t>önemsiz derecede </a:t>
            </a:r>
            <a:r>
              <a:rPr lang="tr-TR" sz="2200" dirty="0" err="1">
                <a:effectLst/>
                <a:latin typeface="Times New Roman" panose="02020603050405020304" pitchFamily="18" charset="0"/>
              </a:rPr>
              <a:t>metabolize</a:t>
            </a:r>
            <a:r>
              <a:rPr lang="tr-TR" sz="2200" dirty="0">
                <a:effectLst/>
                <a:latin typeface="Times New Roman" panose="02020603050405020304" pitchFamily="18" charset="0"/>
              </a:rPr>
              <a:t> olduğu </a:t>
            </a:r>
          </a:p>
          <a:p>
            <a:r>
              <a:rPr lang="tr-TR" sz="2200" dirty="0">
                <a:effectLst/>
                <a:latin typeface="Times New Roman" panose="02020603050405020304" pitchFamily="18" charset="0"/>
              </a:rPr>
              <a:t>(dozun &lt;%2’si </a:t>
            </a:r>
            <a:r>
              <a:rPr lang="tr-TR" sz="2200" dirty="0" err="1">
                <a:effectLst/>
                <a:latin typeface="Times New Roman" panose="02020603050405020304" pitchFamily="18" charset="0"/>
              </a:rPr>
              <a:t>metabolit</a:t>
            </a:r>
            <a:r>
              <a:rPr lang="tr-TR" sz="2200" dirty="0">
                <a:effectLst/>
                <a:latin typeface="Times New Roman" panose="02020603050405020304" pitchFamily="18" charset="0"/>
              </a:rPr>
              <a:t> şeklinde idrarla atılır),in </a:t>
            </a:r>
            <a:r>
              <a:rPr lang="tr-TR" sz="2200" dirty="0" err="1">
                <a:effectLst/>
                <a:latin typeface="Times New Roman" panose="02020603050405020304" pitchFamily="18" charset="0"/>
              </a:rPr>
              <a:t>vitro</a:t>
            </a:r>
            <a:r>
              <a:rPr lang="tr-TR" sz="2200" dirty="0">
                <a:effectLst/>
                <a:latin typeface="Times New Roman" panose="02020603050405020304" pitchFamily="18" charset="0"/>
              </a:rPr>
              <a:t> olarak ilaç metabolizmasını </a:t>
            </a:r>
            <a:r>
              <a:rPr lang="tr-TR" sz="2200" dirty="0" err="1">
                <a:effectLst/>
                <a:latin typeface="Times New Roman" panose="02020603050405020304" pitchFamily="18" charset="0"/>
              </a:rPr>
              <a:t>inhibe</a:t>
            </a:r>
            <a:r>
              <a:rPr lang="tr-TR" sz="2200" dirty="0">
                <a:effectLst/>
                <a:latin typeface="Times New Roman" panose="02020603050405020304" pitchFamily="18" charset="0"/>
              </a:rPr>
              <a:t> etmediği ve plazma proteinlerine bağlanmadığı için </a:t>
            </a:r>
            <a:r>
              <a:rPr lang="tr-TR" sz="2200" dirty="0" err="1">
                <a:effectLst/>
                <a:latin typeface="Times New Roman" panose="02020603050405020304" pitchFamily="18" charset="0"/>
              </a:rPr>
              <a:t>farmakokinetik</a:t>
            </a:r>
            <a:r>
              <a:rPr lang="tr-TR" sz="2200" dirty="0">
                <a:effectLst/>
                <a:latin typeface="Times New Roman" panose="02020603050405020304" pitchFamily="18" charset="0"/>
              </a:rPr>
              <a:t> etkileşim </a:t>
            </a:r>
          </a:p>
          <a:p>
            <a:r>
              <a:rPr lang="tr-TR" sz="2200" dirty="0">
                <a:effectLst/>
                <a:latin typeface="Times New Roman" panose="02020603050405020304" pitchFamily="18" charset="0"/>
              </a:rPr>
              <a:t>yaratma veya </a:t>
            </a:r>
            <a:r>
              <a:rPr lang="tr-TR" sz="2200" dirty="0" err="1">
                <a:effectLst/>
                <a:latin typeface="Times New Roman" panose="02020603050405020304" pitchFamily="18" charset="0"/>
              </a:rPr>
              <a:t>farmakokinetik</a:t>
            </a:r>
            <a:r>
              <a:rPr lang="tr-TR" sz="2200" dirty="0">
                <a:effectLst/>
                <a:latin typeface="Times New Roman" panose="02020603050405020304" pitchFamily="18" charset="0"/>
              </a:rPr>
              <a:t> etkileşime uğrama </a:t>
            </a:r>
          </a:p>
          <a:p>
            <a:r>
              <a:rPr lang="tr-TR" sz="2200" dirty="0">
                <a:effectLst/>
                <a:latin typeface="Times New Roman" panose="02020603050405020304" pitchFamily="18" charset="0"/>
              </a:rPr>
              <a:t>olasılığı </a:t>
            </a:r>
            <a:r>
              <a:rPr lang="tr-TR" sz="2200" dirty="0">
                <a:latin typeface="Times New Roman" panose="02020603050405020304" pitchFamily="18" charset="0"/>
              </a:rPr>
              <a:t>DÜŞÜKTÜR</a:t>
            </a:r>
            <a:r>
              <a:rPr lang="tr-TR" sz="2200" dirty="0">
                <a:effectLst/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3" name="Dikdörtgen 2"/>
          <p:cNvSpPr/>
          <p:nvPr/>
        </p:nvSpPr>
        <p:spPr>
          <a:xfrm>
            <a:off x="5292287" y="167036"/>
            <a:ext cx="3664040" cy="6523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200" dirty="0">
                <a:effectLst/>
                <a:latin typeface="Times New Roman" panose="02020603050405020304" pitchFamily="18" charset="0"/>
              </a:rPr>
              <a:t>Buna göre, in </a:t>
            </a:r>
            <a:r>
              <a:rPr lang="tr-TR" sz="2200" dirty="0" err="1">
                <a:effectLst/>
                <a:latin typeface="Times New Roman" panose="02020603050405020304" pitchFamily="18" charset="0"/>
              </a:rPr>
              <a:t>vivo</a:t>
            </a:r>
            <a:r>
              <a:rPr lang="tr-TR" sz="2200" dirty="0">
                <a:effectLst/>
                <a:latin typeface="Times New Roman" panose="02020603050405020304" pitchFamily="18" charset="0"/>
              </a:rPr>
              <a:t> çalışmalarda</a:t>
            </a:r>
          </a:p>
          <a:p>
            <a:r>
              <a:rPr lang="tr-TR" sz="2200" dirty="0" err="1">
                <a:effectLst/>
                <a:latin typeface="Times New Roman" panose="02020603050405020304" pitchFamily="18" charset="0"/>
              </a:rPr>
              <a:t>pregabalin</a:t>
            </a:r>
            <a:r>
              <a:rPr lang="tr-TR" sz="2200" dirty="0">
                <a:effectLst/>
                <a:latin typeface="Times New Roman" panose="02020603050405020304" pitchFamily="18" charset="0"/>
              </a:rPr>
              <a:t> ile </a:t>
            </a:r>
            <a:r>
              <a:rPr lang="tr-TR" sz="2200" dirty="0" err="1">
                <a:effectLst/>
                <a:latin typeface="Times New Roman" panose="02020603050405020304" pitchFamily="18" charset="0"/>
              </a:rPr>
              <a:t>fenitoin</a:t>
            </a:r>
            <a:r>
              <a:rPr lang="tr-TR" sz="2200" dirty="0">
                <a:effectLst/>
                <a:latin typeface="Times New Roman" panose="02020603050405020304" pitchFamily="18" charset="0"/>
              </a:rPr>
              <a:t>, </a:t>
            </a:r>
            <a:r>
              <a:rPr lang="tr-TR" sz="2200" dirty="0" err="1">
                <a:effectLst/>
                <a:latin typeface="Times New Roman" panose="02020603050405020304" pitchFamily="18" charset="0"/>
              </a:rPr>
              <a:t>karbamazepin</a:t>
            </a:r>
            <a:r>
              <a:rPr lang="tr-TR" sz="2200" dirty="0">
                <a:effectLst/>
                <a:latin typeface="Times New Roman" panose="02020603050405020304" pitchFamily="18" charset="0"/>
              </a:rPr>
              <a:t>, </a:t>
            </a:r>
            <a:r>
              <a:rPr lang="tr-TR" sz="2200" dirty="0" err="1">
                <a:effectLst/>
                <a:latin typeface="Times New Roman" panose="02020603050405020304" pitchFamily="18" charset="0"/>
              </a:rPr>
              <a:t>valproik</a:t>
            </a:r>
            <a:r>
              <a:rPr lang="tr-TR" sz="2200" dirty="0">
                <a:effectLst/>
                <a:latin typeface="Times New Roman" panose="02020603050405020304" pitchFamily="18" charset="0"/>
              </a:rPr>
              <a:t> </a:t>
            </a:r>
            <a:r>
              <a:rPr lang="tr-TR" sz="2200" dirty="0" err="1">
                <a:effectLst/>
                <a:latin typeface="Times New Roman" panose="02020603050405020304" pitchFamily="18" charset="0"/>
              </a:rPr>
              <a:t>asit,lamotrijin</a:t>
            </a:r>
            <a:r>
              <a:rPr lang="tr-TR" sz="2200" dirty="0">
                <a:effectLst/>
                <a:latin typeface="Times New Roman" panose="02020603050405020304" pitchFamily="18" charset="0"/>
              </a:rPr>
              <a:t>, </a:t>
            </a:r>
            <a:r>
              <a:rPr lang="tr-TR" sz="2200" dirty="0" err="1">
                <a:effectLst/>
                <a:latin typeface="Times New Roman" panose="02020603050405020304" pitchFamily="18" charset="0"/>
              </a:rPr>
              <a:t>gabapentin</a:t>
            </a:r>
            <a:r>
              <a:rPr lang="tr-TR" sz="2200" dirty="0">
                <a:effectLst/>
                <a:latin typeface="Times New Roman" panose="02020603050405020304" pitchFamily="18" charset="0"/>
              </a:rPr>
              <a:t>, </a:t>
            </a:r>
            <a:r>
              <a:rPr lang="tr-TR" sz="2200" dirty="0" err="1">
                <a:effectLst/>
                <a:latin typeface="Times New Roman" panose="02020603050405020304" pitchFamily="18" charset="0"/>
              </a:rPr>
              <a:t>lorazepam</a:t>
            </a:r>
            <a:r>
              <a:rPr lang="tr-TR" sz="2200" dirty="0">
                <a:effectLst/>
                <a:latin typeface="Times New Roman" panose="02020603050405020304" pitchFamily="18" charset="0"/>
              </a:rPr>
              <a:t>, </a:t>
            </a:r>
            <a:r>
              <a:rPr lang="tr-TR" sz="2200" dirty="0" err="1">
                <a:effectLst/>
                <a:latin typeface="Times New Roman" panose="02020603050405020304" pitchFamily="18" charset="0"/>
              </a:rPr>
              <a:t>oksikodon</a:t>
            </a:r>
            <a:r>
              <a:rPr lang="tr-TR" sz="2200" dirty="0">
                <a:effectLst/>
                <a:latin typeface="Times New Roman" panose="02020603050405020304" pitchFamily="18" charset="0"/>
              </a:rPr>
              <a:t> veya etanol arasında klinik açıdan önemli </a:t>
            </a:r>
          </a:p>
          <a:p>
            <a:r>
              <a:rPr lang="tr-TR" sz="2200" dirty="0">
                <a:effectLst/>
                <a:latin typeface="Times New Roman" panose="02020603050405020304" pitchFamily="18" charset="0"/>
              </a:rPr>
              <a:t>bir </a:t>
            </a:r>
            <a:r>
              <a:rPr lang="tr-TR" sz="2200" dirty="0" err="1">
                <a:effectLst/>
                <a:latin typeface="Times New Roman" panose="02020603050405020304" pitchFamily="18" charset="0"/>
              </a:rPr>
              <a:t>farmakokinetik</a:t>
            </a:r>
            <a:r>
              <a:rPr lang="tr-TR" sz="2200" dirty="0">
                <a:effectLst/>
                <a:latin typeface="Times New Roman" panose="02020603050405020304" pitchFamily="18" charset="0"/>
              </a:rPr>
              <a:t> etkileşim gözlenmemiştir. Buna ek olarak, popülasyon </a:t>
            </a:r>
            <a:r>
              <a:rPr lang="tr-TR" sz="2200" dirty="0" err="1">
                <a:effectLst/>
                <a:latin typeface="Times New Roman" panose="02020603050405020304" pitchFamily="18" charset="0"/>
              </a:rPr>
              <a:t>farmakokinetik</a:t>
            </a:r>
            <a:r>
              <a:rPr lang="tr-TR" sz="2200" dirty="0">
                <a:effectLst/>
                <a:latin typeface="Times New Roman" panose="02020603050405020304" pitchFamily="18" charset="0"/>
              </a:rPr>
              <a:t> </a:t>
            </a:r>
          </a:p>
          <a:p>
            <a:r>
              <a:rPr lang="tr-TR" sz="2200" dirty="0">
                <a:effectLst/>
                <a:latin typeface="Times New Roman" panose="02020603050405020304" pitchFamily="18" charset="0"/>
              </a:rPr>
              <a:t>analizi oral </a:t>
            </a:r>
            <a:r>
              <a:rPr lang="tr-TR" sz="2200" dirty="0" err="1">
                <a:effectLst/>
                <a:latin typeface="Times New Roman" panose="02020603050405020304" pitchFamily="18" charset="0"/>
              </a:rPr>
              <a:t>antidiyabetikler</a:t>
            </a:r>
            <a:r>
              <a:rPr lang="tr-TR" sz="2200" dirty="0">
                <a:effectLst/>
                <a:latin typeface="Times New Roman" panose="02020603050405020304" pitchFamily="18" charset="0"/>
              </a:rPr>
              <a:t>, </a:t>
            </a:r>
            <a:r>
              <a:rPr lang="tr-TR" sz="2200" dirty="0" err="1">
                <a:effectLst/>
                <a:latin typeface="Times New Roman" panose="02020603050405020304" pitchFamily="18" charset="0"/>
              </a:rPr>
              <a:t>diüretikler,insülin,fenobarbital</a:t>
            </a:r>
            <a:r>
              <a:rPr lang="tr-TR" sz="2200" dirty="0">
                <a:effectLst/>
                <a:latin typeface="Times New Roman" panose="02020603050405020304" pitchFamily="18" charset="0"/>
              </a:rPr>
              <a:t>, </a:t>
            </a:r>
            <a:r>
              <a:rPr lang="tr-TR" sz="2200" dirty="0" err="1">
                <a:effectLst/>
                <a:latin typeface="Times New Roman" panose="02020603050405020304" pitchFamily="18" charset="0"/>
              </a:rPr>
              <a:t>tiagabin</a:t>
            </a:r>
            <a:r>
              <a:rPr lang="tr-TR" sz="2200" dirty="0">
                <a:effectLst/>
                <a:latin typeface="Times New Roman" panose="02020603050405020304" pitchFamily="18" charset="0"/>
              </a:rPr>
              <a:t> ve </a:t>
            </a:r>
            <a:r>
              <a:rPr lang="tr-TR" sz="2200" dirty="0" err="1">
                <a:effectLst/>
                <a:latin typeface="Times New Roman" panose="02020603050405020304" pitchFamily="18" charset="0"/>
              </a:rPr>
              <a:t>topiramat</a:t>
            </a:r>
            <a:r>
              <a:rPr lang="tr-TR" sz="2200" dirty="0">
                <a:effectLst/>
                <a:latin typeface="Times New Roman" panose="02020603050405020304" pitchFamily="18" charset="0"/>
              </a:rPr>
              <a:t> gibi sık kullanılan ilaçların </a:t>
            </a:r>
            <a:r>
              <a:rPr lang="tr-TR" sz="2200" dirty="0" err="1">
                <a:effectLst/>
                <a:latin typeface="Times New Roman" panose="02020603050405020304" pitchFamily="18" charset="0"/>
              </a:rPr>
              <a:t>pregabalin</a:t>
            </a:r>
            <a:r>
              <a:rPr lang="tr-TR" sz="2200" dirty="0">
                <a:effectLst/>
                <a:latin typeface="Times New Roman" panose="02020603050405020304" pitchFamily="18" charset="0"/>
              </a:rPr>
              <a:t> </a:t>
            </a:r>
            <a:r>
              <a:rPr lang="tr-TR" sz="2200" dirty="0" err="1">
                <a:effectLst/>
                <a:latin typeface="Times New Roman" panose="02020603050405020304" pitchFamily="18" charset="0"/>
              </a:rPr>
              <a:t>klerensi</a:t>
            </a:r>
            <a:r>
              <a:rPr lang="tr-TR" sz="2200" dirty="0">
                <a:effectLst/>
                <a:latin typeface="Times New Roman" panose="02020603050405020304" pitchFamily="18" charset="0"/>
              </a:rPr>
              <a:t> üzerinde klinik olarak anlamlı bir etkisi olmadığını göstermiştir.</a:t>
            </a:r>
          </a:p>
        </p:txBody>
      </p:sp>
    </p:spTree>
  </p:cSld>
  <p:clrMapOvr>
    <a:masterClrMapping/>
  </p:clrMapOvr>
  <p:transition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827584" y="836712"/>
            <a:ext cx="4253248" cy="5169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200" b="1" dirty="0" err="1">
                <a:effectLst/>
                <a:latin typeface="Times New Roman" panose="02020603050405020304" pitchFamily="18" charset="0"/>
              </a:rPr>
              <a:t>Pregabalin</a:t>
            </a:r>
            <a:r>
              <a:rPr lang="tr-TR" sz="2200" b="1" dirty="0">
                <a:effectLst/>
                <a:latin typeface="Times New Roman" panose="02020603050405020304" pitchFamily="18" charset="0"/>
              </a:rPr>
              <a:t> etanol ve </a:t>
            </a:r>
            <a:r>
              <a:rPr lang="tr-TR" sz="2200" b="1" dirty="0" err="1">
                <a:effectLst/>
                <a:latin typeface="Times New Roman" panose="02020603050405020304" pitchFamily="18" charset="0"/>
              </a:rPr>
              <a:t>lorazepamın</a:t>
            </a:r>
            <a:r>
              <a:rPr lang="tr-TR" sz="2200" b="1" dirty="0">
                <a:effectLst/>
                <a:latin typeface="Times New Roman" panose="02020603050405020304" pitchFamily="18" charset="0"/>
              </a:rPr>
              <a:t> etkilerini güçlendirebilir. </a:t>
            </a:r>
          </a:p>
          <a:p>
            <a:r>
              <a:rPr lang="tr-TR" sz="2200" b="1" dirty="0">
                <a:effectLst/>
                <a:latin typeface="Times New Roman" panose="02020603050405020304" pitchFamily="18" charset="0"/>
              </a:rPr>
              <a:t>Kontrollü klinik </a:t>
            </a:r>
            <a:r>
              <a:rPr lang="tr-TR" sz="2200" b="1" dirty="0" err="1">
                <a:effectLst/>
                <a:latin typeface="Times New Roman" panose="02020603050405020304" pitchFamily="18" charset="0"/>
              </a:rPr>
              <a:t>çalışmalarda,pregabalinin</a:t>
            </a:r>
            <a:r>
              <a:rPr lang="tr-TR" sz="2200" b="1" dirty="0">
                <a:effectLst/>
                <a:latin typeface="Times New Roman" panose="02020603050405020304" pitchFamily="18" charset="0"/>
              </a:rPr>
              <a:t> </a:t>
            </a:r>
            <a:r>
              <a:rPr lang="tr-TR" sz="2200" b="1" dirty="0" err="1">
                <a:effectLst/>
                <a:latin typeface="Times New Roman" panose="02020603050405020304" pitchFamily="18" charset="0"/>
              </a:rPr>
              <a:t>oksikodon</a:t>
            </a:r>
            <a:r>
              <a:rPr lang="tr-TR" sz="2200" b="1" dirty="0">
                <a:effectLst/>
                <a:latin typeface="Times New Roman" panose="02020603050405020304" pitchFamily="18" charset="0"/>
              </a:rPr>
              <a:t>, </a:t>
            </a:r>
            <a:r>
              <a:rPr lang="tr-TR" sz="2200" b="1" dirty="0" err="1">
                <a:effectLst/>
                <a:latin typeface="Times New Roman" panose="02020603050405020304" pitchFamily="18" charset="0"/>
              </a:rPr>
              <a:t>lorazepam</a:t>
            </a:r>
            <a:r>
              <a:rPr lang="tr-TR" sz="2200" b="1" dirty="0">
                <a:effectLst/>
                <a:latin typeface="Times New Roman" panose="02020603050405020304" pitchFamily="18" charset="0"/>
              </a:rPr>
              <a:t> veya etanolle birlikte kullanılan çoklu oral dozları </a:t>
            </a:r>
          </a:p>
          <a:p>
            <a:r>
              <a:rPr lang="tr-TR" sz="2200" b="1" dirty="0">
                <a:effectLst/>
                <a:latin typeface="Times New Roman" panose="02020603050405020304" pitchFamily="18" charset="0"/>
              </a:rPr>
              <a:t>solunum üzerinde klinik açıdan önemli etkilere yol açmamıştır. </a:t>
            </a:r>
          </a:p>
          <a:p>
            <a:r>
              <a:rPr lang="tr-TR" sz="2200" b="1" dirty="0">
                <a:effectLst/>
                <a:latin typeface="Times New Roman" panose="02020603050405020304" pitchFamily="18" charset="0"/>
              </a:rPr>
              <a:t>Pazarlama sonrası edinilen deneyimlerde, </a:t>
            </a:r>
            <a:r>
              <a:rPr lang="tr-TR" sz="2200" b="1" dirty="0" err="1">
                <a:effectLst/>
                <a:latin typeface="Times New Roman" panose="02020603050405020304" pitchFamily="18" charset="0"/>
              </a:rPr>
              <a:t>pregabalin</a:t>
            </a:r>
            <a:r>
              <a:rPr lang="tr-TR" sz="2200" b="1" dirty="0">
                <a:effectLst/>
                <a:latin typeface="Times New Roman" panose="02020603050405020304" pitchFamily="18" charset="0"/>
              </a:rPr>
              <a:t> ve diğer merkezi sinir sistemini baskılayan ilaçları alan hastalarda </a:t>
            </a:r>
          </a:p>
          <a:p>
            <a:r>
              <a:rPr lang="tr-TR" sz="2200" b="1" dirty="0">
                <a:effectLst/>
                <a:latin typeface="Times New Roman" panose="02020603050405020304" pitchFamily="18" charset="0"/>
              </a:rPr>
              <a:t>solunum yetmezliği ve koma rapor edilmiştir.</a:t>
            </a:r>
          </a:p>
        </p:txBody>
      </p:sp>
    </p:spTree>
  </p:cSld>
  <p:clrMapOvr>
    <a:masterClrMapping/>
  </p:clrMapOvr>
  <p:transition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59304" y="1426283"/>
            <a:ext cx="602488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b="1" dirty="0">
                <a:solidFill>
                  <a:srgbClr val="00B050"/>
                </a:solidFill>
              </a:rPr>
              <a:t>Hydantoin anticonvulsants</a:t>
            </a:r>
          </a:p>
        </p:txBody>
      </p:sp>
      <p:sp>
        <p:nvSpPr>
          <p:cNvPr id="3" name="Dikdörtgen 2"/>
          <p:cNvSpPr/>
          <p:nvPr/>
        </p:nvSpPr>
        <p:spPr>
          <a:xfrm>
            <a:off x="1547664" y="2564904"/>
            <a:ext cx="2393950" cy="1014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000" b="1" dirty="0" err="1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Fenitoin</a:t>
            </a:r>
          </a:p>
          <a:p>
            <a:endParaRPr lang="tr-TR" sz="3000" b="1" dirty="0" err="1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83568" y="629811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/>
              <a:t>Hastalar diğer ilaçların kullanımı bakımından uyarılmalıdır (özellikle oral kontraseptifler, oral antidiabetikler, oral antikoagülanlar, tüberkülostatik ve NSAI ilaçlar).</a:t>
            </a:r>
          </a:p>
        </p:txBody>
      </p:sp>
      <p:sp>
        <p:nvSpPr>
          <p:cNvPr id="6" name="Rectangle 5"/>
          <p:cNvSpPr/>
          <p:nvPr/>
        </p:nvSpPr>
        <p:spPr>
          <a:xfrm>
            <a:off x="677924" y="2142973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/>
              <a:t>Hassas hastalarda trisiklik antidepresanlar nöbet oluşturabilirler.</a:t>
            </a:r>
          </a:p>
        </p:txBody>
      </p:sp>
      <p:sp>
        <p:nvSpPr>
          <p:cNvPr id="9" name="Rectangle 8"/>
          <p:cNvSpPr/>
          <p:nvPr/>
        </p:nvSpPr>
        <p:spPr>
          <a:xfrm>
            <a:off x="677924" y="3564715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/>
              <a:t>Fenitoin şeker hastalarında glukoza toleransı azaltır. Diyabetik hastalarda kan glikoz düzeylerini de yükseltebilir. Fenitoin ile tedavi sırasında, D vitamini metabolizması ile etkileşim nedeniyle osteomalazi oluşabilir.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65752" y="807409"/>
            <a:ext cx="4572000" cy="17837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2200" b="1" dirty="0"/>
              <a:t/>
            </a:r>
            <a:br>
              <a:rPr lang="tr-TR" sz="2200" b="1" dirty="0"/>
            </a:br>
            <a:r>
              <a:rPr lang="tr-TR" sz="2200" b="1" dirty="0"/>
              <a:t>Akut alkol kullanımı </a:t>
            </a:r>
            <a:r>
              <a:rPr lang="tr-TR" sz="2200" b="1" dirty="0" err="1"/>
              <a:t>fenitoin</a:t>
            </a:r>
            <a:r>
              <a:rPr lang="tr-TR" sz="2200" b="1" dirty="0"/>
              <a:t> serum seviyelerini yükseltir, kronik alkol kullanımı ise azaltır.</a:t>
            </a:r>
            <a:br>
              <a:rPr lang="tr-TR" sz="2200" b="1" dirty="0"/>
            </a:br>
            <a:endParaRPr lang="tr-TR" sz="2200" b="1" dirty="0"/>
          </a:p>
        </p:txBody>
      </p:sp>
      <p:sp>
        <p:nvSpPr>
          <p:cNvPr id="5" name="Dikdörtgen 4"/>
          <p:cNvSpPr/>
          <p:nvPr/>
        </p:nvSpPr>
        <p:spPr>
          <a:xfrm>
            <a:off x="265752" y="3084739"/>
            <a:ext cx="4572000" cy="110680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2200" b="1" dirty="0"/>
              <a:t>Genetik enzim yetersizliği nedeniyle </a:t>
            </a:r>
            <a:r>
              <a:rPr lang="tr-TR" sz="2200" b="1" dirty="0" err="1"/>
              <a:t>fenitoin</a:t>
            </a:r>
            <a:r>
              <a:rPr lang="tr-TR" sz="2200" b="1" dirty="0"/>
              <a:t> bazı bireylerde yavaş </a:t>
            </a:r>
            <a:r>
              <a:rPr lang="tr-TR" sz="2200" b="1" dirty="0" err="1"/>
              <a:t>metabolize</a:t>
            </a:r>
            <a:r>
              <a:rPr lang="tr-TR" sz="2200" b="1" dirty="0"/>
              <a:t> olur.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203848" y="3754140"/>
            <a:ext cx="38884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/>
              <a:t> </a:t>
            </a:r>
            <a:r>
              <a:rPr lang="tr-TR" sz="2400" dirty="0" err="1"/>
              <a:t>Karbamazepin</a:t>
            </a:r>
            <a:endParaRPr lang="tr-TR" sz="2400" dirty="0"/>
          </a:p>
        </p:txBody>
      </p:sp>
      <p:sp>
        <p:nvSpPr>
          <p:cNvPr id="2" name="Text Box 1"/>
          <p:cNvSpPr txBox="1"/>
          <p:nvPr/>
        </p:nvSpPr>
        <p:spPr>
          <a:xfrm>
            <a:off x="1078230" y="935355"/>
            <a:ext cx="69646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tr-TR" sz="3600" b="1" dirty="0">
                <a:solidFill>
                  <a:schemeClr val="accent4"/>
                </a:solidFill>
                <a:effectLst/>
                <a:sym typeface="+mn-ea"/>
              </a:rPr>
              <a:t>Dibenzazepine anticonvulsants</a:t>
            </a:r>
            <a:endParaRPr lang="tr-TR" sz="3600" b="1" dirty="0">
              <a:solidFill>
                <a:schemeClr val="accent4"/>
              </a:solidFill>
              <a:effectLst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395536" y="692696"/>
            <a:ext cx="520719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/>
              <a:t>  </a:t>
            </a:r>
            <a:r>
              <a:rPr lang="tr-TR" sz="2000" dirty="0" err="1"/>
              <a:t>Hepatik</a:t>
            </a:r>
            <a:r>
              <a:rPr lang="tr-TR" sz="2000" dirty="0"/>
              <a:t> mono-</a:t>
            </a:r>
            <a:r>
              <a:rPr lang="tr-TR" sz="2000" dirty="0" err="1"/>
              <a:t>oksijenaz</a:t>
            </a:r>
            <a:r>
              <a:rPr lang="tr-TR" sz="2000" dirty="0"/>
              <a:t> enzim sisteminin indüksiyonuna bağlı olarak </a:t>
            </a:r>
            <a:r>
              <a:rPr lang="tr-TR" sz="2000" dirty="0" err="1"/>
              <a:t>karbamazepin</a:t>
            </a:r>
            <a:r>
              <a:rPr lang="tr-TR" sz="2000" dirty="0"/>
              <a:t> karaciğerde </a:t>
            </a:r>
            <a:r>
              <a:rPr lang="tr-TR" sz="2000" dirty="0" err="1"/>
              <a:t>metabolize</a:t>
            </a:r>
            <a:r>
              <a:rPr lang="tr-TR" sz="2000" dirty="0"/>
              <a:t> edilen bazı ilaçların plazma düzeylerini düşürebilir ve etkinliğini azaltabilir; hatta yok edebilir. </a:t>
            </a:r>
          </a:p>
          <a:p>
            <a:r>
              <a:rPr lang="tr-TR" sz="2000" dirty="0"/>
              <a:t>  Klinik gereksinimlere göre dozajları</a:t>
            </a:r>
            <a:br>
              <a:rPr lang="tr-TR" sz="2000" dirty="0"/>
            </a:br>
            <a:r>
              <a:rPr lang="tr-TR" sz="2000" dirty="0"/>
              <a:t>ayarlanması gerekebilen ilaçlar: </a:t>
            </a:r>
          </a:p>
          <a:p>
            <a:r>
              <a:rPr lang="tr-TR" sz="2000" dirty="0" err="1"/>
              <a:t>Klobazam</a:t>
            </a:r>
            <a:r>
              <a:rPr lang="tr-TR" sz="2000" dirty="0"/>
              <a:t>, </a:t>
            </a:r>
            <a:r>
              <a:rPr lang="tr-TR" sz="2000" dirty="0" err="1"/>
              <a:t>klonazepam</a:t>
            </a:r>
            <a:r>
              <a:rPr lang="tr-TR" sz="2000" dirty="0"/>
              <a:t>, </a:t>
            </a:r>
            <a:r>
              <a:rPr lang="tr-TR" sz="2000" dirty="0" err="1"/>
              <a:t>etosüksimit</a:t>
            </a:r>
            <a:r>
              <a:rPr lang="tr-TR" sz="2000" dirty="0"/>
              <a:t>, </a:t>
            </a:r>
            <a:r>
              <a:rPr lang="tr-TR" sz="2000" dirty="0" err="1"/>
              <a:t>primidon,valproik</a:t>
            </a:r>
            <a:r>
              <a:rPr lang="tr-TR" sz="2000" dirty="0"/>
              <a:t> asit, </a:t>
            </a:r>
            <a:r>
              <a:rPr lang="tr-TR" sz="2000" dirty="0" err="1"/>
              <a:t>alprazolam</a:t>
            </a:r>
            <a:r>
              <a:rPr lang="tr-TR" sz="2000" dirty="0"/>
              <a:t>; </a:t>
            </a:r>
            <a:r>
              <a:rPr lang="tr-TR" sz="2000" dirty="0" err="1"/>
              <a:t>kortikosteroidler,siklosporin</a:t>
            </a:r>
            <a:r>
              <a:rPr lang="tr-TR" sz="2000" dirty="0"/>
              <a:t>, </a:t>
            </a:r>
            <a:r>
              <a:rPr lang="tr-TR" sz="2000" dirty="0" err="1"/>
              <a:t>digoksin</a:t>
            </a:r>
            <a:r>
              <a:rPr lang="tr-TR" sz="2000" dirty="0"/>
              <a:t>, </a:t>
            </a:r>
            <a:r>
              <a:rPr lang="tr-TR" sz="2000" dirty="0" err="1"/>
              <a:t>doksisiklin</a:t>
            </a:r>
            <a:r>
              <a:rPr lang="tr-TR" sz="2000" dirty="0"/>
              <a:t>, </a:t>
            </a:r>
            <a:r>
              <a:rPr lang="tr-TR" sz="2000" dirty="0" err="1"/>
              <a:t>felodipin</a:t>
            </a:r>
            <a:r>
              <a:rPr lang="tr-TR" sz="2000" dirty="0"/>
              <a:t>, </a:t>
            </a:r>
            <a:r>
              <a:rPr lang="tr-TR" sz="2000" dirty="0" err="1"/>
              <a:t>haloperidol</a:t>
            </a:r>
            <a:r>
              <a:rPr lang="tr-TR" sz="2000" dirty="0"/>
              <a:t>, </a:t>
            </a:r>
            <a:r>
              <a:rPr lang="tr-TR" sz="2000" dirty="0" err="1"/>
              <a:t>imipramin</a:t>
            </a:r>
            <a:r>
              <a:rPr lang="tr-TR" sz="2000" dirty="0"/>
              <a:t>, </a:t>
            </a:r>
            <a:r>
              <a:rPr lang="tr-TR" sz="2000" dirty="0" err="1"/>
              <a:t>metadon</a:t>
            </a:r>
            <a:r>
              <a:rPr lang="tr-TR" sz="2000" dirty="0"/>
              <a:t>, oral </a:t>
            </a:r>
            <a:r>
              <a:rPr lang="tr-TR" sz="2000" dirty="0" err="1"/>
              <a:t>kontraseptifler</a:t>
            </a:r>
            <a:r>
              <a:rPr lang="tr-TR" sz="2000" dirty="0"/>
              <a:t> (alternatif </a:t>
            </a:r>
            <a:r>
              <a:rPr lang="tr-TR" sz="2000" dirty="0" err="1"/>
              <a:t>kontraseptif</a:t>
            </a:r>
            <a:r>
              <a:rPr lang="tr-TR" sz="2000" dirty="0"/>
              <a:t> </a:t>
            </a:r>
            <a:r>
              <a:rPr lang="tr-TR" sz="2000" dirty="0" err="1"/>
              <a:t>metodlar</a:t>
            </a:r>
            <a:r>
              <a:rPr lang="tr-TR" sz="2000" dirty="0"/>
              <a:t> düşünülmelidir), </a:t>
            </a:r>
            <a:r>
              <a:rPr lang="tr-TR" sz="2000" dirty="0" err="1"/>
              <a:t>teofilin</a:t>
            </a:r>
            <a:r>
              <a:rPr lang="tr-TR" sz="2000" dirty="0"/>
              <a:t>, oral</a:t>
            </a:r>
            <a:br>
              <a:rPr lang="tr-TR" sz="2000" dirty="0"/>
            </a:br>
            <a:r>
              <a:rPr lang="tr-TR" sz="2000" dirty="0" err="1"/>
              <a:t>antikoagülanlar</a:t>
            </a:r>
            <a:r>
              <a:rPr lang="tr-TR" sz="2000" dirty="0"/>
              <a:t>.</a:t>
            </a:r>
            <a:endParaRPr lang="tr-TR" sz="2000" u="none" strike="noStrike" dirty="0">
              <a:solidFill>
                <a:srgbClr val="000000"/>
              </a:solidFill>
              <a:effectLst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5024" y="1293134"/>
            <a:ext cx="3129967" cy="1805357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5025" y="3794125"/>
            <a:ext cx="3129915" cy="194691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29235" y="681990"/>
            <a:ext cx="8949055" cy="768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200" b="1" dirty="0"/>
              <a:t> </a:t>
            </a:r>
            <a:r>
              <a:rPr lang="tr-TR" sz="2200" b="1" dirty="0" err="1"/>
              <a:t>Karbamazepinin</a:t>
            </a:r>
            <a:r>
              <a:rPr lang="tr-TR" sz="2200" b="1" dirty="0"/>
              <a:t> </a:t>
            </a:r>
            <a:r>
              <a:rPr lang="tr-TR" sz="2200" b="1" dirty="0" err="1"/>
              <a:t>izoniyazid</a:t>
            </a:r>
            <a:r>
              <a:rPr lang="tr-TR" sz="2200" b="1" dirty="0"/>
              <a:t> ile birlikte kullanımı sonucu </a:t>
            </a:r>
            <a:r>
              <a:rPr lang="tr-TR" sz="2200" b="1" dirty="0" err="1"/>
              <a:t>izoniyazide</a:t>
            </a:r>
            <a:r>
              <a:rPr lang="tr-TR" sz="2200" b="1" dirty="0"/>
              <a:t> bağlı </a:t>
            </a:r>
            <a:r>
              <a:rPr lang="tr-TR" sz="2200" b="1" dirty="0" err="1"/>
              <a:t>hepatotoksisitede</a:t>
            </a:r>
            <a:r>
              <a:rPr lang="tr-TR" sz="2200" b="1" dirty="0"/>
              <a:t> artış bildirilmiştir.</a:t>
            </a:r>
            <a:endParaRPr lang="tr-TR" sz="2200" b="1" u="none" strike="noStrike" dirty="0">
              <a:solidFill>
                <a:srgbClr val="000000"/>
              </a:solidFill>
              <a:effectLst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229468" y="2003326"/>
            <a:ext cx="4572000" cy="17837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2200" b="1" dirty="0"/>
              <a:t>Oral </a:t>
            </a:r>
            <a:r>
              <a:rPr lang="tr-TR" sz="2200" b="1" dirty="0" err="1"/>
              <a:t>kontraseptif</a:t>
            </a:r>
            <a:r>
              <a:rPr lang="tr-TR" sz="2200" b="1" dirty="0"/>
              <a:t> alan kadınlarda kanama görüldüğü bildirilmiştir, oral </a:t>
            </a:r>
            <a:r>
              <a:rPr lang="tr-TR" sz="2200" b="1" dirty="0" err="1"/>
              <a:t>kontraseptiflerin</a:t>
            </a:r>
            <a:r>
              <a:rPr lang="tr-TR" sz="2200" b="1" dirty="0"/>
              <a:t> güvenilirliği </a:t>
            </a:r>
            <a:r>
              <a:rPr lang="tr-TR" sz="2200" b="1" dirty="0" err="1"/>
              <a:t>Tegretol'den</a:t>
            </a:r>
            <a:r>
              <a:rPr lang="tr-TR" sz="2200" b="1" dirty="0"/>
              <a:t> ters olarak etkilenebilir.</a:t>
            </a:r>
            <a:endParaRPr lang="tr-TR" sz="2200" b="1" u="none" strike="noStrike" dirty="0">
              <a:solidFill>
                <a:srgbClr val="000000"/>
              </a:solidFill>
              <a:effectLst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229235" y="4681220"/>
            <a:ext cx="6437630" cy="1106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tr-TR" sz="2200" b="1" dirty="0" err="1">
                <a:sym typeface="+mn-ea"/>
              </a:rPr>
              <a:t>Tegretol'ün</a:t>
            </a:r>
            <a:r>
              <a:rPr lang="tr-TR" sz="2200" b="1" dirty="0">
                <a:sym typeface="+mn-ea"/>
              </a:rPr>
              <a:t> bazı </a:t>
            </a:r>
            <a:r>
              <a:rPr lang="tr-TR" sz="2200" b="1" dirty="0" err="1">
                <a:sym typeface="+mn-ea"/>
              </a:rPr>
              <a:t>diüretiklerle</a:t>
            </a:r>
            <a:r>
              <a:rPr lang="tr-TR" sz="2200" b="1" dirty="0">
                <a:sym typeface="+mn-ea"/>
              </a:rPr>
              <a:t> (</a:t>
            </a:r>
            <a:r>
              <a:rPr lang="tr-TR" sz="2200" b="1" dirty="0" err="1">
                <a:sym typeface="+mn-ea"/>
              </a:rPr>
              <a:t>hidroklorotiyazid</a:t>
            </a:r>
            <a:r>
              <a:rPr lang="tr-TR" sz="2200" b="1" dirty="0">
                <a:sym typeface="+mn-ea"/>
              </a:rPr>
              <a:t>, </a:t>
            </a:r>
            <a:r>
              <a:rPr lang="tr-TR" sz="2200" b="1" dirty="0" err="1">
                <a:sym typeface="+mn-ea"/>
              </a:rPr>
              <a:t>furosemid</a:t>
            </a:r>
            <a:r>
              <a:rPr lang="tr-TR" sz="2200" b="1" dirty="0">
                <a:sym typeface="+mn-ea"/>
              </a:rPr>
              <a:t>) birlikte kullanımı</a:t>
            </a:r>
            <a:br>
              <a:rPr lang="tr-TR" sz="2200" b="1" dirty="0">
                <a:sym typeface="+mn-ea"/>
              </a:rPr>
            </a:br>
            <a:r>
              <a:rPr lang="tr-TR" sz="2200" b="1" dirty="0" err="1">
                <a:sym typeface="+mn-ea"/>
              </a:rPr>
              <a:t>semptomatik</a:t>
            </a:r>
            <a:r>
              <a:rPr lang="tr-TR" sz="2200" b="1" dirty="0">
                <a:sym typeface="+mn-ea"/>
              </a:rPr>
              <a:t> </a:t>
            </a:r>
            <a:r>
              <a:rPr lang="tr-TR" sz="2200" b="1" dirty="0" err="1">
                <a:sym typeface="+mn-ea"/>
              </a:rPr>
              <a:t>hiponatremiye</a:t>
            </a:r>
            <a:r>
              <a:rPr lang="tr-TR" sz="2200" b="1" dirty="0">
                <a:sym typeface="+mn-ea"/>
              </a:rPr>
              <a:t> neden olabilir.</a:t>
            </a:r>
            <a:endParaRPr lang="en-US" sz="220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971600" y="2934040"/>
            <a:ext cx="4339590" cy="144655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b="1" dirty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b="1" dirty="0" err="1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Epilepsi</a:t>
            </a:r>
            <a:r>
              <a:rPr lang="en-US" sz="2200" b="1" dirty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b="1" dirty="0" err="1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tedavisinde</a:t>
            </a:r>
            <a:r>
              <a:rPr lang="en-US" sz="2200" b="1" dirty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b="1" dirty="0" err="1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pirolidin</a:t>
            </a:r>
            <a:r>
              <a:rPr lang="en-US" sz="2200" b="1" dirty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b="1" dirty="0" err="1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antikonvülsan</a:t>
            </a:r>
            <a:r>
              <a:rPr lang="en-US" sz="2200" b="1" dirty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200" b="1" dirty="0" err="1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levetirasetam</a:t>
            </a:r>
            <a:r>
              <a:rPr lang="en-US" sz="2200" b="1" dirty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b="1" dirty="0" err="1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kullanılır</a:t>
            </a:r>
            <a:r>
              <a:rPr lang="en-US" sz="2200" b="1" dirty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Tam </a:t>
            </a:r>
            <a:r>
              <a:rPr lang="en-US" sz="2200" b="1" dirty="0" err="1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etki</a:t>
            </a:r>
            <a:r>
              <a:rPr lang="en-US" sz="2200" b="1" dirty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b="1" dirty="0" err="1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mekanizması</a:t>
            </a:r>
            <a:r>
              <a:rPr lang="en-US" sz="2200" b="1" dirty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b="1" dirty="0" err="1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bilinmiyor</a:t>
            </a:r>
            <a:r>
              <a:rPr lang="tr-TR" sz="2200" b="1" dirty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2200" b="1" dirty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1835696" y="908720"/>
            <a:ext cx="57038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Pirolidin</a:t>
            </a:r>
            <a:r>
              <a:rPr lang="en-US" sz="3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6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antikonvulsanlar</a:t>
            </a:r>
            <a:endParaRPr lang="tr-TR" sz="36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01C832DC-9A1E-441F-BE1D-C6ECA6E17D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1434" y="2185847"/>
            <a:ext cx="6711654" cy="4195481"/>
          </a:xfrm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1403648" y="1052736"/>
            <a:ext cx="6259195" cy="415498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/>
            <a:r>
              <a:rPr lang="tr-TR" altLang="en-US" sz="2200" dirty="0"/>
              <a:t>   </a:t>
            </a:r>
            <a:r>
              <a:rPr lang="en-US" sz="2200" dirty="0" err="1"/>
              <a:t>Böbrekten</a:t>
            </a:r>
            <a:r>
              <a:rPr lang="en-US" sz="2200" dirty="0"/>
              <a:t> </a:t>
            </a:r>
            <a:r>
              <a:rPr lang="en-US" sz="2200" dirty="0" err="1"/>
              <a:t>tübüler</a:t>
            </a:r>
            <a:r>
              <a:rPr lang="en-US" sz="2200" dirty="0"/>
              <a:t> </a:t>
            </a:r>
            <a:r>
              <a:rPr lang="en-US" sz="2200" dirty="0" err="1"/>
              <a:t>sekresyonu</a:t>
            </a:r>
            <a:r>
              <a:rPr lang="en-US" sz="2200" dirty="0"/>
              <a:t> bloke </a:t>
            </a:r>
            <a:r>
              <a:rPr lang="en-US" sz="2200" dirty="0" err="1"/>
              <a:t>eden</a:t>
            </a:r>
            <a:r>
              <a:rPr lang="en-US" sz="2200" dirty="0"/>
              <a:t> </a:t>
            </a:r>
            <a:r>
              <a:rPr lang="en-US" sz="2200" dirty="0" err="1"/>
              <a:t>bir</a:t>
            </a:r>
            <a:r>
              <a:rPr lang="en-US" sz="2200" dirty="0"/>
              <a:t> </a:t>
            </a:r>
            <a:r>
              <a:rPr lang="en-US" sz="2200" dirty="0" err="1"/>
              <a:t>ilaç</a:t>
            </a:r>
            <a:r>
              <a:rPr lang="en-US" sz="2200" dirty="0"/>
              <a:t> </a:t>
            </a:r>
            <a:r>
              <a:rPr lang="en-US" sz="2200" dirty="0" err="1"/>
              <a:t>olan</a:t>
            </a:r>
            <a:r>
              <a:rPr lang="en-US" sz="2200" dirty="0"/>
              <a:t> </a:t>
            </a:r>
            <a:r>
              <a:rPr lang="en-US" sz="2200" dirty="0" err="1"/>
              <a:t>probenesid’i</a:t>
            </a:r>
            <a:r>
              <a:rPr lang="tr-TR" sz="2200" dirty="0"/>
              <a:t>n </a:t>
            </a:r>
            <a:r>
              <a:rPr lang="en-US" sz="2200" dirty="0"/>
              <a:t>primer </a:t>
            </a:r>
            <a:r>
              <a:rPr lang="en-US" sz="2200" dirty="0" err="1"/>
              <a:t>metabolitinin</a:t>
            </a:r>
            <a:r>
              <a:rPr lang="en-US" sz="2200" dirty="0"/>
              <a:t> renal </a:t>
            </a:r>
            <a:r>
              <a:rPr lang="en-US" sz="2200" dirty="0" err="1"/>
              <a:t>klerensini</a:t>
            </a:r>
            <a:r>
              <a:rPr lang="en-US" sz="2200" dirty="0"/>
              <a:t> </a:t>
            </a:r>
            <a:r>
              <a:rPr lang="en-US" sz="2200" dirty="0" err="1"/>
              <a:t>inhibe</a:t>
            </a:r>
            <a:r>
              <a:rPr lang="en-US" sz="2200" dirty="0"/>
              <a:t> </a:t>
            </a:r>
            <a:r>
              <a:rPr lang="en-US" sz="2200" dirty="0" err="1"/>
              <a:t>ettiği</a:t>
            </a:r>
            <a:r>
              <a:rPr lang="en-US" sz="2200" dirty="0"/>
              <a:t> </a:t>
            </a:r>
            <a:r>
              <a:rPr lang="en-US" sz="2200" dirty="0" err="1"/>
              <a:t>gösterilmiştir</a:t>
            </a:r>
            <a:r>
              <a:rPr lang="en-US" sz="2200" dirty="0"/>
              <a:t>. </a:t>
            </a:r>
            <a:r>
              <a:rPr lang="en-US" sz="2200" dirty="0" err="1"/>
              <a:t>Aktif</a:t>
            </a:r>
            <a:r>
              <a:rPr lang="en-US" sz="2200" dirty="0"/>
              <a:t> </a:t>
            </a:r>
            <a:r>
              <a:rPr lang="en-US" sz="2200" dirty="0" err="1"/>
              <a:t>tübüler</a:t>
            </a:r>
            <a:r>
              <a:rPr lang="en-US" sz="2200" dirty="0"/>
              <a:t> </a:t>
            </a:r>
            <a:r>
              <a:rPr lang="en-US" sz="2200" dirty="0" err="1"/>
              <a:t>sekresyonla</a:t>
            </a:r>
            <a:r>
              <a:rPr lang="en-US" sz="2200" dirty="0"/>
              <a:t> </a:t>
            </a:r>
            <a:r>
              <a:rPr lang="en-US" sz="2200" dirty="0" err="1"/>
              <a:t>atılan</a:t>
            </a:r>
            <a:r>
              <a:rPr lang="en-US" sz="2200" dirty="0"/>
              <a:t> </a:t>
            </a:r>
            <a:r>
              <a:rPr lang="en-US" sz="2200" dirty="0" err="1"/>
              <a:t>diğer</a:t>
            </a:r>
            <a:r>
              <a:rPr lang="en-US" sz="2200" dirty="0"/>
              <a:t> </a:t>
            </a:r>
            <a:r>
              <a:rPr lang="en-US" sz="2200" dirty="0" err="1"/>
              <a:t>ilaçların</a:t>
            </a:r>
            <a:r>
              <a:rPr lang="en-US" sz="2200" dirty="0"/>
              <a:t> da </a:t>
            </a:r>
            <a:r>
              <a:rPr lang="en-US" sz="2200" dirty="0" err="1"/>
              <a:t>metabolitin</a:t>
            </a:r>
            <a:r>
              <a:rPr lang="en-US" sz="2200" dirty="0"/>
              <a:t> renal </a:t>
            </a:r>
            <a:r>
              <a:rPr lang="en-US" sz="2200" dirty="0" err="1"/>
              <a:t>klerensini</a:t>
            </a:r>
            <a:r>
              <a:rPr lang="en-US" sz="2200" dirty="0"/>
              <a:t> </a:t>
            </a:r>
            <a:r>
              <a:rPr lang="en-US" sz="2200" dirty="0" err="1"/>
              <a:t>düşürmesi</a:t>
            </a:r>
            <a:r>
              <a:rPr lang="en-US" sz="2200" dirty="0"/>
              <a:t> </a:t>
            </a:r>
            <a:r>
              <a:rPr lang="en-US" sz="2200" dirty="0" err="1"/>
              <a:t>beklenebilir</a:t>
            </a:r>
            <a:r>
              <a:rPr lang="en-US" sz="2200" dirty="0"/>
              <a:t>.</a:t>
            </a:r>
          </a:p>
          <a:p>
            <a:pPr algn="just"/>
            <a:r>
              <a:rPr lang="en-US" sz="2200" dirty="0" err="1"/>
              <a:t>Levetirasetam’ın</a:t>
            </a:r>
            <a:r>
              <a:rPr lang="en-US" sz="2200" dirty="0"/>
              <a:t> </a:t>
            </a:r>
            <a:r>
              <a:rPr lang="en-US" sz="2200" dirty="0" err="1"/>
              <a:t>probenesid</a:t>
            </a:r>
            <a:r>
              <a:rPr lang="en-US" sz="2200" dirty="0"/>
              <a:t> </a:t>
            </a:r>
            <a:r>
              <a:rPr lang="en-US" sz="2200" dirty="0" err="1"/>
              <a:t>üzerindeki</a:t>
            </a:r>
            <a:r>
              <a:rPr lang="en-US" sz="2200" dirty="0"/>
              <a:t> </a:t>
            </a:r>
            <a:r>
              <a:rPr lang="en-US" sz="2200" dirty="0" err="1"/>
              <a:t>etkisi</a:t>
            </a:r>
            <a:r>
              <a:rPr lang="en-US" sz="2200" dirty="0"/>
              <a:t> </a:t>
            </a:r>
            <a:r>
              <a:rPr lang="en-US" sz="2200" dirty="0" err="1"/>
              <a:t>çalışılmamıştır</a:t>
            </a:r>
            <a:r>
              <a:rPr lang="en-US" sz="2200" dirty="0"/>
              <a:t> </a:t>
            </a:r>
            <a:r>
              <a:rPr lang="en-US" sz="2200" dirty="0" err="1"/>
              <a:t>ve</a:t>
            </a:r>
            <a:r>
              <a:rPr lang="en-US" sz="2200" dirty="0"/>
              <a:t> </a:t>
            </a:r>
            <a:r>
              <a:rPr lang="en-US" sz="2200" dirty="0" err="1"/>
              <a:t>levetirasetam’ın</a:t>
            </a:r>
            <a:r>
              <a:rPr lang="en-US" sz="2200" dirty="0"/>
              <a:t> </a:t>
            </a:r>
            <a:r>
              <a:rPr lang="en-US" sz="2200" dirty="0" err="1"/>
              <a:t>diğer</a:t>
            </a:r>
            <a:r>
              <a:rPr lang="en-US" sz="2200" dirty="0"/>
              <a:t> </a:t>
            </a:r>
            <a:r>
              <a:rPr lang="en-US" sz="2200" dirty="0" err="1"/>
              <a:t>aktif</a:t>
            </a:r>
            <a:r>
              <a:rPr lang="en-US" sz="2200" dirty="0"/>
              <a:t> </a:t>
            </a:r>
            <a:r>
              <a:rPr lang="en-US" sz="2200" dirty="0" err="1"/>
              <a:t>olarak</a:t>
            </a:r>
            <a:r>
              <a:rPr lang="en-US" sz="2200" dirty="0"/>
              <a:t> </a:t>
            </a:r>
            <a:r>
              <a:rPr lang="en-US" sz="2200" dirty="0" err="1"/>
              <a:t>sekrete</a:t>
            </a:r>
            <a:r>
              <a:rPr lang="en-US" sz="2200" dirty="0"/>
              <a:t> </a:t>
            </a:r>
            <a:r>
              <a:rPr lang="en-US" sz="2200" dirty="0" err="1"/>
              <a:t>edilen</a:t>
            </a:r>
            <a:r>
              <a:rPr lang="en-US" sz="2200" dirty="0"/>
              <a:t> </a:t>
            </a:r>
            <a:r>
              <a:rPr lang="en-US" sz="2200" dirty="0" err="1"/>
              <a:t>örn</a:t>
            </a:r>
            <a:r>
              <a:rPr lang="en-US" sz="2200" dirty="0"/>
              <a:t>. non-steroid</a:t>
            </a:r>
            <a:r>
              <a:rPr lang="tr-TR" sz="2200" dirty="0"/>
              <a:t> </a:t>
            </a:r>
            <a:r>
              <a:rPr lang="en-US" sz="2200" dirty="0"/>
              <a:t> </a:t>
            </a:r>
            <a:r>
              <a:rPr lang="en-US" sz="2200" dirty="0" err="1"/>
              <a:t>antienflamatuva</a:t>
            </a:r>
            <a:r>
              <a:rPr lang="tr-TR" sz="2200" dirty="0"/>
              <a:t>r i</a:t>
            </a:r>
            <a:r>
              <a:rPr lang="en-US" sz="2200" dirty="0" err="1"/>
              <a:t>laçlar</a:t>
            </a:r>
            <a:r>
              <a:rPr lang="en-US" sz="2200" dirty="0"/>
              <a:t> (NSAİD),</a:t>
            </a:r>
            <a:r>
              <a:rPr lang="en-US" sz="2200" dirty="0" err="1"/>
              <a:t>sulfonamidler</a:t>
            </a:r>
            <a:r>
              <a:rPr lang="en-US" sz="2200" dirty="0"/>
              <a:t> </a:t>
            </a:r>
            <a:r>
              <a:rPr lang="en-US" sz="2200" dirty="0" err="1"/>
              <a:t>ve</a:t>
            </a:r>
            <a:r>
              <a:rPr lang="en-US" sz="2200" dirty="0"/>
              <a:t> </a:t>
            </a:r>
            <a:r>
              <a:rPr lang="en-US" sz="2200" dirty="0" err="1"/>
              <a:t>metotreksat</a:t>
            </a:r>
            <a:r>
              <a:rPr lang="en-US" sz="2200" dirty="0"/>
              <a:t> </a:t>
            </a:r>
            <a:r>
              <a:rPr lang="en-US" sz="2200" dirty="0" err="1"/>
              <a:t>gibi</a:t>
            </a:r>
            <a:r>
              <a:rPr lang="en-US" sz="2200" dirty="0"/>
              <a:t> </a:t>
            </a:r>
            <a:r>
              <a:rPr lang="en-US" sz="2200" dirty="0" err="1"/>
              <a:t>ilaçlar</a:t>
            </a:r>
            <a:r>
              <a:rPr lang="en-US" sz="2200" dirty="0"/>
              <a:t> </a:t>
            </a:r>
            <a:r>
              <a:rPr lang="en-US" sz="2200" dirty="0" err="1"/>
              <a:t>üzerindeki</a:t>
            </a:r>
            <a:r>
              <a:rPr lang="en-US" sz="2200" dirty="0"/>
              <a:t> </a:t>
            </a:r>
            <a:r>
              <a:rPr lang="en-US" sz="2200" dirty="0" err="1"/>
              <a:t>etkisi</a:t>
            </a:r>
            <a:r>
              <a:rPr lang="en-US" sz="2200" dirty="0"/>
              <a:t> </a:t>
            </a:r>
            <a:r>
              <a:rPr lang="en-US" sz="2200" dirty="0" err="1"/>
              <a:t>bilinmemektedir</a:t>
            </a:r>
            <a:r>
              <a:rPr lang="en-US" sz="2200" dirty="0"/>
              <a:t>.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683568" y="1340768"/>
            <a:ext cx="8602345" cy="38164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</a:rPr>
              <a:t>AMPA receptor antagonists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</a:rPr>
              <a:t>barbiturate anticonvulsants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</a:rPr>
              <a:t>benzodiazepine anticonvulsants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chemeClr val="tx1"/>
                </a:solidFill>
              </a:rPr>
              <a:t>carbamate</a:t>
            </a:r>
            <a:r>
              <a:rPr lang="en-US" sz="2200" dirty="0">
                <a:solidFill>
                  <a:schemeClr val="tx1"/>
                </a:solidFill>
              </a:rPr>
              <a:t> anticonvulsants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chemeClr val="tx1"/>
                </a:solidFill>
              </a:rPr>
              <a:t>dibenzazepine</a:t>
            </a:r>
            <a:r>
              <a:rPr lang="en-US" sz="2200" dirty="0">
                <a:solidFill>
                  <a:schemeClr val="tx1"/>
                </a:solidFill>
              </a:rPr>
              <a:t> anticonvulsants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</a:rPr>
              <a:t>gamma-</a:t>
            </a:r>
            <a:r>
              <a:rPr lang="en-US" sz="2200" dirty="0" err="1">
                <a:solidFill>
                  <a:schemeClr val="tx1"/>
                </a:solidFill>
              </a:rPr>
              <a:t>aminobutyric</a:t>
            </a:r>
            <a:r>
              <a:rPr lang="en-US" sz="2200" dirty="0">
                <a:solidFill>
                  <a:schemeClr val="tx1"/>
                </a:solidFill>
              </a:rPr>
              <a:t> acid analogs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chemeClr val="tx1"/>
                </a:solidFill>
              </a:rPr>
              <a:t>hydantoin</a:t>
            </a:r>
            <a:r>
              <a:rPr lang="en-US" sz="2200" dirty="0">
                <a:solidFill>
                  <a:schemeClr val="tx1"/>
                </a:solidFill>
              </a:rPr>
              <a:t> anticonvulsants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chemeClr val="tx1"/>
                </a:solidFill>
              </a:rPr>
              <a:t>oxazolidinedione</a:t>
            </a:r>
            <a:r>
              <a:rPr lang="en-US" sz="2200" dirty="0">
                <a:solidFill>
                  <a:schemeClr val="tx1"/>
                </a:solidFill>
              </a:rPr>
              <a:t> anticonvulsants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chemeClr val="tx1"/>
                </a:solidFill>
              </a:rPr>
              <a:t>pyrrolidine</a:t>
            </a:r>
            <a:r>
              <a:rPr lang="en-US" sz="2200" dirty="0">
                <a:solidFill>
                  <a:schemeClr val="tx1"/>
                </a:solidFill>
              </a:rPr>
              <a:t> anticonvulsants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chemeClr val="tx1"/>
                </a:solidFill>
              </a:rPr>
              <a:t>succinimide</a:t>
            </a:r>
            <a:r>
              <a:rPr lang="en-US" sz="2200" dirty="0">
                <a:solidFill>
                  <a:schemeClr val="tx1"/>
                </a:solidFill>
              </a:rPr>
              <a:t> anticonvulsants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chemeClr val="tx1"/>
                </a:solidFill>
              </a:rPr>
              <a:t>triazine</a:t>
            </a:r>
            <a:r>
              <a:rPr lang="en-US" sz="2200" dirty="0">
                <a:solidFill>
                  <a:schemeClr val="tx1"/>
                </a:solidFill>
              </a:rPr>
              <a:t> anticonvulsants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139952" y="3933056"/>
            <a:ext cx="452078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800" i="1" dirty="0">
                <a:ln w="0"/>
                <a:solidFill>
                  <a:schemeClr val="accent1"/>
                </a:solidFill>
                <a:effectLst>
                  <a:reflection blurRad="6350" stA="53000" endA="300" endPos="35500" dir="5400000" sy="-90000" algn="bl" rotWithShape="0"/>
                </a:effectLst>
              </a:rPr>
              <a:t>TEŞEKKÜRLER…</a:t>
            </a:r>
          </a:p>
        </p:txBody>
      </p:sp>
    </p:spTree>
    <p:extLst>
      <p:ext uri="{BB962C8B-B14F-4D97-AF65-F5344CB8AC3E}">
        <p14:creationId xmlns:p14="http://schemas.microsoft.com/office/powerpoint/2010/main" val="3591617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539552" y="1628800"/>
            <a:ext cx="8125028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200" b="1" dirty="0">
                <a:solidFill>
                  <a:schemeClr val="tx1"/>
                </a:solidFill>
              </a:rPr>
              <a:t>  </a:t>
            </a:r>
            <a:r>
              <a:rPr lang="tr-TR" sz="2200" dirty="0">
                <a:solidFill>
                  <a:schemeClr val="tx1"/>
                </a:solidFill>
              </a:rPr>
              <a:t>Beyin aktivitesini baskılayarak etki gösteren </a:t>
            </a:r>
            <a:r>
              <a:rPr lang="tr-TR" sz="2200" dirty="0" err="1">
                <a:solidFill>
                  <a:schemeClr val="tx1"/>
                </a:solidFill>
              </a:rPr>
              <a:t>sedatif</a:t>
            </a:r>
            <a:r>
              <a:rPr lang="tr-TR" sz="2200" dirty="0">
                <a:solidFill>
                  <a:schemeClr val="tx1"/>
                </a:solidFill>
              </a:rPr>
              <a:t> (yatıştırıcı) ilaç grubuna ait tanımlamadır. </a:t>
            </a:r>
            <a:r>
              <a:rPr lang="tr-TR" sz="2200" dirty="0" err="1">
                <a:solidFill>
                  <a:schemeClr val="tx1"/>
                </a:solidFill>
              </a:rPr>
              <a:t>Barbitüratlar</a:t>
            </a:r>
            <a:r>
              <a:rPr lang="tr-TR" sz="2200" dirty="0">
                <a:solidFill>
                  <a:schemeClr val="tx1"/>
                </a:solidFill>
              </a:rPr>
              <a:t> arasında, anestezi başlatmak için kullanılan çok kısa etkili </a:t>
            </a:r>
            <a:r>
              <a:rPr lang="tr-TR" sz="2200" dirty="0" err="1">
                <a:solidFill>
                  <a:schemeClr val="tx1"/>
                </a:solidFill>
              </a:rPr>
              <a:t>tiopental</a:t>
            </a:r>
            <a:r>
              <a:rPr lang="tr-TR" sz="2200" dirty="0">
                <a:solidFill>
                  <a:schemeClr val="tx1"/>
                </a:solidFill>
              </a:rPr>
              <a:t> ve epilepsi tedavisinde bazen </a:t>
            </a:r>
            <a:r>
              <a:rPr lang="tr-TR" sz="2200" dirty="0" err="1">
                <a:solidFill>
                  <a:schemeClr val="tx1"/>
                </a:solidFill>
              </a:rPr>
              <a:t>antikonvülsan</a:t>
            </a:r>
            <a:r>
              <a:rPr lang="tr-TR" sz="2200" dirty="0">
                <a:solidFill>
                  <a:schemeClr val="tx1"/>
                </a:solidFill>
              </a:rPr>
              <a:t> ilaç olarak kullanılan uzun etkili </a:t>
            </a:r>
            <a:r>
              <a:rPr lang="tr-TR" sz="2200" dirty="0" err="1">
                <a:solidFill>
                  <a:schemeClr val="tx1"/>
                </a:solidFill>
              </a:rPr>
              <a:t>fenobarbital</a:t>
            </a:r>
            <a:r>
              <a:rPr lang="tr-TR" sz="2200" dirty="0">
                <a:solidFill>
                  <a:schemeClr val="tx1"/>
                </a:solidFill>
              </a:rPr>
              <a:t> vardır.</a:t>
            </a:r>
          </a:p>
        </p:txBody>
      </p:sp>
      <p:sp>
        <p:nvSpPr>
          <p:cNvPr id="2" name="4 Dikdörtgen"/>
          <p:cNvSpPr/>
          <p:nvPr/>
        </p:nvSpPr>
        <p:spPr>
          <a:xfrm>
            <a:off x="539552" y="3717032"/>
            <a:ext cx="6920230" cy="21228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>
              <a:buFont typeface="Arial" panose="020B0604020202020204" pitchFamily="34" charset="0"/>
              <a:buNone/>
            </a:pPr>
            <a:r>
              <a:rPr lang="tr-TR" sz="2200" b="1" dirty="0">
                <a:solidFill>
                  <a:schemeClr val="tx1"/>
                </a:solidFill>
              </a:rPr>
              <a:t>Sık kullanılan </a:t>
            </a:r>
            <a:r>
              <a:rPr lang="tr-TR" sz="2200" b="1" dirty="0" err="1">
                <a:solidFill>
                  <a:schemeClr val="tx1"/>
                </a:solidFill>
              </a:rPr>
              <a:t>Barbitürat</a:t>
            </a:r>
            <a:r>
              <a:rPr lang="tr-TR" sz="2200" b="1" dirty="0">
                <a:solidFill>
                  <a:schemeClr val="tx1"/>
                </a:solidFill>
              </a:rPr>
              <a:t> grubu ilaçlar :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200" dirty="0" err="1">
                <a:solidFill>
                  <a:schemeClr val="tx1"/>
                </a:solidFill>
              </a:rPr>
              <a:t>Amobarbital</a:t>
            </a:r>
            <a:r>
              <a:rPr lang="tr-TR" sz="2200" dirty="0">
                <a:solidFill>
                  <a:schemeClr val="tx1"/>
                </a:solidFill>
              </a:rPr>
              <a:t>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200" dirty="0" err="1">
                <a:solidFill>
                  <a:schemeClr val="tx1"/>
                </a:solidFill>
              </a:rPr>
              <a:t>Butobarbital</a:t>
            </a:r>
            <a:r>
              <a:rPr lang="tr-TR" sz="2200" dirty="0">
                <a:solidFill>
                  <a:schemeClr val="tx1"/>
                </a:solidFill>
              </a:rPr>
              <a:t>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200" dirty="0" err="1">
                <a:solidFill>
                  <a:schemeClr val="tx1"/>
                </a:solidFill>
              </a:rPr>
              <a:t>Fenobarbital</a:t>
            </a:r>
            <a:r>
              <a:rPr lang="tr-TR" sz="2200" dirty="0">
                <a:solidFill>
                  <a:schemeClr val="tx1"/>
                </a:solidFill>
              </a:rPr>
              <a:t>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200" dirty="0" err="1">
                <a:solidFill>
                  <a:schemeClr val="tx1"/>
                </a:solidFill>
              </a:rPr>
              <a:t>Sekobarbital</a:t>
            </a:r>
            <a:r>
              <a:rPr lang="tr-TR" sz="2200" dirty="0">
                <a:solidFill>
                  <a:schemeClr val="tx1"/>
                </a:solidFill>
              </a:rPr>
              <a:t>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200" dirty="0" err="1">
                <a:solidFill>
                  <a:schemeClr val="tx1"/>
                </a:solidFill>
              </a:rPr>
              <a:t> Tiyopental</a:t>
            </a:r>
            <a:r>
              <a:rPr lang="tr-TR" sz="2200" dirty="0">
                <a:solidFill>
                  <a:schemeClr val="tx1"/>
                </a:solidFill>
              </a:rPr>
              <a:t> gibi ilaçlardır.</a:t>
            </a:r>
          </a:p>
        </p:txBody>
      </p:sp>
      <p:sp>
        <p:nvSpPr>
          <p:cNvPr id="5" name="Dikdörtgen 4"/>
          <p:cNvSpPr/>
          <p:nvPr/>
        </p:nvSpPr>
        <p:spPr>
          <a:xfrm>
            <a:off x="2820168" y="597503"/>
            <a:ext cx="35637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BARBİTÜRATLAR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426085" y="764704"/>
            <a:ext cx="8158043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effectLst/>
              </a:rPr>
              <a:t>İlaç Etkileşimleri :</a:t>
            </a:r>
            <a:r>
              <a:rPr lang="tr-TR" dirty="0">
                <a:solidFill>
                  <a:schemeClr val="tx1"/>
                </a:solidFill>
              </a:rPr>
              <a:t/>
            </a:r>
            <a:br>
              <a:rPr lang="tr-TR" dirty="0">
                <a:solidFill>
                  <a:schemeClr val="tx1"/>
                </a:solidFill>
              </a:rPr>
            </a:br>
            <a:r>
              <a:rPr lang="tr-TR" dirty="0">
                <a:solidFill>
                  <a:schemeClr val="tx1"/>
                </a:solidFill>
              </a:rPr>
              <a:t/>
            </a:r>
            <a:br>
              <a:rPr lang="tr-TR" dirty="0">
                <a:solidFill>
                  <a:schemeClr val="tx1"/>
                </a:solidFill>
              </a:rPr>
            </a:br>
            <a:r>
              <a:rPr lang="tr-TR" dirty="0" err="1">
                <a:solidFill>
                  <a:schemeClr val="tx1"/>
                </a:solidFill>
              </a:rPr>
              <a:t>Fenobarbital</a:t>
            </a:r>
            <a:r>
              <a:rPr lang="tr-TR" dirty="0">
                <a:solidFill>
                  <a:schemeClr val="tx1"/>
                </a:solidFill>
              </a:rPr>
              <a:t>, diğer santral etkili ilaçlarla (bazı </a:t>
            </a:r>
            <a:r>
              <a:rPr lang="tr-TR" dirty="0" err="1">
                <a:solidFill>
                  <a:schemeClr val="tx1"/>
                </a:solidFill>
              </a:rPr>
              <a:t>psikofarmasötikler</a:t>
            </a:r>
            <a:r>
              <a:rPr lang="tr-TR" dirty="0">
                <a:solidFill>
                  <a:schemeClr val="tx1"/>
                </a:solidFill>
              </a:rPr>
              <a:t>, narkotikler, ağrı kesiciler ve uyku ilaçları) ve alkolle birlikte verildiğinde, bunların etkisini arttırabilir. </a:t>
            </a:r>
            <a:r>
              <a:rPr lang="tr-TR" dirty="0" err="1">
                <a:solidFill>
                  <a:schemeClr val="tx1"/>
                </a:solidFill>
              </a:rPr>
              <a:t>Barbitüratlar</a:t>
            </a:r>
            <a:r>
              <a:rPr lang="tr-TR" dirty="0">
                <a:solidFill>
                  <a:schemeClr val="tx1"/>
                </a:solidFill>
              </a:rPr>
              <a:t>, oral </a:t>
            </a:r>
            <a:r>
              <a:rPr lang="tr-TR" dirty="0" err="1">
                <a:solidFill>
                  <a:schemeClr val="tx1"/>
                </a:solidFill>
              </a:rPr>
              <a:t>antikoagülanlar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griseofulvin</a:t>
            </a:r>
            <a:r>
              <a:rPr lang="tr-TR" dirty="0">
                <a:solidFill>
                  <a:schemeClr val="tx1"/>
                </a:solidFill>
              </a:rPr>
              <a:t>, oral </a:t>
            </a:r>
            <a:r>
              <a:rPr lang="tr-TR" dirty="0" err="1">
                <a:solidFill>
                  <a:schemeClr val="tx1"/>
                </a:solidFill>
              </a:rPr>
              <a:t>kontraseptifler</a:t>
            </a:r>
            <a:r>
              <a:rPr lang="tr-TR" dirty="0">
                <a:solidFill>
                  <a:schemeClr val="tx1"/>
                </a:solidFill>
              </a:rPr>
              <a:t> gibi bazı ilaçların karaciğerdeki yıkımını hızlandıran enzimlerin oluşumunda artışa ve dolayısıyla etki kaybına yol açabilirler.</a:t>
            </a:r>
            <a:br>
              <a:rPr lang="tr-TR" dirty="0">
                <a:solidFill>
                  <a:schemeClr val="tx1"/>
                </a:solidFill>
              </a:rPr>
            </a:br>
            <a:r>
              <a:rPr lang="tr-TR" dirty="0">
                <a:solidFill>
                  <a:schemeClr val="tx1"/>
                </a:solidFill>
              </a:rPr>
              <a:t/>
            </a:r>
            <a:br>
              <a:rPr lang="tr-TR" dirty="0">
                <a:solidFill>
                  <a:schemeClr val="tx1"/>
                </a:solidFill>
              </a:rPr>
            </a:br>
            <a:r>
              <a:rPr lang="tr-TR" dirty="0" err="1">
                <a:solidFill>
                  <a:schemeClr val="tx1"/>
                </a:solidFill>
              </a:rPr>
              <a:t>Valproik</a:t>
            </a:r>
            <a:r>
              <a:rPr lang="tr-TR" dirty="0">
                <a:solidFill>
                  <a:schemeClr val="tx1"/>
                </a:solidFill>
              </a:rPr>
              <a:t> asit, </a:t>
            </a:r>
            <a:r>
              <a:rPr lang="tr-TR" dirty="0" err="1">
                <a:solidFill>
                  <a:schemeClr val="tx1"/>
                </a:solidFill>
              </a:rPr>
              <a:t>barbitüratın</a:t>
            </a:r>
            <a:r>
              <a:rPr lang="tr-TR" dirty="0">
                <a:solidFill>
                  <a:schemeClr val="tx1"/>
                </a:solidFill>
              </a:rPr>
              <a:t> etkisini güçlendirir. </a:t>
            </a:r>
            <a:r>
              <a:rPr lang="tr-TR" dirty="0" err="1">
                <a:solidFill>
                  <a:schemeClr val="tx1"/>
                </a:solidFill>
              </a:rPr>
              <a:t>Barbitüratların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metotreksat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toksisitesini</a:t>
            </a:r>
            <a:r>
              <a:rPr lang="tr-TR" dirty="0">
                <a:solidFill>
                  <a:schemeClr val="tx1"/>
                </a:solidFill>
              </a:rPr>
              <a:t> arttırdığı, </a:t>
            </a:r>
            <a:r>
              <a:rPr lang="tr-TR" dirty="0" err="1">
                <a:solidFill>
                  <a:schemeClr val="tx1"/>
                </a:solidFill>
              </a:rPr>
              <a:t>kortikoid</a:t>
            </a:r>
            <a:r>
              <a:rPr lang="tr-TR" dirty="0">
                <a:solidFill>
                  <a:schemeClr val="tx1"/>
                </a:solidFill>
              </a:rPr>
              <a:t> etkisini (</a:t>
            </a:r>
            <a:r>
              <a:rPr lang="tr-TR" dirty="0" err="1">
                <a:solidFill>
                  <a:schemeClr val="tx1"/>
                </a:solidFill>
              </a:rPr>
              <a:t>glukokortikoidler</a:t>
            </a:r>
            <a:r>
              <a:rPr lang="tr-TR" dirty="0">
                <a:solidFill>
                  <a:schemeClr val="tx1"/>
                </a:solidFill>
              </a:rPr>
              <a:t>) azalttığı bilinmektedir.</a:t>
            </a:r>
            <a:br>
              <a:rPr lang="tr-TR" dirty="0">
                <a:solidFill>
                  <a:schemeClr val="tx1"/>
                </a:solidFill>
              </a:rPr>
            </a:b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2" name="İçerik Yer Tutucusu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/>
          <p:nvPr/>
        </p:nvSpPr>
        <p:spPr>
          <a:xfrm>
            <a:off x="467544" y="2204864"/>
            <a:ext cx="8208913" cy="25545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/>
            <a:r>
              <a:rPr lang="tr-TR" altLang="en-US" sz="2000" dirty="0">
                <a:solidFill>
                  <a:schemeClr val="tx1"/>
                </a:solidFill>
              </a:rPr>
              <a:t>       </a:t>
            </a:r>
            <a:r>
              <a:rPr lang="en-US" sz="2000" dirty="0" err="1">
                <a:solidFill>
                  <a:schemeClr val="tx1"/>
                </a:solidFill>
              </a:rPr>
              <a:t>Benzodiazepin</a:t>
            </a:r>
            <a:r>
              <a:rPr lang="en-US" sz="2000" dirty="0">
                <a:solidFill>
                  <a:schemeClr val="tx1"/>
                </a:solidFill>
              </a:rPr>
              <a:t> yap</a:t>
            </a:r>
            <a:r>
              <a:rPr lang="tr-TR" altLang="en-US" sz="2000" dirty="0">
                <a:solidFill>
                  <a:schemeClr val="tx1"/>
                </a:solidFill>
              </a:rPr>
              <a:t>ısı</a:t>
            </a:r>
            <a:r>
              <a:rPr lang="en-US" sz="2000" dirty="0" err="1">
                <a:solidFill>
                  <a:schemeClr val="tx1"/>
                </a:solidFill>
              </a:rPr>
              <a:t>ndaki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çok</a:t>
            </a:r>
            <a:r>
              <a:rPr lang="en-US" sz="2000" dirty="0">
                <a:solidFill>
                  <a:schemeClr val="tx1"/>
                </a:solidFill>
              </a:rPr>
              <a:t> bile</a:t>
            </a:r>
            <a:r>
              <a:rPr lang="tr-TR" altLang="en-US" sz="2000" dirty="0">
                <a:solidFill>
                  <a:schemeClr val="tx1"/>
                </a:solidFill>
              </a:rPr>
              <a:t>ş</a:t>
            </a:r>
            <a:r>
              <a:rPr lang="en-US" sz="2000" dirty="0" err="1">
                <a:solidFill>
                  <a:schemeClr val="tx1"/>
                </a:solidFill>
              </a:rPr>
              <a:t>ik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esas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olarak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sedatif-hipnotik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ve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anksiyolitik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olarak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kullan</a:t>
            </a:r>
            <a:r>
              <a:rPr lang="tr-TR" altLang="en-US" sz="2000" dirty="0">
                <a:solidFill>
                  <a:schemeClr val="tx1"/>
                </a:solidFill>
              </a:rPr>
              <a:t>ılı</a:t>
            </a:r>
            <a:r>
              <a:rPr lang="en-US" sz="2000" dirty="0">
                <a:solidFill>
                  <a:schemeClr val="tx1"/>
                </a:solidFill>
              </a:rPr>
              <a:t>r</a:t>
            </a:r>
            <a:r>
              <a:rPr lang="tr-TR" altLang="en-US" sz="2000" dirty="0">
                <a:solidFill>
                  <a:schemeClr val="tx1"/>
                </a:solidFill>
              </a:rPr>
              <a:t>.</a:t>
            </a:r>
            <a:r>
              <a:rPr lang="en-US" sz="2000" dirty="0" err="1">
                <a:solidFill>
                  <a:schemeClr val="tx1"/>
                </a:solidFill>
              </a:rPr>
              <a:t>Hayvan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testleri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bu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grup</a:t>
            </a:r>
            <a:r>
              <a:rPr lang="en-US" sz="2000" dirty="0">
                <a:solidFill>
                  <a:schemeClr val="tx1"/>
                </a:solidFill>
              </a:rPr>
              <a:t> bile</a:t>
            </a:r>
            <a:r>
              <a:rPr lang="tr-TR" altLang="en-US" sz="2000" dirty="0">
                <a:solidFill>
                  <a:schemeClr val="tx1"/>
                </a:solidFill>
              </a:rPr>
              <a:t>ş</a:t>
            </a:r>
            <a:r>
              <a:rPr lang="en-US" sz="2000" dirty="0" err="1">
                <a:solidFill>
                  <a:schemeClr val="tx1"/>
                </a:solidFill>
              </a:rPr>
              <a:t>iklerin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antikonvülsan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etkilerini</a:t>
            </a:r>
            <a:r>
              <a:rPr lang="en-US" sz="2000" dirty="0">
                <a:solidFill>
                  <a:schemeClr val="tx1"/>
                </a:solidFill>
              </a:rPr>
              <a:t> de </a:t>
            </a:r>
            <a:r>
              <a:rPr lang="en-US" sz="2000" dirty="0" err="1">
                <a:solidFill>
                  <a:schemeClr val="tx1"/>
                </a:solidFill>
              </a:rPr>
              <a:t>ortaya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koymu</a:t>
            </a:r>
            <a:r>
              <a:rPr lang="tr-TR" altLang="en-US" sz="2000" dirty="0" err="1">
                <a:solidFill>
                  <a:schemeClr val="tx1"/>
                </a:solidFill>
              </a:rPr>
              <a:t>ştur</a:t>
            </a:r>
            <a:r>
              <a:rPr lang="tr-TR" altLang="en-US" sz="2000" dirty="0">
                <a:solidFill>
                  <a:schemeClr val="tx1"/>
                </a:solidFill>
              </a:rPr>
              <a:t>.</a:t>
            </a:r>
            <a:r>
              <a:rPr lang="en-US" sz="2000" dirty="0">
                <a:solidFill>
                  <a:schemeClr val="tx1"/>
                </a:solidFill>
              </a:rPr>
              <a:t> Bu </a:t>
            </a:r>
            <a:r>
              <a:rPr lang="en-US" sz="2000" dirty="0" err="1">
                <a:solidFill>
                  <a:schemeClr val="tx1"/>
                </a:solidFill>
              </a:rPr>
              <a:t>grup</a:t>
            </a:r>
            <a:r>
              <a:rPr lang="en-US" sz="2000" dirty="0">
                <a:solidFill>
                  <a:schemeClr val="tx1"/>
                </a:solidFill>
              </a:rPr>
              <a:t> bile</a:t>
            </a:r>
            <a:r>
              <a:rPr lang="tr-TR" altLang="en-US" sz="2000" dirty="0">
                <a:solidFill>
                  <a:schemeClr val="tx1"/>
                </a:solidFill>
              </a:rPr>
              <a:t>ş</a:t>
            </a:r>
            <a:r>
              <a:rPr lang="en-US" sz="2000" dirty="0" err="1">
                <a:solidFill>
                  <a:schemeClr val="tx1"/>
                </a:solidFill>
              </a:rPr>
              <a:t>ikler</a:t>
            </a:r>
            <a:r>
              <a:rPr lang="en-US" sz="2000" dirty="0">
                <a:solidFill>
                  <a:schemeClr val="tx1"/>
                </a:solidFill>
              </a:rPr>
              <a:t>, (</a:t>
            </a:r>
            <a:r>
              <a:rPr lang="en-US" sz="2000" dirty="0" err="1">
                <a:solidFill>
                  <a:schemeClr val="tx1"/>
                </a:solidFill>
              </a:rPr>
              <a:t>örne</a:t>
            </a:r>
            <a:r>
              <a:rPr lang="tr-TR" altLang="en-US" sz="2000" dirty="0">
                <a:solidFill>
                  <a:schemeClr val="tx1"/>
                </a:solidFill>
              </a:rPr>
              <a:t>ğ</a:t>
            </a:r>
            <a:r>
              <a:rPr lang="en-US" sz="2000" dirty="0">
                <a:solidFill>
                  <a:schemeClr val="tx1"/>
                </a:solidFill>
              </a:rPr>
              <a:t>in; </a:t>
            </a:r>
            <a:r>
              <a:rPr lang="en-US" sz="2000" dirty="0" err="1">
                <a:solidFill>
                  <a:schemeClr val="tx1"/>
                </a:solidFill>
              </a:rPr>
              <a:t>klonazepam</a:t>
            </a:r>
            <a:r>
              <a:rPr lang="en-US" sz="2000" dirty="0">
                <a:solidFill>
                  <a:schemeClr val="tx1"/>
                </a:solidFill>
              </a:rPr>
              <a:t>) </a:t>
            </a:r>
            <a:r>
              <a:rPr lang="en-US" sz="2000" dirty="0" err="1">
                <a:solidFill>
                  <a:schemeClr val="tx1"/>
                </a:solidFill>
              </a:rPr>
              <a:t>tonik-klonik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ya</a:t>
            </a:r>
            <a:r>
              <a:rPr lang="en-US" sz="2000" dirty="0">
                <a:solidFill>
                  <a:schemeClr val="tx1"/>
                </a:solidFill>
              </a:rPr>
              <a:t> da </a:t>
            </a:r>
            <a:r>
              <a:rPr lang="en-US" sz="2000" dirty="0" err="1">
                <a:solidFill>
                  <a:schemeClr val="tx1"/>
                </a:solidFill>
              </a:rPr>
              <a:t>parsiyel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nöbetlerde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kullan</a:t>
            </a:r>
            <a:r>
              <a:rPr lang="tr-TR" altLang="en-US" sz="2000" dirty="0">
                <a:solidFill>
                  <a:schemeClr val="tx1"/>
                </a:solidFill>
              </a:rPr>
              <a:t>ı</a:t>
            </a:r>
            <a:r>
              <a:rPr lang="en-US" sz="2000" dirty="0" err="1">
                <a:solidFill>
                  <a:schemeClr val="tx1"/>
                </a:solidFill>
              </a:rPr>
              <a:t>labilir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ancak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sedatif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yan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etkileri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çok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belirgindir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err="1">
                <a:solidFill>
                  <a:schemeClr val="tx1"/>
                </a:solidFill>
              </a:rPr>
              <a:t>Çok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fazla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yan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etkiye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rastlanmamas</a:t>
            </a:r>
            <a:r>
              <a:rPr lang="tr-TR" altLang="en-US" sz="2000" dirty="0">
                <a:solidFill>
                  <a:schemeClr val="tx1"/>
                </a:solidFill>
              </a:rPr>
              <a:t>ı</a:t>
            </a:r>
            <a:r>
              <a:rPr lang="en-US" sz="2000" dirty="0" err="1">
                <a:solidFill>
                  <a:schemeClr val="tx1"/>
                </a:solidFill>
              </a:rPr>
              <a:t>na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ra</a:t>
            </a:r>
            <a:r>
              <a:rPr lang="tr-TR" altLang="en-US" sz="2000" dirty="0">
                <a:solidFill>
                  <a:schemeClr val="tx1"/>
                </a:solidFill>
              </a:rPr>
              <a:t>ğ</a:t>
            </a:r>
            <a:r>
              <a:rPr lang="en-US" sz="2000" dirty="0">
                <a:solidFill>
                  <a:schemeClr val="tx1"/>
                </a:solidFill>
              </a:rPr>
              <a:t>men, </a:t>
            </a:r>
            <a:r>
              <a:rPr lang="en-US" sz="2000" dirty="0" err="1">
                <a:solidFill>
                  <a:schemeClr val="tx1"/>
                </a:solidFill>
              </a:rPr>
              <a:t>benzodiazepinlerin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uzun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süreli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kullan</a:t>
            </a:r>
            <a:r>
              <a:rPr lang="tr-TR" altLang="en-US" sz="2000" dirty="0">
                <a:solidFill>
                  <a:schemeClr val="tx1"/>
                </a:solidFill>
              </a:rPr>
              <a:t>ı</a:t>
            </a:r>
            <a:r>
              <a:rPr lang="en-US" sz="2000" dirty="0" err="1">
                <a:solidFill>
                  <a:schemeClr val="tx1"/>
                </a:solidFill>
              </a:rPr>
              <a:t>mlar</a:t>
            </a:r>
            <a:r>
              <a:rPr lang="tr-TR" altLang="en-US" sz="2000" dirty="0">
                <a:solidFill>
                  <a:schemeClr val="tx1"/>
                </a:solidFill>
              </a:rPr>
              <a:t>ı</a:t>
            </a:r>
            <a:r>
              <a:rPr lang="en-US" sz="2000" dirty="0">
                <a:solidFill>
                  <a:schemeClr val="tx1"/>
                </a:solidFill>
              </a:rPr>
              <a:t>n </a:t>
            </a:r>
            <a:r>
              <a:rPr lang="en-US" sz="2000" dirty="0" err="1">
                <a:solidFill>
                  <a:schemeClr val="tx1"/>
                </a:solidFill>
              </a:rPr>
              <a:t>ard</a:t>
            </a:r>
            <a:r>
              <a:rPr lang="tr-TR" altLang="en-US" sz="2000" dirty="0">
                <a:solidFill>
                  <a:schemeClr val="tx1"/>
                </a:solidFill>
              </a:rPr>
              <a:t>ı</a:t>
            </a:r>
            <a:r>
              <a:rPr lang="en-US" sz="2000" dirty="0" err="1">
                <a:solidFill>
                  <a:schemeClr val="tx1"/>
                </a:solidFill>
              </a:rPr>
              <a:t>ndan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tr-TR" sz="2000" dirty="0">
                <a:solidFill>
                  <a:schemeClr val="tx1"/>
                </a:solidFill>
              </a:rPr>
              <a:t>t</a:t>
            </a:r>
            <a:r>
              <a:rPr lang="en-US" sz="2000" dirty="0" err="1">
                <a:solidFill>
                  <a:schemeClr val="tx1"/>
                </a:solidFill>
              </a:rPr>
              <a:t>edavide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tolerans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geli</a:t>
            </a:r>
            <a:r>
              <a:rPr lang="tr-TR" altLang="en-US" sz="2000" dirty="0">
                <a:solidFill>
                  <a:schemeClr val="tx1"/>
                </a:solidFill>
              </a:rPr>
              <a:t>ş</a:t>
            </a:r>
            <a:r>
              <a:rPr lang="en-US" sz="2000" dirty="0" err="1">
                <a:solidFill>
                  <a:schemeClr val="tx1"/>
                </a:solidFill>
              </a:rPr>
              <a:t>ebilmesidir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</a:p>
        </p:txBody>
      </p:sp>
      <p:sp>
        <p:nvSpPr>
          <p:cNvPr id="4" name="Text Box 3"/>
          <p:cNvSpPr txBox="1"/>
          <p:nvPr/>
        </p:nvSpPr>
        <p:spPr>
          <a:xfrm>
            <a:off x="1331640" y="908720"/>
            <a:ext cx="5657318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tr-TR" altLang="en-US" sz="3600" b="1" dirty="0">
                <a:ln/>
                <a:solidFill>
                  <a:srgbClr val="002060"/>
                </a:solidFill>
                <a:sym typeface="+mn-ea"/>
              </a:rPr>
              <a:t>          BENZODİAZEPİNLER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424497" y="868633"/>
            <a:ext cx="5895975" cy="2861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>
                <a:solidFill>
                  <a:schemeClr val="tx1"/>
                </a:solidFill>
              </a:rPr>
              <a:t> </a:t>
            </a:r>
            <a:r>
              <a:rPr lang="tr-TR" sz="2000" dirty="0" err="1">
                <a:solidFill>
                  <a:schemeClr val="tx1"/>
                </a:solidFill>
              </a:rPr>
              <a:t>Diazepam</a:t>
            </a:r>
            <a:r>
              <a:rPr lang="tr-TR" sz="2000" dirty="0">
                <a:solidFill>
                  <a:schemeClr val="tx1"/>
                </a:solidFill>
              </a:rPr>
              <a:t> ve </a:t>
            </a:r>
            <a:r>
              <a:rPr lang="tr-TR" sz="2000" dirty="0" err="1">
                <a:solidFill>
                  <a:schemeClr val="tx1"/>
                </a:solidFill>
              </a:rPr>
              <a:t>opioidler</a:t>
            </a:r>
            <a:r>
              <a:rPr lang="tr-TR" sz="2000" dirty="0">
                <a:solidFill>
                  <a:schemeClr val="tx1"/>
                </a:solidFill>
              </a:rPr>
              <a:t> de dahil olmak üzere </a:t>
            </a:r>
            <a:r>
              <a:rPr lang="tr-TR" sz="2000" dirty="0" err="1">
                <a:solidFill>
                  <a:schemeClr val="tx1"/>
                </a:solidFill>
              </a:rPr>
              <a:t>benzodiazepinlerin</a:t>
            </a:r>
            <a:r>
              <a:rPr lang="tr-TR" sz="2000" dirty="0">
                <a:solidFill>
                  <a:schemeClr val="tx1"/>
                </a:solidFill>
              </a:rPr>
              <a:t> birlikte kullanılması ciddi </a:t>
            </a:r>
            <a:r>
              <a:rPr lang="tr-TR" sz="2000" dirty="0" err="1">
                <a:solidFill>
                  <a:schemeClr val="tx1"/>
                </a:solidFill>
              </a:rPr>
              <a:t>sedasyon</a:t>
            </a:r>
            <a:r>
              <a:rPr lang="tr-TR" sz="2000" dirty="0">
                <a:solidFill>
                  <a:schemeClr val="tx1"/>
                </a:solidFill>
              </a:rPr>
              <a:t>, solunum depresyonu, komada ve ölümle sonuçlanabilir; Alternatif tedavi seçeneklerinin yetersiz olduğu hastalarda </a:t>
            </a:r>
            <a:r>
              <a:rPr lang="tr-TR" sz="2000" dirty="0" err="1">
                <a:solidFill>
                  <a:schemeClr val="tx1"/>
                </a:solidFill>
              </a:rPr>
              <a:t>benzodiazepinler</a:t>
            </a:r>
            <a:r>
              <a:rPr lang="tr-TR" sz="2000" dirty="0">
                <a:solidFill>
                  <a:schemeClr val="tx1"/>
                </a:solidFill>
              </a:rPr>
              <a:t> ve </a:t>
            </a:r>
            <a:r>
              <a:rPr lang="tr-TR" sz="2000" dirty="0" err="1">
                <a:solidFill>
                  <a:schemeClr val="tx1"/>
                </a:solidFill>
              </a:rPr>
              <a:t>opioidlerin</a:t>
            </a:r>
            <a:r>
              <a:rPr lang="tr-TR" sz="2000" dirty="0">
                <a:solidFill>
                  <a:schemeClr val="tx1"/>
                </a:solidFill>
              </a:rPr>
              <a:t> birlikte </a:t>
            </a:r>
            <a:r>
              <a:rPr lang="tr-TR" sz="2000" dirty="0" err="1">
                <a:solidFill>
                  <a:schemeClr val="tx1"/>
                </a:solidFill>
              </a:rPr>
              <a:t>reçetelenmesinde</a:t>
            </a:r>
            <a:r>
              <a:rPr lang="tr-TR" sz="2000" dirty="0">
                <a:solidFill>
                  <a:schemeClr val="tx1"/>
                </a:solidFill>
              </a:rPr>
              <a:t> dikkatli olun; </a:t>
            </a:r>
            <a:r>
              <a:rPr lang="tr-TR" sz="2000" dirty="0" err="1">
                <a:solidFill>
                  <a:schemeClr val="tx1"/>
                </a:solidFill>
              </a:rPr>
              <a:t>Diazepam</a:t>
            </a:r>
            <a:r>
              <a:rPr lang="tr-TR" sz="2000" dirty="0">
                <a:solidFill>
                  <a:schemeClr val="tx1"/>
                </a:solidFill>
              </a:rPr>
              <a:t> eklendiğinde </a:t>
            </a:r>
            <a:r>
              <a:rPr lang="tr-TR" sz="2000" dirty="0" err="1">
                <a:solidFill>
                  <a:schemeClr val="tx1"/>
                </a:solidFill>
              </a:rPr>
              <a:t>opiyat</a:t>
            </a:r>
            <a:r>
              <a:rPr lang="tr-TR" sz="2000" dirty="0">
                <a:solidFill>
                  <a:schemeClr val="tx1"/>
                </a:solidFill>
              </a:rPr>
              <a:t> dozunu üçte bir oranında azaltın.</a:t>
            </a:r>
          </a:p>
        </p:txBody>
      </p:sp>
      <p:sp>
        <p:nvSpPr>
          <p:cNvPr id="3" name="2 Dikdörtgen"/>
          <p:cNvSpPr/>
          <p:nvPr/>
        </p:nvSpPr>
        <p:spPr>
          <a:xfrm>
            <a:off x="3418205" y="316230"/>
            <a:ext cx="233489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DİAZEPAM</a:t>
            </a:r>
          </a:p>
        </p:txBody>
      </p:sp>
      <p:sp>
        <p:nvSpPr>
          <p:cNvPr id="4" name="3 Dikdörtgen"/>
          <p:cNvSpPr/>
          <p:nvPr/>
        </p:nvSpPr>
        <p:spPr>
          <a:xfrm>
            <a:off x="424497" y="4079310"/>
            <a:ext cx="4161155" cy="1938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 err="1">
                <a:solidFill>
                  <a:schemeClr val="tx1"/>
                </a:solidFill>
              </a:rPr>
              <a:t> Diazepam</a:t>
            </a:r>
            <a:r>
              <a:rPr lang="tr-TR" sz="2000" dirty="0">
                <a:solidFill>
                  <a:schemeClr val="tx1"/>
                </a:solidFill>
              </a:rPr>
              <a:t> da dahil olmak üzere, </a:t>
            </a:r>
            <a:r>
              <a:rPr lang="tr-TR" sz="2000" dirty="0" err="1">
                <a:solidFill>
                  <a:schemeClr val="tx1"/>
                </a:solidFill>
              </a:rPr>
              <a:t>benzodiazepinlerin</a:t>
            </a:r>
            <a:r>
              <a:rPr lang="tr-TR" sz="2000" dirty="0">
                <a:solidFill>
                  <a:schemeClr val="tx1"/>
                </a:solidFill>
              </a:rPr>
              <a:t> hem tek başına hem de diğer CNS </a:t>
            </a:r>
            <a:r>
              <a:rPr lang="tr-TR" sz="2000" dirty="0" err="1">
                <a:solidFill>
                  <a:schemeClr val="tx1"/>
                </a:solidFill>
              </a:rPr>
              <a:t>depresanlarla</a:t>
            </a:r>
            <a:r>
              <a:rPr lang="tr-TR" sz="2000" dirty="0">
                <a:solidFill>
                  <a:schemeClr val="tx1"/>
                </a:solidFill>
              </a:rPr>
              <a:t> kombinasyon halinde kullanılması potansiyel ölümcül solunum depresyonuna neden olabilir.</a:t>
            </a:r>
          </a:p>
        </p:txBody>
      </p:sp>
      <p:sp>
        <p:nvSpPr>
          <p:cNvPr id="7" name="İçerik Yer Tutucusu 6">
            <a:extLst>
              <a:ext uri="{FF2B5EF4-FFF2-40B4-BE49-F238E27FC236}">
                <a16:creationId xmlns:a16="http://schemas.microsoft.com/office/drawing/2014/main" id="{D70C88F6-CE15-4B8F-91CF-23F73EB7D15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İçerik Yer Tutucusu 8">
            <a:extLst>
              <a:ext uri="{FF2B5EF4-FFF2-40B4-BE49-F238E27FC236}">
                <a16:creationId xmlns:a16="http://schemas.microsoft.com/office/drawing/2014/main" id="{5CAEA200-12CA-444A-AD85-188FEE27121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395536" y="917912"/>
            <a:ext cx="4234815" cy="594008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tr-TR" altLang="en-US" sz="2000" dirty="0">
                <a:solidFill>
                  <a:schemeClr val="tx1"/>
                </a:solidFill>
              </a:rPr>
              <a:t> D</a:t>
            </a:r>
            <a:r>
              <a:rPr lang="en-US" sz="2000" dirty="0" err="1">
                <a:solidFill>
                  <a:schemeClr val="tx1"/>
                </a:solidFill>
              </a:rPr>
              <a:t>iğer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psikotrop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ilaçlar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antikonvülsanlar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antihistaminikler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alkol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ya</a:t>
            </a:r>
            <a:r>
              <a:rPr lang="en-US" sz="2000" dirty="0">
                <a:solidFill>
                  <a:schemeClr val="tx1"/>
                </a:solidFill>
              </a:rPr>
              <a:t> da </a:t>
            </a:r>
            <a:r>
              <a:rPr lang="en-US" sz="2000" dirty="0" err="1">
                <a:solidFill>
                  <a:schemeClr val="tx1"/>
                </a:solidFill>
              </a:rPr>
              <a:t>MSS'de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depresyona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yol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açan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ilaçlarla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birlikte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kullanıldığında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merkezi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sinir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sistemi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üzerinde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ek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bir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depresif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etki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yaratırlar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err="1">
                <a:solidFill>
                  <a:schemeClr val="tx1"/>
                </a:solidFill>
              </a:rPr>
              <a:t>Benzodiazepinlerin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başka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ilaçlarla</a:t>
            </a:r>
            <a:r>
              <a:rPr lang="en-US" sz="2000" dirty="0">
                <a:solidFill>
                  <a:schemeClr val="tx1"/>
                </a:solidFill>
              </a:rPr>
              <a:t> da </a:t>
            </a:r>
            <a:r>
              <a:rPr lang="en-US" sz="2000" dirty="0" err="1">
                <a:solidFill>
                  <a:schemeClr val="tx1"/>
                </a:solidFill>
              </a:rPr>
              <a:t>etkileştikleri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bilinmektedir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err="1">
                <a:solidFill>
                  <a:schemeClr val="tx1"/>
                </a:solidFill>
              </a:rPr>
              <a:t>Örneğin</a:t>
            </a:r>
            <a:r>
              <a:rPr lang="en-US" sz="2000" dirty="0">
                <a:solidFill>
                  <a:schemeClr val="tx1"/>
                </a:solidFill>
              </a:rPr>
              <a:t>, alprazolam </a:t>
            </a:r>
            <a:r>
              <a:rPr lang="en-US" sz="2000" dirty="0" err="1">
                <a:solidFill>
                  <a:schemeClr val="tx1"/>
                </a:solidFill>
              </a:rPr>
              <a:t>ve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bazı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belirli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benzodiazepinlerin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simetidin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ya</a:t>
            </a:r>
            <a:r>
              <a:rPr lang="en-US" sz="2000" dirty="0">
                <a:solidFill>
                  <a:schemeClr val="tx1"/>
                </a:solidFill>
              </a:rPr>
              <a:t> da </a:t>
            </a:r>
            <a:r>
              <a:rPr lang="en-US" sz="2000" dirty="0" err="1">
                <a:solidFill>
                  <a:schemeClr val="tx1"/>
                </a:solidFill>
              </a:rPr>
              <a:t>makrolit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antibiyotiklerle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birlikte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kullanıldıklarında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klerenslerinin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geciktiği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saptanmıştır</a:t>
            </a:r>
            <a:r>
              <a:rPr lang="en-US" sz="2000" dirty="0">
                <a:solidFill>
                  <a:schemeClr val="tx1"/>
                </a:solidFill>
              </a:rPr>
              <a:t>. Bu </a:t>
            </a:r>
            <a:r>
              <a:rPr lang="en-US" sz="2000" dirty="0" err="1">
                <a:solidFill>
                  <a:schemeClr val="tx1"/>
                </a:solidFill>
              </a:rPr>
              <a:t>etkileşimin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klinik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önemi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bilinmemektedir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</a:p>
          <a:p>
            <a:endParaRPr lang="en-US" sz="2000" dirty="0">
              <a:solidFill>
                <a:schemeClr val="tx1"/>
              </a:solidFill>
            </a:endParaRPr>
          </a:p>
          <a:p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2833899" y="333395"/>
            <a:ext cx="40078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alt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Alprazolam</a:t>
            </a:r>
            <a:r>
              <a:rPr lang="tr-TR" alt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(XANAX®)</a:t>
            </a: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F46156A-0725-42E0-BFE2-542CD5F013C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2330" y="746760"/>
            <a:ext cx="8229600" cy="582613"/>
          </a:xfrm>
        </p:spPr>
        <p:txBody>
          <a:bodyPr>
            <a:normAutofit fontScale="90000"/>
          </a:bodyPr>
          <a:lstStyle/>
          <a:p>
            <a:r>
              <a:rPr lang="tr-TR" altLang="en-US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Karbonik anhidraz inhibitörleri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1429385" y="1853572"/>
            <a:ext cx="2540000" cy="4298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tr-TR" altLang="en-US" sz="2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</a:t>
            </a:r>
            <a:r>
              <a:rPr lang="en-US" sz="2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setazolamid</a:t>
            </a:r>
            <a:endParaRPr lang="en-US" sz="22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1187624" y="3185901"/>
            <a:ext cx="3604895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200" dirty="0" err="1">
                <a:solidFill>
                  <a:schemeClr val="bg1"/>
                </a:solidFill>
                <a:sym typeface="+mn-ea"/>
              </a:rPr>
              <a:t>İlaç</a:t>
            </a:r>
            <a:r>
              <a:rPr lang="en-US" sz="2200" dirty="0">
                <a:solidFill>
                  <a:schemeClr val="bg1"/>
                </a:solidFill>
                <a:sym typeface="+mn-ea"/>
              </a:rPr>
              <a:t> </a:t>
            </a:r>
            <a:r>
              <a:rPr lang="en-US" sz="2200" dirty="0" err="1">
                <a:solidFill>
                  <a:schemeClr val="bg1"/>
                </a:solidFill>
                <a:sym typeface="+mn-ea"/>
              </a:rPr>
              <a:t>etkileşimleri</a:t>
            </a:r>
            <a:r>
              <a:rPr lang="en-US" sz="2200" dirty="0">
                <a:solidFill>
                  <a:schemeClr val="bg1"/>
                </a:solidFill>
                <a:sym typeface="+mn-ea"/>
              </a:rPr>
              <a:t>:</a:t>
            </a:r>
            <a:endParaRPr lang="en-US" sz="2200" dirty="0">
              <a:solidFill>
                <a:schemeClr val="bg1"/>
              </a:solidFill>
            </a:endParaRPr>
          </a:p>
          <a:p>
            <a:pPr algn="l"/>
            <a:r>
              <a:rPr lang="en-US" sz="2200" dirty="0" err="1">
                <a:solidFill>
                  <a:schemeClr val="bg1"/>
                </a:solidFill>
                <a:sym typeface="+mn-ea"/>
              </a:rPr>
              <a:t>Amfetamin</a:t>
            </a:r>
            <a:r>
              <a:rPr lang="en-US" sz="2200" dirty="0">
                <a:solidFill>
                  <a:schemeClr val="bg1"/>
                </a:solidFill>
                <a:sym typeface="+mn-ea"/>
              </a:rPr>
              <a:t> </a:t>
            </a:r>
            <a:r>
              <a:rPr lang="en-US" sz="2200" dirty="0" err="1">
                <a:solidFill>
                  <a:schemeClr val="bg1"/>
                </a:solidFill>
                <a:sym typeface="+mn-ea"/>
              </a:rPr>
              <a:t>ve</a:t>
            </a:r>
            <a:r>
              <a:rPr lang="en-US" sz="2200" dirty="0">
                <a:solidFill>
                  <a:schemeClr val="bg1"/>
                </a:solidFill>
                <a:sym typeface="+mn-ea"/>
              </a:rPr>
              <a:t> </a:t>
            </a:r>
            <a:r>
              <a:rPr lang="en-US" sz="2200" dirty="0" err="1">
                <a:solidFill>
                  <a:schemeClr val="bg1"/>
                </a:solidFill>
                <a:sym typeface="+mn-ea"/>
              </a:rPr>
              <a:t>trisiklik</a:t>
            </a:r>
            <a:r>
              <a:rPr lang="en-US" sz="2200" dirty="0">
                <a:solidFill>
                  <a:schemeClr val="bg1"/>
                </a:solidFill>
                <a:sym typeface="+mn-ea"/>
              </a:rPr>
              <a:t> </a:t>
            </a:r>
            <a:r>
              <a:rPr lang="en-US" sz="2200" dirty="0" err="1">
                <a:solidFill>
                  <a:schemeClr val="bg1"/>
                </a:solidFill>
                <a:sym typeface="+mn-ea"/>
              </a:rPr>
              <a:t>antidepresanların</a:t>
            </a:r>
            <a:r>
              <a:rPr lang="en-US" sz="2200" dirty="0">
                <a:solidFill>
                  <a:schemeClr val="bg1"/>
                </a:solidFill>
                <a:sym typeface="+mn-ea"/>
              </a:rPr>
              <a:t> </a:t>
            </a:r>
            <a:r>
              <a:rPr lang="en-US" sz="2200" dirty="0" err="1">
                <a:solidFill>
                  <a:schemeClr val="bg1"/>
                </a:solidFill>
                <a:sym typeface="+mn-ea"/>
              </a:rPr>
              <a:t>etkisini</a:t>
            </a:r>
            <a:r>
              <a:rPr lang="en-US" sz="2200" dirty="0">
                <a:solidFill>
                  <a:schemeClr val="bg1"/>
                </a:solidFill>
                <a:sym typeface="+mn-ea"/>
              </a:rPr>
              <a:t> </a:t>
            </a:r>
            <a:r>
              <a:rPr lang="en-US" sz="2200" dirty="0" err="1">
                <a:solidFill>
                  <a:schemeClr val="bg1"/>
                </a:solidFill>
                <a:sym typeface="+mn-ea"/>
              </a:rPr>
              <a:t>potansiyalize</a:t>
            </a:r>
            <a:r>
              <a:rPr lang="en-US" sz="2200" dirty="0">
                <a:solidFill>
                  <a:schemeClr val="bg1"/>
                </a:solidFill>
                <a:sym typeface="+mn-ea"/>
              </a:rPr>
              <a:t> </a:t>
            </a:r>
            <a:r>
              <a:rPr lang="en-US" sz="2200" dirty="0" err="1">
                <a:solidFill>
                  <a:schemeClr val="bg1"/>
                </a:solidFill>
                <a:sym typeface="+mn-ea"/>
              </a:rPr>
              <a:t>eder</a:t>
            </a:r>
            <a:r>
              <a:rPr lang="en-US" sz="2200" dirty="0">
                <a:solidFill>
                  <a:schemeClr val="bg1"/>
                </a:solidFill>
                <a:sym typeface="+mn-ea"/>
              </a:rPr>
              <a:t>. Aspirin </a:t>
            </a:r>
            <a:r>
              <a:rPr lang="en-US" sz="2200" dirty="0" err="1">
                <a:solidFill>
                  <a:schemeClr val="bg1"/>
                </a:solidFill>
                <a:sym typeface="+mn-ea"/>
              </a:rPr>
              <a:t>ve</a:t>
            </a:r>
            <a:r>
              <a:rPr lang="en-US" sz="2200" dirty="0">
                <a:solidFill>
                  <a:schemeClr val="bg1"/>
                </a:solidFill>
                <a:sym typeface="+mn-ea"/>
              </a:rPr>
              <a:t> </a:t>
            </a:r>
            <a:r>
              <a:rPr lang="en-US" sz="2200" dirty="0" err="1">
                <a:solidFill>
                  <a:schemeClr val="bg1"/>
                </a:solidFill>
                <a:sym typeface="+mn-ea"/>
              </a:rPr>
              <a:t>salisilatların</a:t>
            </a:r>
            <a:r>
              <a:rPr lang="en-US" sz="2200" dirty="0">
                <a:solidFill>
                  <a:schemeClr val="bg1"/>
                </a:solidFill>
                <a:sym typeface="+mn-ea"/>
              </a:rPr>
              <a:t> </a:t>
            </a:r>
            <a:r>
              <a:rPr lang="en-US" sz="2200" dirty="0" err="1">
                <a:solidFill>
                  <a:schemeClr val="bg1"/>
                </a:solidFill>
                <a:sym typeface="+mn-ea"/>
              </a:rPr>
              <a:t>etkisini</a:t>
            </a:r>
            <a:r>
              <a:rPr lang="en-US" sz="2200" dirty="0">
                <a:solidFill>
                  <a:schemeClr val="bg1"/>
                </a:solidFill>
                <a:sym typeface="+mn-ea"/>
              </a:rPr>
              <a:t> </a:t>
            </a:r>
            <a:r>
              <a:rPr lang="en-US" sz="2200" dirty="0" err="1">
                <a:solidFill>
                  <a:schemeClr val="bg1"/>
                </a:solidFill>
                <a:sym typeface="+mn-ea"/>
              </a:rPr>
              <a:t>azaltır</a:t>
            </a:r>
            <a:r>
              <a:rPr lang="en-US" sz="2200" dirty="0">
                <a:solidFill>
                  <a:schemeClr val="bg1"/>
                </a:solidFill>
                <a:sym typeface="+mn-ea"/>
              </a:rPr>
              <a:t>.</a:t>
            </a:r>
            <a:endParaRPr lang="en-US" sz="2200" dirty="0">
              <a:solidFill>
                <a:schemeClr val="bg1"/>
              </a:solidFill>
            </a:endParaRPr>
          </a:p>
          <a:p>
            <a:pPr algn="l"/>
            <a:endParaRPr lang="en-US" sz="2200" dirty="0"/>
          </a:p>
          <a:p>
            <a:endParaRPr lang="en-US" sz="2200" dirty="0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F46DFC73-5B58-4163-ACE7-E0D964716F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939636" y="980728"/>
            <a:ext cx="591629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b="1" dirty="0">
                <a:solidFill>
                  <a:srgbClr val="FFC000"/>
                </a:solidFill>
              </a:rPr>
              <a:t>GABA Analogları</a:t>
            </a:r>
          </a:p>
        </p:txBody>
      </p:sp>
      <p:sp>
        <p:nvSpPr>
          <p:cNvPr id="2" name="Text Box 1"/>
          <p:cNvSpPr txBox="1"/>
          <p:nvPr/>
        </p:nvSpPr>
        <p:spPr>
          <a:xfrm>
            <a:off x="1436909" y="1852621"/>
            <a:ext cx="25400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altLang="en-US" sz="2400" b="1" dirty="0">
                <a:ln/>
                <a:solidFill>
                  <a:schemeClr val="tx1"/>
                </a:solidFill>
                <a:effectLst/>
              </a:rPr>
              <a:t>P</a:t>
            </a:r>
            <a:r>
              <a:rPr lang="en-US" sz="2400" b="1" dirty="0" err="1">
                <a:ln/>
                <a:solidFill>
                  <a:schemeClr val="tx1"/>
                </a:solidFill>
                <a:effectLst/>
              </a:rPr>
              <a:t>regabalin</a:t>
            </a:r>
            <a:endParaRPr lang="en-US" sz="2400" b="1" dirty="0">
              <a:ln/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62</TotalTime>
  <Words>674</Words>
  <Application>Microsoft Office PowerPoint</Application>
  <PresentationFormat>Ekran Gösterisi (4:3)</PresentationFormat>
  <Paragraphs>71</Paragraphs>
  <Slides>20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6" baseType="lpstr">
      <vt:lpstr>Arial</vt:lpstr>
      <vt:lpstr>Calibri</vt:lpstr>
      <vt:lpstr>Century Gothic</vt:lpstr>
      <vt:lpstr>Times New Roman</vt:lpstr>
      <vt:lpstr>Wingdings 3</vt:lpstr>
      <vt:lpstr>Ion</vt:lpstr>
      <vt:lpstr>           ANTİEPİLEPTİK İLAÇLAR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Karbonik anhidraz inhibitörleri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ANTİEPİLEPTİK İLAÇLAR</dc:title>
  <dc:creator>eczlab</dc:creator>
  <cp:lastModifiedBy>Windows Kullanıcısı</cp:lastModifiedBy>
  <cp:revision>20</cp:revision>
  <dcterms:created xsi:type="dcterms:W3CDTF">2017-12-04T12:41:00Z</dcterms:created>
  <dcterms:modified xsi:type="dcterms:W3CDTF">2018-01-05T07:30:54Z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1033-10.2.0.5965</vt:lpwstr>
  </property>
</Properties>
</file>