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7" r:id="rId1"/>
  </p:sldMasterIdLst>
  <p:notesMasterIdLst>
    <p:notesMasterId r:id="rId22"/>
  </p:notesMasterIdLst>
  <p:sldIdLst>
    <p:sldId id="256" r:id="rId2"/>
    <p:sldId id="267" r:id="rId3"/>
    <p:sldId id="258" r:id="rId4"/>
    <p:sldId id="259" r:id="rId5"/>
    <p:sldId id="270" r:id="rId6"/>
    <p:sldId id="271" r:id="rId7"/>
    <p:sldId id="272" r:id="rId8"/>
    <p:sldId id="29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75" r:id="rId19"/>
    <p:sldId id="276" r:id="rId20"/>
    <p:sldId id="29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109" d="100"/>
          <a:sy n="109" d="100"/>
        </p:scale>
        <p:origin x="167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2C6D5-9590-47FC-8C5F-6858B059573C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6C12E-4311-4884-849A-1F0A3AB6E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50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Eren</a:t>
            </a:r>
            <a:r>
              <a:rPr lang="tr-TR" baseline="0" dirty="0"/>
              <a:t> Görkem SAKALLI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TEŞEKKÜRLER…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6C12E-4311-4884-849A-1F0A3AB6E02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7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6356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3464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8434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1228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3884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9216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69527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4306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0215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7932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3244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5190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4245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8210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9153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2424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7203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538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833" y="1556792"/>
            <a:ext cx="9217024" cy="78119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r-TR" sz="4000" dirty="0">
                <a:solidFill>
                  <a:schemeClr val="accent3"/>
                </a:solidFill>
              </a:rPr>
              <a:t>           </a:t>
            </a:r>
            <a:r>
              <a:rPr lang="tr-TR" sz="4000" dirty="0">
                <a:solidFill>
                  <a:schemeClr val="accent3"/>
                </a:solidFill>
                <a:effectLst/>
              </a:rPr>
              <a:t>ANTİEPİLEPTİK İLAÇLAR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0933" y="2295154"/>
            <a:ext cx="4572000" cy="3815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200" dirty="0" err="1">
                <a:effectLst/>
                <a:latin typeface="Times New Roman" panose="02020603050405020304" pitchFamily="18" charset="0"/>
              </a:rPr>
              <a:t>Pregabalin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çoğunlukla idrarla değişmeden atıldığı,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önemsiz derecede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metabolize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olduğu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(dozun &lt;%2’si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metabolit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şeklinde idrarla atılır),in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vitro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olarak ilaç metabolizmasını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inhibe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etmediği ve plazma proteinlerine bağlanmadığı için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farmakokinetik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etkileşim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yaratma veya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farmakokinetik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etkileşime uğrama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olasılığı </a:t>
            </a:r>
            <a:r>
              <a:rPr lang="tr-TR" sz="2200" dirty="0">
                <a:latin typeface="Times New Roman" panose="02020603050405020304" pitchFamily="18" charset="0"/>
              </a:rPr>
              <a:t>DÜŞÜKTÜR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292287" y="167036"/>
            <a:ext cx="3664040" cy="6523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effectLst/>
                <a:latin typeface="Times New Roman" panose="02020603050405020304" pitchFamily="18" charset="0"/>
              </a:rPr>
              <a:t>Buna göre, in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vivo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çalışmalarda</a:t>
            </a:r>
          </a:p>
          <a:p>
            <a:r>
              <a:rPr lang="tr-TR" sz="2200" dirty="0" err="1">
                <a:effectLst/>
                <a:latin typeface="Times New Roman" panose="02020603050405020304" pitchFamily="18" charset="0"/>
              </a:rPr>
              <a:t>pregabalin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ile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fenitoin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karbamazepin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valproik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asit,lamotrijin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gabapentin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lorazepam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oksikodon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veya etanol arasında klinik açıdan önemli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bir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farmakokinetik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etkileşim gözlenmemiştir. Buna ek olarak, popülasyon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farmakokinetik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tr-TR" sz="2200" dirty="0">
                <a:effectLst/>
                <a:latin typeface="Times New Roman" panose="02020603050405020304" pitchFamily="18" charset="0"/>
              </a:rPr>
              <a:t>analizi oral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antidiyabetikler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diüretikler,insülin,fenobarbital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tiagabin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ve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topiramat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gibi sık kullanılan ilaçların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pregabalin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</a:t>
            </a:r>
            <a:r>
              <a:rPr lang="tr-TR" sz="2200" dirty="0" err="1">
                <a:effectLst/>
                <a:latin typeface="Times New Roman" panose="02020603050405020304" pitchFamily="18" charset="0"/>
              </a:rPr>
              <a:t>klerensi</a:t>
            </a:r>
            <a:r>
              <a:rPr lang="tr-TR" sz="2200" dirty="0">
                <a:effectLst/>
                <a:latin typeface="Times New Roman" panose="02020603050405020304" pitchFamily="18" charset="0"/>
              </a:rPr>
              <a:t> üzerinde klinik olarak anlamlı bir etkisi olmadığını göstermiştir.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836712"/>
            <a:ext cx="4253248" cy="516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 err="1">
                <a:effectLst/>
                <a:latin typeface="Times New Roman" panose="02020603050405020304" pitchFamily="18" charset="0"/>
              </a:rPr>
              <a:t>Pregabalin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 etanol ve </a:t>
            </a:r>
            <a:r>
              <a:rPr lang="tr-TR" sz="2200" b="1" dirty="0" err="1">
                <a:effectLst/>
                <a:latin typeface="Times New Roman" panose="02020603050405020304" pitchFamily="18" charset="0"/>
              </a:rPr>
              <a:t>lorazepamın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 etkilerini güçlendirebilir. </a:t>
            </a:r>
          </a:p>
          <a:p>
            <a:r>
              <a:rPr lang="tr-TR" sz="2200" b="1" dirty="0">
                <a:effectLst/>
                <a:latin typeface="Times New Roman" panose="02020603050405020304" pitchFamily="18" charset="0"/>
              </a:rPr>
              <a:t>Kontrollü klinik </a:t>
            </a:r>
            <a:r>
              <a:rPr lang="tr-TR" sz="2200" b="1" dirty="0" err="1">
                <a:effectLst/>
                <a:latin typeface="Times New Roman" panose="02020603050405020304" pitchFamily="18" charset="0"/>
              </a:rPr>
              <a:t>çalışmalarda,pregabalinin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 </a:t>
            </a:r>
            <a:r>
              <a:rPr lang="tr-TR" sz="2200" b="1" dirty="0" err="1">
                <a:effectLst/>
                <a:latin typeface="Times New Roman" panose="02020603050405020304" pitchFamily="18" charset="0"/>
              </a:rPr>
              <a:t>oksikodon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, </a:t>
            </a:r>
            <a:r>
              <a:rPr lang="tr-TR" sz="2200" b="1" dirty="0" err="1">
                <a:effectLst/>
                <a:latin typeface="Times New Roman" panose="02020603050405020304" pitchFamily="18" charset="0"/>
              </a:rPr>
              <a:t>lorazepam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 veya etanolle birlikte kullanılan çoklu oral dozları </a:t>
            </a:r>
          </a:p>
          <a:p>
            <a:r>
              <a:rPr lang="tr-TR" sz="2200" b="1" dirty="0">
                <a:effectLst/>
                <a:latin typeface="Times New Roman" panose="02020603050405020304" pitchFamily="18" charset="0"/>
              </a:rPr>
              <a:t>solunum üzerinde klinik açıdan önemli etkilere yol açmamıştır. </a:t>
            </a:r>
          </a:p>
          <a:p>
            <a:r>
              <a:rPr lang="tr-TR" sz="2200" b="1" dirty="0">
                <a:effectLst/>
                <a:latin typeface="Times New Roman" panose="02020603050405020304" pitchFamily="18" charset="0"/>
              </a:rPr>
              <a:t>Pazarlama sonrası edinilen deneyimlerde, </a:t>
            </a:r>
            <a:r>
              <a:rPr lang="tr-TR" sz="2200" b="1" dirty="0" err="1">
                <a:effectLst/>
                <a:latin typeface="Times New Roman" panose="02020603050405020304" pitchFamily="18" charset="0"/>
              </a:rPr>
              <a:t>pregabalin</a:t>
            </a:r>
            <a:r>
              <a:rPr lang="tr-TR" sz="2200" b="1" dirty="0">
                <a:effectLst/>
                <a:latin typeface="Times New Roman" panose="02020603050405020304" pitchFamily="18" charset="0"/>
              </a:rPr>
              <a:t> ve diğer merkezi sinir sistemini baskılayan ilaçları alan hastalarda </a:t>
            </a:r>
          </a:p>
          <a:p>
            <a:r>
              <a:rPr lang="tr-TR" sz="2200" b="1" dirty="0">
                <a:effectLst/>
                <a:latin typeface="Times New Roman" panose="02020603050405020304" pitchFamily="18" charset="0"/>
              </a:rPr>
              <a:t>solunum yetmezliği ve koma rapor edilmiştir.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59304" y="1426283"/>
            <a:ext cx="60248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rgbClr val="00B050"/>
                </a:solidFill>
              </a:rPr>
              <a:t>Hydantoin anticonvulsants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547664" y="2564904"/>
            <a:ext cx="239395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Fenitoin</a:t>
            </a:r>
          </a:p>
          <a:p>
            <a:endParaRPr lang="tr-TR" sz="3000" b="1" dirty="0" err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2981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Hastalar diğer ilaçların kullanımı bakımından uyarılmalıdır (özellikle oral kontraseptifler, oral antidiabetikler, oral antikoagülanlar, tüberkülostatik ve NSAI ilaçlar).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924" y="21429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Hassas hastalarda trisiklik antidepresanlar nöbet oluşturabilirler.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924" y="356471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Fenitoin şeker hastalarında glukoza toleransı azaltır. Diyabetik hastalarda kan glikoz düzeylerini de yükseltebilir. Fenitoin ile tedavi sırasında, D vitamini metabolizması ile etkileşim nedeniyle osteomalazi oluşabilir.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5752" y="807409"/>
            <a:ext cx="4572000" cy="17837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200" b="1" dirty="0"/>
              <a:t/>
            </a:r>
            <a:br>
              <a:rPr lang="tr-TR" sz="2200" b="1" dirty="0"/>
            </a:br>
            <a:r>
              <a:rPr lang="tr-TR" sz="2200" b="1" dirty="0"/>
              <a:t>Akut alkol kullanımı </a:t>
            </a:r>
            <a:r>
              <a:rPr lang="tr-TR" sz="2200" b="1" dirty="0" err="1"/>
              <a:t>fenitoin</a:t>
            </a:r>
            <a:r>
              <a:rPr lang="tr-TR" sz="2200" b="1" dirty="0"/>
              <a:t> serum seviyelerini yükseltir, kronik alkol kullanımı ise azaltır.</a:t>
            </a:r>
            <a:br>
              <a:rPr lang="tr-TR" sz="2200" b="1" dirty="0"/>
            </a:br>
            <a:endParaRPr lang="tr-TR" sz="2200" b="1" dirty="0"/>
          </a:p>
        </p:txBody>
      </p:sp>
      <p:sp>
        <p:nvSpPr>
          <p:cNvPr id="5" name="Dikdörtgen 4"/>
          <p:cNvSpPr/>
          <p:nvPr/>
        </p:nvSpPr>
        <p:spPr>
          <a:xfrm>
            <a:off x="265752" y="3084739"/>
            <a:ext cx="4572000" cy="11068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200" b="1" dirty="0"/>
              <a:t>Genetik enzim yetersizliği nedeniyle </a:t>
            </a:r>
            <a:r>
              <a:rPr lang="tr-TR" sz="2200" b="1" dirty="0" err="1"/>
              <a:t>fenitoin</a:t>
            </a:r>
            <a:r>
              <a:rPr lang="tr-TR" sz="2200" b="1" dirty="0"/>
              <a:t> bazı bireylerde yavaş </a:t>
            </a:r>
            <a:r>
              <a:rPr lang="tr-TR" sz="2200" b="1" dirty="0" err="1"/>
              <a:t>metabolize</a:t>
            </a:r>
            <a:r>
              <a:rPr lang="tr-TR" sz="2200" b="1" dirty="0"/>
              <a:t> olur.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203848" y="375414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 </a:t>
            </a:r>
            <a:r>
              <a:rPr lang="tr-TR" sz="2400" dirty="0" err="1"/>
              <a:t>Karbamazepin</a:t>
            </a:r>
            <a:endParaRPr lang="tr-TR" sz="2400" dirty="0"/>
          </a:p>
        </p:txBody>
      </p:sp>
      <p:sp>
        <p:nvSpPr>
          <p:cNvPr id="2" name="Text Box 1"/>
          <p:cNvSpPr txBox="1"/>
          <p:nvPr/>
        </p:nvSpPr>
        <p:spPr>
          <a:xfrm>
            <a:off x="1078230" y="935355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tr-TR" sz="3600" b="1" dirty="0">
                <a:solidFill>
                  <a:schemeClr val="accent4"/>
                </a:solidFill>
                <a:effectLst/>
                <a:sym typeface="+mn-ea"/>
              </a:rPr>
              <a:t>Dibenzazepine anticonvulsants</a:t>
            </a:r>
            <a:endParaRPr lang="tr-TR" sz="3600" b="1" dirty="0"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95536" y="692696"/>
            <a:ext cx="52071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  </a:t>
            </a:r>
            <a:r>
              <a:rPr lang="tr-TR" sz="2000" dirty="0" err="1"/>
              <a:t>Hepatik</a:t>
            </a:r>
            <a:r>
              <a:rPr lang="tr-TR" sz="2000" dirty="0"/>
              <a:t> mono-</a:t>
            </a:r>
            <a:r>
              <a:rPr lang="tr-TR" sz="2000" dirty="0" err="1"/>
              <a:t>oksijenaz</a:t>
            </a:r>
            <a:r>
              <a:rPr lang="tr-TR" sz="2000" dirty="0"/>
              <a:t> enzim sisteminin indüksiyonuna bağlı olarak </a:t>
            </a:r>
            <a:r>
              <a:rPr lang="tr-TR" sz="2000" dirty="0" err="1"/>
              <a:t>karbamazepin</a:t>
            </a:r>
            <a:r>
              <a:rPr lang="tr-TR" sz="2000" dirty="0"/>
              <a:t> karaciğerde </a:t>
            </a:r>
            <a:r>
              <a:rPr lang="tr-TR" sz="2000" dirty="0" err="1"/>
              <a:t>metabolize</a:t>
            </a:r>
            <a:r>
              <a:rPr lang="tr-TR" sz="2000" dirty="0"/>
              <a:t> edilen bazı ilaçların plazma düzeylerini düşürebilir ve etkinliğini azaltabilir; hatta yok edebilir. </a:t>
            </a:r>
          </a:p>
          <a:p>
            <a:r>
              <a:rPr lang="tr-TR" sz="2000" dirty="0"/>
              <a:t>  Klinik gereksinimlere göre dozajları</a:t>
            </a:r>
            <a:br>
              <a:rPr lang="tr-TR" sz="2000" dirty="0"/>
            </a:br>
            <a:r>
              <a:rPr lang="tr-TR" sz="2000" dirty="0"/>
              <a:t>ayarlanması gerekebilen ilaçlar: </a:t>
            </a:r>
          </a:p>
          <a:p>
            <a:r>
              <a:rPr lang="tr-TR" sz="2000" dirty="0" err="1"/>
              <a:t>Klobazam</a:t>
            </a:r>
            <a:r>
              <a:rPr lang="tr-TR" sz="2000" dirty="0"/>
              <a:t>, </a:t>
            </a:r>
            <a:r>
              <a:rPr lang="tr-TR" sz="2000" dirty="0" err="1"/>
              <a:t>klonazepam</a:t>
            </a:r>
            <a:r>
              <a:rPr lang="tr-TR" sz="2000" dirty="0"/>
              <a:t>, </a:t>
            </a:r>
            <a:r>
              <a:rPr lang="tr-TR" sz="2000" dirty="0" err="1"/>
              <a:t>etosüksimit</a:t>
            </a:r>
            <a:r>
              <a:rPr lang="tr-TR" sz="2000" dirty="0"/>
              <a:t>, </a:t>
            </a:r>
            <a:r>
              <a:rPr lang="tr-TR" sz="2000" dirty="0" err="1"/>
              <a:t>primidon,valproik</a:t>
            </a:r>
            <a:r>
              <a:rPr lang="tr-TR" sz="2000" dirty="0"/>
              <a:t> asit, </a:t>
            </a:r>
            <a:r>
              <a:rPr lang="tr-TR" sz="2000" dirty="0" err="1"/>
              <a:t>alprazolam</a:t>
            </a:r>
            <a:r>
              <a:rPr lang="tr-TR" sz="2000" dirty="0"/>
              <a:t>; </a:t>
            </a:r>
            <a:r>
              <a:rPr lang="tr-TR" sz="2000" dirty="0" err="1"/>
              <a:t>kortikosteroidler,siklosporin</a:t>
            </a:r>
            <a:r>
              <a:rPr lang="tr-TR" sz="2000" dirty="0"/>
              <a:t>, </a:t>
            </a:r>
            <a:r>
              <a:rPr lang="tr-TR" sz="2000" dirty="0" err="1"/>
              <a:t>digoksin</a:t>
            </a:r>
            <a:r>
              <a:rPr lang="tr-TR" sz="2000" dirty="0"/>
              <a:t>, </a:t>
            </a:r>
            <a:r>
              <a:rPr lang="tr-TR" sz="2000" dirty="0" err="1"/>
              <a:t>doksisiklin</a:t>
            </a:r>
            <a:r>
              <a:rPr lang="tr-TR" sz="2000" dirty="0"/>
              <a:t>, </a:t>
            </a:r>
            <a:r>
              <a:rPr lang="tr-TR" sz="2000" dirty="0" err="1"/>
              <a:t>felodipin</a:t>
            </a:r>
            <a:r>
              <a:rPr lang="tr-TR" sz="2000" dirty="0"/>
              <a:t>, </a:t>
            </a:r>
            <a:r>
              <a:rPr lang="tr-TR" sz="2000" dirty="0" err="1"/>
              <a:t>haloperidol</a:t>
            </a:r>
            <a:r>
              <a:rPr lang="tr-TR" sz="2000" dirty="0"/>
              <a:t>, </a:t>
            </a:r>
            <a:r>
              <a:rPr lang="tr-TR" sz="2000" dirty="0" err="1"/>
              <a:t>imipramin</a:t>
            </a:r>
            <a:r>
              <a:rPr lang="tr-TR" sz="2000" dirty="0"/>
              <a:t>, </a:t>
            </a:r>
            <a:r>
              <a:rPr lang="tr-TR" sz="2000" dirty="0" err="1"/>
              <a:t>metadon</a:t>
            </a:r>
            <a:r>
              <a:rPr lang="tr-TR" sz="2000" dirty="0"/>
              <a:t>, oral </a:t>
            </a:r>
            <a:r>
              <a:rPr lang="tr-TR" sz="2000" dirty="0" err="1"/>
              <a:t>kontraseptifler</a:t>
            </a:r>
            <a:r>
              <a:rPr lang="tr-TR" sz="2000" dirty="0"/>
              <a:t> (alternatif </a:t>
            </a:r>
            <a:r>
              <a:rPr lang="tr-TR" sz="2000" dirty="0" err="1"/>
              <a:t>kontraseptif</a:t>
            </a:r>
            <a:r>
              <a:rPr lang="tr-TR" sz="2000" dirty="0"/>
              <a:t> </a:t>
            </a:r>
            <a:r>
              <a:rPr lang="tr-TR" sz="2000" dirty="0" err="1"/>
              <a:t>metodlar</a:t>
            </a:r>
            <a:r>
              <a:rPr lang="tr-TR" sz="2000" dirty="0"/>
              <a:t> düşünülmelidir), </a:t>
            </a:r>
            <a:r>
              <a:rPr lang="tr-TR" sz="2000" dirty="0" err="1"/>
              <a:t>teofilin</a:t>
            </a:r>
            <a:r>
              <a:rPr lang="tr-TR" sz="2000" dirty="0"/>
              <a:t>, oral</a:t>
            </a:r>
            <a:br>
              <a:rPr lang="tr-TR" sz="2000" dirty="0"/>
            </a:br>
            <a:r>
              <a:rPr lang="tr-TR" sz="2000" dirty="0" err="1"/>
              <a:t>antikoagülanlar</a:t>
            </a:r>
            <a:r>
              <a:rPr lang="tr-TR" sz="2000" dirty="0"/>
              <a:t>.</a:t>
            </a:r>
            <a:endParaRPr lang="tr-TR" sz="200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24" y="1293134"/>
            <a:ext cx="3129967" cy="180535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25" y="3794125"/>
            <a:ext cx="3129915" cy="194691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9235" y="681990"/>
            <a:ext cx="8949055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/>
              <a:t> </a:t>
            </a:r>
            <a:r>
              <a:rPr lang="tr-TR" sz="2200" b="1" dirty="0" err="1"/>
              <a:t>Karbamazepinin</a:t>
            </a:r>
            <a:r>
              <a:rPr lang="tr-TR" sz="2200" b="1" dirty="0"/>
              <a:t> </a:t>
            </a:r>
            <a:r>
              <a:rPr lang="tr-TR" sz="2200" b="1" dirty="0" err="1"/>
              <a:t>izoniyazid</a:t>
            </a:r>
            <a:r>
              <a:rPr lang="tr-TR" sz="2200" b="1" dirty="0"/>
              <a:t> ile birlikte kullanımı sonucu </a:t>
            </a:r>
            <a:r>
              <a:rPr lang="tr-TR" sz="2200" b="1" dirty="0" err="1"/>
              <a:t>izoniyazide</a:t>
            </a:r>
            <a:r>
              <a:rPr lang="tr-TR" sz="2200" b="1" dirty="0"/>
              <a:t> bağlı </a:t>
            </a:r>
            <a:r>
              <a:rPr lang="tr-TR" sz="2200" b="1" dirty="0" err="1"/>
              <a:t>hepatotoksisitede</a:t>
            </a:r>
            <a:r>
              <a:rPr lang="tr-TR" sz="2200" b="1" dirty="0"/>
              <a:t> artış bildirilmiştir.</a:t>
            </a:r>
            <a:endParaRPr lang="tr-TR" sz="2200" b="1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29468" y="2003326"/>
            <a:ext cx="4572000" cy="17837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200" b="1" dirty="0"/>
              <a:t>Oral </a:t>
            </a:r>
            <a:r>
              <a:rPr lang="tr-TR" sz="2200" b="1" dirty="0" err="1"/>
              <a:t>kontraseptif</a:t>
            </a:r>
            <a:r>
              <a:rPr lang="tr-TR" sz="2200" b="1" dirty="0"/>
              <a:t> alan kadınlarda kanama görüldüğü bildirilmiştir, oral </a:t>
            </a:r>
            <a:r>
              <a:rPr lang="tr-TR" sz="2200" b="1" dirty="0" err="1"/>
              <a:t>kontraseptiflerin</a:t>
            </a:r>
            <a:r>
              <a:rPr lang="tr-TR" sz="2200" b="1" dirty="0"/>
              <a:t> güvenilirliği </a:t>
            </a:r>
            <a:r>
              <a:rPr lang="tr-TR" sz="2200" b="1" dirty="0" err="1"/>
              <a:t>Tegretol'den</a:t>
            </a:r>
            <a:r>
              <a:rPr lang="tr-TR" sz="2200" b="1" dirty="0"/>
              <a:t> ters olarak etkilenebilir.</a:t>
            </a:r>
            <a:endParaRPr lang="tr-TR" sz="2200" b="1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29235" y="4681220"/>
            <a:ext cx="643763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tr-TR" sz="2200" b="1" dirty="0" err="1">
                <a:sym typeface="+mn-ea"/>
              </a:rPr>
              <a:t>Tegretol'ün</a:t>
            </a:r>
            <a:r>
              <a:rPr lang="tr-TR" sz="2200" b="1" dirty="0">
                <a:sym typeface="+mn-ea"/>
              </a:rPr>
              <a:t> bazı </a:t>
            </a:r>
            <a:r>
              <a:rPr lang="tr-TR" sz="2200" b="1" dirty="0" err="1">
                <a:sym typeface="+mn-ea"/>
              </a:rPr>
              <a:t>diüretiklerle</a:t>
            </a:r>
            <a:r>
              <a:rPr lang="tr-TR" sz="2200" b="1" dirty="0">
                <a:sym typeface="+mn-ea"/>
              </a:rPr>
              <a:t> (</a:t>
            </a:r>
            <a:r>
              <a:rPr lang="tr-TR" sz="2200" b="1" dirty="0" err="1">
                <a:sym typeface="+mn-ea"/>
              </a:rPr>
              <a:t>hidroklorotiyazid</a:t>
            </a:r>
            <a:r>
              <a:rPr lang="tr-TR" sz="2200" b="1" dirty="0">
                <a:sym typeface="+mn-ea"/>
              </a:rPr>
              <a:t>, </a:t>
            </a:r>
            <a:r>
              <a:rPr lang="tr-TR" sz="2200" b="1" dirty="0" err="1">
                <a:sym typeface="+mn-ea"/>
              </a:rPr>
              <a:t>furosemid</a:t>
            </a:r>
            <a:r>
              <a:rPr lang="tr-TR" sz="2200" b="1" dirty="0">
                <a:sym typeface="+mn-ea"/>
              </a:rPr>
              <a:t>) birlikte kullanımı</a:t>
            </a:r>
            <a:br>
              <a:rPr lang="tr-TR" sz="2200" b="1" dirty="0">
                <a:sym typeface="+mn-ea"/>
              </a:rPr>
            </a:br>
            <a:r>
              <a:rPr lang="tr-TR" sz="2200" b="1" dirty="0" err="1">
                <a:sym typeface="+mn-ea"/>
              </a:rPr>
              <a:t>semptomatik</a:t>
            </a:r>
            <a:r>
              <a:rPr lang="tr-TR" sz="2200" b="1" dirty="0">
                <a:sym typeface="+mn-ea"/>
              </a:rPr>
              <a:t> </a:t>
            </a:r>
            <a:r>
              <a:rPr lang="tr-TR" sz="2200" b="1" dirty="0" err="1">
                <a:sym typeface="+mn-ea"/>
              </a:rPr>
              <a:t>hiponatremiye</a:t>
            </a:r>
            <a:r>
              <a:rPr lang="tr-TR" sz="2200" b="1" dirty="0">
                <a:sym typeface="+mn-ea"/>
              </a:rPr>
              <a:t> neden olabilir.</a:t>
            </a:r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971600" y="2934040"/>
            <a:ext cx="4339590" cy="14465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Epilepsi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tedavisinde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pirolidin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antikonvülsan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levetirasetam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kullanılır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Tam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mekanizması</a:t>
            </a:r>
            <a:r>
              <a:rPr lang="en-US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bilinmiyor</a:t>
            </a:r>
            <a:r>
              <a:rPr lang="tr-TR" sz="2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835696" y="908720"/>
            <a:ext cx="5703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Pirolidin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antikonvulsanlar</a:t>
            </a:r>
            <a:endParaRPr lang="tr-TR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1C832DC-9A1E-441F-BE1D-C6ECA6E1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434" y="2185847"/>
            <a:ext cx="6711654" cy="4195481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403648" y="1052736"/>
            <a:ext cx="6259195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tr-TR" altLang="en-US" sz="2200" dirty="0"/>
              <a:t>   </a:t>
            </a:r>
            <a:r>
              <a:rPr lang="en-US" sz="2200" dirty="0" err="1"/>
              <a:t>Böbrekten</a:t>
            </a:r>
            <a:r>
              <a:rPr lang="en-US" sz="2200" dirty="0"/>
              <a:t> </a:t>
            </a:r>
            <a:r>
              <a:rPr lang="en-US" sz="2200" dirty="0" err="1"/>
              <a:t>tübüler</a:t>
            </a:r>
            <a:r>
              <a:rPr lang="en-US" sz="2200" dirty="0"/>
              <a:t> </a:t>
            </a:r>
            <a:r>
              <a:rPr lang="en-US" sz="2200" dirty="0" err="1"/>
              <a:t>sekresyonu</a:t>
            </a:r>
            <a:r>
              <a:rPr lang="en-US" sz="2200" dirty="0"/>
              <a:t> bloke </a:t>
            </a:r>
            <a:r>
              <a:rPr lang="en-US" sz="2200" dirty="0" err="1"/>
              <a:t>eden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ilaç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probenesid’i</a:t>
            </a:r>
            <a:r>
              <a:rPr lang="tr-TR" sz="2200" dirty="0"/>
              <a:t>n </a:t>
            </a:r>
            <a:r>
              <a:rPr lang="en-US" sz="2200" dirty="0"/>
              <a:t>primer </a:t>
            </a:r>
            <a:r>
              <a:rPr lang="en-US" sz="2200" dirty="0" err="1"/>
              <a:t>metabolitinin</a:t>
            </a:r>
            <a:r>
              <a:rPr lang="en-US" sz="2200" dirty="0"/>
              <a:t> renal </a:t>
            </a:r>
            <a:r>
              <a:rPr lang="en-US" sz="2200" dirty="0" err="1"/>
              <a:t>klerensini</a:t>
            </a:r>
            <a:r>
              <a:rPr lang="en-US" sz="2200" dirty="0"/>
              <a:t> </a:t>
            </a:r>
            <a:r>
              <a:rPr lang="en-US" sz="2200" dirty="0" err="1"/>
              <a:t>inhibe</a:t>
            </a:r>
            <a:r>
              <a:rPr lang="en-US" sz="2200" dirty="0"/>
              <a:t> </a:t>
            </a:r>
            <a:r>
              <a:rPr lang="en-US" sz="2200" dirty="0" err="1"/>
              <a:t>ettiği</a:t>
            </a:r>
            <a:r>
              <a:rPr lang="en-US" sz="2200" dirty="0"/>
              <a:t> </a:t>
            </a:r>
            <a:r>
              <a:rPr lang="en-US" sz="2200" dirty="0" err="1"/>
              <a:t>gösterilmiştir</a:t>
            </a:r>
            <a:r>
              <a:rPr lang="en-US" sz="2200" dirty="0"/>
              <a:t>. </a:t>
            </a:r>
            <a:r>
              <a:rPr lang="en-US" sz="2200" dirty="0" err="1"/>
              <a:t>Aktif</a:t>
            </a:r>
            <a:r>
              <a:rPr lang="en-US" sz="2200" dirty="0"/>
              <a:t> </a:t>
            </a:r>
            <a:r>
              <a:rPr lang="en-US" sz="2200" dirty="0" err="1"/>
              <a:t>tübüler</a:t>
            </a:r>
            <a:r>
              <a:rPr lang="en-US" sz="2200" dirty="0"/>
              <a:t> </a:t>
            </a:r>
            <a:r>
              <a:rPr lang="en-US" sz="2200" dirty="0" err="1"/>
              <a:t>sekresyonla</a:t>
            </a:r>
            <a:r>
              <a:rPr lang="en-US" sz="2200" dirty="0"/>
              <a:t> </a:t>
            </a:r>
            <a:r>
              <a:rPr lang="en-US" sz="2200" dirty="0" err="1"/>
              <a:t>atılan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ilaçların</a:t>
            </a:r>
            <a:r>
              <a:rPr lang="en-US" sz="2200" dirty="0"/>
              <a:t> da </a:t>
            </a:r>
            <a:r>
              <a:rPr lang="en-US" sz="2200" dirty="0" err="1"/>
              <a:t>metabolitin</a:t>
            </a:r>
            <a:r>
              <a:rPr lang="en-US" sz="2200" dirty="0"/>
              <a:t> renal </a:t>
            </a:r>
            <a:r>
              <a:rPr lang="en-US" sz="2200" dirty="0" err="1"/>
              <a:t>klerensini</a:t>
            </a:r>
            <a:r>
              <a:rPr lang="en-US" sz="2200" dirty="0"/>
              <a:t> </a:t>
            </a:r>
            <a:r>
              <a:rPr lang="en-US" sz="2200" dirty="0" err="1"/>
              <a:t>düşürmesi</a:t>
            </a:r>
            <a:r>
              <a:rPr lang="en-US" sz="2200" dirty="0"/>
              <a:t> </a:t>
            </a:r>
            <a:r>
              <a:rPr lang="en-US" sz="2200" dirty="0" err="1"/>
              <a:t>beklenebilir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/>
              <a:t>Levetirasetam’ın</a:t>
            </a:r>
            <a:r>
              <a:rPr lang="en-US" sz="2200" dirty="0"/>
              <a:t> </a:t>
            </a:r>
            <a:r>
              <a:rPr lang="en-US" sz="2200" dirty="0" err="1"/>
              <a:t>probenesid</a:t>
            </a:r>
            <a:r>
              <a:rPr lang="en-US" sz="2200" dirty="0"/>
              <a:t> </a:t>
            </a:r>
            <a:r>
              <a:rPr lang="en-US" sz="2200" dirty="0" err="1"/>
              <a:t>üzerindeki</a:t>
            </a:r>
            <a:r>
              <a:rPr lang="en-US" sz="2200" dirty="0"/>
              <a:t> </a:t>
            </a:r>
            <a:r>
              <a:rPr lang="en-US" sz="2200" dirty="0" err="1"/>
              <a:t>etkisi</a:t>
            </a:r>
            <a:r>
              <a:rPr lang="en-US" sz="2200" dirty="0"/>
              <a:t> </a:t>
            </a:r>
            <a:r>
              <a:rPr lang="en-US" sz="2200" dirty="0" err="1"/>
              <a:t>çalışılmamıştır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levetirasetam’ın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aktif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sekrete</a:t>
            </a:r>
            <a:r>
              <a:rPr lang="en-US" sz="2200" dirty="0"/>
              <a:t> </a:t>
            </a:r>
            <a:r>
              <a:rPr lang="en-US" sz="2200" dirty="0" err="1"/>
              <a:t>edilen</a:t>
            </a:r>
            <a:r>
              <a:rPr lang="en-US" sz="2200" dirty="0"/>
              <a:t> </a:t>
            </a:r>
            <a:r>
              <a:rPr lang="en-US" sz="2200" dirty="0" err="1"/>
              <a:t>örn</a:t>
            </a:r>
            <a:r>
              <a:rPr lang="en-US" sz="2200" dirty="0"/>
              <a:t>. non-steroid</a:t>
            </a:r>
            <a:r>
              <a:rPr lang="tr-TR" sz="2200" dirty="0"/>
              <a:t> </a:t>
            </a:r>
            <a:r>
              <a:rPr lang="en-US" sz="2200" dirty="0"/>
              <a:t> </a:t>
            </a:r>
            <a:r>
              <a:rPr lang="en-US" sz="2200" dirty="0" err="1"/>
              <a:t>antienflamatuva</a:t>
            </a:r>
            <a:r>
              <a:rPr lang="tr-TR" sz="2200" dirty="0"/>
              <a:t>r i</a:t>
            </a:r>
            <a:r>
              <a:rPr lang="en-US" sz="2200" dirty="0" err="1"/>
              <a:t>laçlar</a:t>
            </a:r>
            <a:r>
              <a:rPr lang="en-US" sz="2200" dirty="0"/>
              <a:t> (NSAİD),</a:t>
            </a:r>
            <a:r>
              <a:rPr lang="en-US" sz="2200" dirty="0" err="1"/>
              <a:t>sulfonamidler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metotreksat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ilaçlar</a:t>
            </a:r>
            <a:r>
              <a:rPr lang="en-US" sz="2200" dirty="0"/>
              <a:t> </a:t>
            </a:r>
            <a:r>
              <a:rPr lang="en-US" sz="2200" dirty="0" err="1"/>
              <a:t>üzerindeki</a:t>
            </a:r>
            <a:r>
              <a:rPr lang="en-US" sz="2200" dirty="0"/>
              <a:t> </a:t>
            </a:r>
            <a:r>
              <a:rPr lang="en-US" sz="2200" dirty="0" err="1"/>
              <a:t>etkisi</a:t>
            </a:r>
            <a:r>
              <a:rPr lang="en-US" sz="2200" dirty="0"/>
              <a:t> </a:t>
            </a:r>
            <a:r>
              <a:rPr lang="en-US" sz="2200" dirty="0" err="1"/>
              <a:t>bilinmemektedir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683568" y="1340768"/>
            <a:ext cx="8602345" cy="38164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AMPA receptor antagonists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barbiturate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benzodiazepine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carbamate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dibenzazepine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gamma-</a:t>
            </a:r>
            <a:r>
              <a:rPr lang="en-US" sz="2200" dirty="0" err="1">
                <a:solidFill>
                  <a:schemeClr val="tx1"/>
                </a:solidFill>
              </a:rPr>
              <a:t>aminobutyric</a:t>
            </a:r>
            <a:r>
              <a:rPr lang="en-US" sz="2200" dirty="0">
                <a:solidFill>
                  <a:schemeClr val="tx1"/>
                </a:solidFill>
              </a:rPr>
              <a:t> acid analogs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hydantoin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oxazolidinedione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pyrrolidine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succinimide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triazine</a:t>
            </a:r>
            <a:r>
              <a:rPr lang="en-US" sz="2200" dirty="0">
                <a:solidFill>
                  <a:schemeClr val="tx1"/>
                </a:solidFill>
              </a:rPr>
              <a:t> anticonvulsants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139952" y="3933056"/>
            <a:ext cx="45207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i="1" dirty="0">
                <a:ln w="0"/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</a:rPr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5916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39552" y="1628800"/>
            <a:ext cx="81250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chemeClr val="tx1"/>
                </a:solidFill>
              </a:rPr>
              <a:t>  </a:t>
            </a:r>
            <a:r>
              <a:rPr lang="tr-TR" sz="2200" dirty="0">
                <a:solidFill>
                  <a:schemeClr val="tx1"/>
                </a:solidFill>
              </a:rPr>
              <a:t>Beyin aktivitesini baskılayarak etki gösteren </a:t>
            </a:r>
            <a:r>
              <a:rPr lang="tr-TR" sz="2200" dirty="0" err="1">
                <a:solidFill>
                  <a:schemeClr val="tx1"/>
                </a:solidFill>
              </a:rPr>
              <a:t>sedatif</a:t>
            </a:r>
            <a:r>
              <a:rPr lang="tr-TR" sz="2200" dirty="0">
                <a:solidFill>
                  <a:schemeClr val="tx1"/>
                </a:solidFill>
              </a:rPr>
              <a:t> (yatıştırıcı) ilaç grubuna ait tanımlamadır. </a:t>
            </a:r>
            <a:r>
              <a:rPr lang="tr-TR" sz="2200" dirty="0" err="1">
                <a:solidFill>
                  <a:schemeClr val="tx1"/>
                </a:solidFill>
              </a:rPr>
              <a:t>Barbitüratlar</a:t>
            </a:r>
            <a:r>
              <a:rPr lang="tr-TR" sz="2200" dirty="0">
                <a:solidFill>
                  <a:schemeClr val="tx1"/>
                </a:solidFill>
              </a:rPr>
              <a:t> arasında, anestezi başlatmak için kullanılan çok kısa etkili </a:t>
            </a:r>
            <a:r>
              <a:rPr lang="tr-TR" sz="2200" dirty="0" err="1">
                <a:solidFill>
                  <a:schemeClr val="tx1"/>
                </a:solidFill>
              </a:rPr>
              <a:t>tiopental</a:t>
            </a:r>
            <a:r>
              <a:rPr lang="tr-TR" sz="2200" dirty="0">
                <a:solidFill>
                  <a:schemeClr val="tx1"/>
                </a:solidFill>
              </a:rPr>
              <a:t> ve epilepsi tedavisinde bazen </a:t>
            </a:r>
            <a:r>
              <a:rPr lang="tr-TR" sz="2200" dirty="0" err="1">
                <a:solidFill>
                  <a:schemeClr val="tx1"/>
                </a:solidFill>
              </a:rPr>
              <a:t>antikonvülsan</a:t>
            </a:r>
            <a:r>
              <a:rPr lang="tr-TR" sz="2200" dirty="0">
                <a:solidFill>
                  <a:schemeClr val="tx1"/>
                </a:solidFill>
              </a:rPr>
              <a:t> ilaç olarak kullanılan uzun etkili </a:t>
            </a:r>
            <a:r>
              <a:rPr lang="tr-TR" sz="2200" dirty="0" err="1">
                <a:solidFill>
                  <a:schemeClr val="tx1"/>
                </a:solidFill>
              </a:rPr>
              <a:t>fenobarbital</a:t>
            </a:r>
            <a:r>
              <a:rPr lang="tr-TR" sz="2200" dirty="0">
                <a:solidFill>
                  <a:schemeClr val="tx1"/>
                </a:solidFill>
              </a:rPr>
              <a:t> vardır.</a:t>
            </a:r>
          </a:p>
        </p:txBody>
      </p:sp>
      <p:sp>
        <p:nvSpPr>
          <p:cNvPr id="2" name="4 Dikdörtgen"/>
          <p:cNvSpPr/>
          <p:nvPr/>
        </p:nvSpPr>
        <p:spPr>
          <a:xfrm>
            <a:off x="539552" y="3717032"/>
            <a:ext cx="6920230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tr-TR" sz="2200" b="1" dirty="0">
                <a:solidFill>
                  <a:schemeClr val="tx1"/>
                </a:solidFill>
              </a:rPr>
              <a:t>Sık kullanılan </a:t>
            </a:r>
            <a:r>
              <a:rPr lang="tr-TR" sz="2200" b="1" dirty="0" err="1">
                <a:solidFill>
                  <a:schemeClr val="tx1"/>
                </a:solidFill>
              </a:rPr>
              <a:t>Barbitürat</a:t>
            </a:r>
            <a:r>
              <a:rPr lang="tr-TR" sz="2200" b="1" dirty="0">
                <a:solidFill>
                  <a:schemeClr val="tx1"/>
                </a:solidFill>
              </a:rPr>
              <a:t> grubu ilaçlar 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1"/>
                </a:solidFill>
              </a:rPr>
              <a:t>Amobarbital</a:t>
            </a:r>
            <a:r>
              <a:rPr lang="tr-TR" sz="2200" dirty="0">
                <a:solidFill>
                  <a:schemeClr val="tx1"/>
                </a:solidFill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1"/>
                </a:solidFill>
              </a:rPr>
              <a:t>Butobarbital</a:t>
            </a:r>
            <a:r>
              <a:rPr lang="tr-TR" sz="2200" dirty="0">
                <a:solidFill>
                  <a:schemeClr val="tx1"/>
                </a:solidFill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1"/>
                </a:solidFill>
              </a:rPr>
              <a:t>Fenobarbital</a:t>
            </a:r>
            <a:r>
              <a:rPr lang="tr-TR" sz="2200" dirty="0">
                <a:solidFill>
                  <a:schemeClr val="tx1"/>
                </a:solidFill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1"/>
                </a:solidFill>
              </a:rPr>
              <a:t>Sekobarbital</a:t>
            </a:r>
            <a:r>
              <a:rPr lang="tr-TR" sz="2200" dirty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err="1">
                <a:solidFill>
                  <a:schemeClr val="tx1"/>
                </a:solidFill>
              </a:rPr>
              <a:t> Tiyopental</a:t>
            </a:r>
            <a:r>
              <a:rPr lang="tr-TR" sz="2200" dirty="0">
                <a:solidFill>
                  <a:schemeClr val="tx1"/>
                </a:solidFill>
              </a:rPr>
              <a:t> gibi ilaçlardır.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20168" y="597503"/>
            <a:ext cx="35637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BARBİTÜRATLAR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426085" y="764704"/>
            <a:ext cx="81580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İlaç Etkileşimleri :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 err="1">
                <a:solidFill>
                  <a:schemeClr val="tx1"/>
                </a:solidFill>
              </a:rPr>
              <a:t>Fenobarbital</a:t>
            </a:r>
            <a:r>
              <a:rPr lang="tr-TR" dirty="0">
                <a:solidFill>
                  <a:schemeClr val="tx1"/>
                </a:solidFill>
              </a:rPr>
              <a:t>, diğer santral etkili ilaçlarla (bazı </a:t>
            </a:r>
            <a:r>
              <a:rPr lang="tr-TR" dirty="0" err="1">
                <a:solidFill>
                  <a:schemeClr val="tx1"/>
                </a:solidFill>
              </a:rPr>
              <a:t>psikofarmasötikler</a:t>
            </a:r>
            <a:r>
              <a:rPr lang="tr-TR" dirty="0">
                <a:solidFill>
                  <a:schemeClr val="tx1"/>
                </a:solidFill>
              </a:rPr>
              <a:t>, narkotikler, ağrı kesiciler ve uyku ilaçları) ve alkolle birlikte verildiğinde, bunların etkisini arttırabilir. </a:t>
            </a:r>
            <a:r>
              <a:rPr lang="tr-TR" dirty="0" err="1">
                <a:solidFill>
                  <a:schemeClr val="tx1"/>
                </a:solidFill>
              </a:rPr>
              <a:t>Barbitüratlar</a:t>
            </a:r>
            <a:r>
              <a:rPr lang="tr-TR" dirty="0">
                <a:solidFill>
                  <a:schemeClr val="tx1"/>
                </a:solidFill>
              </a:rPr>
              <a:t>, oral </a:t>
            </a:r>
            <a:r>
              <a:rPr lang="tr-TR" dirty="0" err="1">
                <a:solidFill>
                  <a:schemeClr val="tx1"/>
                </a:solidFill>
              </a:rPr>
              <a:t>antikoagülanlar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griseofulvin</a:t>
            </a:r>
            <a:r>
              <a:rPr lang="tr-TR" dirty="0">
                <a:solidFill>
                  <a:schemeClr val="tx1"/>
                </a:solidFill>
              </a:rPr>
              <a:t>, oral </a:t>
            </a:r>
            <a:r>
              <a:rPr lang="tr-TR" dirty="0" err="1">
                <a:solidFill>
                  <a:schemeClr val="tx1"/>
                </a:solidFill>
              </a:rPr>
              <a:t>kontraseptifler</a:t>
            </a:r>
            <a:r>
              <a:rPr lang="tr-TR" dirty="0">
                <a:solidFill>
                  <a:schemeClr val="tx1"/>
                </a:solidFill>
              </a:rPr>
              <a:t> gibi bazı ilaçların karaciğerdeki yıkımını hızlandıran enzimlerin oluşumunda artışa ve dolayısıyla etki kaybına yol açabilirler.</a:t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r>
              <a:rPr lang="tr-TR" dirty="0" err="1">
                <a:solidFill>
                  <a:schemeClr val="tx1"/>
                </a:solidFill>
              </a:rPr>
              <a:t>Valproik</a:t>
            </a:r>
            <a:r>
              <a:rPr lang="tr-TR" dirty="0">
                <a:solidFill>
                  <a:schemeClr val="tx1"/>
                </a:solidFill>
              </a:rPr>
              <a:t> asit, </a:t>
            </a:r>
            <a:r>
              <a:rPr lang="tr-TR" dirty="0" err="1">
                <a:solidFill>
                  <a:schemeClr val="tx1"/>
                </a:solidFill>
              </a:rPr>
              <a:t>barbitüratın</a:t>
            </a:r>
            <a:r>
              <a:rPr lang="tr-TR" dirty="0">
                <a:solidFill>
                  <a:schemeClr val="tx1"/>
                </a:solidFill>
              </a:rPr>
              <a:t> etkisini güçlendirir. </a:t>
            </a:r>
            <a:r>
              <a:rPr lang="tr-TR" dirty="0" err="1">
                <a:solidFill>
                  <a:schemeClr val="tx1"/>
                </a:solidFill>
              </a:rPr>
              <a:t>Barbitüratların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metotreksat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toksisitesini</a:t>
            </a:r>
            <a:r>
              <a:rPr lang="tr-TR" dirty="0">
                <a:solidFill>
                  <a:schemeClr val="tx1"/>
                </a:solidFill>
              </a:rPr>
              <a:t> arttırdığı, </a:t>
            </a:r>
            <a:r>
              <a:rPr lang="tr-TR" dirty="0" err="1">
                <a:solidFill>
                  <a:schemeClr val="tx1"/>
                </a:solidFill>
              </a:rPr>
              <a:t>kortikoid</a:t>
            </a:r>
            <a:r>
              <a:rPr lang="tr-TR" dirty="0">
                <a:solidFill>
                  <a:schemeClr val="tx1"/>
                </a:solidFill>
              </a:rPr>
              <a:t> etkisini (</a:t>
            </a:r>
            <a:r>
              <a:rPr lang="tr-TR" dirty="0" err="1">
                <a:solidFill>
                  <a:schemeClr val="tx1"/>
                </a:solidFill>
              </a:rPr>
              <a:t>glukokortikoidler</a:t>
            </a:r>
            <a:r>
              <a:rPr lang="tr-TR" dirty="0">
                <a:solidFill>
                  <a:schemeClr val="tx1"/>
                </a:solidFill>
              </a:rPr>
              <a:t>) azalttığı bilinmektedir.</a:t>
            </a:r>
            <a:br>
              <a:rPr lang="tr-TR" dirty="0">
                <a:solidFill>
                  <a:schemeClr val="tx1"/>
                </a:solidFill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467544" y="2204864"/>
            <a:ext cx="8208913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tr-TR" altLang="en-US" sz="2000" dirty="0">
                <a:solidFill>
                  <a:schemeClr val="tx1"/>
                </a:solidFill>
              </a:rPr>
              <a:t>       </a:t>
            </a:r>
            <a:r>
              <a:rPr lang="en-US" sz="2000" dirty="0" err="1">
                <a:solidFill>
                  <a:schemeClr val="tx1"/>
                </a:solidFill>
              </a:rPr>
              <a:t>Benzodiazepin</a:t>
            </a:r>
            <a:r>
              <a:rPr lang="en-US" sz="2000" dirty="0">
                <a:solidFill>
                  <a:schemeClr val="tx1"/>
                </a:solidFill>
              </a:rPr>
              <a:t> yap</a:t>
            </a:r>
            <a:r>
              <a:rPr lang="tr-TR" altLang="en-US" sz="2000" dirty="0">
                <a:solidFill>
                  <a:schemeClr val="tx1"/>
                </a:solidFill>
              </a:rPr>
              <a:t>ısı</a:t>
            </a:r>
            <a:r>
              <a:rPr lang="en-US" sz="2000" dirty="0" err="1">
                <a:solidFill>
                  <a:schemeClr val="tx1"/>
                </a:solidFill>
              </a:rPr>
              <a:t>ndaki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çok</a:t>
            </a:r>
            <a:r>
              <a:rPr lang="en-US" sz="2000" dirty="0">
                <a:solidFill>
                  <a:schemeClr val="tx1"/>
                </a:solidFill>
              </a:rPr>
              <a:t> bile</a:t>
            </a:r>
            <a:r>
              <a:rPr lang="tr-TR" altLang="en-US" sz="2000" dirty="0">
                <a:solidFill>
                  <a:schemeClr val="tx1"/>
                </a:solidFill>
              </a:rPr>
              <a:t>ş</a:t>
            </a:r>
            <a:r>
              <a:rPr lang="en-US" sz="2000" dirty="0" err="1">
                <a:solidFill>
                  <a:schemeClr val="tx1"/>
                </a:solidFill>
              </a:rPr>
              <a:t>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esas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olarak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sedatif-hipnotik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anksiyolitik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olarak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kullan</a:t>
            </a:r>
            <a:r>
              <a:rPr lang="tr-TR" altLang="en-US" sz="2000" dirty="0">
                <a:solidFill>
                  <a:schemeClr val="tx1"/>
                </a:solidFill>
              </a:rPr>
              <a:t>ılı</a:t>
            </a:r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tr-TR" altLang="en-US" sz="2000" dirty="0">
                <a:solidFill>
                  <a:schemeClr val="tx1"/>
                </a:solidFill>
              </a:rPr>
              <a:t>.</a:t>
            </a:r>
            <a:r>
              <a:rPr lang="en-US" sz="2000" dirty="0" err="1">
                <a:solidFill>
                  <a:schemeClr val="tx1"/>
                </a:solidFill>
              </a:rPr>
              <a:t>Hayvan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testleri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grup</a:t>
            </a:r>
            <a:r>
              <a:rPr lang="en-US" sz="2000" dirty="0">
                <a:solidFill>
                  <a:schemeClr val="tx1"/>
                </a:solidFill>
              </a:rPr>
              <a:t> bile</a:t>
            </a:r>
            <a:r>
              <a:rPr lang="tr-TR" altLang="en-US" sz="2000" dirty="0">
                <a:solidFill>
                  <a:schemeClr val="tx1"/>
                </a:solidFill>
              </a:rPr>
              <a:t>ş</a:t>
            </a:r>
            <a:r>
              <a:rPr lang="en-US" sz="2000" dirty="0" err="1">
                <a:solidFill>
                  <a:schemeClr val="tx1"/>
                </a:solidFill>
              </a:rPr>
              <a:t>iklerin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antikonvülsan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etkilerini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ortaya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koymu</a:t>
            </a:r>
            <a:r>
              <a:rPr lang="tr-TR" altLang="en-US" sz="2000" dirty="0" err="1">
                <a:solidFill>
                  <a:schemeClr val="tx1"/>
                </a:solidFill>
              </a:rPr>
              <a:t>ştur</a:t>
            </a:r>
            <a:r>
              <a:rPr lang="tr-TR" altLang="en-US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Bu </a:t>
            </a:r>
            <a:r>
              <a:rPr lang="en-US" sz="2000" dirty="0" err="1">
                <a:solidFill>
                  <a:schemeClr val="tx1"/>
                </a:solidFill>
              </a:rPr>
              <a:t>grup</a:t>
            </a:r>
            <a:r>
              <a:rPr lang="en-US" sz="2000" dirty="0">
                <a:solidFill>
                  <a:schemeClr val="tx1"/>
                </a:solidFill>
              </a:rPr>
              <a:t> bile</a:t>
            </a:r>
            <a:r>
              <a:rPr lang="tr-TR" altLang="en-US" sz="2000" dirty="0">
                <a:solidFill>
                  <a:schemeClr val="tx1"/>
                </a:solidFill>
              </a:rPr>
              <a:t>ş</a:t>
            </a:r>
            <a:r>
              <a:rPr lang="en-US" sz="2000" dirty="0" err="1">
                <a:solidFill>
                  <a:schemeClr val="tx1"/>
                </a:solidFill>
              </a:rPr>
              <a:t>ikler</a:t>
            </a:r>
            <a:r>
              <a:rPr lang="en-US" sz="2000" dirty="0">
                <a:solidFill>
                  <a:schemeClr val="tx1"/>
                </a:solidFill>
              </a:rPr>
              <a:t>, (</a:t>
            </a:r>
            <a:r>
              <a:rPr lang="en-US" sz="2000" dirty="0" err="1">
                <a:solidFill>
                  <a:schemeClr val="tx1"/>
                </a:solidFill>
              </a:rPr>
              <a:t>örne</a:t>
            </a:r>
            <a:r>
              <a:rPr lang="tr-TR" altLang="en-US" sz="2000" dirty="0">
                <a:solidFill>
                  <a:schemeClr val="tx1"/>
                </a:solidFill>
              </a:rPr>
              <a:t>ğ</a:t>
            </a:r>
            <a:r>
              <a:rPr lang="en-US" sz="2000" dirty="0">
                <a:solidFill>
                  <a:schemeClr val="tx1"/>
                </a:solidFill>
              </a:rPr>
              <a:t>in; </a:t>
            </a:r>
            <a:r>
              <a:rPr lang="en-US" sz="2000" dirty="0" err="1">
                <a:solidFill>
                  <a:schemeClr val="tx1"/>
                </a:solidFill>
              </a:rPr>
              <a:t>klonazepam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tonik-klonik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</a:t>
            </a:r>
            <a:r>
              <a:rPr lang="en-US" sz="2000" dirty="0">
                <a:solidFill>
                  <a:schemeClr val="tx1"/>
                </a:solidFill>
              </a:rPr>
              <a:t> da </a:t>
            </a:r>
            <a:r>
              <a:rPr lang="en-US" sz="2000" dirty="0" err="1">
                <a:solidFill>
                  <a:schemeClr val="tx1"/>
                </a:solidFill>
              </a:rPr>
              <a:t>parsiyel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nöbetlerde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kullan</a:t>
            </a:r>
            <a:r>
              <a:rPr lang="tr-TR" altLang="en-US" sz="2000" dirty="0">
                <a:solidFill>
                  <a:schemeClr val="tx1"/>
                </a:solidFill>
              </a:rPr>
              <a:t>ı</a:t>
            </a:r>
            <a:r>
              <a:rPr lang="en-US" sz="2000" dirty="0" err="1">
                <a:solidFill>
                  <a:schemeClr val="tx1"/>
                </a:solidFill>
              </a:rPr>
              <a:t>labilir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ancak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sedatif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etkileri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çok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belirgindir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Çok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fazla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etkiye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rastlanmamas</a:t>
            </a:r>
            <a:r>
              <a:rPr lang="tr-TR" altLang="en-US" sz="2000" dirty="0">
                <a:solidFill>
                  <a:schemeClr val="tx1"/>
                </a:solidFill>
              </a:rPr>
              <a:t>ı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</a:t>
            </a:r>
            <a:r>
              <a:rPr lang="tr-TR" altLang="en-US" sz="2000" dirty="0">
                <a:solidFill>
                  <a:schemeClr val="tx1"/>
                </a:solidFill>
              </a:rPr>
              <a:t>ğ</a:t>
            </a:r>
            <a:r>
              <a:rPr lang="en-US" sz="2000" dirty="0">
                <a:solidFill>
                  <a:schemeClr val="tx1"/>
                </a:solidFill>
              </a:rPr>
              <a:t>men, </a:t>
            </a:r>
            <a:r>
              <a:rPr lang="en-US" sz="2000" dirty="0" err="1">
                <a:solidFill>
                  <a:schemeClr val="tx1"/>
                </a:solidFill>
              </a:rPr>
              <a:t>benzodiazepinlerin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süreli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kullan</a:t>
            </a:r>
            <a:r>
              <a:rPr lang="tr-TR" altLang="en-US" sz="2000" dirty="0">
                <a:solidFill>
                  <a:schemeClr val="tx1"/>
                </a:solidFill>
              </a:rPr>
              <a:t>ı</a:t>
            </a:r>
            <a:r>
              <a:rPr lang="en-US" sz="2000" dirty="0" err="1">
                <a:solidFill>
                  <a:schemeClr val="tx1"/>
                </a:solidFill>
              </a:rPr>
              <a:t>mlar</a:t>
            </a:r>
            <a:r>
              <a:rPr lang="tr-TR" altLang="en-US" sz="2000" dirty="0">
                <a:solidFill>
                  <a:schemeClr val="tx1"/>
                </a:solidFill>
              </a:rPr>
              <a:t>ı</a:t>
            </a:r>
            <a:r>
              <a:rPr lang="en-US" sz="2000" dirty="0">
                <a:solidFill>
                  <a:schemeClr val="tx1"/>
                </a:solidFill>
              </a:rPr>
              <a:t>n </a:t>
            </a:r>
            <a:r>
              <a:rPr lang="en-US" sz="2000" dirty="0" err="1">
                <a:solidFill>
                  <a:schemeClr val="tx1"/>
                </a:solidFill>
              </a:rPr>
              <a:t>ard</a:t>
            </a:r>
            <a:r>
              <a:rPr lang="tr-TR" altLang="en-US" sz="2000" dirty="0">
                <a:solidFill>
                  <a:schemeClr val="tx1"/>
                </a:solidFill>
              </a:rPr>
              <a:t>ı</a:t>
            </a:r>
            <a:r>
              <a:rPr lang="en-US" sz="2000" dirty="0" err="1">
                <a:solidFill>
                  <a:schemeClr val="tx1"/>
                </a:solidFill>
              </a:rPr>
              <a:t>ndan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tr-TR" sz="2000" dirty="0">
                <a:solidFill>
                  <a:schemeClr val="tx1"/>
                </a:solidFill>
              </a:rPr>
              <a:t>t</a:t>
            </a:r>
            <a:r>
              <a:rPr lang="en-US" sz="2000" dirty="0" err="1">
                <a:solidFill>
                  <a:schemeClr val="tx1"/>
                </a:solidFill>
              </a:rPr>
              <a:t>edavide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tolerans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geli</a:t>
            </a:r>
            <a:r>
              <a:rPr lang="tr-TR" altLang="en-US" sz="2000" dirty="0">
                <a:solidFill>
                  <a:schemeClr val="tx1"/>
                </a:solidFill>
              </a:rPr>
              <a:t>ş</a:t>
            </a:r>
            <a:r>
              <a:rPr lang="en-US" sz="2000" dirty="0" err="1">
                <a:solidFill>
                  <a:schemeClr val="tx1"/>
                </a:solidFill>
              </a:rPr>
              <a:t>ebilmesidir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1331640" y="908720"/>
            <a:ext cx="565731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tr-TR" altLang="en-US" sz="3600" b="1" dirty="0">
                <a:ln/>
                <a:solidFill>
                  <a:srgbClr val="002060"/>
                </a:solidFill>
                <a:sym typeface="+mn-ea"/>
              </a:rPr>
              <a:t>          BENZODİAZEPİNLER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4497" y="868633"/>
            <a:ext cx="589597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1"/>
                </a:solidFill>
              </a:rPr>
              <a:t> </a:t>
            </a:r>
            <a:r>
              <a:rPr lang="tr-TR" sz="2000" dirty="0" err="1">
                <a:solidFill>
                  <a:schemeClr val="tx1"/>
                </a:solidFill>
              </a:rPr>
              <a:t>Diazepam</a:t>
            </a:r>
            <a:r>
              <a:rPr lang="tr-TR" sz="2000" dirty="0">
                <a:solidFill>
                  <a:schemeClr val="tx1"/>
                </a:solidFill>
              </a:rPr>
              <a:t> ve </a:t>
            </a:r>
            <a:r>
              <a:rPr lang="tr-TR" sz="2000" dirty="0" err="1">
                <a:solidFill>
                  <a:schemeClr val="tx1"/>
                </a:solidFill>
              </a:rPr>
              <a:t>opioidler</a:t>
            </a:r>
            <a:r>
              <a:rPr lang="tr-TR" sz="2000" dirty="0">
                <a:solidFill>
                  <a:schemeClr val="tx1"/>
                </a:solidFill>
              </a:rPr>
              <a:t> de dahil olmak üzere </a:t>
            </a:r>
            <a:r>
              <a:rPr lang="tr-TR" sz="2000" dirty="0" err="1">
                <a:solidFill>
                  <a:schemeClr val="tx1"/>
                </a:solidFill>
              </a:rPr>
              <a:t>benzodiazepinlerin</a:t>
            </a:r>
            <a:r>
              <a:rPr lang="tr-TR" sz="2000" dirty="0">
                <a:solidFill>
                  <a:schemeClr val="tx1"/>
                </a:solidFill>
              </a:rPr>
              <a:t> birlikte kullanılması ciddi </a:t>
            </a:r>
            <a:r>
              <a:rPr lang="tr-TR" sz="2000" dirty="0" err="1">
                <a:solidFill>
                  <a:schemeClr val="tx1"/>
                </a:solidFill>
              </a:rPr>
              <a:t>sedasyon</a:t>
            </a:r>
            <a:r>
              <a:rPr lang="tr-TR" sz="2000" dirty="0">
                <a:solidFill>
                  <a:schemeClr val="tx1"/>
                </a:solidFill>
              </a:rPr>
              <a:t>, solunum depresyonu, komada ve ölümle sonuçlanabilir; Alternatif tedavi seçeneklerinin yetersiz olduğu hastalarda </a:t>
            </a:r>
            <a:r>
              <a:rPr lang="tr-TR" sz="2000" dirty="0" err="1">
                <a:solidFill>
                  <a:schemeClr val="tx1"/>
                </a:solidFill>
              </a:rPr>
              <a:t>benzodiazepinler</a:t>
            </a:r>
            <a:r>
              <a:rPr lang="tr-TR" sz="2000" dirty="0">
                <a:solidFill>
                  <a:schemeClr val="tx1"/>
                </a:solidFill>
              </a:rPr>
              <a:t> ve </a:t>
            </a:r>
            <a:r>
              <a:rPr lang="tr-TR" sz="2000" dirty="0" err="1">
                <a:solidFill>
                  <a:schemeClr val="tx1"/>
                </a:solidFill>
              </a:rPr>
              <a:t>opioidlerin</a:t>
            </a:r>
            <a:r>
              <a:rPr lang="tr-TR" sz="2000" dirty="0">
                <a:solidFill>
                  <a:schemeClr val="tx1"/>
                </a:solidFill>
              </a:rPr>
              <a:t> birlikte </a:t>
            </a:r>
            <a:r>
              <a:rPr lang="tr-TR" sz="2000" dirty="0" err="1">
                <a:solidFill>
                  <a:schemeClr val="tx1"/>
                </a:solidFill>
              </a:rPr>
              <a:t>reçetelenmesinde</a:t>
            </a:r>
            <a:r>
              <a:rPr lang="tr-TR" sz="2000" dirty="0">
                <a:solidFill>
                  <a:schemeClr val="tx1"/>
                </a:solidFill>
              </a:rPr>
              <a:t> dikkatli olun; </a:t>
            </a:r>
            <a:r>
              <a:rPr lang="tr-TR" sz="2000" dirty="0" err="1">
                <a:solidFill>
                  <a:schemeClr val="tx1"/>
                </a:solidFill>
              </a:rPr>
              <a:t>Diazepam</a:t>
            </a:r>
            <a:r>
              <a:rPr lang="tr-TR" sz="2000" dirty="0">
                <a:solidFill>
                  <a:schemeClr val="tx1"/>
                </a:solidFill>
              </a:rPr>
              <a:t> eklendiğinde </a:t>
            </a:r>
            <a:r>
              <a:rPr lang="tr-TR" sz="2000" dirty="0" err="1">
                <a:solidFill>
                  <a:schemeClr val="tx1"/>
                </a:solidFill>
              </a:rPr>
              <a:t>opiyat</a:t>
            </a:r>
            <a:r>
              <a:rPr lang="tr-TR" sz="2000" dirty="0">
                <a:solidFill>
                  <a:schemeClr val="tx1"/>
                </a:solidFill>
              </a:rPr>
              <a:t> dozunu üçte bir oranında azaltın.</a:t>
            </a:r>
          </a:p>
        </p:txBody>
      </p:sp>
      <p:sp>
        <p:nvSpPr>
          <p:cNvPr id="3" name="2 Dikdörtgen"/>
          <p:cNvSpPr/>
          <p:nvPr/>
        </p:nvSpPr>
        <p:spPr>
          <a:xfrm>
            <a:off x="3418205" y="316230"/>
            <a:ext cx="233489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DİAZEPAM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24497" y="4079310"/>
            <a:ext cx="4161155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>
                <a:solidFill>
                  <a:schemeClr val="tx1"/>
                </a:solidFill>
              </a:rPr>
              <a:t> Diazepam</a:t>
            </a:r>
            <a:r>
              <a:rPr lang="tr-TR" sz="2000" dirty="0">
                <a:solidFill>
                  <a:schemeClr val="tx1"/>
                </a:solidFill>
              </a:rPr>
              <a:t> da dahil olmak üzere, </a:t>
            </a:r>
            <a:r>
              <a:rPr lang="tr-TR" sz="2000" dirty="0" err="1">
                <a:solidFill>
                  <a:schemeClr val="tx1"/>
                </a:solidFill>
              </a:rPr>
              <a:t>benzodiazepinlerin</a:t>
            </a:r>
            <a:r>
              <a:rPr lang="tr-TR" sz="2000" dirty="0">
                <a:solidFill>
                  <a:schemeClr val="tx1"/>
                </a:solidFill>
              </a:rPr>
              <a:t> hem tek başına hem de diğer CNS </a:t>
            </a:r>
            <a:r>
              <a:rPr lang="tr-TR" sz="2000" dirty="0" err="1">
                <a:solidFill>
                  <a:schemeClr val="tx1"/>
                </a:solidFill>
              </a:rPr>
              <a:t>depresanlarla</a:t>
            </a:r>
            <a:r>
              <a:rPr lang="tr-TR" sz="2000" dirty="0">
                <a:solidFill>
                  <a:schemeClr val="tx1"/>
                </a:solidFill>
              </a:rPr>
              <a:t> kombinasyon halinde kullanılması potansiyel ölümcül solunum depresyonuna neden olabilir.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D70C88F6-CE15-4B8F-91CF-23F73EB7D1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5CAEA200-12CA-444A-AD85-188FEE2712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95536" y="917912"/>
            <a:ext cx="4234815" cy="59400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tr-TR" altLang="en-US" sz="2000" dirty="0">
                <a:solidFill>
                  <a:schemeClr val="tx1"/>
                </a:solidFill>
              </a:rPr>
              <a:t> D</a:t>
            </a:r>
            <a:r>
              <a:rPr lang="en-US" sz="2000" dirty="0" err="1">
                <a:solidFill>
                  <a:schemeClr val="tx1"/>
                </a:solidFill>
              </a:rPr>
              <a:t>iğer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psikotrop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ilaçlar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antikonvülsanlar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antihistaminikler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alkol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</a:t>
            </a:r>
            <a:r>
              <a:rPr lang="en-US" sz="2000" dirty="0">
                <a:solidFill>
                  <a:schemeClr val="tx1"/>
                </a:solidFill>
              </a:rPr>
              <a:t> da </a:t>
            </a:r>
            <a:r>
              <a:rPr lang="en-US" sz="2000" dirty="0" err="1">
                <a:solidFill>
                  <a:schemeClr val="tx1"/>
                </a:solidFill>
              </a:rPr>
              <a:t>MSS'de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depresyona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yol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açan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ilaçlarla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birlikte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kullanıldığında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merkezi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sinir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üzerinde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depresif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yaratırlar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Benzodiazepinlerin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başka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ilaçlarla</a:t>
            </a:r>
            <a:r>
              <a:rPr lang="en-US" sz="2000" dirty="0">
                <a:solidFill>
                  <a:schemeClr val="tx1"/>
                </a:solidFill>
              </a:rPr>
              <a:t> da </a:t>
            </a:r>
            <a:r>
              <a:rPr lang="en-US" sz="2000" dirty="0" err="1">
                <a:solidFill>
                  <a:schemeClr val="tx1"/>
                </a:solidFill>
              </a:rPr>
              <a:t>etkileştikleri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bilinmektedir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Örneğin</a:t>
            </a:r>
            <a:r>
              <a:rPr lang="en-US" sz="2000" dirty="0">
                <a:solidFill>
                  <a:schemeClr val="tx1"/>
                </a:solidFill>
              </a:rPr>
              <a:t>, alprazolam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bazı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belirli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benzodiazepinlerin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simetidin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</a:t>
            </a:r>
            <a:r>
              <a:rPr lang="en-US" sz="2000" dirty="0">
                <a:solidFill>
                  <a:schemeClr val="tx1"/>
                </a:solidFill>
              </a:rPr>
              <a:t> da </a:t>
            </a:r>
            <a:r>
              <a:rPr lang="en-US" sz="2000" dirty="0" err="1">
                <a:solidFill>
                  <a:schemeClr val="tx1"/>
                </a:solidFill>
              </a:rPr>
              <a:t>makrolit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antibiyotiklerle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birlikte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kullanıldıklarında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klerenslerinin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geciktiği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saptanmıştır</a:t>
            </a:r>
            <a:r>
              <a:rPr lang="en-US" sz="2000" dirty="0">
                <a:solidFill>
                  <a:schemeClr val="tx1"/>
                </a:solidFill>
              </a:rPr>
              <a:t>. Bu </a:t>
            </a:r>
            <a:r>
              <a:rPr lang="en-US" sz="2000" dirty="0" err="1">
                <a:solidFill>
                  <a:schemeClr val="tx1"/>
                </a:solidFill>
              </a:rPr>
              <a:t>etkileşimin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klinik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önemi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bilinmemektedir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833899" y="333395"/>
            <a:ext cx="4007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Alprazolam</a:t>
            </a:r>
            <a:r>
              <a:rPr lang="tr-TR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(XANAX®)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F46156A-0725-42E0-BFE2-542CD5F013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30" y="746760"/>
            <a:ext cx="8229600" cy="582613"/>
          </a:xfrm>
        </p:spPr>
        <p:txBody>
          <a:bodyPr>
            <a:normAutofit fontScale="90000"/>
          </a:bodyPr>
          <a:lstStyle/>
          <a:p>
            <a:r>
              <a:rPr lang="tr-TR" altLang="en-US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Karbonik anhidraz inhibitörleri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429385" y="1853572"/>
            <a:ext cx="254000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tr-TR" altLang="en-US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n-US" sz="2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setazolamid</a:t>
            </a:r>
            <a:endParaRPr lang="en-US" sz="2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187624" y="3185901"/>
            <a:ext cx="360489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err="1">
                <a:solidFill>
                  <a:schemeClr val="bg1"/>
                </a:solidFill>
                <a:sym typeface="+mn-ea"/>
              </a:rPr>
              <a:t>İlaç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etkileşimleri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:</a:t>
            </a:r>
            <a:endParaRPr lang="en-US" sz="2200" dirty="0">
              <a:solidFill>
                <a:schemeClr val="bg1"/>
              </a:solidFill>
            </a:endParaRPr>
          </a:p>
          <a:p>
            <a:pPr algn="l"/>
            <a:r>
              <a:rPr lang="en-US" sz="2200" dirty="0" err="1">
                <a:solidFill>
                  <a:schemeClr val="bg1"/>
                </a:solidFill>
                <a:sym typeface="+mn-ea"/>
              </a:rPr>
              <a:t>Amfetamin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ve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trisiklik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antidepresanların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etkisini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potansiyalize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eder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. Aspirin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ve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salisilatların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etkisini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sz="2200" dirty="0" err="1">
                <a:solidFill>
                  <a:schemeClr val="bg1"/>
                </a:solidFill>
                <a:sym typeface="+mn-ea"/>
              </a:rPr>
              <a:t>azaltır</a:t>
            </a:r>
            <a:r>
              <a:rPr lang="en-US" sz="2200" dirty="0">
                <a:solidFill>
                  <a:schemeClr val="bg1"/>
                </a:solidFill>
                <a:sym typeface="+mn-ea"/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  <a:p>
            <a:pPr algn="l"/>
            <a:endParaRPr lang="en-US" sz="2200" dirty="0"/>
          </a:p>
          <a:p>
            <a:endParaRPr lang="en-US" sz="2200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46DFC73-5B58-4163-ACE7-E0D964716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939636" y="980728"/>
            <a:ext cx="5916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rgbClr val="FFC000"/>
                </a:solidFill>
              </a:rPr>
              <a:t>GABA Analogları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436909" y="1852621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en-US" sz="2400" b="1" dirty="0">
                <a:ln/>
                <a:solidFill>
                  <a:schemeClr val="tx1"/>
                </a:solidFill>
                <a:effectLst/>
              </a:rPr>
              <a:t>P</a:t>
            </a:r>
            <a:r>
              <a:rPr lang="en-US" sz="2400" b="1" dirty="0" err="1">
                <a:ln/>
                <a:solidFill>
                  <a:schemeClr val="tx1"/>
                </a:solidFill>
                <a:effectLst/>
              </a:rPr>
              <a:t>regabalin</a:t>
            </a:r>
            <a:endParaRPr lang="en-US" sz="2400" b="1" dirty="0">
              <a:ln/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674</Words>
  <Application>Microsoft Office PowerPoint</Application>
  <PresentationFormat>Ekran Gösterisi (4:3)</PresentationFormat>
  <Paragraphs>71</Paragraphs>
  <Slides>20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Ion</vt:lpstr>
      <vt:lpstr>           ANTİEPİLEPTİK İLAÇLAR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Karbonik anhidraz inhibitörleri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ANTİEPİLEPTİK İLAÇLAR</dc:title>
  <dc:creator>eczlab</dc:creator>
  <cp:lastModifiedBy>Windows Kullanıcısı</cp:lastModifiedBy>
  <cp:revision>20</cp:revision>
  <dcterms:created xsi:type="dcterms:W3CDTF">2017-12-04T12:41:00Z</dcterms:created>
  <dcterms:modified xsi:type="dcterms:W3CDTF">2018-01-05T07:30:54Z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