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1" r:id="rId2"/>
    <p:sldId id="419" r:id="rId3"/>
    <p:sldId id="420" r:id="rId4"/>
    <p:sldId id="272" r:id="rId5"/>
    <p:sldId id="403" r:id="rId6"/>
    <p:sldId id="409" r:id="rId7"/>
    <p:sldId id="404" r:id="rId8"/>
    <p:sldId id="40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4627"/>
  </p:normalViewPr>
  <p:slideViewPr>
    <p:cSldViewPr snapToGrid="0" snapToObjects="1">
      <p:cViewPr varScale="1">
        <p:scale>
          <a:sx n="88" d="100"/>
          <a:sy n="88" d="100"/>
        </p:scale>
        <p:origin x="2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14C95C-4754-3846-95C8-95008481E32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7718EB0-EBB6-0745-9597-E2FB2A1F6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8C25AAB-D505-EC41-85DD-81393A44EBFB}"/>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4CEBFD32-0A11-BD4D-8924-7597BC1827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E3F658-A83A-C44A-8217-74D3A0DB0D1C}"/>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48194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43B8A1-B472-FE4D-8FB5-1E8EF89B001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11FE95-F774-5E40-9E72-852E80005EE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1DB85B1C-33B3-1041-9343-9085F693143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CF76EE11-C72A-9E46-AA55-B637FC7229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886E5E-2416-D74E-82B6-4BC18EDFC9B4}"/>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029779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3DEB83-3048-824B-87F3-CB983ED152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A0968B9-DEF9-2A4D-8071-9499EFB1B402}"/>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0F68BED-E936-904A-9FFE-F1231B87E93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951BFD9F-482B-FE42-A75A-AEFB38A83D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B3ED22-39DB-1748-ACD5-AF7DF9C7A2E8}"/>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73296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CFC03D-FCB0-844A-9E53-3425BEE649C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39F377-5D61-1541-B9C6-866F685598DA}"/>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5EF6974-FD1E-F640-995B-37FC156F8866}"/>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E96624F7-83DC-8343-8F76-7908048CF2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D5B8EE-78A3-554D-8002-598A2B93611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36529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542460-34D9-C042-9475-06CAA4C317E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C79F26A-6C95-E345-A50E-5E32D968E2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60AA4CA-EFAC-B44E-87CB-5DA9836C9C1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0D427EB7-F7FB-5F42-896A-C690DC0C8D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C1032D-13E9-564C-AA66-961179E763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06474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FD3033-A995-B140-99F4-6647AA46F8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23C8BD-F12E-994A-8420-E1484A9D5FB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9C3B8E7-3FD6-AE43-A9BB-3ACD3ACF9D0A}"/>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254F43B-F002-DC47-9B15-D1E37721B804}"/>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B262B01F-5EE0-144A-9420-2EC132663B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9A97FE9-0E27-C644-BD5E-D95B85B51BB0}"/>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58467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A7B51F-6459-014D-88A8-F99659288E4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057EE1-1A52-7A4A-BB10-A101C1E78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EF1D1FB-F5F2-1B4B-89AE-A8229D8E5D86}"/>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5B6E7DB9-9ECD-DD49-A60B-7405C0BAB8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AC3B65D-CCD6-D04F-A8C8-42BF185772CA}"/>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DC76958F-8B84-7345-96B2-4462BB53C64A}"/>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8" name="Alt Bilgi Yer Tutucusu 7">
            <a:extLst>
              <a:ext uri="{FF2B5EF4-FFF2-40B4-BE49-F238E27FC236}">
                <a16:creationId xmlns:a16="http://schemas.microsoft.com/office/drawing/2014/main" id="{EE92AECC-4D85-BE44-9A1E-3F23902A72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F03560E-0074-6849-8CF3-D3D46CCAAC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3414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949D89-45FC-704E-BD4C-511A148781A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63E6B19-20AB-764E-B96C-FFBCFEB7F839}"/>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4" name="Alt Bilgi Yer Tutucusu 3">
            <a:extLst>
              <a:ext uri="{FF2B5EF4-FFF2-40B4-BE49-F238E27FC236}">
                <a16:creationId xmlns:a16="http://schemas.microsoft.com/office/drawing/2014/main" id="{D8E2AB5A-0A68-5240-A62E-26CCA9233B0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8CEA738-884B-454E-A1EA-3CF9B13D391A}"/>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99962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53116E5-73EA-E84C-B217-02EC9ACA826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3" name="Alt Bilgi Yer Tutucusu 2">
            <a:extLst>
              <a:ext uri="{FF2B5EF4-FFF2-40B4-BE49-F238E27FC236}">
                <a16:creationId xmlns:a16="http://schemas.microsoft.com/office/drawing/2014/main" id="{8AD2D85B-6EAB-7A4C-9B63-8862A302D15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81EFB3F-2742-A24C-8A73-5B359B2EA9F2}"/>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56768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C408C-7743-5643-B41E-8BE269CAB5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F2B54B-C020-B64C-8D9F-CF5A5803F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562E4D84-FDE6-0F44-A865-72D0098F1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22F66FF-38B6-A849-8B48-716CA7C2C1B0}"/>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D80413AE-8DD1-7340-BC33-54A45BC09C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788AC7-D4B6-B344-829C-F4266C5C2A73}"/>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26132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3E1BF0-6BE1-334C-B08A-8A7FBA10751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CD2F01A-2B55-6547-B7F7-FD28D16285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C7B17E4-5D1B-6D49-86D8-E9DBE1F31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BE08FF5-4969-0043-A216-63DD0DE12F21}"/>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369261B2-D478-454B-9AA2-802F9058A7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A4C2C8-2C4E-A24F-8F52-22399FE2F3E6}"/>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847947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339E14B-5062-FC45-AE61-B2D9FC9DA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4D358F-AF5F-0440-9A74-511D0F25C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5604B8A-6D3A-D042-82C1-8CA0CD9F8A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1129A09E-6494-0D4A-AF47-2D67E4F06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D2D8B45-2B45-2147-9C4D-778AF7950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628CD-C990-824A-BB7F-D0A3947A1284}" type="slidenum">
              <a:rPr lang="tr-TR" smtClean="0"/>
              <a:t>‹#›</a:t>
            </a:fld>
            <a:endParaRPr lang="tr-TR"/>
          </a:p>
        </p:txBody>
      </p:sp>
    </p:spTree>
    <p:extLst>
      <p:ext uri="{BB962C8B-B14F-4D97-AF65-F5344CB8AC3E}">
        <p14:creationId xmlns:p14="http://schemas.microsoft.com/office/powerpoint/2010/main" val="393124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22D18F-BB66-5948-9511-A646B6A4E676}"/>
              </a:ext>
            </a:extLst>
          </p:cNvPr>
          <p:cNvSpPr>
            <a:spLocks noGrp="1"/>
          </p:cNvSpPr>
          <p:nvPr>
            <p:ph type="title"/>
          </p:nvPr>
        </p:nvSpPr>
        <p:spPr/>
        <p:txBody>
          <a:bodyPr/>
          <a:lstStyle/>
          <a:p>
            <a:pPr algn="ctr"/>
            <a:r>
              <a:rPr lang="tr-TR" b="1" dirty="0"/>
              <a:t>II. Markayı İnşa Etmek</a:t>
            </a:r>
          </a:p>
        </p:txBody>
      </p:sp>
      <p:sp>
        <p:nvSpPr>
          <p:cNvPr id="3" name="İçerik Yer Tutucusu 2">
            <a:extLst>
              <a:ext uri="{FF2B5EF4-FFF2-40B4-BE49-F238E27FC236}">
                <a16:creationId xmlns:a16="http://schemas.microsoft.com/office/drawing/2014/main" id="{7522849F-87C1-AD4D-B428-E969F5528100}"/>
              </a:ext>
            </a:extLst>
          </p:cNvPr>
          <p:cNvSpPr>
            <a:spLocks noGrp="1"/>
          </p:cNvSpPr>
          <p:nvPr>
            <p:ph idx="1"/>
          </p:nvPr>
        </p:nvSpPr>
        <p:spPr/>
        <p:txBody>
          <a:bodyPr/>
          <a:lstStyle/>
          <a:p>
            <a:pPr marL="0" indent="0">
              <a:buNone/>
            </a:pPr>
            <a:endParaRPr lang="tr-TR" dirty="0"/>
          </a:p>
          <a:p>
            <a:pPr marL="514350" indent="-514350">
              <a:buFont typeface="+mj-lt"/>
              <a:buAutoNum type="arabicPeriod"/>
            </a:pPr>
            <a:r>
              <a:rPr lang="tr-TR" dirty="0"/>
              <a:t>Bir marka ismi seçin.</a:t>
            </a:r>
          </a:p>
          <a:p>
            <a:pPr marL="514350" indent="-514350">
              <a:buFont typeface="+mj-lt"/>
              <a:buAutoNum type="arabicPeriod"/>
            </a:pPr>
            <a:r>
              <a:rPr lang="tr-TR" dirty="0"/>
              <a:t>Marka ismi için zengin çağrışımlar/bağlantılar ve </a:t>
            </a:r>
            <a:r>
              <a:rPr lang="tr-TR" dirty="0" err="1"/>
              <a:t>vaadler</a:t>
            </a:r>
            <a:r>
              <a:rPr lang="tr-TR" dirty="0"/>
              <a:t> geliştirin.</a:t>
            </a:r>
          </a:p>
          <a:p>
            <a:pPr marL="514350" indent="-514350">
              <a:buFont typeface="+mj-lt"/>
              <a:buAutoNum type="arabicPeriod"/>
            </a:pPr>
            <a:r>
              <a:rPr lang="tr-TR" dirty="0"/>
              <a:t>Müşterilerin marka ile tüm temaslarını, müşterilerinin markadan tüm beklentilerini sağlayacak ya da bu beklentilerini aşacak şekilde yönetin. </a:t>
            </a:r>
          </a:p>
          <a:p>
            <a:pPr marL="0" indent="0">
              <a:buNone/>
            </a:pPr>
            <a:endParaRPr lang="tr-TR" dirty="0"/>
          </a:p>
          <a:p>
            <a:pPr marL="0" indent="0" algn="r">
              <a:buNone/>
            </a:pPr>
            <a:endParaRPr lang="tr-TR" sz="1600" dirty="0"/>
          </a:p>
          <a:p>
            <a:pPr marL="0" indent="0" algn="r">
              <a:buNone/>
            </a:pPr>
            <a:r>
              <a:rPr lang="tr-TR" sz="1600" dirty="0"/>
              <a:t>(</a:t>
            </a:r>
            <a:r>
              <a:rPr lang="tr-TR" sz="1600" dirty="0" err="1"/>
              <a:t>Kotler</a:t>
            </a:r>
            <a:r>
              <a:rPr lang="tr-TR" sz="1600" dirty="0"/>
              <a:t>, 2009, s. 69)</a:t>
            </a:r>
          </a:p>
        </p:txBody>
      </p:sp>
    </p:spTree>
    <p:extLst>
      <p:ext uri="{BB962C8B-B14F-4D97-AF65-F5344CB8AC3E}">
        <p14:creationId xmlns:p14="http://schemas.microsoft.com/office/powerpoint/2010/main" val="460995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4E81DF-A398-974B-A497-646BCF55DCC6}"/>
              </a:ext>
            </a:extLst>
          </p:cNvPr>
          <p:cNvSpPr>
            <a:spLocks noGrp="1"/>
          </p:cNvSpPr>
          <p:nvPr>
            <p:ph type="title"/>
          </p:nvPr>
        </p:nvSpPr>
        <p:spPr/>
        <p:txBody>
          <a:bodyPr/>
          <a:lstStyle/>
          <a:p>
            <a:pPr algn="ctr"/>
            <a:r>
              <a:rPr lang="tr-TR" b="1" dirty="0"/>
              <a:t>Marka Platformu</a:t>
            </a:r>
          </a:p>
        </p:txBody>
      </p:sp>
      <p:sp>
        <p:nvSpPr>
          <p:cNvPr id="3" name="İçerik Yer Tutucusu 2">
            <a:extLst>
              <a:ext uri="{FF2B5EF4-FFF2-40B4-BE49-F238E27FC236}">
                <a16:creationId xmlns:a16="http://schemas.microsoft.com/office/drawing/2014/main" id="{94593355-37E1-994C-ACE6-8C7367EE873E}"/>
              </a:ext>
            </a:extLst>
          </p:cNvPr>
          <p:cNvSpPr>
            <a:spLocks noGrp="1"/>
          </p:cNvSpPr>
          <p:nvPr>
            <p:ph idx="1"/>
          </p:nvPr>
        </p:nvSpPr>
        <p:spPr/>
        <p:txBody>
          <a:bodyPr/>
          <a:lstStyle/>
          <a:p>
            <a:r>
              <a:rPr lang="tr-TR" dirty="0"/>
              <a:t>Marka konumlandırma: Markanızı anlaşılır ve kesin biçimde nasıl konumlandırabilirsiniz?</a:t>
            </a:r>
          </a:p>
          <a:p>
            <a:r>
              <a:rPr lang="tr-TR" dirty="0"/>
              <a:t>Marka adlandırma: Marka için ayırıcı ve doğru duygusal çağrışımlar yaratan bir isim seçimi</a:t>
            </a:r>
          </a:p>
          <a:p>
            <a:r>
              <a:rPr lang="tr-TR" dirty="0"/>
              <a:t>Marka mimarisi: Marka veya alt marka, teklifini anlatabilmek için birlikte nasıl çalışmalılar?</a:t>
            </a:r>
          </a:p>
          <a:p>
            <a:r>
              <a:rPr lang="tr-TR" dirty="0"/>
              <a:t>Marka kimliği: Marka, görsel ve yazılı biçimde en iyi nasıl çizilebilir?</a:t>
            </a:r>
          </a:p>
          <a:p>
            <a:endParaRPr lang="tr-TR" dirty="0"/>
          </a:p>
          <a:p>
            <a:pPr marL="0" indent="0" algn="r">
              <a:buNone/>
            </a:pPr>
            <a:r>
              <a:rPr lang="tr-TR" sz="1600" dirty="0"/>
              <a:t>(Smith, 2014, s.150)</a:t>
            </a:r>
          </a:p>
        </p:txBody>
      </p:sp>
    </p:spTree>
    <p:extLst>
      <p:ext uri="{BB962C8B-B14F-4D97-AF65-F5344CB8AC3E}">
        <p14:creationId xmlns:p14="http://schemas.microsoft.com/office/powerpoint/2010/main" val="2071490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2D8ABE-36BA-4E4B-9F4D-B9AC483B8C3A}"/>
              </a:ext>
            </a:extLst>
          </p:cNvPr>
          <p:cNvSpPr>
            <a:spLocks noGrp="1"/>
          </p:cNvSpPr>
          <p:nvPr>
            <p:ph type="title"/>
          </p:nvPr>
        </p:nvSpPr>
        <p:spPr/>
        <p:txBody>
          <a:bodyPr/>
          <a:lstStyle/>
          <a:p>
            <a:pPr algn="ctr"/>
            <a:r>
              <a:rPr lang="tr-TR" b="1" dirty="0"/>
              <a:t>Markayı Yönetmek İçin Öneriler</a:t>
            </a:r>
          </a:p>
        </p:txBody>
      </p:sp>
      <p:sp>
        <p:nvSpPr>
          <p:cNvPr id="3" name="İçerik Yer Tutucusu 2">
            <a:extLst>
              <a:ext uri="{FF2B5EF4-FFF2-40B4-BE49-F238E27FC236}">
                <a16:creationId xmlns:a16="http://schemas.microsoft.com/office/drawing/2014/main" id="{B66C0D87-BEDD-7645-9753-520C39E3B379}"/>
              </a:ext>
            </a:extLst>
          </p:cNvPr>
          <p:cNvSpPr>
            <a:spLocks noGrp="1"/>
          </p:cNvSpPr>
          <p:nvPr>
            <p:ph idx="1"/>
          </p:nvPr>
        </p:nvSpPr>
        <p:spPr/>
        <p:txBody>
          <a:bodyPr>
            <a:normAutofit/>
          </a:bodyPr>
          <a:lstStyle/>
          <a:p>
            <a:endParaRPr lang="tr-TR" dirty="0"/>
          </a:p>
          <a:p>
            <a:pPr marL="0" indent="0">
              <a:buNone/>
            </a:pPr>
            <a:r>
              <a:rPr lang="tr-TR" dirty="0"/>
              <a:t>“Markanızı koruyun,</a:t>
            </a:r>
          </a:p>
          <a:p>
            <a:pPr marL="0" indent="0">
              <a:buNone/>
            </a:pPr>
            <a:r>
              <a:rPr lang="tr-TR" dirty="0"/>
              <a:t>Paydaşlarınızı onurlandırın,</a:t>
            </a:r>
          </a:p>
          <a:p>
            <a:pPr marL="0" indent="0">
              <a:buNone/>
            </a:pPr>
            <a:r>
              <a:rPr lang="tr-TR" dirty="0"/>
              <a:t>Markanızı bir masraf değil yatırım olarak ele alın,</a:t>
            </a:r>
          </a:p>
          <a:p>
            <a:pPr marL="0" indent="0">
              <a:buNone/>
            </a:pPr>
            <a:r>
              <a:rPr lang="tr-TR" dirty="0"/>
              <a:t>Markanızın finansal potansiyelinden faydalanın,</a:t>
            </a:r>
          </a:p>
          <a:p>
            <a:pPr marL="0" indent="0">
              <a:buNone/>
            </a:pPr>
            <a:r>
              <a:rPr lang="tr-TR" dirty="0"/>
              <a:t>Başarılı marka yönetiminin karmaşık bir görev olduğunu kabul edin. ”</a:t>
            </a:r>
          </a:p>
          <a:p>
            <a:pPr marL="0" indent="0">
              <a:buNone/>
            </a:pPr>
            <a:endParaRPr lang="tr-TR" dirty="0"/>
          </a:p>
          <a:p>
            <a:pPr marL="0" indent="0" algn="r">
              <a:buNone/>
            </a:pPr>
            <a:r>
              <a:rPr lang="tr-TR" sz="1600" dirty="0"/>
              <a:t>(</a:t>
            </a:r>
            <a:r>
              <a:rPr lang="tr-TR" sz="1600" dirty="0" err="1"/>
              <a:t>Blackett</a:t>
            </a:r>
            <a:r>
              <a:rPr lang="tr-TR" sz="1600" dirty="0"/>
              <a:t>, 2014, s. 33-35)</a:t>
            </a:r>
          </a:p>
        </p:txBody>
      </p:sp>
    </p:spTree>
    <p:extLst>
      <p:ext uri="{BB962C8B-B14F-4D97-AF65-F5344CB8AC3E}">
        <p14:creationId xmlns:p14="http://schemas.microsoft.com/office/powerpoint/2010/main" val="413881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F617E98-ED7E-2D4D-A416-EDE231D2B8A1}"/>
              </a:ext>
            </a:extLst>
          </p:cNvPr>
          <p:cNvSpPr>
            <a:spLocks noGrp="1"/>
          </p:cNvSpPr>
          <p:nvPr>
            <p:ph type="title"/>
          </p:nvPr>
        </p:nvSpPr>
        <p:spPr/>
        <p:txBody>
          <a:bodyPr/>
          <a:lstStyle/>
          <a:p>
            <a:pPr algn="ctr"/>
            <a:r>
              <a:rPr lang="tr-TR" b="1" dirty="0"/>
              <a:t>Marka Yönetiminde Beş Duyu</a:t>
            </a:r>
          </a:p>
        </p:txBody>
      </p:sp>
      <p:sp>
        <p:nvSpPr>
          <p:cNvPr id="3" name="İçerik Yer Tutucusu 2">
            <a:extLst>
              <a:ext uri="{FF2B5EF4-FFF2-40B4-BE49-F238E27FC236}">
                <a16:creationId xmlns:a16="http://schemas.microsoft.com/office/drawing/2014/main" id="{F3342D2B-AF7B-6F47-87A8-4768FBDF7F73}"/>
              </a:ext>
            </a:extLst>
          </p:cNvPr>
          <p:cNvSpPr>
            <a:spLocks noGrp="1"/>
          </p:cNvSpPr>
          <p:nvPr>
            <p:ph idx="1"/>
          </p:nvPr>
        </p:nvSpPr>
        <p:spPr/>
        <p:txBody>
          <a:bodyPr/>
          <a:lstStyle/>
          <a:p>
            <a:r>
              <a:rPr lang="tr-TR" dirty="0"/>
              <a:t>Görme</a:t>
            </a:r>
          </a:p>
          <a:p>
            <a:r>
              <a:rPr lang="tr-TR" dirty="0"/>
              <a:t>İşitme</a:t>
            </a:r>
          </a:p>
          <a:p>
            <a:r>
              <a:rPr lang="tr-TR" dirty="0"/>
              <a:t>Tatma</a:t>
            </a:r>
          </a:p>
          <a:p>
            <a:r>
              <a:rPr lang="tr-TR" dirty="0"/>
              <a:t>Koklama</a:t>
            </a:r>
          </a:p>
          <a:p>
            <a:r>
              <a:rPr lang="tr-TR" dirty="0"/>
              <a:t>Dokunma</a:t>
            </a:r>
          </a:p>
        </p:txBody>
      </p:sp>
      <p:sp>
        <p:nvSpPr>
          <p:cNvPr id="4" name="Metin kutusu 3">
            <a:extLst>
              <a:ext uri="{FF2B5EF4-FFF2-40B4-BE49-F238E27FC236}">
                <a16:creationId xmlns:a16="http://schemas.microsoft.com/office/drawing/2014/main" id="{98B04D25-C027-E241-A8E7-DF2331AF400F}"/>
              </a:ext>
            </a:extLst>
          </p:cNvPr>
          <p:cNvSpPr txBox="1"/>
          <p:nvPr/>
        </p:nvSpPr>
        <p:spPr>
          <a:xfrm>
            <a:off x="671513" y="5988734"/>
            <a:ext cx="10915650" cy="646331"/>
          </a:xfrm>
          <a:prstGeom prst="rect">
            <a:avLst/>
          </a:prstGeom>
          <a:noFill/>
        </p:spPr>
        <p:txBody>
          <a:bodyPr wrap="square" rtlCol="0">
            <a:spAutoFit/>
          </a:bodyPr>
          <a:lstStyle/>
          <a:p>
            <a:pPr algn="r"/>
            <a:r>
              <a:rPr lang="tr-TR" altLang="tr-TR" dirty="0">
                <a:latin typeface="Calibri" panose="020F0502020204030204" pitchFamily="34" charset="0"/>
                <a:ea typeface="Calibri" panose="020F0502020204030204" pitchFamily="34" charset="0"/>
                <a:cs typeface="Times New Roman" panose="02020603050405020304" pitchFamily="18" charset="0"/>
              </a:rPr>
              <a:t>Okuma Önerisi:</a:t>
            </a:r>
          </a:p>
          <a:p>
            <a:pPr algn="r"/>
            <a:r>
              <a:rPr lang="tr-TR" altLang="tr-TR" dirty="0">
                <a:latin typeface="Calibri" panose="020F0502020204030204" pitchFamily="34" charset="0"/>
                <a:ea typeface="Calibri" panose="020F0502020204030204" pitchFamily="34" charset="0"/>
                <a:cs typeface="Times New Roman" panose="02020603050405020304" pitchFamily="18" charset="0"/>
              </a:rPr>
              <a:t>Lindstrom, Martin (2006), </a:t>
            </a:r>
            <a:r>
              <a:rPr lang="tr-TR" altLang="tr-TR" i="1" dirty="0">
                <a:latin typeface="Calibri" panose="020F0502020204030204" pitchFamily="34" charset="0"/>
                <a:ea typeface="Calibri" panose="020F0502020204030204" pitchFamily="34" charset="0"/>
                <a:cs typeface="Times New Roman" panose="02020603050405020304" pitchFamily="18" charset="0"/>
              </a:rPr>
              <a:t>Duyular ve Markalar</a:t>
            </a:r>
            <a:r>
              <a:rPr lang="tr-TR" altLang="tr-TR" dirty="0">
                <a:latin typeface="Calibri" panose="020F0502020204030204" pitchFamily="34" charset="0"/>
                <a:ea typeface="Calibri" panose="020F0502020204030204" pitchFamily="34" charset="0"/>
                <a:cs typeface="Times New Roman" panose="02020603050405020304" pitchFamily="18" charset="0"/>
              </a:rPr>
              <a:t>, Çev. Ümit Şensoy,  İstanbul: Optimist Yayınları</a:t>
            </a:r>
            <a:endParaRPr lang="tr-TR" dirty="0"/>
          </a:p>
        </p:txBody>
      </p:sp>
    </p:spTree>
    <p:extLst>
      <p:ext uri="{BB962C8B-B14F-4D97-AF65-F5344CB8AC3E}">
        <p14:creationId xmlns:p14="http://schemas.microsoft.com/office/powerpoint/2010/main" val="4287893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F3FFC5-A655-8746-9CFE-F8E37DA5EAB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69B3860-5683-AC40-8E90-31E64C6FE869}"/>
              </a:ext>
            </a:extLst>
          </p:cNvPr>
          <p:cNvSpPr>
            <a:spLocks noGrp="1"/>
          </p:cNvSpPr>
          <p:nvPr>
            <p:ph idx="1"/>
          </p:nvPr>
        </p:nvSpPr>
        <p:spPr>
          <a:xfrm>
            <a:off x="838200" y="1792574"/>
            <a:ext cx="10515600" cy="4351338"/>
          </a:xfrm>
        </p:spPr>
        <p:txBody>
          <a:bodyPr>
            <a:normAutofit lnSpcReduction="10000"/>
          </a:bodyPr>
          <a:lstStyle/>
          <a:p>
            <a:pPr marL="0" indent="0">
              <a:buNone/>
            </a:pPr>
            <a:r>
              <a:rPr lang="tr-TR" dirty="0"/>
              <a:t>“</a:t>
            </a:r>
            <a:r>
              <a:rPr lang="tr-TR" dirty="0" err="1"/>
              <a:t>Lindstrom</a:t>
            </a:r>
            <a:r>
              <a:rPr lang="tr-TR" dirty="0"/>
              <a:t>, beş duyuyu içermeyen herhangi bir pazarlama iletişimi etkinliğinin birincil düzeyde etkili olmasının beklenemeyeceğini söyler. Grafik tasarım göze, </a:t>
            </a:r>
            <a:r>
              <a:rPr lang="tr-TR" dirty="0" err="1"/>
              <a:t>jingle</a:t>
            </a:r>
            <a:r>
              <a:rPr lang="tr-TR" dirty="0"/>
              <a:t> müzik, sinema göz ve kulak üzerinden gerçekleştirilmektedir. İletişim teknolojilerinin gelişimiyle birlikte insanın duyu organları arasındaki dengenin değiştiği iddialarından da bahsetmek gerekir. Kitle iletişimi ile birlikte özellikle görme ve işitme tarafından bozulan denge, görüntü, ses, koku ve dokunmayı içeren dijital oyunlar, beş boyutlu sinema teknolojisi ve tematik parklarla biraz daha iletişim ortamlarına dahiline girmiştir.”</a:t>
            </a:r>
          </a:p>
          <a:p>
            <a:pPr marL="0" indent="0">
              <a:buNone/>
            </a:pPr>
            <a:endParaRPr lang="tr-TR" dirty="0"/>
          </a:p>
          <a:p>
            <a:pPr marL="0" indent="0" algn="r">
              <a:buNone/>
            </a:pPr>
            <a:r>
              <a:rPr lang="tr-TR" sz="1600" dirty="0"/>
              <a:t>(Batı, 2017, s. 173)</a:t>
            </a:r>
          </a:p>
        </p:txBody>
      </p:sp>
    </p:spTree>
    <p:extLst>
      <p:ext uri="{BB962C8B-B14F-4D97-AF65-F5344CB8AC3E}">
        <p14:creationId xmlns:p14="http://schemas.microsoft.com/office/powerpoint/2010/main" val="3021519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FD7AE1B-E154-8144-BEAF-6117A91ECAAC}"/>
              </a:ext>
            </a:extLst>
          </p:cNvPr>
          <p:cNvSpPr>
            <a:spLocks noGrp="1"/>
          </p:cNvSpPr>
          <p:nvPr>
            <p:ph type="title"/>
          </p:nvPr>
        </p:nvSpPr>
        <p:spPr/>
        <p:txBody>
          <a:bodyPr/>
          <a:lstStyle/>
          <a:p>
            <a:pPr algn="ctr"/>
            <a:r>
              <a:rPr lang="tr-TR" b="1" dirty="0"/>
              <a:t>Markalar ve Duyular</a:t>
            </a:r>
          </a:p>
        </p:txBody>
      </p:sp>
      <p:sp>
        <p:nvSpPr>
          <p:cNvPr id="3" name="İçerik Yer Tutucusu 2">
            <a:extLst>
              <a:ext uri="{FF2B5EF4-FFF2-40B4-BE49-F238E27FC236}">
                <a16:creationId xmlns:a16="http://schemas.microsoft.com/office/drawing/2014/main" id="{ECF6C3E8-06CA-4C4B-ACE8-8E187272DDF1}"/>
              </a:ext>
            </a:extLst>
          </p:cNvPr>
          <p:cNvSpPr>
            <a:spLocks noGrp="1"/>
          </p:cNvSpPr>
          <p:nvPr>
            <p:ph idx="1"/>
          </p:nvPr>
        </p:nvSpPr>
        <p:spPr/>
        <p:txBody>
          <a:bodyPr/>
          <a:lstStyle/>
          <a:p>
            <a:r>
              <a:rPr lang="tr-TR" dirty="0"/>
              <a:t>‘Markayı yaşatan duygudur.’</a:t>
            </a:r>
          </a:p>
          <a:p>
            <a:r>
              <a:rPr lang="tr-TR" dirty="0"/>
              <a:t>‘Bir tüketicinin markaya yönelik duygularını ifade eden marka duygusu ve marka bağlılığı kavramları, marka yönetiminde önemli kavramlardır.’</a:t>
            </a:r>
          </a:p>
          <a:p>
            <a:r>
              <a:rPr lang="tr-TR" dirty="0"/>
              <a:t>‘Marka duygusu, tüketicinin belirli bir marka ile ilgili olumlu olumsuz değerlendirmeleridir.’ </a:t>
            </a:r>
          </a:p>
          <a:p>
            <a:pPr marL="0" indent="0" algn="r">
              <a:buNone/>
            </a:pPr>
            <a:endParaRPr lang="tr-TR" dirty="0"/>
          </a:p>
          <a:p>
            <a:pPr marL="0" indent="0" algn="r">
              <a:buNone/>
            </a:pPr>
            <a:endParaRPr lang="tr-TR" dirty="0"/>
          </a:p>
          <a:p>
            <a:pPr marL="0" indent="0" algn="r">
              <a:buNone/>
            </a:pPr>
            <a:r>
              <a:rPr lang="tr-TR" sz="1600" dirty="0"/>
              <a:t>(Batı, 2017, s.170)</a:t>
            </a:r>
          </a:p>
        </p:txBody>
      </p:sp>
    </p:spTree>
    <p:extLst>
      <p:ext uri="{BB962C8B-B14F-4D97-AF65-F5344CB8AC3E}">
        <p14:creationId xmlns:p14="http://schemas.microsoft.com/office/powerpoint/2010/main" val="175606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8B5BEF-2E33-7640-B54E-E0F6B6609648}"/>
              </a:ext>
            </a:extLst>
          </p:cNvPr>
          <p:cNvSpPr>
            <a:spLocks noGrp="1"/>
          </p:cNvSpPr>
          <p:nvPr>
            <p:ph type="title"/>
          </p:nvPr>
        </p:nvSpPr>
        <p:spPr/>
        <p:txBody>
          <a:bodyPr/>
          <a:lstStyle/>
          <a:p>
            <a:pPr algn="ctr"/>
            <a:r>
              <a:rPr lang="tr-TR" b="1" dirty="0"/>
              <a:t>Örnek İncelemeler</a:t>
            </a:r>
          </a:p>
        </p:txBody>
      </p:sp>
      <p:sp>
        <p:nvSpPr>
          <p:cNvPr id="3" name="İçerik Yer Tutucusu 2">
            <a:extLst>
              <a:ext uri="{FF2B5EF4-FFF2-40B4-BE49-F238E27FC236}">
                <a16:creationId xmlns:a16="http://schemas.microsoft.com/office/drawing/2014/main" id="{1BD9616D-9A00-D349-8AC2-0FB721962EF2}"/>
              </a:ext>
            </a:extLst>
          </p:cNvPr>
          <p:cNvSpPr>
            <a:spLocks noGrp="1"/>
          </p:cNvSpPr>
          <p:nvPr>
            <p:ph idx="1"/>
          </p:nvPr>
        </p:nvSpPr>
        <p:spPr/>
        <p:txBody>
          <a:bodyPr/>
          <a:lstStyle/>
          <a:p>
            <a:pPr marL="0" indent="0" algn="ctr">
              <a:buNone/>
            </a:pPr>
            <a:endParaRPr lang="tr-TR" dirty="0"/>
          </a:p>
          <a:p>
            <a:pPr marL="0" indent="0" algn="ctr">
              <a:buNone/>
            </a:pPr>
            <a:endParaRPr lang="tr-TR" dirty="0"/>
          </a:p>
          <a:p>
            <a:pPr marL="0" indent="0" algn="ctr">
              <a:buNone/>
            </a:pPr>
            <a:endParaRPr lang="tr-TR" dirty="0"/>
          </a:p>
          <a:p>
            <a:pPr marL="0" indent="0" algn="ctr">
              <a:buNone/>
            </a:pPr>
            <a:r>
              <a:rPr lang="tr-TR" sz="4000" dirty="0"/>
              <a:t>Deneyimsel ve duyusal markalama </a:t>
            </a:r>
          </a:p>
          <a:p>
            <a:pPr marL="0" indent="0" algn="ctr">
              <a:buNone/>
            </a:pPr>
            <a:r>
              <a:rPr lang="tr-TR" sz="4000" dirty="0"/>
              <a:t>vaka incelemeleri </a:t>
            </a:r>
          </a:p>
        </p:txBody>
      </p:sp>
    </p:spTree>
    <p:extLst>
      <p:ext uri="{BB962C8B-B14F-4D97-AF65-F5344CB8AC3E}">
        <p14:creationId xmlns:p14="http://schemas.microsoft.com/office/powerpoint/2010/main" val="301163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BFF0B81-5837-6248-B701-24E9B2FF960D}"/>
              </a:ext>
            </a:extLst>
          </p:cNvPr>
          <p:cNvSpPr>
            <a:spLocks noGrp="1"/>
          </p:cNvSpPr>
          <p:nvPr>
            <p:ph type="title"/>
          </p:nvPr>
        </p:nvSpPr>
        <p:spPr/>
        <p:txBody>
          <a:bodyPr/>
          <a:lstStyle/>
          <a:p>
            <a:pPr algn="ctr"/>
            <a:r>
              <a:rPr lang="tr-TR" b="1" dirty="0"/>
              <a:t>Markalar ve İkonlar</a:t>
            </a:r>
          </a:p>
        </p:txBody>
      </p:sp>
      <p:sp>
        <p:nvSpPr>
          <p:cNvPr id="3" name="İçerik Yer Tutucusu 2">
            <a:extLst>
              <a:ext uri="{FF2B5EF4-FFF2-40B4-BE49-F238E27FC236}">
                <a16:creationId xmlns:a16="http://schemas.microsoft.com/office/drawing/2014/main" id="{21D9E1BA-FA0E-514B-994D-8872A1D53EF5}"/>
              </a:ext>
            </a:extLst>
          </p:cNvPr>
          <p:cNvSpPr>
            <a:spLocks noGrp="1"/>
          </p:cNvSpPr>
          <p:nvPr>
            <p:ph idx="1"/>
          </p:nvPr>
        </p:nvSpPr>
        <p:spPr/>
        <p:txBody>
          <a:bodyPr/>
          <a:lstStyle/>
          <a:p>
            <a:endParaRPr lang="tr-TR" dirty="0"/>
          </a:p>
          <a:p>
            <a:r>
              <a:rPr lang="tr-TR" dirty="0"/>
              <a:t>Markalar ve görsel ikonlar</a:t>
            </a:r>
          </a:p>
          <a:p>
            <a:r>
              <a:rPr lang="tr-TR" dirty="0"/>
              <a:t>Markalar ve </a:t>
            </a:r>
            <a:r>
              <a:rPr lang="tr-TR" dirty="0" err="1"/>
              <a:t>sessel</a:t>
            </a:r>
            <a:r>
              <a:rPr lang="tr-TR" dirty="0"/>
              <a:t> ikonlar</a:t>
            </a:r>
          </a:p>
          <a:p>
            <a:r>
              <a:rPr lang="tr-TR" dirty="0"/>
              <a:t>Markalar ve koku ikonları</a:t>
            </a:r>
          </a:p>
          <a:p>
            <a:r>
              <a:rPr lang="tr-TR" dirty="0"/>
              <a:t>Markalar ve dokunsal ikonlar</a:t>
            </a:r>
          </a:p>
          <a:p>
            <a:r>
              <a:rPr lang="tr-TR" dirty="0"/>
              <a:t>Markalar ve lezzet ikonları</a:t>
            </a:r>
          </a:p>
          <a:p>
            <a:endParaRPr lang="tr-TR" dirty="0"/>
          </a:p>
          <a:p>
            <a:pPr marL="0" indent="0" algn="r">
              <a:buNone/>
            </a:pPr>
            <a:r>
              <a:rPr lang="tr-TR" sz="1600" dirty="0"/>
              <a:t>(Batı, 2017, s.179-222)</a:t>
            </a:r>
          </a:p>
        </p:txBody>
      </p:sp>
    </p:spTree>
    <p:extLst>
      <p:ext uri="{BB962C8B-B14F-4D97-AF65-F5344CB8AC3E}">
        <p14:creationId xmlns:p14="http://schemas.microsoft.com/office/powerpoint/2010/main" val="34404299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2089</TotalTime>
  <Words>366</Words>
  <Application>Microsoft Office PowerPoint</Application>
  <PresentationFormat>Geniş ekran</PresentationFormat>
  <Paragraphs>57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II. Markayı İnşa Etmek</vt:lpstr>
      <vt:lpstr>Marka Platformu</vt:lpstr>
      <vt:lpstr>Markayı Yönetmek İçin Öneriler</vt:lpstr>
      <vt:lpstr>Marka Yönetiminde Beş Duyu</vt:lpstr>
      <vt:lpstr>PowerPoint Sunusu</vt:lpstr>
      <vt:lpstr>Markalar ve Duyular</vt:lpstr>
      <vt:lpstr>Örnek İncelemeler</vt:lpstr>
      <vt:lpstr>Markalar ve İkonlar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ilaum</cp:lastModifiedBy>
  <cp:revision>93</cp:revision>
  <dcterms:created xsi:type="dcterms:W3CDTF">2020-07-05T09:05:55Z</dcterms:created>
  <dcterms:modified xsi:type="dcterms:W3CDTF">2020-07-10T09:51:51Z</dcterms:modified>
</cp:coreProperties>
</file>