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5" r:id="rId20"/>
    <p:sldId id="31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641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13156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57732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15971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553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3250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8405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0089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18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5027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4926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496365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49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73102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7771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2155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302298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63759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59715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46599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391215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87375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0603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54187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401344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31094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4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39709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98721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6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9710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625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05657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6968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Microsoft_Word_Belgesi2.docx"/><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30.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package" Target="../embeddings/Microsoft_Word_Belgesi3.docx"/><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Word_Belgesi1.doc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14778" y="2295016"/>
            <a:ext cx="6810022"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2: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Teorileri</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ve</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Gelişimi</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C</a:t>
            </a:r>
            <a:r>
              <a:rPr lang="en-US" b="1" dirty="0" smtClean="0">
                <a:solidFill>
                  <a:srgbClr val="FF0000"/>
                </a:solidFill>
                <a:latin typeface="Palatino Linotype"/>
                <a:cs typeface="Palatino Linotype"/>
              </a:rPr>
              <a:t>. </a:t>
            </a:r>
          </a:p>
          <a:p>
            <a:r>
              <a:rPr lang="en-US" b="1" dirty="0" smtClean="0">
                <a:solidFill>
                  <a:srgbClr val="FF0000"/>
                </a:solidFill>
                <a:latin typeface="Palatino Linotype"/>
                <a:cs typeface="Palatino Linotype"/>
              </a:rPr>
              <a:t>Neo-</a:t>
            </a:r>
            <a:r>
              <a:rPr lang="en-US" b="1" dirty="0" err="1" smtClean="0">
                <a:solidFill>
                  <a:srgbClr val="FF0000"/>
                </a:solidFill>
                <a:latin typeface="Palatino Linotype"/>
                <a:cs typeface="Palatino Linotype"/>
              </a:rPr>
              <a:t>Klasik</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Teorileri</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1723639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Mary </a:t>
            </a:r>
            <a:r>
              <a:rPr lang="en-US" sz="2700" b="1" dirty="0" err="1" smtClean="0">
                <a:solidFill>
                  <a:schemeClr val="tx2">
                    <a:lumMod val="60000"/>
                    <a:lumOff val="40000"/>
                  </a:schemeClr>
                </a:solidFill>
                <a:latin typeface="Palatino Linotype"/>
                <a:cs typeface="Palatino Linotype"/>
              </a:rPr>
              <a:t>Farker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Follet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93883"/>
            <a:ext cx="6302023" cy="5368737"/>
          </a:xfrm>
        </p:spPr>
        <p:txBody>
          <a:bodyPr>
            <a:normAutofit fontScale="85000" lnSpcReduction="10000"/>
          </a:bodyPr>
          <a:lstStyle/>
          <a:p>
            <a:pPr marL="0" indent="0" algn="just">
              <a:buNone/>
            </a:pPr>
            <a:r>
              <a:rPr lang="tr-TR" dirty="0" err="1" smtClean="0">
                <a:latin typeface="Palatino Linotype"/>
                <a:cs typeface="Palatino Linotype"/>
              </a:rPr>
              <a:t>Follet</a:t>
            </a:r>
            <a:r>
              <a:rPr lang="tr-TR" dirty="0">
                <a:latin typeface="Palatino Linotype"/>
                <a:cs typeface="Palatino Linotype"/>
              </a:rPr>
              <a:t>, bilimsel yönetim akımının geliştiği zamanda yaşamış olmasına rağmen, bu düşünce sisteminin etkisinden kurtulup yeni fikirler geliştirmesi bakımından bir davranış bilimcisi olarak kabul edilmektedir. </a:t>
            </a:r>
            <a:endParaRPr lang="tr-TR" dirty="0" smtClean="0">
              <a:latin typeface="Palatino Linotype"/>
              <a:cs typeface="Palatino Linotype"/>
            </a:endParaRPr>
          </a:p>
          <a:p>
            <a:pPr marL="0" indent="0" algn="just">
              <a:buNone/>
            </a:pPr>
            <a:r>
              <a:rPr lang="tr-TR" dirty="0" smtClean="0">
                <a:latin typeface="Palatino Linotype"/>
                <a:cs typeface="Palatino Linotype"/>
              </a:rPr>
              <a:t>Örgütlerde </a:t>
            </a:r>
            <a:r>
              <a:rPr lang="tr-TR" dirty="0">
                <a:latin typeface="Palatino Linotype"/>
                <a:cs typeface="Palatino Linotype"/>
              </a:rPr>
              <a:t>grupların çalışması üzerine önemle durmuştur. Grupların kendi üzerlerinde denetim yapma kapasitelerinin olduğu belirten </a:t>
            </a:r>
            <a:r>
              <a:rPr lang="tr-TR" dirty="0" err="1">
                <a:latin typeface="Palatino Linotype"/>
                <a:cs typeface="Palatino Linotype"/>
              </a:rPr>
              <a:t>Follet’in</a:t>
            </a:r>
            <a:r>
              <a:rPr lang="tr-TR" dirty="0">
                <a:latin typeface="Palatino Linotype"/>
                <a:cs typeface="Palatino Linotype"/>
              </a:rPr>
              <a:t> bu kavramı bugün geniş çapta uygulanan kendi kendini yöneten ekipler ile kavram birliği içindedir.</a:t>
            </a:r>
          </a:p>
          <a:p>
            <a:pPr marL="0" indent="0" algn="just">
              <a:buNone/>
            </a:pPr>
            <a:endParaRPr lang="tr-TR" sz="1500" dirty="0" smtClean="0">
              <a:latin typeface="Palatino Linotype"/>
              <a:cs typeface="Palatino Linotype"/>
            </a:endParaRPr>
          </a:p>
          <a:p>
            <a:pPr marL="0" indent="0" algn="just">
              <a:buNone/>
            </a:pPr>
            <a:r>
              <a:rPr lang="tr-TR" b="1" dirty="0" err="1" smtClean="0">
                <a:latin typeface="Palatino Linotype"/>
                <a:cs typeface="Palatino Linotype"/>
              </a:rPr>
              <a:t>Follet</a:t>
            </a:r>
            <a:r>
              <a:rPr lang="tr-TR" b="1" dirty="0">
                <a:latin typeface="Palatino Linotype"/>
                <a:cs typeface="Palatino Linotype"/>
              </a:rPr>
              <a:t>, yönetim fonksiyonlarını ele alarak yaptığı incelemeler sonucu, görüşlerini aşağıdaki esaslarla ifade etmiştir</a:t>
            </a:r>
            <a:r>
              <a:rPr lang="tr-TR" b="1" dirty="0" smtClean="0">
                <a:latin typeface="Palatino Linotype"/>
                <a:cs typeface="Palatino Linotype"/>
              </a:rPr>
              <a:t>:</a:t>
            </a:r>
          </a:p>
          <a:p>
            <a:pPr marL="0" indent="0" algn="just">
              <a:buNone/>
            </a:pPr>
            <a:endParaRPr lang="tr-TR" sz="1300" b="1" dirty="0">
              <a:latin typeface="Palatino Linotype"/>
              <a:cs typeface="Palatino Linotype"/>
            </a:endParaRPr>
          </a:p>
          <a:p>
            <a:pPr marL="0" indent="0" algn="just">
              <a:buNone/>
            </a:pPr>
            <a:r>
              <a:rPr lang="tr-TR" dirty="0">
                <a:latin typeface="Palatino Linotype"/>
                <a:cs typeface="Palatino Linotype"/>
              </a:rPr>
              <a:t>1</a:t>
            </a:r>
            <a:r>
              <a:rPr lang="tr-TR" dirty="0" smtClean="0">
                <a:latin typeface="Palatino Linotype"/>
                <a:cs typeface="Palatino Linotype"/>
              </a:rPr>
              <a:t>.Yönetici </a:t>
            </a:r>
            <a:r>
              <a:rPr lang="tr-TR" dirty="0">
                <a:latin typeface="Palatino Linotype"/>
                <a:cs typeface="Palatino Linotype"/>
              </a:rPr>
              <a:t>herhangi bir sorun üzerinde bir karara varmadan önce konu ile ilgili olayları gerektiği şekilde analiz etmelidir.</a:t>
            </a:r>
          </a:p>
          <a:p>
            <a:pPr marL="0" indent="0" algn="just">
              <a:buNone/>
            </a:pPr>
            <a:r>
              <a:rPr lang="tr-TR" dirty="0">
                <a:latin typeface="Palatino Linotype"/>
                <a:cs typeface="Palatino Linotype"/>
              </a:rPr>
              <a:t>2</a:t>
            </a:r>
            <a:r>
              <a:rPr lang="tr-TR" dirty="0" smtClean="0">
                <a:latin typeface="Palatino Linotype"/>
                <a:cs typeface="Palatino Linotype"/>
              </a:rPr>
              <a:t>.Her </a:t>
            </a:r>
            <a:r>
              <a:rPr lang="tr-TR" dirty="0">
                <a:latin typeface="Palatino Linotype"/>
                <a:cs typeface="Palatino Linotype"/>
              </a:rPr>
              <a:t>yönetici kendisine bağlı olarak çalışan memurlara, görüş ve düşüncelerini serbestçe bildirebilme hakkı tanımalıdır.</a:t>
            </a:r>
          </a:p>
          <a:p>
            <a:pPr marL="0" indent="0" algn="just">
              <a:buNone/>
            </a:pPr>
            <a:r>
              <a:rPr lang="tr-TR" dirty="0" smtClean="0">
                <a:latin typeface="Palatino Linotype"/>
                <a:cs typeface="Palatino Linotype"/>
              </a:rPr>
              <a:t>3.Yönetici</a:t>
            </a:r>
            <a:r>
              <a:rPr lang="tr-TR" dirty="0">
                <a:latin typeface="Palatino Linotype"/>
                <a:cs typeface="Palatino Linotype"/>
              </a:rPr>
              <a:t>, kendi yönetimi altında bulunan kişilerin beceri ve yeteneklerini en iyi şekilde koordine edebilmelidir.</a:t>
            </a:r>
          </a:p>
          <a:p>
            <a:pPr marL="514350" indent="-514350" algn="just">
              <a:buAutoNum type="arabicPeriod" startAt="3"/>
            </a:pP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8-24 13.56.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182" y="1293883"/>
            <a:ext cx="2017889" cy="2498342"/>
          </a:xfrm>
          <a:prstGeom prst="rect">
            <a:avLst/>
          </a:prstGeom>
        </p:spPr>
      </p:pic>
      <p:pic>
        <p:nvPicPr>
          <p:cNvPr id="9" name="Picture 8" descr="Ekran Resmi 2017-08-24 14.0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183" y="3792225"/>
            <a:ext cx="2017889" cy="2335042"/>
          </a:xfrm>
          <a:prstGeom prst="rect">
            <a:avLst/>
          </a:prstGeom>
        </p:spPr>
      </p:pic>
    </p:spTree>
    <p:extLst>
      <p:ext uri="{BB962C8B-B14F-4D97-AF65-F5344CB8AC3E}">
        <p14:creationId xmlns:p14="http://schemas.microsoft.com/office/powerpoint/2010/main" val="356577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Kurt </a:t>
            </a:r>
            <a:r>
              <a:rPr lang="en-US" sz="2700" b="1" dirty="0" err="1" smtClean="0">
                <a:solidFill>
                  <a:schemeClr val="tx2">
                    <a:lumMod val="60000"/>
                    <a:lumOff val="40000"/>
                  </a:schemeClr>
                </a:solidFill>
                <a:latin typeface="Palatino Linotype"/>
                <a:cs typeface="Palatino Linotype"/>
              </a:rPr>
              <a:t>Lewin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Güç</a:t>
            </a:r>
            <a:r>
              <a:rPr lang="en-US" sz="2700" b="1" dirty="0" smtClean="0">
                <a:solidFill>
                  <a:schemeClr val="tx2">
                    <a:lumMod val="60000"/>
                    <a:lumOff val="40000"/>
                  </a:schemeClr>
                </a:solidFill>
                <a:latin typeface="Palatino Linotype"/>
                <a:cs typeface="Palatino Linotype"/>
              </a:rPr>
              <a:t> Alan </a:t>
            </a:r>
            <a:r>
              <a:rPr lang="en-US" sz="2700" b="1" dirty="0" err="1" smtClean="0">
                <a:solidFill>
                  <a:schemeClr val="tx2">
                    <a:lumMod val="60000"/>
                    <a:lumOff val="40000"/>
                  </a:schemeClr>
                </a:solidFill>
                <a:latin typeface="Palatino Linotype"/>
                <a:cs typeface="Palatino Linotype"/>
              </a:rPr>
              <a:t>Analizi</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293883"/>
            <a:ext cx="4467578" cy="5368737"/>
          </a:xfrm>
        </p:spPr>
        <p:txBody>
          <a:bodyPr>
            <a:normAutofit/>
          </a:bodyPr>
          <a:lstStyle/>
          <a:p>
            <a:pPr marL="0" indent="0" algn="just">
              <a:buNone/>
            </a:pPr>
            <a:r>
              <a:rPr lang="tr-TR" dirty="0" err="1">
                <a:latin typeface="Palatino Linotype"/>
                <a:cs typeface="Palatino Linotype"/>
              </a:rPr>
              <a:t>Lewin</a:t>
            </a:r>
            <a:r>
              <a:rPr lang="tr-TR" dirty="0">
                <a:latin typeface="Palatino Linotype"/>
                <a:cs typeface="Palatino Linotype"/>
              </a:rPr>
              <a:t> geliştirdiği “Alan Kuramı” ile bireysel davranış, grup, yapı ve davranışları ile dinamiğine katkıda bulunmuştur. </a:t>
            </a:r>
            <a:r>
              <a:rPr lang="tr-TR" dirty="0" err="1">
                <a:latin typeface="Palatino Linotype"/>
                <a:cs typeface="Palatino Linotype"/>
              </a:rPr>
              <a:t>Lewin</a:t>
            </a:r>
            <a:r>
              <a:rPr lang="tr-TR" dirty="0">
                <a:latin typeface="Palatino Linotype"/>
                <a:cs typeface="Palatino Linotype"/>
              </a:rPr>
              <a:t>, değişikliklere karşı direnç konusu üzerinde çalışmalar yapmıştır</a:t>
            </a:r>
            <a:r>
              <a:rPr lang="tr-TR" dirty="0" smtClean="0">
                <a:latin typeface="Palatino Linotype"/>
                <a:cs typeface="Palatino Linotype"/>
              </a:rPr>
              <a:t>.</a:t>
            </a:r>
          </a:p>
          <a:p>
            <a:pPr marL="0" indent="0" algn="just">
              <a:buNone/>
            </a:pPr>
            <a:endParaRPr lang="tr-TR" sz="1400" dirty="0">
              <a:latin typeface="Palatino Linotype"/>
              <a:cs typeface="Palatino Linotype"/>
            </a:endParaRPr>
          </a:p>
          <a:p>
            <a:pPr marL="0" indent="0" algn="just">
              <a:buNone/>
            </a:pPr>
            <a:r>
              <a:rPr lang="tr-TR" dirty="0" err="1">
                <a:latin typeface="Palatino Linotype"/>
                <a:cs typeface="Palatino Linotype"/>
              </a:rPr>
              <a:t>Lewin’in</a:t>
            </a:r>
            <a:r>
              <a:rPr lang="tr-TR" dirty="0">
                <a:latin typeface="Palatino Linotype"/>
                <a:cs typeface="Palatino Linotype"/>
              </a:rPr>
              <a:t> yönetim literatürüne girmesini sağlayan Güç alanı analizi ise, durumları teşhis için geliştirilmiş bir yönetim tekniğidir. </a:t>
            </a:r>
            <a:r>
              <a:rPr lang="tr-TR" dirty="0" err="1">
                <a:latin typeface="Palatino Linotype"/>
                <a:cs typeface="Palatino Linotype"/>
              </a:rPr>
              <a:t>Lewin’e</a:t>
            </a:r>
            <a:r>
              <a:rPr lang="tr-TR" dirty="0">
                <a:latin typeface="Palatino Linotype"/>
                <a:cs typeface="Palatino Linotype"/>
              </a:rPr>
              <a:t> göre herhangi bir durumda olabilecek herhangi bir değişikliği etkileyen hem sürükleyici güçler hem de kısıtlayıcı güçler </a:t>
            </a:r>
            <a:r>
              <a:rPr lang="tr-TR" dirty="0" smtClean="0">
                <a:latin typeface="Palatino Linotype"/>
                <a:cs typeface="Palatino Linotype"/>
              </a:rPr>
              <a:t>vardır</a:t>
            </a:r>
            <a:r>
              <a:rPr lang="tr-TR" dirty="0">
                <a:latin typeface="Palatino Linotype"/>
                <a:cs typeface="Palatino Linotype"/>
              </a:rPr>
              <a:t>.</a:t>
            </a:r>
          </a:p>
          <a:p>
            <a:pPr marL="514350" indent="-514350" algn="just">
              <a:buAutoNum type="arabicPeriod" startAt="3"/>
            </a:pP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924778" y="1293883"/>
            <a:ext cx="4101994" cy="4308228"/>
          </a:xfrm>
          <a:prstGeom prst="rect">
            <a:avLst/>
          </a:prstGeom>
          <a:noFill/>
          <a:ln>
            <a:noFill/>
          </a:ln>
        </p:spPr>
      </p:pic>
    </p:spTree>
    <p:extLst>
      <p:ext uri="{BB962C8B-B14F-4D97-AF65-F5344CB8AC3E}">
        <p14:creationId xmlns:p14="http://schemas.microsoft.com/office/powerpoint/2010/main" val="394348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Davranışsal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600200"/>
            <a:ext cx="4411134" cy="4525963"/>
          </a:xfrm>
        </p:spPr>
        <p:txBody>
          <a:bodyPr>
            <a:normAutofit fontScale="92500" lnSpcReduction="10000"/>
          </a:bodyPr>
          <a:lstStyle/>
          <a:p>
            <a:pPr marL="0" indent="0" algn="just">
              <a:buNone/>
            </a:pPr>
            <a:r>
              <a:rPr lang="tr-TR" dirty="0">
                <a:latin typeface="Palatino Linotype"/>
                <a:cs typeface="Palatino Linotype"/>
              </a:rPr>
              <a:t>Neo-klasik yönetim teorilerine katkıda bulunan yönetim bilimcilerin ikinci gurubu olarak, özellikle davranış bilimleri konusunda çalışmaları olan araştırmacılar gösterilebilir. Bu doğrultuda davranışsal yaklaşıma katkısı olan araştırmacıları; </a:t>
            </a:r>
            <a:r>
              <a:rPr lang="tr-TR" dirty="0" err="1">
                <a:latin typeface="Palatino Linotype"/>
                <a:cs typeface="Palatino Linotype"/>
              </a:rPr>
              <a:t>Chester</a:t>
            </a:r>
            <a:r>
              <a:rPr lang="tr-TR" dirty="0">
                <a:latin typeface="Palatino Linotype"/>
                <a:cs typeface="Palatino Linotype"/>
              </a:rPr>
              <a:t> </a:t>
            </a:r>
            <a:r>
              <a:rPr lang="tr-TR" dirty="0" err="1">
                <a:latin typeface="Palatino Linotype"/>
                <a:cs typeface="Palatino Linotype"/>
              </a:rPr>
              <a:t>Barnard</a:t>
            </a:r>
            <a:r>
              <a:rPr lang="tr-TR" dirty="0">
                <a:latin typeface="Palatino Linotype"/>
                <a:cs typeface="Palatino Linotype"/>
              </a:rPr>
              <a:t>, </a:t>
            </a:r>
            <a:r>
              <a:rPr lang="tr-TR" dirty="0" err="1">
                <a:latin typeface="Palatino Linotype"/>
                <a:cs typeface="Palatino Linotype"/>
              </a:rPr>
              <a:t>Dauglas</a:t>
            </a:r>
            <a:r>
              <a:rPr lang="tr-TR" dirty="0">
                <a:latin typeface="Palatino Linotype"/>
                <a:cs typeface="Palatino Linotype"/>
              </a:rPr>
              <a:t> </a:t>
            </a:r>
            <a:r>
              <a:rPr lang="tr-TR" dirty="0" err="1">
                <a:latin typeface="Palatino Linotype"/>
                <a:cs typeface="Palatino Linotype"/>
              </a:rPr>
              <a:t>McGregor</a:t>
            </a:r>
            <a:r>
              <a:rPr lang="tr-TR" dirty="0">
                <a:latin typeface="Palatino Linotype"/>
                <a:cs typeface="Palatino Linotype"/>
              </a:rPr>
              <a:t> </a:t>
            </a:r>
            <a:r>
              <a:rPr lang="tr-TR" dirty="0" err="1">
                <a:latin typeface="Palatino Linotype"/>
                <a:cs typeface="Palatino Linotype"/>
              </a:rPr>
              <a:t>Chris</a:t>
            </a:r>
            <a:r>
              <a:rPr lang="tr-TR" dirty="0">
                <a:latin typeface="Palatino Linotype"/>
                <a:cs typeface="Palatino Linotype"/>
              </a:rPr>
              <a:t> </a:t>
            </a:r>
            <a:r>
              <a:rPr lang="tr-TR" dirty="0" err="1">
                <a:latin typeface="Palatino Linotype"/>
                <a:cs typeface="Palatino Linotype"/>
              </a:rPr>
              <a:t>Argyris</a:t>
            </a:r>
            <a:r>
              <a:rPr lang="tr-TR" dirty="0">
                <a:latin typeface="Palatino Linotype"/>
                <a:cs typeface="Palatino Linotype"/>
              </a:rPr>
              <a:t>, </a:t>
            </a:r>
            <a:r>
              <a:rPr lang="tr-TR" dirty="0" err="1">
                <a:latin typeface="Palatino Linotype"/>
                <a:cs typeface="Palatino Linotype"/>
              </a:rPr>
              <a:t>Rensis</a:t>
            </a:r>
            <a:r>
              <a:rPr lang="tr-TR" dirty="0">
                <a:latin typeface="Palatino Linotype"/>
                <a:cs typeface="Palatino Linotype"/>
              </a:rPr>
              <a:t> </a:t>
            </a:r>
            <a:r>
              <a:rPr lang="tr-TR" dirty="0" err="1">
                <a:latin typeface="Palatino Linotype"/>
                <a:cs typeface="Palatino Linotype"/>
              </a:rPr>
              <a:t>Likert</a:t>
            </a:r>
            <a:r>
              <a:rPr lang="tr-TR" dirty="0">
                <a:latin typeface="Palatino Linotype"/>
                <a:cs typeface="Palatino Linotype"/>
              </a:rPr>
              <a:t> ve Abraham </a:t>
            </a:r>
            <a:r>
              <a:rPr lang="tr-TR" dirty="0" err="1">
                <a:latin typeface="Palatino Linotype"/>
                <a:cs typeface="Palatino Linotype"/>
              </a:rPr>
              <a:t>Maslow</a:t>
            </a:r>
            <a:r>
              <a:rPr lang="tr-TR" dirty="0">
                <a:latin typeface="Palatino Linotype"/>
                <a:cs typeface="Palatino Linotype"/>
              </a:rPr>
              <a:t> olarak saymak mümkündür</a:t>
            </a:r>
            <a:r>
              <a:rPr lang="tr-TR" dirty="0" smtClean="0">
                <a:latin typeface="Palatino Linotype"/>
                <a:cs typeface="Palatino Linotype"/>
              </a:rPr>
              <a:t>.</a:t>
            </a:r>
          </a:p>
          <a:p>
            <a:pPr marL="0" indent="0" algn="just">
              <a:buNone/>
            </a:pPr>
            <a:endParaRPr lang="tr-TR" sz="1600" dirty="0">
              <a:latin typeface="Palatino Linotype"/>
              <a:cs typeface="Palatino Linotype"/>
            </a:endParaRPr>
          </a:p>
          <a:p>
            <a:pPr marL="0" indent="0" algn="just">
              <a:buNone/>
            </a:pPr>
            <a:r>
              <a:rPr lang="tr-TR" dirty="0">
                <a:latin typeface="Palatino Linotype"/>
                <a:cs typeface="Palatino Linotype"/>
              </a:rPr>
              <a:t>Bu araştırmacılar aynı zamanda modern teoriye geçişte de önemli bir rol oynamaktadırlar. Bu nedenle bazı araştırmacılar tarafından bu kişiler modern teori altında da anlatılmaktadır.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995334" y="4993888"/>
            <a:ext cx="3974994" cy="276999"/>
          </a:xfrm>
          <a:prstGeom prst="rect">
            <a:avLst/>
          </a:prstGeom>
        </p:spPr>
        <p:txBody>
          <a:bodyPr wrap="square">
            <a:spAutoFit/>
          </a:bodyPr>
          <a:lstStyle/>
          <a:p>
            <a:pPr algn="ctr"/>
            <a:r>
              <a:rPr lang="en-US" sz="1200" dirty="0" smtClean="0"/>
              <a:t>Photo: </a:t>
            </a:r>
            <a:r>
              <a:rPr lang="en-US" sz="1200" dirty="0" err="1" smtClean="0"/>
              <a:t>Milgram’s</a:t>
            </a:r>
            <a:r>
              <a:rPr lang="en-US" sz="1200" dirty="0" smtClean="0"/>
              <a:t> Experiment Participant</a:t>
            </a:r>
            <a:endParaRPr lang="en-US" sz="1200" dirty="0"/>
          </a:p>
        </p:txBody>
      </p:sp>
      <p:pic>
        <p:nvPicPr>
          <p:cNvPr id="9" name="Picture 8" descr="Ekran Resmi 2017-08-24 14.16.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944" y="1735667"/>
            <a:ext cx="4261272" cy="3208867"/>
          </a:xfrm>
          <a:prstGeom prst="rect">
            <a:avLst/>
          </a:prstGeom>
        </p:spPr>
      </p:pic>
    </p:spTree>
    <p:extLst>
      <p:ext uri="{BB962C8B-B14F-4D97-AF65-F5344CB8AC3E}">
        <p14:creationId xmlns:p14="http://schemas.microsoft.com/office/powerpoint/2010/main" val="868732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Chester Barnard</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600200"/>
            <a:ext cx="4411134" cy="2012245"/>
          </a:xfrm>
        </p:spPr>
        <p:txBody>
          <a:bodyPr>
            <a:normAutofit fontScale="62500" lnSpcReduction="20000"/>
          </a:bodyPr>
          <a:lstStyle/>
          <a:p>
            <a:pPr marL="0" indent="0" algn="just">
              <a:buNone/>
            </a:pPr>
            <a:r>
              <a:rPr lang="tr-TR" sz="2900" dirty="0"/>
              <a:t>Davranışsal yaklaşıma katkıları olan </a:t>
            </a:r>
            <a:r>
              <a:rPr lang="tr-TR" sz="2900" dirty="0" err="1"/>
              <a:t>Chester</a:t>
            </a:r>
            <a:r>
              <a:rPr lang="tr-TR" sz="2900" dirty="0"/>
              <a:t> </a:t>
            </a:r>
            <a:r>
              <a:rPr lang="tr-TR" sz="2900" dirty="0" err="1"/>
              <a:t>Barnard</a:t>
            </a:r>
            <a:r>
              <a:rPr lang="tr-TR" sz="2900" dirty="0"/>
              <a:t> 1938 yılında yayınladığı (</a:t>
            </a:r>
            <a:r>
              <a:rPr lang="tr-TR" sz="2900" dirty="0" err="1"/>
              <a:t>Functions</a:t>
            </a:r>
            <a:r>
              <a:rPr lang="tr-TR" sz="2900" dirty="0"/>
              <a:t> of </a:t>
            </a:r>
            <a:r>
              <a:rPr lang="tr-TR" sz="2900" dirty="0" err="1"/>
              <a:t>the</a:t>
            </a:r>
            <a:r>
              <a:rPr lang="tr-TR" sz="2900" dirty="0"/>
              <a:t> </a:t>
            </a:r>
            <a:r>
              <a:rPr lang="tr-TR" sz="2900" dirty="0" err="1"/>
              <a:t>Executive</a:t>
            </a:r>
            <a:r>
              <a:rPr lang="tr-TR" sz="2900" dirty="0"/>
              <a:t>) Yönetimin İşlevleri adlı kitabında örgütü; bireysel gereksinimleri karşılamayı amaçlayan ve bireyler arası işbirliğine dayanan etkileşimden oluşan dinamik bir toplumsal sistem olarak </a:t>
            </a:r>
            <a:r>
              <a:rPr lang="tr-TR" sz="2900" dirty="0" smtClean="0"/>
              <a:t>tanımlamıştır.</a:t>
            </a:r>
          </a:p>
          <a:p>
            <a:pPr marL="0" indent="0" algn="just">
              <a:buNone/>
            </a:pP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p:cNvGrpSpPr>
            <a:grpSpLocks/>
          </p:cNvGrpSpPr>
          <p:nvPr/>
        </p:nvGrpSpPr>
        <p:grpSpPr bwMode="auto">
          <a:xfrm>
            <a:off x="4968520" y="1600200"/>
            <a:ext cx="4000500" cy="1652270"/>
            <a:chOff x="3582" y="10782"/>
            <a:chExt cx="4680" cy="2340"/>
          </a:xfrm>
        </p:grpSpPr>
        <p:sp>
          <p:nvSpPr>
            <p:cNvPr id="11" name="AutoShape 129"/>
            <p:cNvSpPr>
              <a:spLocks noChangeArrowheads="1"/>
            </p:cNvSpPr>
            <p:nvPr/>
          </p:nvSpPr>
          <p:spPr bwMode="auto">
            <a:xfrm>
              <a:off x="3582" y="11322"/>
              <a:ext cx="2340" cy="1800"/>
            </a:xfrm>
            <a:prstGeom prst="triangle">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2" name="Text Box 131"/>
            <p:cNvSpPr txBox="1">
              <a:spLocks noChangeArrowheads="1"/>
            </p:cNvSpPr>
            <p:nvPr/>
          </p:nvSpPr>
          <p:spPr bwMode="auto">
            <a:xfrm>
              <a:off x="4479" y="10782"/>
              <a:ext cx="2883" cy="5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0" tIns="0" rIns="0" bIns="0" anchor="t" anchorCtr="0" upright="1">
              <a:noAutofit/>
            </a:bodyPr>
            <a:lstStyle/>
            <a:p>
              <a:pPr algn="ctr">
                <a:spcBef>
                  <a:spcPts val="900"/>
                </a:spcBef>
              </a:pPr>
              <a:r>
                <a:rPr lang="tr-TR" sz="1400" dirty="0">
                  <a:effectLst/>
                </a:rPr>
                <a:t>İletişim</a:t>
              </a:r>
              <a:endParaRPr lang="tr-TR" sz="1600" dirty="0">
                <a:effectLst/>
              </a:endParaRPr>
            </a:p>
          </p:txBody>
        </p:sp>
        <p:sp>
          <p:nvSpPr>
            <p:cNvPr id="13" name="Text Box 132"/>
            <p:cNvSpPr txBox="1">
              <a:spLocks noChangeArrowheads="1"/>
            </p:cNvSpPr>
            <p:nvPr/>
          </p:nvSpPr>
          <p:spPr bwMode="auto">
            <a:xfrm>
              <a:off x="4122" y="12402"/>
              <a:ext cx="1260" cy="540"/>
            </a:xfrm>
            <a:prstGeom prst="rect">
              <a:avLst/>
            </a:prstGeom>
            <a:solidFill>
              <a:srgbClr val="FFFFFF"/>
            </a:solidFill>
            <a:ln w="19050">
              <a:solidFill>
                <a:srgbClr val="FFFFFF"/>
              </a:solidFill>
              <a:miter lim="800000"/>
              <a:headEnd/>
              <a:tailEnd/>
            </a:ln>
          </p:spPr>
          <p:txBody>
            <a:bodyPr rot="0" vert="horz" wrap="square" lIns="0" tIns="0" rIns="0" bIns="0" anchor="t" anchorCtr="0" upright="1">
              <a:noAutofit/>
            </a:bodyPr>
            <a:lstStyle/>
            <a:p>
              <a:pPr algn="ctr">
                <a:spcBef>
                  <a:spcPts val="300"/>
                </a:spcBef>
              </a:pPr>
              <a:r>
                <a:rPr lang="tr-TR" sz="1400" dirty="0">
                  <a:effectLst/>
                </a:rPr>
                <a:t>Çalışanların iş yapma arzusu</a:t>
              </a:r>
            </a:p>
          </p:txBody>
        </p:sp>
        <p:sp>
          <p:nvSpPr>
            <p:cNvPr id="14" name="AutoShape 133"/>
            <p:cNvSpPr>
              <a:spLocks noChangeArrowheads="1"/>
            </p:cNvSpPr>
            <p:nvPr/>
          </p:nvSpPr>
          <p:spPr bwMode="auto">
            <a:xfrm>
              <a:off x="5922" y="11322"/>
              <a:ext cx="2340" cy="1800"/>
            </a:xfrm>
            <a:prstGeom prst="triangle">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upright="1">
              <a:noAutofit/>
            </a:bodyPr>
            <a:lstStyle/>
            <a:p>
              <a:endParaRPr lang="en-US"/>
            </a:p>
          </p:txBody>
        </p:sp>
        <p:sp>
          <p:nvSpPr>
            <p:cNvPr id="15" name="Text Box 134"/>
            <p:cNvSpPr txBox="1">
              <a:spLocks noChangeArrowheads="1"/>
            </p:cNvSpPr>
            <p:nvPr/>
          </p:nvSpPr>
          <p:spPr bwMode="auto">
            <a:xfrm>
              <a:off x="6462" y="12402"/>
              <a:ext cx="1260" cy="540"/>
            </a:xfrm>
            <a:prstGeom prst="rect">
              <a:avLst/>
            </a:prstGeom>
            <a:solidFill>
              <a:srgbClr val="FFFFFF"/>
            </a:solidFill>
            <a:ln w="19050">
              <a:solidFill>
                <a:srgbClr val="FFFFFF"/>
              </a:solidFill>
              <a:miter lim="800000"/>
              <a:headEnd/>
              <a:tailEnd/>
            </a:ln>
          </p:spPr>
          <p:txBody>
            <a:bodyPr rot="0" vert="horz" wrap="square" lIns="0" tIns="0" rIns="0" bIns="0" anchor="t" anchorCtr="0" upright="1">
              <a:noAutofit/>
            </a:bodyPr>
            <a:lstStyle/>
            <a:p>
              <a:pPr algn="ctr">
                <a:spcBef>
                  <a:spcPts val="300"/>
                </a:spcBef>
              </a:pPr>
              <a:r>
                <a:rPr lang="tr-TR" sz="1400" dirty="0">
                  <a:effectLst/>
                </a:rPr>
                <a:t>Ortak amaçlar</a:t>
              </a:r>
            </a:p>
          </p:txBody>
        </p:sp>
      </p:grpSp>
      <p:sp>
        <p:nvSpPr>
          <p:cNvPr id="16" name="Content Placeholder 2"/>
          <p:cNvSpPr txBox="1">
            <a:spLocks/>
          </p:cNvSpPr>
          <p:nvPr/>
        </p:nvSpPr>
        <p:spPr>
          <a:xfrm>
            <a:off x="457201" y="3612446"/>
            <a:ext cx="8479065" cy="288560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sz="3400" dirty="0" err="1" smtClean="0"/>
              <a:t>Barnard’ın</a:t>
            </a:r>
            <a:r>
              <a:rPr lang="tr-TR" sz="3400" dirty="0" smtClean="0"/>
              <a:t> öncülük ettiği davranışçılık akımı yetkiyi “yetkinin kabulü yaklaşımı” ya da “yetki kuramı” başlıkları altında incelemişler ve astların üstlerden gelen emirleri kabul etme eğiliminde oldukları durumları belirlemişlerdir. </a:t>
            </a:r>
            <a:r>
              <a:rPr lang="tr-TR" sz="3400" dirty="0" err="1" smtClean="0"/>
              <a:t>Chester</a:t>
            </a:r>
            <a:r>
              <a:rPr lang="tr-TR" sz="3400" dirty="0" smtClean="0"/>
              <a:t> </a:t>
            </a:r>
            <a:r>
              <a:rPr lang="tr-TR" sz="3400" dirty="0" err="1" smtClean="0"/>
              <a:t>Barnard</a:t>
            </a:r>
            <a:r>
              <a:rPr lang="tr-TR" sz="3400" dirty="0" smtClean="0"/>
              <a:t> ve diğer davranışçı yöneticilerin savunduğu “yetkinin kabulü” görüşüne göre;</a:t>
            </a:r>
          </a:p>
          <a:p>
            <a:pPr marL="0" indent="0">
              <a:buFont typeface="Arial"/>
              <a:buNone/>
            </a:pPr>
            <a:r>
              <a:rPr lang="tr-TR" sz="3400" dirty="0" smtClean="0">
                <a:solidFill>
                  <a:schemeClr val="tx2">
                    <a:lumMod val="60000"/>
                    <a:lumOff val="40000"/>
                  </a:schemeClr>
                </a:solidFill>
              </a:rPr>
              <a:t>(1) astlar yöneticilerden gelen taleplerin doğasını anladıklarında,</a:t>
            </a:r>
          </a:p>
          <a:p>
            <a:pPr marL="0" indent="0">
              <a:buFont typeface="Arial"/>
              <a:buNone/>
            </a:pPr>
            <a:r>
              <a:rPr lang="tr-TR" sz="3400" dirty="0" smtClean="0">
                <a:solidFill>
                  <a:schemeClr val="tx2">
                    <a:lumMod val="60000"/>
                    <a:lumOff val="40000"/>
                  </a:schemeClr>
                </a:solidFill>
              </a:rPr>
              <a:t>(2) örgütün amaçları ve değerleriyle çelişmediğine karar verdiklerinde,</a:t>
            </a:r>
          </a:p>
          <a:p>
            <a:pPr marL="0" indent="0">
              <a:buFont typeface="Arial"/>
              <a:buNone/>
            </a:pPr>
            <a:r>
              <a:rPr lang="tr-TR" sz="3400" dirty="0" smtClean="0">
                <a:solidFill>
                  <a:schemeClr val="tx2">
                    <a:lumMod val="60000"/>
                    <a:lumOff val="40000"/>
                  </a:schemeClr>
                </a:solidFill>
              </a:rPr>
              <a:t>(3) kendi bireysel çıkarlarıyla uyumlu olduğunu gördüklerinde,</a:t>
            </a:r>
          </a:p>
          <a:p>
            <a:pPr marL="0" indent="0">
              <a:buFont typeface="Arial"/>
              <a:buNone/>
            </a:pPr>
            <a:r>
              <a:rPr lang="tr-TR" sz="3400" dirty="0" smtClean="0">
                <a:solidFill>
                  <a:schemeClr val="tx2">
                    <a:lumMod val="60000"/>
                    <a:lumOff val="40000"/>
                  </a:schemeClr>
                </a:solidFill>
              </a:rPr>
              <a:t>(4) fiziksel ve düşünsel olarak söz konusu talepleri yerine getirme becerileri olduğuna inandıklarında yöneticinin emir ve taleplerine olumlu yaklaşmaktadırlar.</a:t>
            </a:r>
          </a:p>
        </p:txBody>
      </p:sp>
    </p:spTree>
    <p:extLst>
      <p:ext uri="{BB962C8B-B14F-4D97-AF65-F5344CB8AC3E}">
        <p14:creationId xmlns:p14="http://schemas.microsoft.com/office/powerpoint/2010/main" val="3783514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Dauglas</a:t>
            </a:r>
            <a:r>
              <a:rPr lang="en-US" sz="2700" b="1" dirty="0" smtClean="0">
                <a:solidFill>
                  <a:schemeClr val="tx2">
                    <a:lumMod val="60000"/>
                    <a:lumOff val="40000"/>
                  </a:schemeClr>
                </a:solidFill>
                <a:latin typeface="Palatino Linotype"/>
                <a:cs typeface="Palatino Linotype"/>
              </a:rPr>
              <a:t> McGregor (X </a:t>
            </a:r>
            <a:r>
              <a:rPr lang="en-US" sz="2700" b="1" dirty="0" err="1" smtClean="0">
                <a:solidFill>
                  <a:schemeClr val="tx2">
                    <a:lumMod val="60000"/>
                    <a:lumOff val="40000"/>
                  </a:schemeClr>
                </a:solidFill>
                <a:latin typeface="Palatino Linotype"/>
                <a:cs typeface="Palatino Linotype"/>
              </a:rPr>
              <a:t>Teorisi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Y </a:t>
            </a:r>
            <a:r>
              <a:rPr lang="en-US" sz="2700" b="1" dirty="0" err="1" smtClean="0">
                <a:solidFill>
                  <a:schemeClr val="tx2">
                    <a:lumMod val="60000"/>
                    <a:lumOff val="40000"/>
                  </a:schemeClr>
                </a:solidFill>
                <a:latin typeface="Palatino Linotype"/>
                <a:cs typeface="Palatino Linotype"/>
              </a:rPr>
              <a:t>Teorisi</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76528"/>
            <a:ext cx="6287911" cy="1954919"/>
          </a:xfrm>
        </p:spPr>
        <p:txBody>
          <a:bodyPr>
            <a:normAutofit/>
          </a:bodyPr>
          <a:lstStyle/>
          <a:p>
            <a:pPr marL="0" indent="0" algn="just">
              <a:buNone/>
            </a:pPr>
            <a:r>
              <a:rPr lang="tr-TR" sz="1800" dirty="0" err="1">
                <a:latin typeface="Palatino Linotype"/>
                <a:cs typeface="Palatino Linotype"/>
              </a:rPr>
              <a:t>Dauglas</a:t>
            </a:r>
            <a:r>
              <a:rPr lang="tr-TR" sz="1800" dirty="0">
                <a:latin typeface="Palatino Linotype"/>
                <a:cs typeface="Palatino Linotype"/>
              </a:rPr>
              <a:t> </a:t>
            </a:r>
            <a:r>
              <a:rPr lang="tr-TR" sz="1800" dirty="0" err="1">
                <a:latin typeface="Palatino Linotype"/>
                <a:cs typeface="Palatino Linotype"/>
              </a:rPr>
              <a:t>McGregor</a:t>
            </a:r>
            <a:r>
              <a:rPr lang="tr-TR" sz="1800" dirty="0">
                <a:latin typeface="Palatino Linotype"/>
                <a:cs typeface="Palatino Linotype"/>
              </a:rPr>
              <a:t> 1960 yılında yayınladığı (Human Side of Enterprise) İşletmenin İnsan Yönü adlı kitabıyla Neo-klasik yönetim teorilerine katkıda bulunan bir diğer yönetim teorisyenidir. </a:t>
            </a:r>
            <a:r>
              <a:rPr lang="tr-TR" sz="1800" dirty="0" err="1">
                <a:latin typeface="Palatino Linotype"/>
                <a:cs typeface="Palatino Linotype"/>
              </a:rPr>
              <a:t>McGregor</a:t>
            </a:r>
            <a:r>
              <a:rPr lang="tr-TR" sz="1800" dirty="0">
                <a:latin typeface="Palatino Linotype"/>
                <a:cs typeface="Palatino Linotype"/>
              </a:rPr>
              <a:t> X ve Y teorisi adını verdiği çalışmasında, organizasyonlarda bulunan insanları iki farklı tip olarak formüle etmiş ve karşılaştırmıştır.</a:t>
            </a:r>
          </a:p>
          <a:p>
            <a:pPr marL="0" indent="0" algn="just">
              <a:buNone/>
            </a:pP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239344038"/>
              </p:ext>
            </p:extLst>
          </p:nvPr>
        </p:nvGraphicFramePr>
        <p:xfrm>
          <a:off x="457200" y="3235737"/>
          <a:ext cx="8389938" cy="3149420"/>
        </p:xfrm>
        <a:graphic>
          <a:graphicData uri="http://schemas.openxmlformats.org/presentationml/2006/ole">
            <mc:AlternateContent xmlns:mc="http://schemas.openxmlformats.org/markup-compatibility/2006">
              <mc:Choice xmlns:v="urn:schemas-microsoft-com:vml" Requires="v">
                <p:oleObj spid="_x0000_s8227" name="Document" r:id="rId5" imgW="4648200" imgH="3238500" progId="Word.Document.12">
                  <p:embed/>
                </p:oleObj>
              </mc:Choice>
              <mc:Fallback>
                <p:oleObj name="Document" r:id="rId5" imgW="4648200" imgH="3238500" progId="Word.Document.12">
                  <p:embed/>
                  <p:pic>
                    <p:nvPicPr>
                      <p:cNvPr id="0" name=""/>
                      <p:cNvPicPr/>
                      <p:nvPr/>
                    </p:nvPicPr>
                    <p:blipFill>
                      <a:blip r:embed="rId6"/>
                      <a:stretch>
                        <a:fillRect/>
                      </a:stretch>
                    </p:blipFill>
                    <p:spPr>
                      <a:xfrm>
                        <a:off x="457200" y="3235737"/>
                        <a:ext cx="8389938" cy="3149420"/>
                      </a:xfrm>
                      <a:prstGeom prst="rect">
                        <a:avLst/>
                      </a:prstGeom>
                    </p:spPr>
                  </p:pic>
                </p:oleObj>
              </mc:Fallback>
            </mc:AlternateContent>
          </a:graphicData>
        </a:graphic>
      </p:graphicFrame>
      <p:pic>
        <p:nvPicPr>
          <p:cNvPr id="8" name="Picture 7" descr="Ekran Resmi 2017-08-24 14.34.4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7890" y="1267213"/>
            <a:ext cx="1579916" cy="1968524"/>
          </a:xfrm>
          <a:prstGeom prst="rect">
            <a:avLst/>
          </a:prstGeom>
        </p:spPr>
      </p:pic>
    </p:spTree>
    <p:extLst>
      <p:ext uri="{BB962C8B-B14F-4D97-AF65-F5344CB8AC3E}">
        <p14:creationId xmlns:p14="http://schemas.microsoft.com/office/powerpoint/2010/main" val="651285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Chris </a:t>
            </a:r>
            <a:r>
              <a:rPr lang="en-US" sz="2700" b="1" dirty="0" err="1" smtClean="0">
                <a:solidFill>
                  <a:schemeClr val="tx2">
                    <a:lumMod val="60000"/>
                    <a:lumOff val="40000"/>
                  </a:schemeClr>
                </a:solidFill>
                <a:latin typeface="Palatino Linotype"/>
                <a:cs typeface="Palatino Linotype"/>
              </a:rPr>
              <a:t>Argyris</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Olgunlaşma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Kuramı</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76528"/>
            <a:ext cx="6287911" cy="1954919"/>
          </a:xfrm>
        </p:spPr>
        <p:txBody>
          <a:bodyPr>
            <a:normAutofit/>
          </a:bodyPr>
          <a:lstStyle/>
          <a:p>
            <a:pPr marL="0" indent="0" algn="just">
              <a:buNone/>
            </a:pPr>
            <a:r>
              <a:rPr lang="tr-TR" sz="1800" dirty="0" err="1">
                <a:latin typeface="Palatino Linotype"/>
                <a:cs typeface="Palatino Linotype"/>
              </a:rPr>
              <a:t>Chris</a:t>
            </a:r>
            <a:r>
              <a:rPr lang="tr-TR" sz="1800" dirty="0">
                <a:latin typeface="Palatino Linotype"/>
                <a:cs typeface="Palatino Linotype"/>
              </a:rPr>
              <a:t> </a:t>
            </a:r>
            <a:r>
              <a:rPr lang="tr-TR" sz="1800" dirty="0" err="1">
                <a:latin typeface="Palatino Linotype"/>
                <a:cs typeface="Palatino Linotype"/>
              </a:rPr>
              <a:t>Argyris</a:t>
            </a:r>
            <a:r>
              <a:rPr lang="tr-TR" sz="1800" dirty="0">
                <a:latin typeface="Palatino Linotype"/>
                <a:cs typeface="Palatino Linotype"/>
              </a:rPr>
              <a:t>, çeşitli deneylerle insanlara işyerinde yükselme ve serbest yetki kullanma olanağı vererek onları güdülemenin örgütsel amaçlara ulaşmada önemli bir yol olduğunu kanıtlamaya çalışmıştır. </a:t>
            </a:r>
            <a:r>
              <a:rPr lang="tr-TR" sz="1800" dirty="0" err="1">
                <a:latin typeface="Palatino Linotype"/>
                <a:cs typeface="Palatino Linotype"/>
              </a:rPr>
              <a:t>Argyris’e</a:t>
            </a:r>
            <a:r>
              <a:rPr lang="tr-TR" sz="1800" dirty="0">
                <a:latin typeface="Palatino Linotype"/>
                <a:cs typeface="Palatino Linotype"/>
              </a:rPr>
              <a:t> göre kişinin sorumluluk alanının artırılması, onu daha olgunlaştırmakta, hem kendisi hem de işletme için yararlı faaliyetlerde bulunma olanağı </a:t>
            </a:r>
            <a:r>
              <a:rPr lang="tr-TR" sz="1800" dirty="0" smtClean="0">
                <a:latin typeface="Palatino Linotype"/>
                <a:cs typeface="Palatino Linotype"/>
              </a:rPr>
              <a:t>vermektedir.</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627563335"/>
              </p:ext>
            </p:extLst>
          </p:nvPr>
        </p:nvGraphicFramePr>
        <p:xfrm>
          <a:off x="457200" y="3344333"/>
          <a:ext cx="8348663" cy="2782933"/>
        </p:xfrm>
        <a:graphic>
          <a:graphicData uri="http://schemas.openxmlformats.org/presentationml/2006/ole">
            <mc:AlternateContent xmlns:mc="http://schemas.openxmlformats.org/markup-compatibility/2006">
              <mc:Choice xmlns:v="urn:schemas-microsoft-com:vml" Requires="v">
                <p:oleObj spid="_x0000_s9250" name="Document" r:id="rId5" imgW="4648200" imgH="1435100" progId="Word.Document.12">
                  <p:embed/>
                </p:oleObj>
              </mc:Choice>
              <mc:Fallback>
                <p:oleObj name="Document" r:id="rId5" imgW="4648200" imgH="1435100" progId="Word.Document.12">
                  <p:embed/>
                  <p:pic>
                    <p:nvPicPr>
                      <p:cNvPr id="0" name=""/>
                      <p:cNvPicPr/>
                      <p:nvPr/>
                    </p:nvPicPr>
                    <p:blipFill>
                      <a:blip r:embed="rId6"/>
                      <a:stretch>
                        <a:fillRect/>
                      </a:stretch>
                    </p:blipFill>
                    <p:spPr>
                      <a:xfrm>
                        <a:off x="457200" y="3344333"/>
                        <a:ext cx="8348663" cy="2782933"/>
                      </a:xfrm>
                      <a:prstGeom prst="rect">
                        <a:avLst/>
                      </a:prstGeom>
                    </p:spPr>
                  </p:pic>
                </p:oleObj>
              </mc:Fallback>
            </mc:AlternateContent>
          </a:graphicData>
        </a:graphic>
      </p:graphicFrame>
      <p:pic>
        <p:nvPicPr>
          <p:cNvPr id="10" name="Picture 9" descr="Ekran Resmi 2017-08-24 14.38.5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9304" y="1276527"/>
            <a:ext cx="1954919" cy="1954919"/>
          </a:xfrm>
          <a:prstGeom prst="rect">
            <a:avLst/>
          </a:prstGeom>
        </p:spPr>
      </p:pic>
    </p:spTree>
    <p:extLst>
      <p:ext uri="{BB962C8B-B14F-4D97-AF65-F5344CB8AC3E}">
        <p14:creationId xmlns:p14="http://schemas.microsoft.com/office/powerpoint/2010/main" val="2742795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Rensis</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Likert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Sistemleri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76529"/>
            <a:ext cx="6287911" cy="1247946"/>
          </a:xfrm>
        </p:spPr>
        <p:txBody>
          <a:bodyPr>
            <a:normAutofit fontScale="70000" lnSpcReduction="20000"/>
          </a:bodyPr>
          <a:lstStyle/>
          <a:p>
            <a:pPr marL="0" indent="0" algn="just">
              <a:buNone/>
            </a:pPr>
            <a:r>
              <a:rPr lang="tr-TR" dirty="0" err="1">
                <a:latin typeface="Palatino Linotype"/>
                <a:cs typeface="Palatino Linotype"/>
              </a:rPr>
              <a:t>Likert’in</a:t>
            </a:r>
            <a:r>
              <a:rPr lang="tr-TR" dirty="0">
                <a:latin typeface="Palatino Linotype"/>
                <a:cs typeface="Palatino Linotype"/>
              </a:rPr>
              <a:t> geliştirdiği örgütsel değişim programları örgütleri X kuramından Y kuramına geçmelerine yardım etmeye, olgun olmayan davranışları olgun davranışlar yönünde özendirmeye ve geliştirmeye, hijyen faktörleri yerine güdüleyici faktörleri doyurmaya yönelmişti. </a:t>
            </a:r>
            <a:r>
              <a:rPr lang="tr-TR" dirty="0" err="1">
                <a:latin typeface="Palatino Linotype"/>
                <a:cs typeface="Palatino Linotype"/>
              </a:rPr>
              <a:t>Likert</a:t>
            </a:r>
            <a:r>
              <a:rPr lang="tr-TR" dirty="0">
                <a:latin typeface="Palatino Linotype"/>
                <a:cs typeface="Palatino Linotype"/>
              </a:rPr>
              <a:t>, örgütlerin yürürlükte olan yönetim sistemlerinin 1’den 4’e kadar uzanan bir süreklilik içinde olduğunu açıklamıştır. Bu sistemler </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24 14.44.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408" y="1180694"/>
            <a:ext cx="1515330" cy="1829388"/>
          </a:xfrm>
          <a:prstGeom prst="rect">
            <a:avLst/>
          </a:prstGeom>
        </p:spPr>
      </p:pic>
      <p:sp>
        <p:nvSpPr>
          <p:cNvPr id="11" name="Folded Corner 10"/>
          <p:cNvSpPr/>
          <p:nvPr/>
        </p:nvSpPr>
        <p:spPr>
          <a:xfrm>
            <a:off x="584198" y="2959410"/>
            <a:ext cx="1979996" cy="3122471"/>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tr-TR" sz="1100" dirty="0" smtClean="0"/>
          </a:p>
          <a:p>
            <a:endParaRPr lang="tr-TR" sz="1100" dirty="0"/>
          </a:p>
          <a:p>
            <a:endParaRPr lang="tr-TR" sz="1100" dirty="0" smtClean="0"/>
          </a:p>
          <a:p>
            <a:endParaRPr lang="tr-TR" sz="1100" dirty="0"/>
          </a:p>
          <a:p>
            <a:r>
              <a:rPr lang="tr-TR" sz="1100" dirty="0" smtClean="0"/>
              <a:t>Yönetim</a:t>
            </a:r>
            <a:r>
              <a:rPr lang="tr-TR" sz="1100" dirty="0"/>
              <a:t>, astlara ender olarak karar verme sürecine katılma olanağı tanımakta ve onlara güveni bulunmamaktadır. </a:t>
            </a:r>
            <a:r>
              <a:rPr lang="tr-TR" sz="1100" dirty="0" smtClean="0"/>
              <a:t>Astlar </a:t>
            </a:r>
            <a:r>
              <a:rPr lang="tr-TR" sz="1100" dirty="0"/>
              <a:t>daha çok tehdit, korku ve ceza yöntemleriyle çalıştırılmakta ve fırsat düştükçe verilen ödüllerle fizyolojik ve güven gereksinimleri karşılanmaktadır. Ast, üst arasındaki ilişkiler az olduğu kadar korku ve güvensizlik doludur</a:t>
            </a:r>
            <a:r>
              <a:rPr lang="tr-TR" sz="1100" dirty="0" smtClean="0"/>
              <a:t>.</a:t>
            </a:r>
          </a:p>
          <a:p>
            <a:endParaRPr lang="tr-TR" sz="1000" dirty="0"/>
          </a:p>
        </p:txBody>
      </p:sp>
      <p:sp>
        <p:nvSpPr>
          <p:cNvPr id="12" name="Folded Corner 11"/>
          <p:cNvSpPr/>
          <p:nvPr/>
        </p:nvSpPr>
        <p:spPr>
          <a:xfrm>
            <a:off x="2710752" y="2959410"/>
            <a:ext cx="1979998" cy="3122471"/>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endParaRPr lang="tr-TR" sz="1100" dirty="0" smtClean="0"/>
          </a:p>
          <a:p>
            <a:endParaRPr lang="tr-TR" sz="1100" dirty="0"/>
          </a:p>
          <a:p>
            <a:endParaRPr lang="tr-TR" sz="1100" dirty="0" smtClean="0"/>
          </a:p>
          <a:p>
            <a:r>
              <a:rPr lang="tr-TR" sz="1100" dirty="0" smtClean="0"/>
              <a:t>Yönetimin </a:t>
            </a:r>
            <a:r>
              <a:rPr lang="tr-TR" sz="1100" dirty="0"/>
              <a:t>astlara karşı güveni vardır ve bu bir beyin hizmetkarına karşı gösterdiği güven duygusu biçiminde oluşmuştur. Kararların önemli bir kısmı ve örgütsel amaçların saptanması yüksek yönetim düzeylerinde yapılırken, birçok kararlar da bazı sınırlamalar içerisinde alt yönetim kademelerine gönderilmektedir. Astları güdülemede hem ödül ve hem de güçlü cezalar kullanılmaktadır. </a:t>
            </a:r>
            <a:endParaRPr lang="tr-TR" sz="1100" dirty="0" smtClean="0">
              <a:solidFill>
                <a:srgbClr val="000000"/>
              </a:solidFill>
            </a:endParaRPr>
          </a:p>
          <a:p>
            <a:pPr algn="ctr"/>
            <a:endParaRPr lang="tr-TR" sz="1400" dirty="0">
              <a:solidFill>
                <a:srgbClr val="000000"/>
              </a:solidFill>
            </a:endParaRPr>
          </a:p>
          <a:p>
            <a:pPr algn="ctr"/>
            <a:endParaRPr lang="tr-TR" sz="1400" dirty="0" smtClean="0">
              <a:solidFill>
                <a:srgbClr val="000000"/>
              </a:solidFill>
            </a:endParaRPr>
          </a:p>
          <a:p>
            <a:pPr algn="ctr"/>
            <a:endParaRPr lang="tr-TR" sz="1400" dirty="0">
              <a:solidFill>
                <a:srgbClr val="000000"/>
              </a:solidFill>
            </a:endParaRPr>
          </a:p>
          <a:p>
            <a:pPr algn="ctr"/>
            <a:endParaRPr lang="tr-TR" sz="1400" dirty="0">
              <a:solidFill>
                <a:srgbClr val="000000"/>
              </a:solidFill>
            </a:endParaRPr>
          </a:p>
          <a:p>
            <a:pPr algn="ctr"/>
            <a:endParaRPr lang="en-US" sz="1400" dirty="0" smtClean="0">
              <a:latin typeface="Palatino Linotype"/>
              <a:cs typeface="Palatino Linotype"/>
            </a:endParaRPr>
          </a:p>
          <a:p>
            <a:pPr algn="ctr"/>
            <a:endParaRPr lang="en-US" dirty="0">
              <a:latin typeface="Palatino Linotype"/>
              <a:cs typeface="Palatino Linotype"/>
            </a:endParaRPr>
          </a:p>
        </p:txBody>
      </p:sp>
      <p:sp>
        <p:nvSpPr>
          <p:cNvPr id="13" name="Folded Corner 12"/>
          <p:cNvSpPr/>
          <p:nvPr/>
        </p:nvSpPr>
        <p:spPr>
          <a:xfrm>
            <a:off x="4812814" y="2965954"/>
            <a:ext cx="1979998" cy="3115927"/>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1400" dirty="0" smtClean="0"/>
          </a:p>
          <a:p>
            <a:r>
              <a:rPr lang="tr-TR" sz="1100" dirty="0"/>
              <a:t>Yönetimin astlara önemli ölçüde, ancak tam olmayan güveni vardır. Politikaların düzenlenmesi ve kararlar, geniş ölçüde, yüksek yönetim kademeleri tarafından verilir. Astların alt düzeylerde, teknik konularda karar vermelerine izin verilir. İletişim, aşağıdan yukarıya ve yukarıdan aşağıya doğru çift yönlü işlemektedir. </a:t>
            </a:r>
            <a:endParaRPr lang="tr-TR" sz="1100" dirty="0" smtClean="0"/>
          </a:p>
          <a:p>
            <a:pPr algn="ctr"/>
            <a:endParaRPr lang="tr-TR" sz="1100" dirty="0">
              <a:latin typeface="Palatino Linotype"/>
              <a:cs typeface="Palatino Linotype"/>
            </a:endParaRPr>
          </a:p>
          <a:p>
            <a:pPr algn="ctr"/>
            <a:endParaRPr lang="en-US" sz="1100" dirty="0">
              <a:latin typeface="Palatino Linotype"/>
              <a:cs typeface="Palatino Linotype"/>
            </a:endParaRPr>
          </a:p>
        </p:txBody>
      </p:sp>
      <p:sp>
        <p:nvSpPr>
          <p:cNvPr id="14" name="Oval 13"/>
          <p:cNvSpPr>
            <a:spLocks noChangeAspect="1"/>
          </p:cNvSpPr>
          <p:nvPr/>
        </p:nvSpPr>
        <p:spPr>
          <a:xfrm>
            <a:off x="1086548" y="2524474"/>
            <a:ext cx="899995" cy="899995"/>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err="1" smtClean="0">
                <a:latin typeface="Palatino Linotype"/>
                <a:cs typeface="Palatino Linotype"/>
              </a:rPr>
              <a:t>Sistem</a:t>
            </a:r>
            <a:r>
              <a:rPr lang="en-US" sz="1050" b="1" dirty="0" smtClean="0">
                <a:latin typeface="Palatino Linotype"/>
                <a:cs typeface="Palatino Linotype"/>
              </a:rPr>
              <a:t> </a:t>
            </a:r>
          </a:p>
          <a:p>
            <a:pPr algn="ctr"/>
            <a:r>
              <a:rPr lang="en-US" sz="1050" b="1" dirty="0" smtClean="0">
                <a:latin typeface="Palatino Linotype"/>
                <a:cs typeface="Palatino Linotype"/>
              </a:rPr>
              <a:t>1</a:t>
            </a:r>
            <a:endParaRPr lang="en-US" sz="1050" b="1" dirty="0">
              <a:latin typeface="Palatino Linotype"/>
              <a:cs typeface="Palatino Linotype"/>
            </a:endParaRPr>
          </a:p>
        </p:txBody>
      </p:sp>
      <p:sp>
        <p:nvSpPr>
          <p:cNvPr id="15" name="Oval 14"/>
          <p:cNvSpPr>
            <a:spLocks noChangeAspect="1"/>
          </p:cNvSpPr>
          <p:nvPr/>
        </p:nvSpPr>
        <p:spPr>
          <a:xfrm>
            <a:off x="3259675" y="2511779"/>
            <a:ext cx="899999" cy="899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Sistem</a:t>
            </a:r>
            <a:r>
              <a:rPr lang="en-US" sz="1100" b="1" dirty="0" smtClean="0">
                <a:latin typeface="Palatino Linotype"/>
                <a:cs typeface="Palatino Linotype"/>
              </a:rPr>
              <a:t> 2</a:t>
            </a:r>
            <a:endParaRPr lang="en-US" sz="1100" b="1" dirty="0">
              <a:latin typeface="Palatino Linotype"/>
              <a:cs typeface="Palatino Linotype"/>
            </a:endParaRPr>
          </a:p>
        </p:txBody>
      </p:sp>
      <p:sp>
        <p:nvSpPr>
          <p:cNvPr id="16" name="Oval 15"/>
          <p:cNvSpPr>
            <a:spLocks noChangeAspect="1"/>
          </p:cNvSpPr>
          <p:nvPr/>
        </p:nvSpPr>
        <p:spPr>
          <a:xfrm>
            <a:off x="5306555" y="2475088"/>
            <a:ext cx="899999" cy="899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Sistem</a:t>
            </a:r>
            <a:r>
              <a:rPr lang="en-US" sz="1100" b="1" dirty="0" smtClean="0">
                <a:latin typeface="Palatino Linotype"/>
                <a:cs typeface="Palatino Linotype"/>
              </a:rPr>
              <a:t> </a:t>
            </a:r>
          </a:p>
          <a:p>
            <a:pPr algn="ctr"/>
            <a:r>
              <a:rPr lang="en-US" sz="1100" b="1" dirty="0" smtClean="0">
                <a:latin typeface="Palatino Linotype"/>
                <a:cs typeface="Palatino Linotype"/>
              </a:rPr>
              <a:t>3</a:t>
            </a:r>
            <a:endParaRPr lang="en-US" sz="1100" b="1" dirty="0">
              <a:latin typeface="Palatino Linotype"/>
              <a:cs typeface="Palatino Linotype"/>
            </a:endParaRPr>
          </a:p>
        </p:txBody>
      </p:sp>
      <p:sp>
        <p:nvSpPr>
          <p:cNvPr id="17" name="Folded Corner 16"/>
          <p:cNvSpPr/>
          <p:nvPr/>
        </p:nvSpPr>
        <p:spPr>
          <a:xfrm>
            <a:off x="6926643" y="2963133"/>
            <a:ext cx="1979998" cy="3115927"/>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sz="1100" dirty="0" smtClean="0"/>
              <a:t>Yönetimin </a:t>
            </a:r>
            <a:r>
              <a:rPr lang="tr-TR" sz="1100" dirty="0"/>
              <a:t>astlara güveni tamdır. Karar verme eşgüdümlü bir biçimde bütün örgütte geniş ölçüde dağıtılmıştır. Astlara, ekonomik ödülleri artırma, amaçları belirleme, yöntemleri geliştirme, faaliyet sonuçlarını değerlendirme imkânı verilmiş ve eksiksiz bir güdüleme olanağı sağlanmıştır. </a:t>
            </a:r>
            <a:endParaRPr lang="en-US" sz="1100" dirty="0" smtClean="0">
              <a:latin typeface="Palatino Linotype"/>
              <a:cs typeface="Palatino Linotype"/>
            </a:endParaRPr>
          </a:p>
          <a:p>
            <a:endParaRPr lang="en-US" sz="1400" dirty="0">
              <a:latin typeface="Palatino Linotype"/>
              <a:cs typeface="Palatino Linotype"/>
            </a:endParaRPr>
          </a:p>
        </p:txBody>
      </p:sp>
      <p:sp>
        <p:nvSpPr>
          <p:cNvPr id="18" name="Oval 17"/>
          <p:cNvSpPr>
            <a:spLocks noChangeAspect="1"/>
          </p:cNvSpPr>
          <p:nvPr/>
        </p:nvSpPr>
        <p:spPr>
          <a:xfrm>
            <a:off x="7386520" y="2520246"/>
            <a:ext cx="899999" cy="899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Sistem</a:t>
            </a:r>
            <a:r>
              <a:rPr lang="en-US" sz="1100" b="1" dirty="0" smtClean="0">
                <a:latin typeface="Palatino Linotype"/>
                <a:cs typeface="Palatino Linotype"/>
              </a:rPr>
              <a:t> </a:t>
            </a:r>
          </a:p>
          <a:p>
            <a:pPr algn="ctr"/>
            <a:r>
              <a:rPr lang="en-US" sz="1100" b="1" dirty="0">
                <a:latin typeface="Palatino Linotype"/>
                <a:cs typeface="Palatino Linotype"/>
              </a:rPr>
              <a:t>4</a:t>
            </a:r>
          </a:p>
        </p:txBody>
      </p:sp>
    </p:spTree>
    <p:extLst>
      <p:ext uri="{BB962C8B-B14F-4D97-AF65-F5344CB8AC3E}">
        <p14:creationId xmlns:p14="http://schemas.microsoft.com/office/powerpoint/2010/main" val="455551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Abraham Maslow (</a:t>
            </a:r>
            <a:r>
              <a:rPr lang="en-US" sz="2700" b="1" dirty="0" err="1" smtClean="0">
                <a:solidFill>
                  <a:schemeClr val="tx2">
                    <a:lumMod val="60000"/>
                    <a:lumOff val="40000"/>
                  </a:schemeClr>
                </a:solidFill>
                <a:latin typeface="Palatino Linotype"/>
                <a:cs typeface="Palatino Linotype"/>
              </a:rPr>
              <a:t>İhtiyaçlar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Hiyerarşisi</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27091" y="1180694"/>
            <a:ext cx="8441164" cy="1689506"/>
          </a:xfrm>
        </p:spPr>
        <p:txBody>
          <a:bodyPr>
            <a:normAutofit/>
          </a:bodyPr>
          <a:lstStyle/>
          <a:p>
            <a:pPr marL="0" indent="0" algn="just">
              <a:buNone/>
            </a:pPr>
            <a:r>
              <a:rPr lang="tr-TR" sz="1500" dirty="0">
                <a:latin typeface="Palatino Linotype"/>
                <a:cs typeface="Palatino Linotype"/>
              </a:rPr>
              <a:t>Yönetimde insan boyutunu analiz eden teoriler içerisinde Abraham </a:t>
            </a:r>
            <a:r>
              <a:rPr lang="tr-TR" sz="1500" dirty="0" err="1">
                <a:latin typeface="Palatino Linotype"/>
                <a:cs typeface="Palatino Linotype"/>
              </a:rPr>
              <a:t>Maslow’un</a:t>
            </a:r>
            <a:r>
              <a:rPr lang="tr-TR" sz="1500" dirty="0">
                <a:latin typeface="Palatino Linotype"/>
                <a:cs typeface="Palatino Linotype"/>
              </a:rPr>
              <a:t> “İhtiyaçlar Teorisi” de büyük değer taşımaktadır. </a:t>
            </a:r>
            <a:r>
              <a:rPr lang="tr-TR" sz="1500" dirty="0" err="1">
                <a:latin typeface="Palatino Linotype"/>
                <a:cs typeface="Palatino Linotype"/>
              </a:rPr>
              <a:t>Maslow</a:t>
            </a:r>
            <a:r>
              <a:rPr lang="tr-TR" sz="1500" dirty="0">
                <a:latin typeface="Palatino Linotype"/>
                <a:cs typeface="Palatino Linotype"/>
              </a:rPr>
              <a:t>, (</a:t>
            </a:r>
            <a:r>
              <a:rPr lang="tr-TR" sz="1500" dirty="0" err="1">
                <a:latin typeface="Palatino Linotype"/>
                <a:cs typeface="Palatino Linotype"/>
              </a:rPr>
              <a:t>Motivation</a:t>
            </a:r>
            <a:r>
              <a:rPr lang="tr-TR" sz="1500" dirty="0">
                <a:latin typeface="Palatino Linotype"/>
                <a:cs typeface="Palatino Linotype"/>
              </a:rPr>
              <a:t> </a:t>
            </a:r>
            <a:r>
              <a:rPr lang="tr-TR" sz="1500" dirty="0" err="1">
                <a:latin typeface="Palatino Linotype"/>
                <a:cs typeface="Palatino Linotype"/>
              </a:rPr>
              <a:t>and</a:t>
            </a:r>
            <a:r>
              <a:rPr lang="tr-TR" sz="1500" dirty="0">
                <a:latin typeface="Palatino Linotype"/>
                <a:cs typeface="Palatino Linotype"/>
              </a:rPr>
              <a:t> </a:t>
            </a:r>
            <a:r>
              <a:rPr lang="tr-TR" sz="1500" dirty="0" err="1">
                <a:latin typeface="Palatino Linotype"/>
                <a:cs typeface="Palatino Linotype"/>
              </a:rPr>
              <a:t>Personality</a:t>
            </a:r>
            <a:r>
              <a:rPr lang="tr-TR" sz="1500" dirty="0">
                <a:latin typeface="Palatino Linotype"/>
                <a:cs typeface="Palatino Linotype"/>
              </a:rPr>
              <a:t>) Motivasyon ve İnsanın Kişiliği adlı kitabında ihtiyaçları bir sınıflamaya tabi tutarak, ihtiyaçların insanın çalışma arzusu ve isteği üzerinde ne derece etkili olduğunu göstermeye </a:t>
            </a:r>
            <a:r>
              <a:rPr lang="tr-TR" sz="1500" dirty="0" smtClean="0">
                <a:latin typeface="Palatino Linotype"/>
                <a:cs typeface="Palatino Linotype"/>
              </a:rPr>
              <a:t>çalışmıştır.</a:t>
            </a:r>
          </a:p>
          <a:p>
            <a:pPr marL="0" indent="0" algn="just">
              <a:buNone/>
            </a:pPr>
            <a:r>
              <a:rPr lang="tr-TR" sz="1500" dirty="0" err="1" smtClean="0">
                <a:latin typeface="Palatino Linotype"/>
                <a:cs typeface="Palatino Linotype"/>
              </a:rPr>
              <a:t>Maslow</a:t>
            </a:r>
            <a:r>
              <a:rPr lang="tr-TR" sz="1500" dirty="0" smtClean="0">
                <a:latin typeface="Palatino Linotype"/>
                <a:cs typeface="Palatino Linotype"/>
              </a:rPr>
              <a:t> </a:t>
            </a:r>
            <a:r>
              <a:rPr lang="tr-TR" sz="1500" dirty="0">
                <a:latin typeface="Palatino Linotype"/>
                <a:cs typeface="Palatino Linotype"/>
              </a:rPr>
              <a:t>geliştirdiği ihtiyaçlar hiyerarşisi modeli ile bireylerin ihtiyaçları ile tatmin olma ve içinde bulunduğu örgütteki davranışları arasında ilişki kurmuştur.</a:t>
            </a:r>
          </a:p>
          <a:p>
            <a:pPr marL="0" indent="0" algn="just">
              <a:buNone/>
            </a:pPr>
            <a:endParaRPr lang="tr-TR" sz="15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8-24 17.00.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91" y="2636838"/>
            <a:ext cx="6005773" cy="3649662"/>
          </a:xfrm>
          <a:prstGeom prst="rect">
            <a:avLst/>
          </a:prstGeom>
        </p:spPr>
      </p:pic>
      <p:pic>
        <p:nvPicPr>
          <p:cNvPr id="19" name="Picture 18" descr="maslow"/>
          <p:cNvPicPr/>
          <p:nvPr/>
        </p:nvPicPr>
        <p:blipFill>
          <a:blip r:embed="rId4">
            <a:extLst>
              <a:ext uri="{28A0092B-C50C-407E-A947-70E740481C1C}">
                <a14:useLocalDpi xmlns:a14="http://schemas.microsoft.com/office/drawing/2010/main" val="0"/>
              </a:ext>
            </a:extLst>
          </a:blip>
          <a:srcRect/>
          <a:stretch>
            <a:fillRect/>
          </a:stretch>
        </p:blipFill>
        <p:spPr bwMode="auto">
          <a:xfrm>
            <a:off x="7137400" y="2748597"/>
            <a:ext cx="1730855" cy="2255203"/>
          </a:xfrm>
          <a:prstGeom prst="rect">
            <a:avLst/>
          </a:prstGeom>
          <a:noFill/>
          <a:ln>
            <a:noFill/>
          </a:ln>
        </p:spPr>
      </p:pic>
      <p:sp>
        <p:nvSpPr>
          <p:cNvPr id="9" name="TextBox 8"/>
          <p:cNvSpPr txBox="1"/>
          <p:nvPr/>
        </p:nvSpPr>
        <p:spPr>
          <a:xfrm>
            <a:off x="7137400" y="4991100"/>
            <a:ext cx="1730855" cy="276999"/>
          </a:xfrm>
          <a:prstGeom prst="rect">
            <a:avLst/>
          </a:prstGeom>
          <a:noFill/>
        </p:spPr>
        <p:txBody>
          <a:bodyPr wrap="square" rtlCol="0">
            <a:spAutoFit/>
          </a:bodyPr>
          <a:lstStyle/>
          <a:p>
            <a:pPr algn="ctr"/>
            <a:r>
              <a:rPr lang="en-US" sz="1200" dirty="0" smtClean="0">
                <a:latin typeface="Palatino Linotype"/>
                <a:cs typeface="Palatino Linotype"/>
              </a:rPr>
              <a:t>Abraham Maslow</a:t>
            </a:r>
            <a:endParaRPr lang="en-US" sz="1200" dirty="0">
              <a:latin typeface="Palatino Linotype"/>
              <a:cs typeface="Palatino Linotype"/>
            </a:endParaRPr>
          </a:p>
        </p:txBody>
      </p:sp>
    </p:spTree>
    <p:extLst>
      <p:ext uri="{BB962C8B-B14F-4D97-AF65-F5344CB8AC3E}">
        <p14:creationId xmlns:p14="http://schemas.microsoft.com/office/powerpoint/2010/main" val="796224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91051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Palatino Linotype"/>
                <a:cs typeface="Palatino Linotype"/>
              </a:rPr>
              <a:t>Hugo Munsterberg</a:t>
            </a:r>
          </a:p>
          <a:p>
            <a:r>
              <a:rPr lang="en-US" b="1" dirty="0" err="1" smtClean="0">
                <a:latin typeface="Palatino Linotype"/>
                <a:cs typeface="Palatino Linotype"/>
              </a:rPr>
              <a:t>İnsan</a:t>
            </a:r>
            <a:r>
              <a:rPr lang="en-US" b="1" dirty="0" smtClean="0">
                <a:latin typeface="Palatino Linotype"/>
                <a:cs typeface="Palatino Linotype"/>
              </a:rPr>
              <a:t> </a:t>
            </a:r>
            <a:r>
              <a:rPr lang="en-US" b="1" dirty="0" err="1" smtClean="0">
                <a:latin typeface="Palatino Linotype"/>
                <a:cs typeface="Palatino Linotype"/>
              </a:rPr>
              <a:t>İlişkileri</a:t>
            </a:r>
            <a:r>
              <a:rPr lang="en-US" b="1" dirty="0" smtClean="0">
                <a:latin typeface="Palatino Linotype"/>
                <a:cs typeface="Palatino Linotype"/>
              </a:rPr>
              <a:t> </a:t>
            </a:r>
            <a:r>
              <a:rPr lang="en-US" b="1" dirty="0" err="1" smtClean="0">
                <a:latin typeface="Palatino Linotype"/>
                <a:cs typeface="Palatino Linotype"/>
              </a:rPr>
              <a:t>Yaklaşımı</a:t>
            </a:r>
            <a:endParaRPr lang="en-US" b="1" dirty="0" smtClean="0">
              <a:latin typeface="Palatino Linotype"/>
              <a:cs typeface="Palatino Linotype"/>
            </a:endParaRPr>
          </a:p>
          <a:p>
            <a:r>
              <a:rPr lang="en-US" dirty="0" smtClean="0">
                <a:latin typeface="Palatino Linotype"/>
                <a:cs typeface="Palatino Linotype"/>
              </a:rPr>
              <a:t>Elton Mayo </a:t>
            </a:r>
            <a:r>
              <a:rPr lang="en-US" dirty="0" err="1" smtClean="0">
                <a:latin typeface="Palatino Linotype"/>
                <a:cs typeface="Palatino Linotype"/>
              </a:rPr>
              <a:t>ve</a:t>
            </a:r>
            <a:r>
              <a:rPr lang="en-US" dirty="0" smtClean="0">
                <a:latin typeface="Palatino Linotype"/>
                <a:cs typeface="Palatino Linotype"/>
              </a:rPr>
              <a:t> Fritz Roethlisberger (Hawthorne Araştırmaları)</a:t>
            </a:r>
          </a:p>
          <a:p>
            <a:r>
              <a:rPr lang="en-US" dirty="0" smtClean="0">
                <a:latin typeface="Palatino Linotype"/>
                <a:cs typeface="Palatino Linotype"/>
              </a:rPr>
              <a:t>George </a:t>
            </a:r>
            <a:r>
              <a:rPr lang="en-US" dirty="0" err="1" smtClean="0">
                <a:latin typeface="Palatino Linotype"/>
                <a:cs typeface="Palatino Linotype"/>
              </a:rPr>
              <a:t>Homans</a:t>
            </a:r>
            <a:r>
              <a:rPr lang="en-US" dirty="0" smtClean="0">
                <a:latin typeface="Palatino Linotype"/>
                <a:cs typeface="Palatino Linotype"/>
              </a:rPr>
              <a:t> (</a:t>
            </a:r>
            <a:r>
              <a:rPr lang="en-US" dirty="0" err="1" smtClean="0">
                <a:latin typeface="Palatino Linotype"/>
                <a:cs typeface="Palatino Linotype"/>
              </a:rPr>
              <a:t>İnsan</a:t>
            </a:r>
            <a:r>
              <a:rPr lang="en-US" dirty="0" smtClean="0">
                <a:latin typeface="Palatino Linotype"/>
                <a:cs typeface="Palatino Linotype"/>
              </a:rPr>
              <a:t> </a:t>
            </a:r>
            <a:r>
              <a:rPr lang="en-US" dirty="0" err="1" smtClean="0">
                <a:latin typeface="Palatino Linotype"/>
                <a:cs typeface="Palatino Linotype"/>
              </a:rPr>
              <a:t>Grubu</a:t>
            </a:r>
            <a:r>
              <a:rPr lang="en-US" dirty="0" smtClean="0">
                <a:latin typeface="Palatino Linotype"/>
                <a:cs typeface="Palatino Linotype"/>
              </a:rPr>
              <a:t> </a:t>
            </a:r>
            <a:r>
              <a:rPr lang="en-US" dirty="0" err="1" smtClean="0">
                <a:latin typeface="Palatino Linotype"/>
                <a:cs typeface="Palatino Linotype"/>
              </a:rPr>
              <a:t>Yaklaşımı</a:t>
            </a:r>
            <a:r>
              <a:rPr lang="en-US" dirty="0" smtClean="0">
                <a:latin typeface="Palatino Linotype"/>
                <a:cs typeface="Palatino Linotype"/>
              </a:rPr>
              <a:t>)</a:t>
            </a:r>
          </a:p>
          <a:p>
            <a:r>
              <a:rPr lang="en-US" dirty="0" smtClean="0">
                <a:latin typeface="Palatino Linotype"/>
                <a:cs typeface="Palatino Linotype"/>
              </a:rPr>
              <a:t>W. Lee Warner (Yankee City Araştırmaları)</a:t>
            </a:r>
          </a:p>
          <a:p>
            <a:r>
              <a:rPr lang="en-US" dirty="0" smtClean="0">
                <a:latin typeface="Palatino Linotype"/>
                <a:cs typeface="Palatino Linotype"/>
              </a:rPr>
              <a:t>Mary Parker </a:t>
            </a:r>
            <a:r>
              <a:rPr lang="en-US" dirty="0" err="1" smtClean="0">
                <a:latin typeface="Palatino Linotype"/>
                <a:cs typeface="Palatino Linotype"/>
              </a:rPr>
              <a:t>Follet</a:t>
            </a:r>
            <a:endParaRPr lang="en-US" dirty="0" smtClean="0">
              <a:latin typeface="Palatino Linotype"/>
              <a:cs typeface="Palatino Linotype"/>
            </a:endParaRPr>
          </a:p>
          <a:p>
            <a:r>
              <a:rPr lang="en-US" dirty="0" smtClean="0">
                <a:latin typeface="Palatino Linotype"/>
                <a:cs typeface="Palatino Linotype"/>
              </a:rPr>
              <a:t>Kurt </a:t>
            </a:r>
            <a:r>
              <a:rPr lang="en-US" dirty="0" err="1" smtClean="0">
                <a:latin typeface="Palatino Linotype"/>
                <a:cs typeface="Palatino Linotype"/>
              </a:rPr>
              <a:t>Lewin</a:t>
            </a:r>
            <a:r>
              <a:rPr lang="en-US" dirty="0" smtClean="0">
                <a:latin typeface="Palatino Linotype"/>
                <a:cs typeface="Palatino Linotype"/>
              </a:rPr>
              <a:t> (</a:t>
            </a:r>
            <a:r>
              <a:rPr lang="en-US" dirty="0" err="1" smtClean="0">
                <a:latin typeface="Palatino Linotype"/>
                <a:cs typeface="Palatino Linotype"/>
              </a:rPr>
              <a:t>Güç</a:t>
            </a:r>
            <a:r>
              <a:rPr lang="en-US" dirty="0" smtClean="0">
                <a:latin typeface="Palatino Linotype"/>
                <a:cs typeface="Palatino Linotype"/>
              </a:rPr>
              <a:t> Alan </a:t>
            </a:r>
            <a:r>
              <a:rPr lang="en-US" dirty="0" err="1" smtClean="0">
                <a:latin typeface="Palatino Linotype"/>
                <a:cs typeface="Palatino Linotype"/>
              </a:rPr>
              <a:t>Analizi</a:t>
            </a:r>
            <a:r>
              <a:rPr lang="en-US" dirty="0" smtClean="0">
                <a:latin typeface="Palatino Linotype"/>
                <a:cs typeface="Palatino Linotype"/>
              </a:rPr>
              <a:t>)</a:t>
            </a:r>
          </a:p>
          <a:p>
            <a:r>
              <a:rPr lang="en-US" b="1" dirty="0" err="1" smtClean="0">
                <a:latin typeface="Palatino Linotype"/>
                <a:cs typeface="Palatino Linotype"/>
              </a:rPr>
              <a:t>Davranışsal</a:t>
            </a:r>
            <a:r>
              <a:rPr lang="en-US" b="1" dirty="0" smtClean="0">
                <a:latin typeface="Palatino Linotype"/>
                <a:cs typeface="Palatino Linotype"/>
              </a:rPr>
              <a:t> </a:t>
            </a:r>
            <a:r>
              <a:rPr lang="en-US" b="1" dirty="0" err="1" smtClean="0">
                <a:latin typeface="Palatino Linotype"/>
                <a:cs typeface="Palatino Linotype"/>
              </a:rPr>
              <a:t>Yaklaşımı</a:t>
            </a:r>
            <a:endParaRPr lang="en-US" b="1" dirty="0" smtClean="0">
              <a:latin typeface="Palatino Linotype"/>
              <a:cs typeface="Palatino Linotype"/>
            </a:endParaRPr>
          </a:p>
          <a:p>
            <a:r>
              <a:rPr lang="en-US" dirty="0" smtClean="0">
                <a:latin typeface="Palatino Linotype"/>
                <a:cs typeface="Palatino Linotype"/>
              </a:rPr>
              <a:t>Chester Bernard</a:t>
            </a:r>
          </a:p>
          <a:p>
            <a:r>
              <a:rPr lang="en-US" dirty="0" smtClean="0">
                <a:latin typeface="Palatino Linotype"/>
                <a:cs typeface="Palatino Linotype"/>
              </a:rPr>
              <a:t>Douglas McGregor (X </a:t>
            </a:r>
            <a:r>
              <a:rPr lang="en-US" dirty="0" err="1" smtClean="0">
                <a:latin typeface="Palatino Linotype"/>
                <a:cs typeface="Palatino Linotype"/>
              </a:rPr>
              <a:t>Teorisi</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Y </a:t>
            </a:r>
            <a:r>
              <a:rPr lang="en-US" dirty="0" err="1" smtClean="0">
                <a:latin typeface="Palatino Linotype"/>
                <a:cs typeface="Palatino Linotype"/>
              </a:rPr>
              <a:t>Teorisi</a:t>
            </a:r>
            <a:r>
              <a:rPr lang="en-US" dirty="0" smtClean="0">
                <a:latin typeface="Palatino Linotype"/>
                <a:cs typeface="Palatino Linotype"/>
              </a:rPr>
              <a:t>)</a:t>
            </a:r>
          </a:p>
          <a:p>
            <a:r>
              <a:rPr lang="en-US" dirty="0" smtClean="0">
                <a:latin typeface="Palatino Linotype"/>
                <a:cs typeface="Palatino Linotype"/>
              </a:rPr>
              <a:t>Chris </a:t>
            </a:r>
            <a:r>
              <a:rPr lang="en-US" dirty="0" err="1" smtClean="0">
                <a:latin typeface="Palatino Linotype"/>
                <a:cs typeface="Palatino Linotype"/>
              </a:rPr>
              <a:t>Argyris</a:t>
            </a:r>
            <a:r>
              <a:rPr lang="en-US" dirty="0" smtClean="0">
                <a:latin typeface="Palatino Linotype"/>
                <a:cs typeface="Palatino Linotype"/>
              </a:rPr>
              <a:t> (</a:t>
            </a:r>
            <a:r>
              <a:rPr lang="en-US" dirty="0" err="1" smtClean="0">
                <a:latin typeface="Palatino Linotype"/>
                <a:cs typeface="Palatino Linotype"/>
              </a:rPr>
              <a:t>Olgunlaşma</a:t>
            </a:r>
            <a:r>
              <a:rPr lang="en-US" dirty="0" smtClean="0">
                <a:latin typeface="Palatino Linotype"/>
                <a:cs typeface="Palatino Linotype"/>
              </a:rPr>
              <a:t> </a:t>
            </a:r>
            <a:r>
              <a:rPr lang="en-US" dirty="0" err="1" smtClean="0">
                <a:latin typeface="Palatino Linotype"/>
                <a:cs typeface="Palatino Linotype"/>
              </a:rPr>
              <a:t>Kuramı</a:t>
            </a:r>
            <a:r>
              <a:rPr lang="en-US" dirty="0" smtClean="0">
                <a:latin typeface="Palatino Linotype"/>
                <a:cs typeface="Palatino Linotype"/>
              </a:rPr>
              <a:t>)</a:t>
            </a:r>
          </a:p>
          <a:p>
            <a:r>
              <a:rPr lang="en-US" dirty="0" err="1" smtClean="0">
                <a:latin typeface="Palatino Linotype"/>
                <a:cs typeface="Palatino Linotype"/>
              </a:rPr>
              <a:t>Rensis</a:t>
            </a:r>
            <a:r>
              <a:rPr lang="en-US" dirty="0" smtClean="0">
                <a:latin typeface="Palatino Linotype"/>
                <a:cs typeface="Palatino Linotype"/>
              </a:rPr>
              <a:t> </a:t>
            </a:r>
            <a:r>
              <a:rPr lang="en-US" dirty="0" err="1" smtClean="0">
                <a:latin typeface="Palatino Linotype"/>
                <a:cs typeface="Palatino Linotype"/>
              </a:rPr>
              <a:t>Likert</a:t>
            </a:r>
            <a:r>
              <a:rPr lang="en-US" dirty="0" smtClean="0">
                <a:latin typeface="Palatino Linotype"/>
                <a:cs typeface="Palatino Linotype"/>
              </a:rPr>
              <a:t> (</a:t>
            </a:r>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Sistemleri</a:t>
            </a:r>
            <a:r>
              <a:rPr lang="en-US" dirty="0" smtClean="0">
                <a:latin typeface="Palatino Linotype"/>
                <a:cs typeface="Palatino Linotype"/>
              </a:rPr>
              <a:t> </a:t>
            </a:r>
            <a:r>
              <a:rPr lang="en-US" dirty="0" err="1" smtClean="0">
                <a:latin typeface="Palatino Linotype"/>
                <a:cs typeface="Palatino Linotype"/>
              </a:rPr>
              <a:t>Yaklaşımı</a:t>
            </a:r>
            <a:r>
              <a:rPr lang="en-US" dirty="0" smtClean="0">
                <a:latin typeface="Palatino Linotype"/>
                <a:cs typeface="Palatino Linotype"/>
              </a:rPr>
              <a:t>)</a:t>
            </a:r>
          </a:p>
          <a:p>
            <a:r>
              <a:rPr lang="en-US" dirty="0" smtClean="0">
                <a:latin typeface="Palatino Linotype"/>
                <a:cs typeface="Palatino Linotype"/>
              </a:rPr>
              <a:t>Abraham Maslow (</a:t>
            </a:r>
            <a:r>
              <a:rPr lang="en-US" dirty="0" err="1" smtClean="0">
                <a:latin typeface="Palatino Linotype"/>
                <a:cs typeface="Palatino Linotype"/>
              </a:rPr>
              <a:t>İhtiyaçlar</a:t>
            </a:r>
            <a:r>
              <a:rPr lang="en-US" dirty="0" smtClean="0">
                <a:latin typeface="Palatino Linotype"/>
                <a:cs typeface="Palatino Linotype"/>
              </a:rPr>
              <a:t> </a:t>
            </a:r>
            <a:r>
              <a:rPr lang="en-US" dirty="0" err="1" smtClean="0">
                <a:latin typeface="Palatino Linotype"/>
                <a:cs typeface="Palatino Linotype"/>
              </a:rPr>
              <a:t>Hiyerarşisi</a:t>
            </a:r>
            <a:r>
              <a:rPr lang="en-US" dirty="0" smtClean="0">
                <a:latin typeface="Palatino Linotype"/>
                <a:cs typeface="Palatino Linotype"/>
              </a:rPr>
              <a:t>)</a:t>
            </a:r>
          </a:p>
          <a:p>
            <a:endParaRPr lang="en-US"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Neo-</a:t>
            </a:r>
            <a:r>
              <a:rPr lang="en-US" sz="2700" b="1" dirty="0" err="1" smtClean="0">
                <a:solidFill>
                  <a:schemeClr val="tx2">
                    <a:lumMod val="60000"/>
                    <a:lumOff val="40000"/>
                  </a:schemeClr>
                </a:solidFill>
                <a:latin typeface="Palatino Linotype"/>
                <a:cs typeface="Palatino Linotype"/>
              </a:rPr>
              <a:t>Klasik</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Teorileri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600200"/>
            <a:ext cx="4594579" cy="4525963"/>
          </a:xfrm>
        </p:spPr>
        <p:txBody>
          <a:bodyPr>
            <a:normAutofit fontScale="85000" lnSpcReduction="20000"/>
          </a:bodyPr>
          <a:lstStyle/>
          <a:p>
            <a:pPr marL="0" indent="0" algn="just">
              <a:buNone/>
            </a:pPr>
            <a:r>
              <a:rPr lang="tr-TR" dirty="0">
                <a:latin typeface="Palatino Linotype"/>
                <a:cs typeface="Palatino Linotype"/>
              </a:rPr>
              <a:t>Klasik yönetim teorileri 1930’lara kadar örgütlerin ihtiyaçlarını tam olarak karşılayarak, örgütsel yapı ve işleyişe ilişkin etkinliğini sürdürmüştür. Ancak; “bir yandan 1929 Dünya ekonomik krizinin etkisi, bir yandan da işletmelerde çeşitli örgütsel sorunların artmasının bir sonucu olarak, klasik teorinin rasyonellik, etkinlik ve düzen kavramlarının yönetim için yeterli olmadığının anlaşılması ve örgütlerde insan unsurunun öneminin anlaşılmasıyla birlikte” </a:t>
            </a:r>
            <a:r>
              <a:rPr lang="tr-TR" dirty="0" err="1">
                <a:latin typeface="Palatino Linotype"/>
                <a:cs typeface="Palatino Linotype"/>
              </a:rPr>
              <a:t>neo</a:t>
            </a:r>
            <a:r>
              <a:rPr lang="tr-TR" dirty="0">
                <a:latin typeface="Palatino Linotype"/>
                <a:cs typeface="Palatino Linotype"/>
              </a:rPr>
              <a:t>-klasik yönetim düşüncesi gelişmeye başlamıştır</a:t>
            </a:r>
            <a:r>
              <a:rPr lang="tr-TR" dirty="0" smtClean="0">
                <a:latin typeface="Palatino Linotype"/>
                <a:cs typeface="Palatino Linotype"/>
              </a:rPr>
              <a:t>.</a:t>
            </a:r>
          </a:p>
          <a:p>
            <a:pPr marL="0" indent="0" algn="just">
              <a:buNone/>
            </a:pPr>
            <a:endParaRPr lang="tr-TR" dirty="0">
              <a:latin typeface="Palatino Linotype"/>
              <a:cs typeface="Palatino Linotype"/>
            </a:endParaRPr>
          </a:p>
          <a:p>
            <a:pPr marL="0" indent="0" algn="just">
              <a:buNone/>
            </a:pPr>
            <a:r>
              <a:rPr lang="tr-TR" dirty="0" smtClean="0">
                <a:latin typeface="Palatino Linotype"/>
                <a:cs typeface="Palatino Linotype"/>
              </a:rPr>
              <a:t>Neo-klasik (yeni klasikler) yönetim düşüncesi esasen, yeni bir yönetim teorisi bulmak ya da oluşturmak üzere ortaya çıkmamışlardır. Temel amaç, Taylor ile başlayan klasik yönetim teorilerinin ilkelerini (</a:t>
            </a:r>
            <a:r>
              <a:rPr lang="tr-TR" b="1" dirty="0">
                <a:solidFill>
                  <a:schemeClr val="tx2">
                    <a:lumMod val="60000"/>
                    <a:lumOff val="40000"/>
                  </a:schemeClr>
                </a:solidFill>
                <a:latin typeface="Palatino Linotype"/>
                <a:ea typeface="+mj-ea"/>
                <a:cs typeface="Palatino Linotype"/>
              </a:rPr>
              <a:t>fiziksel şartların ve ekonomik özendiricilerin </a:t>
            </a:r>
            <a:r>
              <a:rPr lang="tr-TR" b="1" dirty="0" smtClean="0">
                <a:solidFill>
                  <a:schemeClr val="tx2">
                    <a:lumMod val="60000"/>
                    <a:lumOff val="40000"/>
                  </a:schemeClr>
                </a:solidFill>
                <a:latin typeface="Palatino Linotype"/>
                <a:ea typeface="+mj-ea"/>
                <a:cs typeface="Palatino Linotype"/>
              </a:rPr>
              <a:t>verimliliği sağlaması ve her durum ve şart için geçerli tek bir ilkenin bulunması</a:t>
            </a:r>
            <a:r>
              <a:rPr lang="tr-TR" dirty="0" smtClean="0">
                <a:latin typeface="Palatino Linotype"/>
                <a:cs typeface="Palatino Linotype"/>
              </a:rPr>
              <a:t>) yeni deneylerle test etmektir.</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Ekran Resmi 2017-08-21 13.29.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357" y="1707449"/>
            <a:ext cx="4206086" cy="3953290"/>
          </a:xfrm>
          <a:prstGeom prst="rect">
            <a:avLst/>
          </a:prstGeom>
        </p:spPr>
      </p:pic>
    </p:spTree>
    <p:extLst>
      <p:ext uri="{BB962C8B-B14F-4D97-AF65-F5344CB8AC3E}">
        <p14:creationId xmlns:p14="http://schemas.microsoft.com/office/powerpoint/2010/main" val="313848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Hugo Munsterberg</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93884"/>
            <a:ext cx="6118579" cy="4832280"/>
          </a:xfrm>
        </p:spPr>
        <p:txBody>
          <a:bodyPr>
            <a:normAutofit/>
          </a:bodyPr>
          <a:lstStyle/>
          <a:p>
            <a:pPr marL="0" indent="0" algn="just">
              <a:buNone/>
            </a:pPr>
            <a:r>
              <a:rPr lang="tr-TR" dirty="0">
                <a:latin typeface="Palatino Linotype"/>
                <a:cs typeface="Palatino Linotype"/>
              </a:rPr>
              <a:t>Endüstriyel psikolojinin kurucusu olarak kabul edilen Alman Psikolog Hugo </a:t>
            </a:r>
            <a:r>
              <a:rPr lang="tr-TR" dirty="0" err="1">
                <a:latin typeface="Palatino Linotype"/>
                <a:cs typeface="Palatino Linotype"/>
              </a:rPr>
              <a:t>Munsterberg</a:t>
            </a:r>
            <a:r>
              <a:rPr lang="tr-TR" dirty="0">
                <a:latin typeface="Palatino Linotype"/>
                <a:cs typeface="Palatino Linotype"/>
              </a:rPr>
              <a:t> işçi seçimi, işgücünün üzerindeki fiziksel ve sosyal etkiler, monotonluk, dikkat ve yorgunluk gibi konularda deney ve araştırmalar yapmıştır. 1913 yılında yayınladığı “Psikoloji ve Endüstriyel Verimlilik” adlı kitabında tüm bu görüş ve düşüncelerini açıklamıştır</a:t>
            </a:r>
            <a:r>
              <a:rPr lang="tr-TR" dirty="0" smtClean="0">
                <a:latin typeface="Palatino Linotype"/>
                <a:cs typeface="Palatino Linotype"/>
              </a:rPr>
              <a:t>.</a:t>
            </a:r>
          </a:p>
          <a:p>
            <a:pPr marL="0" indent="0" algn="just">
              <a:buNone/>
            </a:pPr>
            <a:endParaRPr lang="tr-TR" dirty="0">
              <a:latin typeface="Palatino Linotype"/>
              <a:cs typeface="Palatino Linotype"/>
            </a:endParaRPr>
          </a:p>
          <a:p>
            <a:pPr marL="0" indent="0" algn="just">
              <a:buNone/>
            </a:pPr>
            <a:r>
              <a:rPr lang="tr-TR" dirty="0" err="1" smtClean="0">
                <a:latin typeface="Palatino Linotype"/>
                <a:cs typeface="Palatino Linotype"/>
              </a:rPr>
              <a:t>Munsterberg</a:t>
            </a:r>
            <a:r>
              <a:rPr lang="tr-TR" dirty="0" smtClean="0">
                <a:latin typeface="Palatino Linotype"/>
                <a:cs typeface="Palatino Linotype"/>
              </a:rPr>
              <a:t> </a:t>
            </a:r>
            <a:r>
              <a:rPr lang="tr-TR" dirty="0">
                <a:latin typeface="Palatino Linotype"/>
                <a:cs typeface="Palatino Linotype"/>
              </a:rPr>
              <a:t>yapmış olduğu çalışmaları ile klasik yönetim teorilerinden </a:t>
            </a:r>
            <a:r>
              <a:rPr lang="tr-TR" dirty="0" err="1">
                <a:latin typeface="Palatino Linotype"/>
                <a:cs typeface="Palatino Linotype"/>
              </a:rPr>
              <a:t>neo</a:t>
            </a:r>
            <a:r>
              <a:rPr lang="tr-TR" dirty="0">
                <a:latin typeface="Palatino Linotype"/>
                <a:cs typeface="Palatino Linotype"/>
              </a:rPr>
              <a:t>-klasik yönetim teorilerine </a:t>
            </a:r>
            <a:r>
              <a:rPr lang="tr-TR" b="1" dirty="0">
                <a:latin typeface="Palatino Linotype"/>
                <a:cs typeface="Palatino Linotype"/>
              </a:rPr>
              <a:t>geçişte bir köprü vazifesi görmesi </a:t>
            </a:r>
            <a:r>
              <a:rPr lang="tr-TR" dirty="0">
                <a:latin typeface="Palatino Linotype"/>
                <a:cs typeface="Palatino Linotype"/>
              </a:rPr>
              <a:t>ile yönetim literatürüne girmiştir. Neo-klasik yönetim teorileri bu kitapta İnsan İlişkileri Yaklaşımı ve Davranışsal Yaklaşım olarak iki alt başlık altında anlatılmıştır.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 Box 60"/>
          <p:cNvSpPr txBox="1">
            <a:spLocks noChangeArrowheads="1"/>
          </p:cNvSpPr>
          <p:nvPr/>
        </p:nvSpPr>
        <p:spPr bwMode="auto">
          <a:xfrm>
            <a:off x="6575778" y="1293883"/>
            <a:ext cx="2277356" cy="3376895"/>
          </a:xfrm>
          <a:prstGeom prst="rect">
            <a:avLst/>
          </a:prstGeom>
          <a:solidFill>
            <a:srgbClr val="CCECFF"/>
          </a:solidFill>
          <a:ln w="9525">
            <a:solidFill>
              <a:srgbClr val="CCECFF"/>
            </a:solidFill>
            <a:miter lim="800000"/>
            <a:headEnd/>
            <a:tailEnd/>
          </a:ln>
        </p:spPr>
        <p:txBody>
          <a:bodyPr rot="0" vert="horz" wrap="square" lIns="18000" tIns="10800" rIns="18000" bIns="10800" anchor="t" anchorCtr="0" upright="1">
            <a:noAutofit/>
          </a:bodyPr>
          <a:lstStyle/>
          <a:p>
            <a:pPr algn="l">
              <a:spcBef>
                <a:spcPts val="600"/>
              </a:spcBef>
            </a:pPr>
            <a:endParaRPr lang="en-US" sz="1000" dirty="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1000" b="1" dirty="0" smtClean="0">
              <a:effectLst/>
            </a:endParaRPr>
          </a:p>
          <a:p>
            <a:pPr algn="l">
              <a:spcBef>
                <a:spcPts val="600"/>
              </a:spcBef>
            </a:pPr>
            <a:endParaRPr lang="tr-TR" sz="1000" b="1" dirty="0"/>
          </a:p>
          <a:p>
            <a:pPr algn="l">
              <a:spcBef>
                <a:spcPts val="600"/>
              </a:spcBef>
            </a:pPr>
            <a:endParaRPr lang="tr-TR" sz="1000" b="1" dirty="0" smtClean="0">
              <a:effectLst/>
            </a:endParaRPr>
          </a:p>
          <a:p>
            <a:pPr algn="l">
              <a:spcBef>
                <a:spcPts val="600"/>
              </a:spcBef>
            </a:pPr>
            <a:endParaRPr lang="tr-TR" sz="300" b="1" dirty="0"/>
          </a:p>
          <a:p>
            <a:pPr algn="ctr">
              <a:spcBef>
                <a:spcPts val="600"/>
              </a:spcBef>
            </a:pPr>
            <a:endParaRPr lang="tr-TR" sz="900" b="1" dirty="0" smtClean="0">
              <a:effectLst/>
            </a:endParaRPr>
          </a:p>
        </p:txBody>
      </p:sp>
      <p:pic>
        <p:nvPicPr>
          <p:cNvPr id="5" name="Picture 4" descr="Ekran Resmi 2017-08-21 13.3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441" y="1397001"/>
            <a:ext cx="2052000" cy="3105516"/>
          </a:xfrm>
          <a:prstGeom prst="rect">
            <a:avLst/>
          </a:prstGeom>
        </p:spPr>
      </p:pic>
    </p:spTree>
    <p:extLst>
      <p:ext uri="{BB962C8B-B14F-4D97-AF65-F5344CB8AC3E}">
        <p14:creationId xmlns:p14="http://schemas.microsoft.com/office/powerpoint/2010/main" val="295359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İnsan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İlişkileri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600200"/>
            <a:ext cx="4594579" cy="4525963"/>
          </a:xfrm>
        </p:spPr>
        <p:txBody>
          <a:bodyPr>
            <a:normAutofit fontScale="92500" lnSpcReduction="10000"/>
          </a:bodyPr>
          <a:lstStyle/>
          <a:p>
            <a:pPr marL="0" indent="0" algn="just">
              <a:buNone/>
            </a:pPr>
            <a:r>
              <a:rPr lang="tr-TR" dirty="0">
                <a:latin typeface="Palatino Linotype"/>
                <a:cs typeface="Palatino Linotype"/>
              </a:rPr>
              <a:t>İnsan ilişkilerinin örgüt üzerindeki etkileri yönetim araştırmacıları tarafından bilinen bir gerçek olmasına karşın, bilimsel anlamda ilk çalışma klasik yönetim teorilerinin varsayımlarını denemek amacıyla, </a:t>
            </a:r>
            <a:r>
              <a:rPr lang="tr-TR" dirty="0" err="1">
                <a:latin typeface="Palatino Linotype"/>
                <a:cs typeface="Palatino Linotype"/>
              </a:rPr>
              <a:t>Elton</a:t>
            </a:r>
            <a:r>
              <a:rPr lang="tr-TR" dirty="0">
                <a:latin typeface="Palatino Linotype"/>
                <a:cs typeface="Palatino Linotype"/>
              </a:rPr>
              <a:t> Mayo ve arkadaşları tarafından </a:t>
            </a:r>
            <a:r>
              <a:rPr lang="tr-TR" dirty="0" err="1">
                <a:latin typeface="Palatino Linotype"/>
                <a:cs typeface="Palatino Linotype"/>
              </a:rPr>
              <a:t>Hawthorne</a:t>
            </a:r>
            <a:r>
              <a:rPr lang="tr-TR" dirty="0">
                <a:latin typeface="Palatino Linotype"/>
                <a:cs typeface="Palatino Linotype"/>
              </a:rPr>
              <a:t> fabrikasında yapılan araştırmalardır. Bu çalışma Neo-klasik yönetim teorilerinin ve insan ilişkileri yaklaşımının başlangıcını oluşturmuştur</a:t>
            </a:r>
            <a:r>
              <a:rPr lang="tr-TR" dirty="0" smtClean="0">
                <a:latin typeface="Palatino Linotype"/>
                <a:cs typeface="Palatino Linotype"/>
              </a:rPr>
              <a:t>.</a:t>
            </a:r>
          </a:p>
          <a:p>
            <a:pPr marL="0" indent="0" algn="just">
              <a:buNone/>
            </a:pPr>
            <a:endParaRPr lang="tr-TR" dirty="0">
              <a:latin typeface="Palatino Linotype"/>
              <a:cs typeface="Palatino Linotype"/>
            </a:endParaRPr>
          </a:p>
          <a:p>
            <a:pPr marL="0" indent="0" algn="just">
              <a:buNone/>
            </a:pPr>
            <a:r>
              <a:rPr lang="tr-TR" dirty="0">
                <a:latin typeface="Palatino Linotype"/>
                <a:cs typeface="Palatino Linotype"/>
              </a:rPr>
              <a:t>İnsan ilişkileri yaklaşımının ortaya çıkmasında ve gelişmesinde Hugo </a:t>
            </a:r>
            <a:r>
              <a:rPr lang="tr-TR" dirty="0" err="1">
                <a:latin typeface="Palatino Linotype"/>
                <a:cs typeface="Palatino Linotype"/>
              </a:rPr>
              <a:t>Munsterberg</a:t>
            </a:r>
            <a:r>
              <a:rPr lang="tr-TR" dirty="0">
                <a:latin typeface="Palatino Linotype"/>
                <a:cs typeface="Palatino Linotype"/>
              </a:rPr>
              <a:t>, </a:t>
            </a:r>
            <a:r>
              <a:rPr lang="tr-TR" dirty="0" err="1">
                <a:latin typeface="Palatino Linotype"/>
                <a:cs typeface="Palatino Linotype"/>
              </a:rPr>
              <a:t>Elton</a:t>
            </a:r>
            <a:r>
              <a:rPr lang="tr-TR" dirty="0">
                <a:latin typeface="Palatino Linotype"/>
                <a:cs typeface="Palatino Linotype"/>
              </a:rPr>
              <a:t> Mayo ve </a:t>
            </a:r>
            <a:r>
              <a:rPr lang="tr-TR" dirty="0" err="1">
                <a:latin typeface="Palatino Linotype"/>
                <a:cs typeface="Palatino Linotype"/>
              </a:rPr>
              <a:t>Firitz</a:t>
            </a:r>
            <a:r>
              <a:rPr lang="tr-TR" dirty="0">
                <a:latin typeface="Palatino Linotype"/>
                <a:cs typeface="Palatino Linotype"/>
              </a:rPr>
              <a:t> </a:t>
            </a:r>
            <a:r>
              <a:rPr lang="tr-TR" dirty="0" err="1">
                <a:latin typeface="Palatino Linotype"/>
                <a:cs typeface="Palatino Linotype"/>
              </a:rPr>
              <a:t>Roettihisberger</a:t>
            </a:r>
            <a:r>
              <a:rPr lang="tr-TR" dirty="0">
                <a:latin typeface="Palatino Linotype"/>
                <a:cs typeface="Palatino Linotype"/>
              </a:rPr>
              <a:t>, George </a:t>
            </a:r>
            <a:r>
              <a:rPr lang="tr-TR" dirty="0" err="1">
                <a:latin typeface="Palatino Linotype"/>
                <a:cs typeface="Palatino Linotype"/>
              </a:rPr>
              <a:t>Homans</a:t>
            </a:r>
            <a:r>
              <a:rPr lang="tr-TR" dirty="0">
                <a:latin typeface="Palatino Linotype"/>
                <a:cs typeface="Palatino Linotype"/>
              </a:rPr>
              <a:t>, Lee Warner, Mary </a:t>
            </a:r>
            <a:r>
              <a:rPr lang="tr-TR" dirty="0" err="1">
                <a:latin typeface="Palatino Linotype"/>
                <a:cs typeface="Palatino Linotype"/>
              </a:rPr>
              <a:t>Parker</a:t>
            </a:r>
            <a:r>
              <a:rPr lang="tr-TR" dirty="0">
                <a:latin typeface="Palatino Linotype"/>
                <a:cs typeface="Palatino Linotype"/>
              </a:rPr>
              <a:t> </a:t>
            </a:r>
            <a:r>
              <a:rPr lang="tr-TR" dirty="0" err="1">
                <a:latin typeface="Palatino Linotype"/>
                <a:cs typeface="Palatino Linotype"/>
              </a:rPr>
              <a:t>Follet</a:t>
            </a:r>
            <a:r>
              <a:rPr lang="tr-TR" dirty="0">
                <a:latin typeface="Palatino Linotype"/>
                <a:cs typeface="Palatino Linotype"/>
              </a:rPr>
              <a:t>, Kurt </a:t>
            </a:r>
            <a:r>
              <a:rPr lang="tr-TR" dirty="0" err="1">
                <a:latin typeface="Palatino Linotype"/>
                <a:cs typeface="Palatino Linotype"/>
              </a:rPr>
              <a:t>Lewin</a:t>
            </a:r>
            <a:r>
              <a:rPr lang="tr-TR" dirty="0">
                <a:latin typeface="Palatino Linotype"/>
                <a:cs typeface="Palatino Linotype"/>
              </a:rPr>
              <a:t> gibi araştırmacıların katkısı olmuştur.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21 13.4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778" y="1707443"/>
            <a:ext cx="4154052" cy="3330223"/>
          </a:xfrm>
          <a:prstGeom prst="rect">
            <a:avLst/>
          </a:prstGeom>
        </p:spPr>
      </p:pic>
      <p:sp>
        <p:nvSpPr>
          <p:cNvPr id="8" name="Rectangle 7"/>
          <p:cNvSpPr/>
          <p:nvPr/>
        </p:nvSpPr>
        <p:spPr>
          <a:xfrm>
            <a:off x="5051778" y="5177331"/>
            <a:ext cx="3974994" cy="646331"/>
          </a:xfrm>
          <a:prstGeom prst="rect">
            <a:avLst/>
          </a:prstGeom>
        </p:spPr>
        <p:txBody>
          <a:bodyPr wrap="square">
            <a:spAutoFit/>
          </a:bodyPr>
          <a:lstStyle/>
          <a:p>
            <a:pPr algn="just"/>
            <a:r>
              <a:rPr lang="en-US" sz="1200" dirty="0"/>
              <a:t>Factory Cabling Department, ca. 1925 Western Electric Company Photograph Album © 2007 President and Fellows of Harvard College; all rights reserved.</a:t>
            </a:r>
          </a:p>
        </p:txBody>
      </p:sp>
    </p:spTree>
    <p:extLst>
      <p:ext uri="{BB962C8B-B14F-4D97-AF65-F5344CB8AC3E}">
        <p14:creationId xmlns:p14="http://schemas.microsoft.com/office/powerpoint/2010/main" val="189980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Elton Mayo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Fritz Roethlisberger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93884"/>
            <a:ext cx="3409245" cy="4833382"/>
          </a:xfrm>
        </p:spPr>
        <p:txBody>
          <a:bodyPr>
            <a:normAutofit/>
          </a:bodyPr>
          <a:lstStyle/>
          <a:p>
            <a:pPr marL="0" indent="0" algn="just">
              <a:buNone/>
            </a:pPr>
            <a:r>
              <a:rPr lang="tr-TR" dirty="0" err="1" smtClean="0">
                <a:latin typeface="Palatino Linotype"/>
                <a:cs typeface="Palatino Linotype"/>
              </a:rPr>
              <a:t>Hawthorne</a:t>
            </a:r>
            <a:r>
              <a:rPr lang="tr-TR" dirty="0" smtClean="0">
                <a:latin typeface="Palatino Linotype"/>
                <a:cs typeface="Palatino Linotype"/>
              </a:rPr>
              <a:t> </a:t>
            </a:r>
            <a:r>
              <a:rPr lang="tr-TR" dirty="0">
                <a:latin typeface="Palatino Linotype"/>
                <a:cs typeface="Palatino Linotype"/>
              </a:rPr>
              <a:t>Araştırmaları olarak bilinen ve Harvard Üniversitesi’nden </a:t>
            </a:r>
            <a:r>
              <a:rPr lang="tr-TR" dirty="0" err="1">
                <a:latin typeface="Palatino Linotype"/>
                <a:cs typeface="Palatino Linotype"/>
              </a:rPr>
              <a:t>Fritz</a:t>
            </a:r>
            <a:r>
              <a:rPr lang="tr-TR" dirty="0">
                <a:latin typeface="Palatino Linotype"/>
                <a:cs typeface="Palatino Linotype"/>
              </a:rPr>
              <a:t> </a:t>
            </a:r>
            <a:r>
              <a:rPr lang="tr-TR" dirty="0" err="1">
                <a:latin typeface="Palatino Linotype"/>
                <a:cs typeface="Palatino Linotype"/>
              </a:rPr>
              <a:t>Roethlisberger</a:t>
            </a:r>
            <a:r>
              <a:rPr lang="tr-TR" dirty="0">
                <a:latin typeface="Palatino Linotype"/>
                <a:cs typeface="Palatino Linotype"/>
              </a:rPr>
              <a:t> ve </a:t>
            </a:r>
            <a:r>
              <a:rPr lang="tr-TR" dirty="0" err="1">
                <a:latin typeface="Palatino Linotype"/>
                <a:cs typeface="Palatino Linotype"/>
              </a:rPr>
              <a:t>Elton</a:t>
            </a:r>
            <a:r>
              <a:rPr lang="tr-TR" dirty="0">
                <a:latin typeface="Palatino Linotype"/>
                <a:cs typeface="Palatino Linotype"/>
              </a:rPr>
              <a:t> Mayo önderliğindeki bir grup bilim adamının Western Elektrik Şirketi’nin Chicago’daki </a:t>
            </a:r>
            <a:r>
              <a:rPr lang="tr-TR" dirty="0" err="1">
                <a:latin typeface="Palatino Linotype"/>
                <a:cs typeface="Palatino Linotype"/>
              </a:rPr>
              <a:t>Hawthorne</a:t>
            </a:r>
            <a:r>
              <a:rPr lang="tr-TR" dirty="0">
                <a:latin typeface="Palatino Linotype"/>
                <a:cs typeface="Palatino Linotype"/>
              </a:rPr>
              <a:t> fabrikasında yaptıkları araştırmalar </a:t>
            </a:r>
            <a:r>
              <a:rPr lang="tr-TR" dirty="0" err="1">
                <a:latin typeface="Palatino Linotype"/>
                <a:cs typeface="Palatino Linotype"/>
              </a:rPr>
              <a:t>neo</a:t>
            </a:r>
            <a:r>
              <a:rPr lang="tr-TR" dirty="0">
                <a:latin typeface="Palatino Linotype"/>
                <a:cs typeface="Palatino Linotype"/>
              </a:rPr>
              <a:t>-klasik yönetim teorilerinin başlangıcı olmuştur. Bu araştırmalar 1924’te başlayıp 1932 yılına kadar sürmüştür. </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21 13.46.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310" y="1378550"/>
            <a:ext cx="5039602" cy="3630895"/>
          </a:xfrm>
          <a:prstGeom prst="rect">
            <a:avLst/>
          </a:prstGeom>
        </p:spPr>
      </p:pic>
    </p:spTree>
    <p:extLst>
      <p:ext uri="{BB962C8B-B14F-4D97-AF65-F5344CB8AC3E}">
        <p14:creationId xmlns:p14="http://schemas.microsoft.com/office/powerpoint/2010/main" val="364302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Hawthorne Araştırmaları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23329"/>
            <a:ext cx="8496001" cy="1500114"/>
          </a:xfrm>
        </p:spPr>
        <p:txBody>
          <a:bodyPr>
            <a:normAutofit fontScale="92500" lnSpcReduction="20000"/>
          </a:bodyPr>
          <a:lstStyle/>
          <a:p>
            <a:pPr marL="0" indent="0" algn="just">
              <a:buNone/>
            </a:pPr>
            <a:r>
              <a:rPr lang="tr-TR" dirty="0" err="1">
                <a:latin typeface="Palatino Linotype"/>
                <a:cs typeface="Palatino Linotype"/>
              </a:rPr>
              <a:t>Hawthorne</a:t>
            </a:r>
            <a:r>
              <a:rPr lang="tr-TR" dirty="0">
                <a:latin typeface="Palatino Linotype"/>
                <a:cs typeface="Palatino Linotype"/>
              </a:rPr>
              <a:t> araştırmaları 8 yıl süren deney ve gözlemlerde altı aşamada gerçekleştirilmiştir. Birincisi ışıklandırma deneyleri, ikincisi, röle montaj odası deneyi, üçüncüsü, ikinci röle montaj deneyi, dördüncüsü mika yarma test odası deneyi, beşincisi mülakat programları ve sonuncusu sosyal grupların oluşturulmasıdır</a:t>
            </a:r>
            <a:r>
              <a:rPr lang="tr-TR" dirty="0" smtClean="0">
                <a:latin typeface="Palatino Linotype"/>
                <a:cs typeface="Palatino Linotype"/>
              </a:rPr>
              <a:t>.</a:t>
            </a:r>
          </a:p>
          <a:p>
            <a:pPr marL="0" indent="0" algn="ctr">
              <a:spcBef>
                <a:spcPct val="0"/>
              </a:spcBef>
              <a:buNone/>
            </a:pPr>
            <a:r>
              <a:rPr lang="tr-TR" sz="3600" b="1" dirty="0" err="1">
                <a:solidFill>
                  <a:schemeClr val="tx2">
                    <a:lumMod val="60000"/>
                    <a:lumOff val="40000"/>
                  </a:schemeClr>
                </a:solidFill>
                <a:latin typeface="Palatino Linotype"/>
                <a:ea typeface="+mj-ea"/>
                <a:cs typeface="Palatino Linotype"/>
              </a:rPr>
              <a:t>Hawthorne</a:t>
            </a:r>
            <a:r>
              <a:rPr lang="tr-TR" sz="3600" b="1" dirty="0">
                <a:solidFill>
                  <a:schemeClr val="tx2">
                    <a:lumMod val="60000"/>
                    <a:lumOff val="40000"/>
                  </a:schemeClr>
                </a:solidFill>
                <a:latin typeface="Palatino Linotype"/>
                <a:ea typeface="+mj-ea"/>
                <a:cs typeface="Palatino Linotype"/>
              </a:rPr>
              <a:t> Araştırmalarının Sonuçları</a:t>
            </a:r>
          </a:p>
        </p:txBody>
      </p:sp>
      <p:pic>
        <p:nvPicPr>
          <p:cNvPr id="4" name="Picture 3" descr="Ekran Resmi 2017-07-29 15.1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1762158563"/>
              </p:ext>
            </p:extLst>
          </p:nvPr>
        </p:nvGraphicFramePr>
        <p:xfrm>
          <a:off x="457200" y="2751138"/>
          <a:ext cx="8495999" cy="2413000"/>
        </p:xfrm>
        <a:graphic>
          <a:graphicData uri="http://schemas.openxmlformats.org/presentationml/2006/ole">
            <mc:AlternateContent xmlns:mc="http://schemas.openxmlformats.org/markup-compatibility/2006">
              <mc:Choice xmlns:v="urn:schemas-microsoft-com:vml" Requires="v">
                <p:oleObj spid="_x0000_s7213" name="Document" r:id="rId5" imgW="4648200" imgH="2349500" progId="Word.Document.12">
                  <p:embed/>
                </p:oleObj>
              </mc:Choice>
              <mc:Fallback>
                <p:oleObj name="Document" r:id="rId5" imgW="4648200" imgH="2349500" progId="Word.Document.12">
                  <p:embed/>
                  <p:pic>
                    <p:nvPicPr>
                      <p:cNvPr id="0" name=""/>
                      <p:cNvPicPr/>
                      <p:nvPr/>
                    </p:nvPicPr>
                    <p:blipFill>
                      <a:blip r:embed="rId6"/>
                      <a:stretch>
                        <a:fillRect/>
                      </a:stretch>
                    </p:blipFill>
                    <p:spPr>
                      <a:xfrm>
                        <a:off x="457200" y="2751138"/>
                        <a:ext cx="8495999" cy="2413000"/>
                      </a:xfrm>
                      <a:prstGeom prst="rect">
                        <a:avLst/>
                      </a:prstGeom>
                    </p:spPr>
                  </p:pic>
                </p:oleObj>
              </mc:Fallback>
            </mc:AlternateContent>
          </a:graphicData>
        </a:graphic>
      </p:graphicFrame>
      <p:sp>
        <p:nvSpPr>
          <p:cNvPr id="10" name="Content Placeholder 2"/>
          <p:cNvSpPr txBox="1">
            <a:spLocks/>
          </p:cNvSpPr>
          <p:nvPr/>
        </p:nvSpPr>
        <p:spPr>
          <a:xfrm>
            <a:off x="454378" y="5101033"/>
            <a:ext cx="8496001" cy="130845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dirty="0" err="1">
                <a:latin typeface="Palatino Linotype"/>
                <a:cs typeface="Palatino Linotype"/>
              </a:rPr>
              <a:t>Hawthorne</a:t>
            </a:r>
            <a:r>
              <a:rPr lang="tr-TR" dirty="0">
                <a:latin typeface="Palatino Linotype"/>
                <a:cs typeface="Palatino Linotype"/>
              </a:rPr>
              <a:t> araştırmalarının bu sonuçları üzerine, örgütlerde insan faktörü yoğun bir şekilde araştırma konusu yapılmıştır. Böylece yöneticinin kullanabileceği araç ve kavramların sayısı artmış, yöneticilerin etkin ve başarılı olmaları için dikkate almaları gereken unsurlar fazlalaşmıştır. </a:t>
            </a:r>
            <a:endParaRPr lang="tr-TR" sz="3600" b="1" dirty="0">
              <a:solidFill>
                <a:schemeClr val="tx2">
                  <a:lumMod val="60000"/>
                  <a:lumOff val="40000"/>
                </a:schemeClr>
              </a:solidFill>
              <a:latin typeface="Palatino Linotype"/>
              <a:ea typeface="+mj-ea"/>
              <a:cs typeface="Palatino Linotype"/>
            </a:endParaRPr>
          </a:p>
        </p:txBody>
      </p:sp>
    </p:spTree>
    <p:extLst>
      <p:ext uri="{BB962C8B-B14F-4D97-AF65-F5344CB8AC3E}">
        <p14:creationId xmlns:p14="http://schemas.microsoft.com/office/powerpoint/2010/main" val="4199397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George </a:t>
            </a:r>
            <a:r>
              <a:rPr lang="en-US" sz="2700" b="1" dirty="0" err="1" smtClean="0">
                <a:solidFill>
                  <a:schemeClr val="tx2">
                    <a:lumMod val="60000"/>
                    <a:lumOff val="40000"/>
                  </a:schemeClr>
                </a:solidFill>
                <a:latin typeface="Palatino Linotype"/>
                <a:cs typeface="Palatino Linotype"/>
              </a:rPr>
              <a:t>Homans</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İnsan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Grubu</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Yaklaşımı</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93884"/>
            <a:ext cx="3903133" cy="4833382"/>
          </a:xfrm>
        </p:spPr>
        <p:txBody>
          <a:bodyPr>
            <a:normAutofit fontScale="92500" lnSpcReduction="10000"/>
          </a:bodyPr>
          <a:lstStyle/>
          <a:p>
            <a:pPr marL="0" indent="0" algn="just">
              <a:buNone/>
            </a:pPr>
            <a:r>
              <a:rPr lang="tr-TR" dirty="0" err="1">
                <a:latin typeface="Palatino Linotype"/>
                <a:cs typeface="Palatino Linotype"/>
              </a:rPr>
              <a:t>Homans</a:t>
            </a:r>
            <a:r>
              <a:rPr lang="tr-TR" dirty="0">
                <a:latin typeface="Palatino Linotype"/>
                <a:cs typeface="Palatino Linotype"/>
              </a:rPr>
              <a:t>, insan grubu adlı yapıtında, örgüt yöneticilerinin biçimsel olmayan güçlü iş gruplarından korku duyduklarını ifade etmektedir. </a:t>
            </a:r>
            <a:endParaRPr lang="tr-TR" dirty="0" smtClean="0">
              <a:latin typeface="Palatino Linotype"/>
              <a:cs typeface="Palatino Linotype"/>
            </a:endParaRPr>
          </a:p>
          <a:p>
            <a:pPr marL="0" indent="0" algn="just">
              <a:buNone/>
            </a:pPr>
            <a:endParaRPr lang="tr-TR" sz="2000" dirty="0">
              <a:latin typeface="Palatino Linotype"/>
              <a:cs typeface="Palatino Linotype"/>
            </a:endParaRPr>
          </a:p>
          <a:p>
            <a:pPr marL="0" indent="0" algn="just">
              <a:buNone/>
            </a:pPr>
            <a:r>
              <a:rPr lang="tr-TR" dirty="0" smtClean="0">
                <a:latin typeface="Palatino Linotype"/>
                <a:cs typeface="Palatino Linotype"/>
              </a:rPr>
              <a:t>Bu </a:t>
            </a:r>
            <a:r>
              <a:rPr lang="tr-TR" dirty="0">
                <a:latin typeface="Palatino Linotype"/>
                <a:cs typeface="Palatino Linotype"/>
              </a:rPr>
              <a:t>grupların kendi iç bağlılıklarının kuvvetli olması yönetimin onların davranışlarını kontrol etme gücünü zayıflatmakta ve dolayısıyla da verim düşmektedir. </a:t>
            </a:r>
            <a:endParaRPr lang="tr-TR" dirty="0" smtClean="0">
              <a:latin typeface="Palatino Linotype"/>
              <a:cs typeface="Palatino Linotype"/>
            </a:endParaRPr>
          </a:p>
          <a:p>
            <a:pPr marL="0" indent="0" algn="just">
              <a:buNone/>
            </a:pPr>
            <a:endParaRPr lang="tr-TR" sz="2000" dirty="0" smtClean="0">
              <a:latin typeface="Palatino Linotype"/>
              <a:cs typeface="Palatino Linotype"/>
            </a:endParaRPr>
          </a:p>
          <a:p>
            <a:pPr marL="0" indent="0" algn="just">
              <a:buNone/>
            </a:pPr>
            <a:r>
              <a:rPr lang="tr-TR" dirty="0" err="1" smtClean="0">
                <a:latin typeface="Palatino Linotype"/>
                <a:cs typeface="Palatino Linotype"/>
              </a:rPr>
              <a:t>Homans</a:t>
            </a:r>
            <a:r>
              <a:rPr lang="tr-TR" dirty="0" smtClean="0">
                <a:latin typeface="Palatino Linotype"/>
                <a:cs typeface="Palatino Linotype"/>
              </a:rPr>
              <a:t> </a:t>
            </a:r>
            <a:r>
              <a:rPr lang="tr-TR" dirty="0">
                <a:latin typeface="Palatino Linotype"/>
                <a:cs typeface="Palatino Linotype"/>
              </a:rPr>
              <a:t>daha çok psikolojik bir analiz yaparak, iş grupları arasındaki biçimsel olmayan güçlü bağlılığın nedenlerini araştırmış ve sosyal bir model </a:t>
            </a:r>
            <a:r>
              <a:rPr lang="tr-TR" dirty="0" smtClean="0">
                <a:latin typeface="Palatino Linotype"/>
                <a:cs typeface="Palatino Linotype"/>
              </a:rPr>
              <a:t>geliştirmiştir.</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8-21 14.03.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671" y="1417638"/>
            <a:ext cx="4652329" cy="3474010"/>
          </a:xfrm>
          <a:prstGeom prst="rect">
            <a:avLst/>
          </a:prstGeom>
        </p:spPr>
      </p:pic>
    </p:spTree>
    <p:extLst>
      <p:ext uri="{BB962C8B-B14F-4D97-AF65-F5344CB8AC3E}">
        <p14:creationId xmlns:p14="http://schemas.microsoft.com/office/powerpoint/2010/main" val="214263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William Lloyd Warner </a:t>
            </a:r>
            <a:r>
              <a:rPr lang="en-US" sz="2700" b="1" dirty="0">
                <a:solidFill>
                  <a:schemeClr val="tx2">
                    <a:lumMod val="60000"/>
                    <a:lumOff val="40000"/>
                  </a:schemeClr>
                </a:solidFill>
                <a:latin typeface="Palatino Linotype"/>
                <a:cs typeface="Palatino Linotype"/>
              </a:rPr>
              <a:t>(Yankee City Araştırmaları</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199" y="1293883"/>
            <a:ext cx="3903133" cy="5368737"/>
          </a:xfrm>
        </p:spPr>
        <p:txBody>
          <a:bodyPr>
            <a:normAutofit fontScale="92500" lnSpcReduction="20000"/>
          </a:bodyPr>
          <a:lstStyle/>
          <a:p>
            <a:pPr marL="0" indent="0" algn="just">
              <a:buNone/>
            </a:pPr>
            <a:r>
              <a:rPr lang="tr-TR" dirty="0" smtClean="0">
                <a:latin typeface="Palatino Linotype"/>
                <a:cs typeface="Palatino Linotype"/>
              </a:rPr>
              <a:t>Warner </a:t>
            </a:r>
            <a:r>
              <a:rPr lang="tr-TR" dirty="0">
                <a:latin typeface="Palatino Linotype"/>
                <a:cs typeface="Palatino Linotype"/>
              </a:rPr>
              <a:t>insanlar ve insan ilişkileri üzerindeki teknolojik yeniliklerin etkisini incelemek amacıyla </a:t>
            </a:r>
            <a:r>
              <a:rPr lang="tr-TR" dirty="0" err="1">
                <a:latin typeface="Palatino Linotype"/>
                <a:cs typeface="Palatino Linotype"/>
              </a:rPr>
              <a:t>Yankee</a:t>
            </a:r>
            <a:r>
              <a:rPr lang="tr-TR" dirty="0">
                <a:latin typeface="Palatino Linotype"/>
                <a:cs typeface="Palatino Linotype"/>
              </a:rPr>
              <a:t> şehrinde bir dizi araştırmalar yapılmıştır. Bu araştırmalarda Warner, teknolojik değişim ve modernizasyonun </a:t>
            </a:r>
            <a:r>
              <a:rPr lang="tr-TR" dirty="0" err="1">
                <a:latin typeface="Palatino Linotype"/>
                <a:cs typeface="Palatino Linotype"/>
              </a:rPr>
              <a:t>işgörenlerin</a:t>
            </a:r>
            <a:r>
              <a:rPr lang="tr-TR" dirty="0">
                <a:latin typeface="Palatino Linotype"/>
                <a:cs typeface="Palatino Linotype"/>
              </a:rPr>
              <a:t> psikolojik durumlarında ve verimliliklerinde önemli değişikliklere neden olduğunu ortaya koymuştur</a:t>
            </a:r>
            <a:r>
              <a:rPr lang="tr-TR" dirty="0" smtClean="0">
                <a:latin typeface="Palatino Linotype"/>
                <a:cs typeface="Palatino Linotype"/>
              </a:rPr>
              <a:t>.</a:t>
            </a:r>
          </a:p>
          <a:p>
            <a:pPr marL="0" indent="0" algn="just">
              <a:buNone/>
            </a:pPr>
            <a:endParaRPr lang="tr-TR" sz="1500" dirty="0">
              <a:latin typeface="Palatino Linotype"/>
              <a:cs typeface="Palatino Linotype"/>
            </a:endParaRPr>
          </a:p>
          <a:p>
            <a:pPr marL="0" indent="0" algn="just">
              <a:buNone/>
            </a:pPr>
            <a:r>
              <a:rPr lang="tr-TR" dirty="0">
                <a:latin typeface="Palatino Linotype"/>
                <a:cs typeface="Palatino Linotype"/>
              </a:rPr>
              <a:t>Warner araştırmalarında, sosyal ve teknolojik sistemlerde meydana gelen değişmelerin insan davranış ve tutumlarına etkilerini göstermekte ve bu tarz değişimlerde insan unsurunun ve onun toplum içindeki prestiji, statüsü ve ilişkilerinin göz önünde bulundurularak planlı bir değişik yapılması gerekliliğini ortaya koymaktadır</a:t>
            </a:r>
            <a:r>
              <a:rPr lang="tr-TR" dirty="0" smtClean="0">
                <a:latin typeface="Palatino Linotype"/>
                <a:cs typeface="Palatino Linotype"/>
              </a:rPr>
              <a:t>.</a:t>
            </a:r>
            <a:endParaRPr lang="tr-TR"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15556" y="1361194"/>
            <a:ext cx="4437644" cy="4709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sz="1400" b="1" dirty="0" smtClean="0"/>
              <a:t>YANKEE CITY ARAŞTIRMALARI SONUÇLARI</a:t>
            </a:r>
          </a:p>
          <a:p>
            <a:r>
              <a:rPr lang="tr-TR" sz="1400" dirty="0" smtClean="0"/>
              <a:t>Teknolojik </a:t>
            </a:r>
            <a:r>
              <a:rPr lang="tr-TR" sz="1400" dirty="0"/>
              <a:t>yeniliklerin insanlar ve onların ilişkilerindeki etkilerini incelemiştir.</a:t>
            </a:r>
          </a:p>
          <a:p>
            <a:r>
              <a:rPr lang="tr-TR" sz="1400" dirty="0"/>
              <a:t>(Ayakkabı üretimindeki modernleşme ve makineleşmenin işçiler ve işletme yönetimi üzerindeki etkileri)</a:t>
            </a:r>
          </a:p>
          <a:p>
            <a:r>
              <a:rPr lang="tr-TR" sz="1400" dirty="0"/>
              <a:t>Değişimden önce çalışanlar, çıraklık- kalfalık ve ustalık dönemlerinden geçmekteydiler.</a:t>
            </a:r>
          </a:p>
          <a:p>
            <a:r>
              <a:rPr lang="tr-TR" sz="1400" dirty="0"/>
              <a:t>Değişimden en çok etkilenenler yaşlılar ve vasıflı işçiler olmuştur.</a:t>
            </a:r>
          </a:p>
          <a:p>
            <a:r>
              <a:rPr lang="tr-TR" sz="1400" dirty="0"/>
              <a:t>Genç çıraklar ve yarı vasıflı olan kalfalar değişimden fazla etkilenmediler.</a:t>
            </a:r>
          </a:p>
          <a:p>
            <a:r>
              <a:rPr lang="tr-TR" sz="1400" dirty="0"/>
              <a:t>Yeni yatırımlara gidilmesiyle yönetimde otonominin kaybedilmiş olması da çalışanları etkiledi.</a:t>
            </a:r>
          </a:p>
          <a:p>
            <a:r>
              <a:rPr lang="tr-TR" sz="1400" dirty="0"/>
              <a:t>Sahiplerle personel arasındaki ilişki bozuldu ve personelin işe ve işletmeye karşı tutum ve güveni sarsıldı</a:t>
            </a:r>
            <a:r>
              <a:rPr lang="tr-TR" sz="1400" dirty="0" smtClean="0"/>
              <a:t>.</a:t>
            </a:r>
            <a:endParaRPr lang="tr-TR" sz="1400" dirty="0"/>
          </a:p>
          <a:p>
            <a:r>
              <a:rPr lang="tr-TR" sz="1400" b="1" dirty="0" smtClean="0"/>
              <a:t>Sonuç</a:t>
            </a:r>
            <a:endParaRPr lang="tr-TR" sz="1400" b="1" dirty="0"/>
          </a:p>
          <a:p>
            <a:r>
              <a:rPr lang="tr-TR" sz="1400" dirty="0"/>
              <a:t>Sosyal ve teknolojik sistemlerde meydana gelen değişmeler insan davranış ve tutumlarını etkilemektedir</a:t>
            </a:r>
            <a:r>
              <a:rPr lang="tr-TR" sz="1400" dirty="0" smtClean="0"/>
              <a:t>. Bu </a:t>
            </a:r>
            <a:r>
              <a:rPr lang="tr-TR" sz="1400" dirty="0"/>
              <a:t>nedenle işçinin toplum içindeki prestiji, statüsü ve ilişkileri göz önüne alınarak planlı bir değişim yapılmalıdır.</a:t>
            </a:r>
          </a:p>
          <a:p>
            <a:pPr algn="ctr"/>
            <a:endParaRPr lang="en-US" dirty="0"/>
          </a:p>
        </p:txBody>
      </p:sp>
    </p:spTree>
    <p:extLst>
      <p:ext uri="{BB962C8B-B14F-4D97-AF65-F5344CB8AC3E}">
        <p14:creationId xmlns:p14="http://schemas.microsoft.com/office/powerpoint/2010/main" val="3728397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12989</TotalTime>
  <Words>1790</Words>
  <Application>Microsoft Office PowerPoint</Application>
  <PresentationFormat>Ekran Gösterisi (4:3)</PresentationFormat>
  <Paragraphs>140</Paragraphs>
  <Slides>18</Slides>
  <Notes>0</Notes>
  <HiddenSlides>0</HiddenSlides>
  <MMClips>0</MMClips>
  <ScaleCrop>false</ScaleCrop>
  <HeadingPairs>
    <vt:vector size="8" baseType="variant">
      <vt:variant>
        <vt:lpstr>Kullanılan Yazı Tipleri</vt:lpstr>
      </vt:variant>
      <vt:variant>
        <vt:i4>6</vt:i4>
      </vt:variant>
      <vt:variant>
        <vt:lpstr>Tema</vt:lpstr>
      </vt:variant>
      <vt:variant>
        <vt:i4>3</vt:i4>
      </vt:variant>
      <vt:variant>
        <vt:lpstr>Eklenmiş OLE Hizmet Programları</vt:lpstr>
      </vt:variant>
      <vt:variant>
        <vt:i4>1</vt:i4>
      </vt:variant>
      <vt:variant>
        <vt:lpstr>Slayt Başlıkları</vt:lpstr>
      </vt:variant>
      <vt:variant>
        <vt:i4>18</vt:i4>
      </vt:variant>
    </vt:vector>
  </HeadingPairs>
  <TitlesOfParts>
    <vt:vector size="28" baseType="lpstr">
      <vt:lpstr>ＭＳ Ｐゴシック</vt:lpstr>
      <vt:lpstr>Arial</vt:lpstr>
      <vt:lpstr>Calibri</vt:lpstr>
      <vt:lpstr>Palatino Linotype</vt:lpstr>
      <vt:lpstr>Trebuchet MS</vt:lpstr>
      <vt:lpstr>Wingdings</vt:lpstr>
      <vt:lpstr>Tema2</vt:lpstr>
      <vt:lpstr>1_Rics</vt:lpstr>
      <vt:lpstr>h.t.</vt:lpstr>
      <vt:lpstr>Document</vt:lpstr>
      <vt:lpstr>Yönetim ve Organizasyon</vt:lpstr>
      <vt:lpstr>İçindekiler</vt:lpstr>
      <vt:lpstr>Neo-Klasik Yönetim Teorileri</vt:lpstr>
      <vt:lpstr>Hugo Munsterberg</vt:lpstr>
      <vt:lpstr>İnsan İlişkileri Yaklaşımı</vt:lpstr>
      <vt:lpstr>Elton Mayo ve Fritz Roethlisberger</vt:lpstr>
      <vt:lpstr>Hawthorne Araştırmaları</vt:lpstr>
      <vt:lpstr>George Homans (İnsan Grubu Yaklaşımı)</vt:lpstr>
      <vt:lpstr>William Lloyd Warner (Yankee City Araştırmaları)</vt:lpstr>
      <vt:lpstr>Mary Farker Follet</vt:lpstr>
      <vt:lpstr>Kurt Lewin (Güç Alan Analizi)</vt:lpstr>
      <vt:lpstr>Davranışsal Yaklaşımı</vt:lpstr>
      <vt:lpstr>Chester Barnard</vt:lpstr>
      <vt:lpstr>Dauglas McGregor (X Teorisi ve Y Teorisi)</vt:lpstr>
      <vt:lpstr>Chris Argyris (Olgunlaşma Kuramı)</vt:lpstr>
      <vt:lpstr>Rensis Likert (Yönetim Sistemleri Yaklaşımı)</vt:lpstr>
      <vt:lpstr>Abraham Maslow (İhtiyaçlar Hiyerarşisi)</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98</cp:revision>
  <dcterms:created xsi:type="dcterms:W3CDTF">2017-07-29T12:11:26Z</dcterms:created>
  <dcterms:modified xsi:type="dcterms:W3CDTF">2020-03-04T14:17:43Z</dcterms:modified>
</cp:coreProperties>
</file>