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1F31-25DF-47D7-ADD8-BBE914195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Makro İktisadi Politikalar 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D4970-F719-44D1-A6ED-6472F3096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Ders 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23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4C4A3-1420-4288-9C1B-EDB07BAC7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6A5EF-FD7A-47E9-98B0-B22B18C90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Denge</a:t>
            </a:r>
            <a:r>
              <a:rPr lang="en-US" i="1" dirty="0"/>
              <a:t> için </a:t>
            </a:r>
            <a:r>
              <a:rPr lang="en-US" i="1" dirty="0" err="1"/>
              <a:t>sızıntılar</a:t>
            </a:r>
            <a:r>
              <a:rPr lang="en-US" i="1" dirty="0"/>
              <a:t>/</a:t>
            </a:r>
            <a:r>
              <a:rPr lang="en-US" i="1" dirty="0" err="1"/>
              <a:t>enjeksiyonlar</a:t>
            </a:r>
            <a:r>
              <a:rPr lang="en-US" i="1" dirty="0"/>
              <a:t> </a:t>
            </a:r>
            <a:r>
              <a:rPr lang="en-US" i="1" dirty="0" err="1"/>
              <a:t>yaklaşımı</a:t>
            </a:r>
            <a:r>
              <a:rPr lang="en-US" i="1" dirty="0"/>
              <a:t>:</a:t>
            </a:r>
          </a:p>
          <a:p>
            <a:r>
              <a:rPr lang="en-US" b="1" i="1" dirty="0"/>
              <a:t>S </a:t>
            </a:r>
            <a:r>
              <a:rPr lang="en-US" b="1" dirty="0"/>
              <a:t>+ </a:t>
            </a:r>
            <a:r>
              <a:rPr lang="en-US" b="1" i="1" dirty="0"/>
              <a:t>T </a:t>
            </a:r>
            <a:r>
              <a:rPr lang="en-US" b="1" dirty="0"/>
              <a:t>= </a:t>
            </a:r>
            <a:r>
              <a:rPr lang="en-US" b="1" i="1" dirty="0"/>
              <a:t>I </a:t>
            </a:r>
            <a:r>
              <a:rPr lang="en-US" b="1" dirty="0"/>
              <a:t>+ </a:t>
            </a:r>
            <a:r>
              <a:rPr lang="en-US" b="1" i="1" dirty="0"/>
              <a:t>G</a:t>
            </a:r>
          </a:p>
          <a:p>
            <a:r>
              <a:rPr lang="en-US" i="1" dirty="0" err="1"/>
              <a:t>Sızıntılar</a:t>
            </a:r>
            <a:r>
              <a:rPr lang="en-US" i="1" dirty="0"/>
              <a:t>=</a:t>
            </a:r>
            <a:r>
              <a:rPr lang="en-US" i="1" dirty="0" err="1"/>
              <a:t>Enjeksiyonlar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978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3A7F2-5203-4181-BC35-B7E2002A7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F29166-48B5-48FF-9166-DCD4134A7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2446" y="1193720"/>
            <a:ext cx="8007108" cy="44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70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262FC-882E-4CFB-B608-015B8894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7AA07B3-6C14-42B9-AC64-631EECB65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8284" y="1759864"/>
            <a:ext cx="8495432" cy="33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86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7B7F9-8C1D-4216-9D45-62F849905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613E62-9C7A-41B6-86A6-CEDFBF3565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4763" y="982132"/>
            <a:ext cx="7622474" cy="535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71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1C91D-73E1-4DAC-9247-D8C6D5D48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Gelir Vergisi ve Çarpan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A9F8DE4-0A6C-4C11-BA81-3E5E893AC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3113" y="3058271"/>
            <a:ext cx="4485774" cy="257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76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CC0F5-4190-413F-B03A-665F8F90D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4B3D44-2CE8-423B-90F3-7C34E20D0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3052" y="2550696"/>
            <a:ext cx="7225895" cy="263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AEEC4-37CB-4E16-9E4D-821CDCF1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D4488-5C69-425D-85A2-BE8FCB606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Maliye</a:t>
            </a:r>
            <a:r>
              <a:rPr lang="en-US" b="1" dirty="0"/>
              <a:t> </a:t>
            </a:r>
            <a:r>
              <a:rPr lang="en-US" b="1" dirty="0" err="1"/>
              <a:t>politikası</a:t>
            </a:r>
            <a:r>
              <a:rPr lang="en-US" b="1" dirty="0"/>
              <a:t>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harcama</a:t>
            </a:r>
            <a:r>
              <a:rPr lang="en-US" dirty="0"/>
              <a:t> ve vergi </a:t>
            </a:r>
            <a:r>
              <a:rPr lang="en-US" dirty="0" err="1"/>
              <a:t>politikaları</a:t>
            </a:r>
            <a:r>
              <a:rPr lang="en-US" dirty="0"/>
              <a:t> </a:t>
            </a:r>
            <a:r>
              <a:rPr lang="en-US" dirty="0" err="1"/>
              <a:t>yoluyla</a:t>
            </a:r>
            <a:endParaRPr lang="en-US" dirty="0"/>
          </a:p>
          <a:p>
            <a:r>
              <a:rPr lang="en-US" dirty="0" err="1"/>
              <a:t>ekonomiye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etmesidir</a:t>
            </a:r>
            <a:r>
              <a:rPr lang="en-US" dirty="0"/>
              <a:t>.</a:t>
            </a:r>
          </a:p>
          <a:p>
            <a:r>
              <a:rPr lang="en-US" b="1" dirty="0"/>
              <a:t>Para </a:t>
            </a:r>
            <a:r>
              <a:rPr lang="en-US" b="1" dirty="0" err="1"/>
              <a:t>politikası</a:t>
            </a:r>
            <a:r>
              <a:rPr lang="en-US" b="1" dirty="0"/>
              <a:t> </a:t>
            </a:r>
            <a:r>
              <a:rPr lang="en-US" dirty="0"/>
              <a:t>Merkez </a:t>
            </a:r>
            <a:r>
              <a:rPr lang="en-US" dirty="0" err="1"/>
              <a:t>Bankasının</a:t>
            </a:r>
            <a:r>
              <a:rPr lang="en-US" dirty="0"/>
              <a:t>, </a:t>
            </a:r>
            <a:r>
              <a:rPr lang="en-US" dirty="0" err="1"/>
              <a:t>ülkedeki</a:t>
            </a:r>
            <a:r>
              <a:rPr lang="en-US" dirty="0"/>
              <a:t> para </a:t>
            </a:r>
            <a:r>
              <a:rPr lang="en-US" dirty="0" err="1"/>
              <a:t>arzını</a:t>
            </a:r>
            <a:endParaRPr lang="en-US" dirty="0"/>
          </a:p>
          <a:p>
            <a:r>
              <a:rPr lang="en-US" dirty="0" err="1"/>
              <a:t>değiştirerek</a:t>
            </a:r>
            <a:r>
              <a:rPr lang="en-US" dirty="0"/>
              <a:t> </a:t>
            </a:r>
            <a:r>
              <a:rPr lang="en-US" dirty="0" err="1"/>
              <a:t>ekonomiye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etmesidir</a:t>
            </a:r>
            <a:r>
              <a:rPr lang="en-US" dirty="0"/>
              <a:t>.</a:t>
            </a:r>
          </a:p>
          <a:p>
            <a:r>
              <a:rPr lang="en-US" b="1" dirty="0" err="1"/>
              <a:t>Önleyici</a:t>
            </a:r>
            <a:r>
              <a:rPr lang="en-US" b="1" dirty="0"/>
              <a:t> </a:t>
            </a:r>
            <a:r>
              <a:rPr lang="en-US" b="1" dirty="0" err="1"/>
              <a:t>maliye</a:t>
            </a:r>
            <a:r>
              <a:rPr lang="en-US" b="1" dirty="0"/>
              <a:t> </a:t>
            </a:r>
            <a:r>
              <a:rPr lang="en-US" b="1" dirty="0" err="1"/>
              <a:t>politikası</a:t>
            </a:r>
            <a:r>
              <a:rPr lang="en-US" b="1" dirty="0"/>
              <a:t>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değiştirmek</a:t>
            </a:r>
            <a:endParaRPr lang="en-US" dirty="0"/>
          </a:p>
          <a:p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vergi ve </a:t>
            </a:r>
            <a:r>
              <a:rPr lang="en-US" dirty="0" err="1"/>
              <a:t>harcamalarda</a:t>
            </a:r>
            <a:r>
              <a:rPr lang="en-US" dirty="0"/>
              <a:t> </a:t>
            </a:r>
            <a:r>
              <a:rPr lang="en-US" dirty="0" err="1"/>
              <a:t>yapılan</a:t>
            </a:r>
            <a:endParaRPr lang="en-US" dirty="0"/>
          </a:p>
          <a:p>
            <a:r>
              <a:rPr lang="en-US" dirty="0" err="1"/>
              <a:t>değişikliklerdir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5763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8EC7A-09F5-4E3C-9EAF-33EC17E7E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C21BA-700C-48B9-B4BA-E3E3C18F2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net </a:t>
            </a:r>
            <a:r>
              <a:rPr lang="en-US" b="1" dirty="0" err="1"/>
              <a:t>vergiler</a:t>
            </a:r>
            <a:r>
              <a:rPr lang="en-US" b="1" dirty="0"/>
              <a:t> (</a:t>
            </a:r>
            <a:r>
              <a:rPr lang="en-US" b="1" i="1" dirty="0"/>
              <a:t>T</a:t>
            </a:r>
            <a:r>
              <a:rPr lang="en-US" b="1" dirty="0"/>
              <a:t>) </a:t>
            </a:r>
            <a:r>
              <a:rPr lang="en-US" dirty="0" err="1"/>
              <a:t>Firmalar</a:t>
            </a:r>
            <a:r>
              <a:rPr lang="en-US" dirty="0"/>
              <a:t> ve </a:t>
            </a:r>
            <a:r>
              <a:rPr lang="en-US" dirty="0" err="1"/>
              <a:t>hanehalkları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devlete</a:t>
            </a:r>
            <a:r>
              <a:rPr lang="en-US" dirty="0"/>
              <a:t> </a:t>
            </a:r>
            <a:r>
              <a:rPr lang="en-US" dirty="0" err="1"/>
              <a:t>ödenen</a:t>
            </a:r>
            <a:endParaRPr lang="en-US" dirty="0"/>
          </a:p>
          <a:p>
            <a:r>
              <a:rPr lang="en-US" dirty="0" err="1"/>
              <a:t>vergilerden</a:t>
            </a:r>
            <a:r>
              <a:rPr lang="en-US" dirty="0"/>
              <a:t>,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hanehalklarına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transfer</a:t>
            </a:r>
          </a:p>
          <a:p>
            <a:r>
              <a:rPr lang="en-US" dirty="0" err="1"/>
              <a:t>ödemelerinin</a:t>
            </a:r>
            <a:r>
              <a:rPr lang="en-US" dirty="0"/>
              <a:t> </a:t>
            </a:r>
            <a:r>
              <a:rPr lang="en-US" dirty="0" err="1"/>
              <a:t>çıkarılmış</a:t>
            </a:r>
            <a:r>
              <a:rPr lang="en-US" dirty="0"/>
              <a:t> </a:t>
            </a:r>
            <a:r>
              <a:rPr lang="en-US" dirty="0" err="1"/>
              <a:t>halidir</a:t>
            </a:r>
            <a:r>
              <a:rPr lang="en-US" dirty="0"/>
              <a:t>.</a:t>
            </a:r>
          </a:p>
          <a:p>
            <a:r>
              <a:rPr lang="en-US" i="1" dirty="0"/>
              <a:t>Net </a:t>
            </a:r>
            <a:r>
              <a:rPr lang="en-US" i="1" dirty="0" err="1"/>
              <a:t>Vergiler</a:t>
            </a:r>
            <a:r>
              <a:rPr lang="en-US" i="1" dirty="0"/>
              <a:t>=</a:t>
            </a:r>
            <a:r>
              <a:rPr lang="en-US" i="1" dirty="0" err="1"/>
              <a:t>Vergiler</a:t>
            </a:r>
            <a:r>
              <a:rPr lang="en-US" i="1" dirty="0"/>
              <a:t>-Transfer </a:t>
            </a:r>
            <a:r>
              <a:rPr lang="en-US" i="1" dirty="0" err="1"/>
              <a:t>Ödemeleri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897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4FD58-28BB-4675-827D-132AFAC3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581A5-1DCE-4774-B65F-5BE84A878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harcanabilir</a:t>
            </a:r>
            <a:r>
              <a:rPr lang="en-US" b="1" dirty="0"/>
              <a:t> </a:t>
            </a:r>
            <a:r>
              <a:rPr lang="en-US" b="1" dirty="0" err="1"/>
              <a:t>gelir</a:t>
            </a:r>
            <a:r>
              <a:rPr lang="en-US" b="1" dirty="0"/>
              <a:t> (vergi-</a:t>
            </a:r>
            <a:r>
              <a:rPr lang="en-US" b="1" dirty="0" err="1"/>
              <a:t>sonrası</a:t>
            </a:r>
            <a:r>
              <a:rPr lang="en-US" b="1" dirty="0"/>
              <a:t> </a:t>
            </a:r>
            <a:r>
              <a:rPr lang="en-US" b="1" dirty="0" err="1"/>
              <a:t>gelir</a:t>
            </a:r>
            <a:r>
              <a:rPr lang="en-US" b="1" dirty="0"/>
              <a:t>) (</a:t>
            </a:r>
            <a:r>
              <a:rPr lang="en-US" b="1" i="1" dirty="0"/>
              <a:t>Yd</a:t>
            </a:r>
            <a:r>
              <a:rPr lang="en-US" b="1" dirty="0"/>
              <a:t>)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gelirden</a:t>
            </a:r>
            <a:r>
              <a:rPr lang="en-US" dirty="0"/>
              <a:t> net</a:t>
            </a:r>
          </a:p>
          <a:p>
            <a:r>
              <a:rPr lang="en-US" dirty="0" err="1"/>
              <a:t>vergilerin</a:t>
            </a:r>
            <a:r>
              <a:rPr lang="en-US" dirty="0"/>
              <a:t> </a:t>
            </a:r>
            <a:r>
              <a:rPr lang="en-US" dirty="0" err="1"/>
              <a:t>çıkarılmış</a:t>
            </a:r>
            <a:r>
              <a:rPr lang="en-US" dirty="0"/>
              <a:t> </a:t>
            </a:r>
            <a:r>
              <a:rPr lang="en-US" dirty="0" err="1"/>
              <a:t>halidir</a:t>
            </a:r>
            <a:r>
              <a:rPr lang="en-US" dirty="0"/>
              <a:t>: </a:t>
            </a:r>
            <a:r>
              <a:rPr lang="en-US" i="1" dirty="0"/>
              <a:t>Y </a:t>
            </a:r>
            <a:r>
              <a:rPr lang="en-US" dirty="0"/>
              <a:t>− </a:t>
            </a:r>
            <a:r>
              <a:rPr lang="en-US" i="1" dirty="0"/>
              <a:t>T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harcanabilir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≡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− net </a:t>
            </a:r>
            <a:r>
              <a:rPr lang="en-US" dirty="0" err="1"/>
              <a:t>vergiler</a:t>
            </a:r>
            <a:endParaRPr lang="en-US" dirty="0"/>
          </a:p>
          <a:p>
            <a:r>
              <a:rPr lang="en-US" i="1" dirty="0"/>
              <a:t>Yd </a:t>
            </a:r>
            <a:r>
              <a:rPr lang="en-US" dirty="0"/>
              <a:t>≡ </a:t>
            </a:r>
            <a:r>
              <a:rPr lang="en-US" i="1" dirty="0"/>
              <a:t>Y </a:t>
            </a:r>
            <a:r>
              <a:rPr lang="en-US" dirty="0"/>
              <a:t>− </a:t>
            </a:r>
            <a:r>
              <a:rPr lang="en-US" i="1" dirty="0"/>
              <a:t>T</a:t>
            </a:r>
          </a:p>
          <a:p>
            <a:r>
              <a:rPr lang="en-US" dirty="0"/>
              <a:t>•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aygıtı</a:t>
            </a:r>
            <a:r>
              <a:rPr lang="en-US" dirty="0"/>
              <a:t> da </a:t>
            </a:r>
            <a:r>
              <a:rPr lang="en-US" dirty="0" err="1"/>
              <a:t>girdiği</a:t>
            </a:r>
            <a:r>
              <a:rPr lang="en-US" dirty="0"/>
              <a:t> zaman,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özdeşliğinde</a:t>
            </a:r>
            <a:endParaRPr lang="en-US" dirty="0"/>
          </a:p>
          <a:p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terimin</a:t>
            </a:r>
            <a:r>
              <a:rPr lang="en-US" dirty="0"/>
              <a:t> (</a:t>
            </a:r>
            <a:r>
              <a:rPr lang="en-US" dirty="0" err="1"/>
              <a:t>parçanın</a:t>
            </a:r>
            <a:r>
              <a:rPr lang="en-US" dirty="0"/>
              <a:t>) </a:t>
            </a:r>
            <a:r>
              <a:rPr lang="en-US" dirty="0" err="1"/>
              <a:t>toplamı</a:t>
            </a:r>
            <a:r>
              <a:rPr lang="en-US" dirty="0"/>
              <a:t> </a:t>
            </a:r>
            <a:r>
              <a:rPr lang="en-US" dirty="0" err="1"/>
              <a:t>halini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323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2AD2-7804-467E-B697-DD5ED6499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CB1873-5382-44C6-B4BE-C42DAE681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4510" y="2101152"/>
            <a:ext cx="4182979" cy="35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EAD51-0FAF-492B-8A44-C3B6A9A29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BBE241-B5CB-4A9A-8E13-88759541FE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9354" y="696745"/>
            <a:ext cx="6893291" cy="54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55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3DF88-CD00-41E1-BBE1-9054B1A8D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57DAE-F674-4750-A9A4-F8AD46AD6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87116"/>
            <a:ext cx="9601196" cy="468875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Bütçe</a:t>
            </a:r>
            <a:r>
              <a:rPr lang="en-US" b="1" dirty="0"/>
              <a:t> </a:t>
            </a:r>
            <a:r>
              <a:rPr lang="en-US" b="1" dirty="0" err="1"/>
              <a:t>açığı</a:t>
            </a:r>
            <a:r>
              <a:rPr lang="en-US" b="1" dirty="0"/>
              <a:t> </a:t>
            </a:r>
            <a:r>
              <a:rPr lang="en-US" dirty="0" err="1"/>
              <a:t>Herhangi</a:t>
            </a:r>
            <a:r>
              <a:rPr lang="en-US" dirty="0"/>
              <a:t> bir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harcamaları</a:t>
            </a:r>
            <a:r>
              <a:rPr lang="en-US" dirty="0"/>
              <a:t> ile</a:t>
            </a:r>
          </a:p>
          <a:p>
            <a:r>
              <a:rPr lang="en-US" dirty="0" err="1"/>
              <a:t>topladığı</a:t>
            </a:r>
            <a:r>
              <a:rPr lang="en-US" dirty="0"/>
              <a:t> vergi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farktır</a:t>
            </a:r>
            <a:r>
              <a:rPr lang="en-US" dirty="0"/>
              <a:t>: </a:t>
            </a:r>
            <a:r>
              <a:rPr lang="en-US" i="1" dirty="0"/>
              <a:t>G </a:t>
            </a:r>
            <a:r>
              <a:rPr lang="en-US" dirty="0"/>
              <a:t>− </a:t>
            </a:r>
            <a:r>
              <a:rPr lang="en-US" i="1" dirty="0"/>
              <a:t>T</a:t>
            </a:r>
            <a:r>
              <a:rPr lang="en-US" dirty="0"/>
              <a:t>.</a:t>
            </a:r>
          </a:p>
          <a:p>
            <a:r>
              <a:rPr lang="en-US" i="1" dirty="0" err="1"/>
              <a:t>bütçe</a:t>
            </a:r>
            <a:r>
              <a:rPr lang="en-US" i="1" dirty="0"/>
              <a:t> </a:t>
            </a:r>
            <a:r>
              <a:rPr lang="en-US" i="1" dirty="0" err="1"/>
              <a:t>açığı</a:t>
            </a:r>
            <a:r>
              <a:rPr lang="en-US" i="1" dirty="0"/>
              <a:t> ≡ G − T</a:t>
            </a:r>
          </a:p>
          <a:p>
            <a:r>
              <a:rPr lang="en-US" b="1" dirty="0"/>
              <a:t>Tüketim </a:t>
            </a:r>
            <a:r>
              <a:rPr lang="en-US" b="1" dirty="0" err="1"/>
              <a:t>Fonksiyonuna</a:t>
            </a:r>
            <a:r>
              <a:rPr lang="en-US" b="1" dirty="0"/>
              <a:t> </a:t>
            </a:r>
            <a:r>
              <a:rPr lang="en-US" b="1" dirty="0" err="1"/>
              <a:t>Vergileri</a:t>
            </a:r>
            <a:r>
              <a:rPr lang="en-US" b="1" dirty="0"/>
              <a:t> </a:t>
            </a:r>
            <a:r>
              <a:rPr lang="en-US" b="1" dirty="0" err="1"/>
              <a:t>Ekleme</a:t>
            </a:r>
            <a:r>
              <a:rPr lang="en-US" b="1" dirty="0"/>
              <a:t> </a:t>
            </a:r>
            <a:r>
              <a:rPr lang="en-US" dirty="0" err="1"/>
              <a:t>Önceki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harcama</a:t>
            </a:r>
            <a:endParaRPr lang="en-US" dirty="0"/>
          </a:p>
          <a:p>
            <a:r>
              <a:rPr lang="en-US" dirty="0" err="1"/>
              <a:t>fonksiyonumuzu</a:t>
            </a:r>
            <a:r>
              <a:rPr lang="en-US" dirty="0"/>
              <a:t>, vergi-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yerine </a:t>
            </a:r>
            <a:r>
              <a:rPr lang="en-US" dirty="0" err="1"/>
              <a:t>harcanabilir</a:t>
            </a:r>
            <a:r>
              <a:rPr lang="en-US" dirty="0"/>
              <a:t> </a:t>
            </a:r>
            <a:r>
              <a:rPr lang="en-US" dirty="0" err="1"/>
              <a:t>geliri</a:t>
            </a:r>
            <a:r>
              <a:rPr lang="en-US" dirty="0"/>
              <a:t> (</a:t>
            </a:r>
            <a:r>
              <a:rPr lang="en-US" dirty="0" err="1"/>
              <a:t>vergisonrası</a:t>
            </a:r>
            <a:endParaRPr lang="en-US" dirty="0"/>
          </a:p>
          <a:p>
            <a:r>
              <a:rPr lang="en-US" dirty="0" err="1"/>
              <a:t>gelir</a:t>
            </a:r>
            <a:r>
              <a:rPr lang="en-US" dirty="0"/>
              <a:t>)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alacak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değiştirmek</a:t>
            </a:r>
            <a:r>
              <a:rPr lang="en-US" dirty="0"/>
              <a:t> için: daha önce</a:t>
            </a:r>
          </a:p>
          <a:p>
            <a:r>
              <a:rPr lang="en-US" i="1" dirty="0"/>
              <a:t>C</a:t>
            </a:r>
            <a:r>
              <a:rPr lang="en-US" dirty="0"/>
              <a:t>=</a:t>
            </a:r>
            <a:r>
              <a:rPr lang="en-US" i="1" dirty="0" err="1"/>
              <a:t>a</a:t>
            </a:r>
            <a:r>
              <a:rPr lang="en-US" dirty="0" err="1"/>
              <a:t>+</a:t>
            </a:r>
            <a:r>
              <a:rPr lang="en-US" i="1" dirty="0" err="1"/>
              <a:t>bY</a:t>
            </a:r>
            <a:r>
              <a:rPr lang="en-US" i="1" dirty="0"/>
              <a:t> </a:t>
            </a:r>
            <a:r>
              <a:rPr lang="en-US" dirty="0"/>
              <a:t>olarak </a:t>
            </a:r>
            <a:r>
              <a:rPr lang="en-US" dirty="0" err="1"/>
              <a:t>yazdığımız</a:t>
            </a:r>
            <a:r>
              <a:rPr lang="en-US" dirty="0"/>
              <a:t>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yazarız</a:t>
            </a:r>
            <a:r>
              <a:rPr lang="en-US" dirty="0"/>
              <a:t>:</a:t>
            </a:r>
          </a:p>
          <a:p>
            <a:r>
              <a:rPr lang="en-US" i="1" dirty="0"/>
              <a:t>C </a:t>
            </a:r>
            <a:r>
              <a:rPr lang="en-US" dirty="0"/>
              <a:t>= </a:t>
            </a:r>
            <a:r>
              <a:rPr lang="en-US" i="1" dirty="0"/>
              <a:t>a </a:t>
            </a:r>
            <a:r>
              <a:rPr lang="en-US" dirty="0"/>
              <a:t>+ </a:t>
            </a:r>
            <a:r>
              <a:rPr lang="en-US" i="1" dirty="0" err="1"/>
              <a:t>bYd</a:t>
            </a:r>
            <a:endParaRPr lang="en-US" i="1" dirty="0"/>
          </a:p>
          <a:p>
            <a:r>
              <a:rPr lang="en-US" i="1" dirty="0" err="1"/>
              <a:t>veya</a:t>
            </a:r>
            <a:endParaRPr lang="en-US" i="1" dirty="0"/>
          </a:p>
          <a:p>
            <a:r>
              <a:rPr lang="en-US" i="1" dirty="0"/>
              <a:t>C </a:t>
            </a:r>
            <a:r>
              <a:rPr lang="en-US" dirty="0"/>
              <a:t>= </a:t>
            </a:r>
            <a:r>
              <a:rPr lang="en-US" i="1" dirty="0"/>
              <a:t>a </a:t>
            </a:r>
            <a:r>
              <a:rPr lang="en-US" dirty="0"/>
              <a:t>+ </a:t>
            </a:r>
            <a:r>
              <a:rPr lang="en-US" i="1" dirty="0"/>
              <a:t>b</a:t>
            </a:r>
            <a:r>
              <a:rPr lang="en-US" dirty="0"/>
              <a:t>(</a:t>
            </a:r>
            <a:r>
              <a:rPr lang="en-US" i="1" dirty="0"/>
              <a:t>Y </a:t>
            </a:r>
            <a:r>
              <a:rPr lang="en-US" dirty="0"/>
              <a:t>− </a:t>
            </a:r>
            <a:r>
              <a:rPr lang="en-US" i="1" dirty="0"/>
              <a:t>T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42222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A3E7C-C8A0-4D0A-8A51-7075420DC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4CAAF-DBA4-485D-830C-38C21DA30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Denge</a:t>
            </a:r>
            <a:r>
              <a:rPr lang="en-US" b="1" dirty="0"/>
              <a:t> için </a:t>
            </a:r>
            <a:r>
              <a:rPr lang="en-US" b="1" dirty="0" err="1"/>
              <a:t>Sızıntılar</a:t>
            </a:r>
            <a:r>
              <a:rPr lang="en-US" b="1" dirty="0"/>
              <a:t>/</a:t>
            </a:r>
            <a:r>
              <a:rPr lang="en-US" b="1" dirty="0" err="1"/>
              <a:t>Enjeksiyonlar</a:t>
            </a:r>
            <a:r>
              <a:rPr lang="en-US" b="1" dirty="0"/>
              <a:t> </a:t>
            </a:r>
            <a:r>
              <a:rPr lang="en-US" b="1" dirty="0" err="1"/>
              <a:t>Yaklaşımı</a:t>
            </a:r>
            <a:r>
              <a:rPr lang="en-US" b="1" dirty="0"/>
              <a:t> </a:t>
            </a:r>
            <a:r>
              <a:rPr lang="en-US" dirty="0" err="1"/>
              <a:t>Vergiler</a:t>
            </a:r>
            <a:r>
              <a:rPr lang="en-US" dirty="0"/>
              <a:t> (</a:t>
            </a:r>
            <a:r>
              <a:rPr lang="en-US" i="1" dirty="0"/>
              <a:t>T</a:t>
            </a:r>
            <a:r>
              <a:rPr lang="en-US" dirty="0"/>
              <a:t>) </a:t>
            </a:r>
            <a:r>
              <a:rPr lang="en-US" dirty="0" err="1"/>
              <a:t>gelir</a:t>
            </a:r>
            <a:endParaRPr lang="en-US" dirty="0"/>
          </a:p>
          <a:p>
            <a:r>
              <a:rPr lang="en-US" dirty="0" err="1"/>
              <a:t>akımında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sızıntılardır</a:t>
            </a:r>
            <a:r>
              <a:rPr lang="en-US" dirty="0"/>
              <a:t>. </a:t>
            </a:r>
            <a:r>
              <a:rPr lang="en-US" dirty="0" err="1"/>
              <a:t>Tasaaruflar</a:t>
            </a:r>
            <a:r>
              <a:rPr lang="en-US" dirty="0"/>
              <a:t> da (</a:t>
            </a:r>
            <a:r>
              <a:rPr lang="en-US" i="1" dirty="0"/>
              <a:t>S</a:t>
            </a:r>
            <a:r>
              <a:rPr lang="en-US" dirty="0"/>
              <a:t>) bu </a:t>
            </a:r>
            <a:r>
              <a:rPr lang="en-US" dirty="0" err="1"/>
              <a:t>şekilde</a:t>
            </a:r>
            <a:endParaRPr lang="en-US" dirty="0"/>
          </a:p>
          <a:p>
            <a:r>
              <a:rPr lang="en-US" dirty="0"/>
              <a:t>bir </a:t>
            </a:r>
            <a:r>
              <a:rPr lang="en-US" dirty="0" err="1"/>
              <a:t>sızıntıdır</a:t>
            </a:r>
            <a:r>
              <a:rPr lang="en-US" dirty="0"/>
              <a:t>.</a:t>
            </a:r>
          </a:p>
          <a:p>
            <a:r>
              <a:rPr lang="en-US" dirty="0"/>
              <a:t>•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, </a:t>
            </a:r>
            <a:r>
              <a:rPr lang="en-US" dirty="0" err="1"/>
              <a:t>cebirsel</a:t>
            </a:r>
            <a:r>
              <a:rPr lang="en-US" dirty="0"/>
              <a:t> olarak,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(</a:t>
            </a:r>
            <a:r>
              <a:rPr lang="en-US" dirty="0" err="1"/>
              <a:t>gelir</a:t>
            </a:r>
            <a:r>
              <a:rPr lang="en-US" dirty="0"/>
              <a:t>) (</a:t>
            </a:r>
            <a:r>
              <a:rPr lang="en-US" i="1" dirty="0"/>
              <a:t>Y</a:t>
            </a:r>
            <a:r>
              <a:rPr lang="en-US" dirty="0"/>
              <a:t>)</a:t>
            </a:r>
          </a:p>
          <a:p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harcamaya</a:t>
            </a:r>
            <a:r>
              <a:rPr lang="en-US" dirty="0"/>
              <a:t> (</a:t>
            </a:r>
            <a:r>
              <a:rPr lang="en-US" i="1" dirty="0"/>
              <a:t>AE</a:t>
            </a:r>
            <a:r>
              <a:rPr lang="en-US" dirty="0"/>
              <a:t>) </a:t>
            </a:r>
            <a:r>
              <a:rPr lang="en-US" dirty="0" err="1"/>
              <a:t>eşittir</a:t>
            </a:r>
            <a:r>
              <a:rPr lang="en-US" dirty="0"/>
              <a:t>. </a:t>
            </a:r>
            <a:r>
              <a:rPr lang="en-US" dirty="0" err="1"/>
              <a:t>Sızıntılar</a:t>
            </a:r>
            <a:r>
              <a:rPr lang="en-US" dirty="0"/>
              <a:t> (</a:t>
            </a:r>
            <a:r>
              <a:rPr lang="en-US" i="1" dirty="0"/>
              <a:t>S </a:t>
            </a:r>
            <a:r>
              <a:rPr lang="en-US" dirty="0"/>
              <a:t>+ </a:t>
            </a:r>
            <a:r>
              <a:rPr lang="en-US" i="1" dirty="0"/>
              <a:t>T</a:t>
            </a:r>
            <a:r>
              <a:rPr lang="en-US" dirty="0"/>
              <a:t>) da</a:t>
            </a:r>
          </a:p>
          <a:p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enjeksiyonlara</a:t>
            </a:r>
            <a:r>
              <a:rPr lang="en-US" dirty="0"/>
              <a:t> </a:t>
            </a:r>
            <a:r>
              <a:rPr lang="en-US" dirty="0" err="1"/>
              <a:t>eşit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zorundadır</a:t>
            </a:r>
            <a:r>
              <a:rPr lang="en-US" dirty="0"/>
              <a:t> (</a:t>
            </a:r>
            <a:r>
              <a:rPr lang="en-US" i="1" dirty="0"/>
              <a:t>I </a:t>
            </a:r>
            <a:r>
              <a:rPr lang="en-US" dirty="0"/>
              <a:t>+ </a:t>
            </a:r>
            <a:r>
              <a:rPr lang="en-US" i="1" dirty="0"/>
              <a:t>G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8290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B7359-1979-4C53-80E8-5B0EDAC2D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A412DE-C16C-44D3-BA7F-E1F9438AA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9362" y="2647986"/>
            <a:ext cx="3153276" cy="270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11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7</TotalTime>
  <Words>318</Words>
  <Application>Microsoft Office PowerPoint</Application>
  <PresentationFormat>Widescreen</PresentationFormat>
  <Paragraphs>42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Makro İktisadi Politikalar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Gelir Vergisi ve Çarpan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 İktisadi Politikalar I</dc:title>
  <dc:creator>Umut Öneş</dc:creator>
  <cp:lastModifiedBy>Umut Öneş</cp:lastModifiedBy>
  <cp:revision>1</cp:revision>
  <dcterms:created xsi:type="dcterms:W3CDTF">2020-01-23T11:17:05Z</dcterms:created>
  <dcterms:modified xsi:type="dcterms:W3CDTF">2020-01-23T11:24:42Z</dcterms:modified>
</cp:coreProperties>
</file>