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60" d="100"/>
          <a:sy n="60" d="100"/>
        </p:scale>
        <p:origin x="96" y="12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23-Jan-20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23-Jan-20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23-Jan-20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23-Jan-20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23-Jan-20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23-Jan-20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23-Jan-20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23-Jan-20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23-Jan-20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23-Jan-20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23-Jan-20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23-Jan-20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23-Jan-20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23-Jan-20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23-Jan-20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23-Jan-20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23-Jan-20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23-Jan-20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331F31-25DF-47D7-ADD8-BBE914195DC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/>
              <a:t>Makro İktisadi Politikalar I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60D4970-F719-44D1-A6ED-6472F30964D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tr-TR" dirty="0"/>
              <a:t>Makro İktisada Giriş Ders 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64230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C4C4A3-1420-4288-9C1B-EDB07BAC73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C6A5EF-FD7A-47E9-98B0-B22B18C903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 err="1"/>
              <a:t>Denge</a:t>
            </a:r>
            <a:r>
              <a:rPr lang="en-US" i="1" dirty="0"/>
              <a:t> için </a:t>
            </a:r>
            <a:r>
              <a:rPr lang="en-US" i="1" dirty="0" err="1"/>
              <a:t>sızıntılar</a:t>
            </a:r>
            <a:r>
              <a:rPr lang="en-US" i="1" dirty="0"/>
              <a:t>/</a:t>
            </a:r>
            <a:r>
              <a:rPr lang="en-US" i="1" dirty="0" err="1"/>
              <a:t>enjeksiyonlar</a:t>
            </a:r>
            <a:r>
              <a:rPr lang="en-US" i="1" dirty="0"/>
              <a:t> </a:t>
            </a:r>
            <a:r>
              <a:rPr lang="en-US" i="1" dirty="0" err="1"/>
              <a:t>yaklaşımı</a:t>
            </a:r>
            <a:r>
              <a:rPr lang="en-US" i="1" dirty="0"/>
              <a:t>:</a:t>
            </a:r>
          </a:p>
          <a:p>
            <a:r>
              <a:rPr lang="en-US" b="1" i="1" dirty="0"/>
              <a:t>S </a:t>
            </a:r>
            <a:r>
              <a:rPr lang="en-US" b="1" dirty="0"/>
              <a:t>+ </a:t>
            </a:r>
            <a:r>
              <a:rPr lang="en-US" b="1" i="1" dirty="0"/>
              <a:t>T </a:t>
            </a:r>
            <a:r>
              <a:rPr lang="en-US" b="1" dirty="0"/>
              <a:t>= </a:t>
            </a:r>
            <a:r>
              <a:rPr lang="en-US" b="1" i="1" dirty="0"/>
              <a:t>I </a:t>
            </a:r>
            <a:r>
              <a:rPr lang="en-US" b="1" dirty="0"/>
              <a:t>+ </a:t>
            </a:r>
            <a:r>
              <a:rPr lang="en-US" b="1" i="1" dirty="0"/>
              <a:t>G</a:t>
            </a:r>
          </a:p>
          <a:p>
            <a:r>
              <a:rPr lang="en-US" i="1" dirty="0" err="1"/>
              <a:t>Sızıntılar</a:t>
            </a:r>
            <a:r>
              <a:rPr lang="en-US" i="1" dirty="0"/>
              <a:t>=</a:t>
            </a:r>
            <a:r>
              <a:rPr lang="en-US" i="1" dirty="0" err="1"/>
              <a:t>Enjeksiyonlar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69786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53A7F2-5203-4181-BC35-B7E2002A7B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1F29166-48B5-48FF-9166-DCD4134A7A5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92446" y="1193720"/>
            <a:ext cx="8007108" cy="447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55708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F262FC-882E-4CFB-B608-015B8894E8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7AA07B3-6C14-42B9-AC64-631EECB654D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48284" y="1759864"/>
            <a:ext cx="8495432" cy="3338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94869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A7B7F9-8C1D-4216-9D45-62F8499055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B613E62-9C7A-41B6-86A6-CEDFBF35654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4763" y="982132"/>
            <a:ext cx="7622474" cy="5356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0711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11C91D-73E1-4DAC-9247-D8C6D5D482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Gelir Vergisi ve Çarpan</a:t>
            </a:r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A9F8DE4-0A6C-4C11-BA81-3E5E893ACB1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53113" y="3058271"/>
            <a:ext cx="4485774" cy="2570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13766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5CC0F5-4190-413F-B03A-665F8F90DB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14B3D44-2CE8-423B-90F3-7C34E20D046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83052" y="2550696"/>
            <a:ext cx="7225895" cy="2631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631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1C2E3C-0FEA-4211-8774-2B5F18D599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Kaynaklar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A29EB5-2C54-469B-A587-BD3E888C4C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Ders Notları: Ozan Eruygur</a:t>
            </a:r>
          </a:p>
          <a:p>
            <a:r>
              <a:rPr lang="en-US" dirty="0" err="1"/>
              <a:t>İktisada</a:t>
            </a:r>
            <a:r>
              <a:rPr lang="en-US" dirty="0"/>
              <a:t> </a:t>
            </a:r>
            <a:r>
              <a:rPr lang="en-US" dirty="0" err="1"/>
              <a:t>Giriş</a:t>
            </a:r>
            <a:r>
              <a:rPr lang="en-US" dirty="0"/>
              <a:t>, </a:t>
            </a:r>
            <a:r>
              <a:rPr lang="en-US" dirty="0" err="1"/>
              <a:t>Editör</a:t>
            </a:r>
            <a:r>
              <a:rPr lang="en-US" dirty="0"/>
              <a:t>: </a:t>
            </a:r>
            <a:r>
              <a:rPr lang="en-US" dirty="0" err="1"/>
              <a:t>Ömer</a:t>
            </a:r>
            <a:r>
              <a:rPr lang="en-US" dirty="0"/>
              <a:t> Faruk </a:t>
            </a:r>
            <a:r>
              <a:rPr lang="en-US" dirty="0" err="1"/>
              <a:t>Çolak</a:t>
            </a:r>
            <a:r>
              <a:rPr lang="en-US" dirty="0"/>
              <a:t>, Gazi </a:t>
            </a:r>
            <a:r>
              <a:rPr lang="en-US" dirty="0" err="1"/>
              <a:t>Yayınevi</a:t>
            </a:r>
            <a:r>
              <a:rPr lang="en-US" dirty="0"/>
              <a:t>, Ankara, 2008</a:t>
            </a:r>
          </a:p>
        </p:txBody>
      </p:sp>
    </p:spTree>
    <p:extLst>
      <p:ext uri="{BB962C8B-B14F-4D97-AF65-F5344CB8AC3E}">
        <p14:creationId xmlns:p14="http://schemas.microsoft.com/office/powerpoint/2010/main" val="25197155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1AEEC4-37CB-4E16-9E4D-821CDCF12D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0D4488-5C69-425D-85A2-BE8FCB6064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err="1"/>
              <a:t>Maliye</a:t>
            </a:r>
            <a:r>
              <a:rPr lang="en-US" b="1" dirty="0"/>
              <a:t> </a:t>
            </a:r>
            <a:r>
              <a:rPr lang="en-US" b="1" dirty="0" err="1"/>
              <a:t>politikası</a:t>
            </a:r>
            <a:r>
              <a:rPr lang="en-US" b="1" dirty="0"/>
              <a:t> </a:t>
            </a:r>
            <a:r>
              <a:rPr lang="en-US" dirty="0" err="1"/>
              <a:t>Devletin</a:t>
            </a:r>
            <a:r>
              <a:rPr lang="en-US" dirty="0"/>
              <a:t> </a:t>
            </a:r>
            <a:r>
              <a:rPr lang="en-US" dirty="0" err="1"/>
              <a:t>harcama</a:t>
            </a:r>
            <a:r>
              <a:rPr lang="en-US" dirty="0"/>
              <a:t> ve vergi </a:t>
            </a:r>
            <a:r>
              <a:rPr lang="en-US" dirty="0" err="1"/>
              <a:t>politikaları</a:t>
            </a:r>
            <a:r>
              <a:rPr lang="en-US" dirty="0"/>
              <a:t> </a:t>
            </a:r>
            <a:r>
              <a:rPr lang="en-US" dirty="0" err="1"/>
              <a:t>yoluyla</a:t>
            </a:r>
            <a:endParaRPr lang="en-US" dirty="0"/>
          </a:p>
          <a:p>
            <a:r>
              <a:rPr lang="en-US" dirty="0" err="1"/>
              <a:t>ekonomiye</a:t>
            </a:r>
            <a:r>
              <a:rPr lang="en-US" dirty="0"/>
              <a:t> </a:t>
            </a:r>
            <a:r>
              <a:rPr lang="en-US" dirty="0" err="1"/>
              <a:t>müdahale</a:t>
            </a:r>
            <a:r>
              <a:rPr lang="en-US" dirty="0"/>
              <a:t> </a:t>
            </a:r>
            <a:r>
              <a:rPr lang="en-US" dirty="0" err="1"/>
              <a:t>etmesidir</a:t>
            </a:r>
            <a:r>
              <a:rPr lang="en-US" dirty="0"/>
              <a:t>.</a:t>
            </a:r>
          </a:p>
          <a:p>
            <a:r>
              <a:rPr lang="en-US" b="1" dirty="0"/>
              <a:t>Para </a:t>
            </a:r>
            <a:r>
              <a:rPr lang="en-US" b="1" dirty="0" err="1"/>
              <a:t>politikası</a:t>
            </a:r>
            <a:r>
              <a:rPr lang="en-US" b="1" dirty="0"/>
              <a:t> </a:t>
            </a:r>
            <a:r>
              <a:rPr lang="en-US" dirty="0"/>
              <a:t>Merkez </a:t>
            </a:r>
            <a:r>
              <a:rPr lang="en-US" dirty="0" err="1"/>
              <a:t>Bankasının</a:t>
            </a:r>
            <a:r>
              <a:rPr lang="en-US" dirty="0"/>
              <a:t>, </a:t>
            </a:r>
            <a:r>
              <a:rPr lang="en-US" dirty="0" err="1"/>
              <a:t>ülkedeki</a:t>
            </a:r>
            <a:r>
              <a:rPr lang="en-US" dirty="0"/>
              <a:t> para </a:t>
            </a:r>
            <a:r>
              <a:rPr lang="en-US" dirty="0" err="1"/>
              <a:t>arzını</a:t>
            </a:r>
            <a:endParaRPr lang="en-US" dirty="0"/>
          </a:p>
          <a:p>
            <a:r>
              <a:rPr lang="en-US" dirty="0" err="1"/>
              <a:t>değiştirerek</a:t>
            </a:r>
            <a:r>
              <a:rPr lang="en-US" dirty="0"/>
              <a:t> </a:t>
            </a:r>
            <a:r>
              <a:rPr lang="en-US" dirty="0" err="1"/>
              <a:t>ekonomiye</a:t>
            </a:r>
            <a:r>
              <a:rPr lang="en-US" dirty="0"/>
              <a:t> </a:t>
            </a:r>
            <a:r>
              <a:rPr lang="en-US" dirty="0" err="1"/>
              <a:t>müdahale</a:t>
            </a:r>
            <a:r>
              <a:rPr lang="en-US" dirty="0"/>
              <a:t> </a:t>
            </a:r>
            <a:r>
              <a:rPr lang="en-US" dirty="0" err="1"/>
              <a:t>etmesidir</a:t>
            </a:r>
            <a:r>
              <a:rPr lang="en-US" dirty="0"/>
              <a:t>.</a:t>
            </a:r>
          </a:p>
          <a:p>
            <a:r>
              <a:rPr lang="en-US" b="1" dirty="0" err="1"/>
              <a:t>Önleyici</a:t>
            </a:r>
            <a:r>
              <a:rPr lang="en-US" b="1" dirty="0"/>
              <a:t> </a:t>
            </a:r>
            <a:r>
              <a:rPr lang="en-US" b="1" dirty="0" err="1"/>
              <a:t>maliye</a:t>
            </a:r>
            <a:r>
              <a:rPr lang="en-US" b="1" dirty="0"/>
              <a:t> </a:t>
            </a:r>
            <a:r>
              <a:rPr lang="en-US" b="1" dirty="0" err="1"/>
              <a:t>politikası</a:t>
            </a:r>
            <a:r>
              <a:rPr lang="en-US" b="1" dirty="0"/>
              <a:t> </a:t>
            </a:r>
            <a:r>
              <a:rPr lang="en-US" dirty="0" err="1"/>
              <a:t>Ekonomide</a:t>
            </a:r>
            <a:r>
              <a:rPr lang="en-US" dirty="0"/>
              <a:t> </a:t>
            </a:r>
            <a:r>
              <a:rPr lang="en-US" dirty="0" err="1"/>
              <a:t>toplam</a:t>
            </a:r>
            <a:r>
              <a:rPr lang="en-US" dirty="0"/>
              <a:t> </a:t>
            </a:r>
            <a:r>
              <a:rPr lang="en-US" dirty="0" err="1"/>
              <a:t>talebi</a:t>
            </a:r>
            <a:r>
              <a:rPr lang="en-US" dirty="0"/>
              <a:t> </a:t>
            </a:r>
            <a:r>
              <a:rPr lang="en-US" dirty="0" err="1"/>
              <a:t>değiştirmek</a:t>
            </a:r>
            <a:endParaRPr lang="en-US" dirty="0"/>
          </a:p>
          <a:p>
            <a:r>
              <a:rPr lang="en-US" dirty="0" err="1"/>
              <a:t>üzere</a:t>
            </a:r>
            <a:r>
              <a:rPr lang="en-US" dirty="0"/>
              <a:t> </a:t>
            </a:r>
            <a:r>
              <a:rPr lang="en-US" dirty="0" err="1"/>
              <a:t>devlet</a:t>
            </a:r>
            <a:r>
              <a:rPr lang="en-US" dirty="0"/>
              <a:t> </a:t>
            </a:r>
            <a:r>
              <a:rPr lang="en-US" dirty="0" err="1"/>
              <a:t>tarafından</a:t>
            </a:r>
            <a:r>
              <a:rPr lang="en-US" dirty="0"/>
              <a:t> vergi ve </a:t>
            </a:r>
            <a:r>
              <a:rPr lang="en-US" dirty="0" err="1"/>
              <a:t>harcamalarda</a:t>
            </a:r>
            <a:r>
              <a:rPr lang="en-US" dirty="0"/>
              <a:t> </a:t>
            </a:r>
            <a:r>
              <a:rPr lang="en-US" dirty="0" err="1"/>
              <a:t>yapılan</a:t>
            </a:r>
            <a:endParaRPr lang="en-US" dirty="0"/>
          </a:p>
          <a:p>
            <a:r>
              <a:rPr lang="en-US" dirty="0" err="1"/>
              <a:t>değişikliklerdir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957632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78EC7A-09F5-4E3C-9EAF-33EC17E7ED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4C21BA-700C-48B9-B4BA-E3E3C18F27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net </a:t>
            </a:r>
            <a:r>
              <a:rPr lang="en-US" b="1" dirty="0" err="1"/>
              <a:t>vergiler</a:t>
            </a:r>
            <a:r>
              <a:rPr lang="en-US" b="1" dirty="0"/>
              <a:t> (</a:t>
            </a:r>
            <a:r>
              <a:rPr lang="en-US" b="1" i="1" dirty="0"/>
              <a:t>T</a:t>
            </a:r>
            <a:r>
              <a:rPr lang="en-US" b="1" dirty="0"/>
              <a:t>) </a:t>
            </a:r>
            <a:r>
              <a:rPr lang="en-US" dirty="0" err="1"/>
              <a:t>Firmalar</a:t>
            </a:r>
            <a:r>
              <a:rPr lang="en-US" dirty="0"/>
              <a:t> ve </a:t>
            </a:r>
            <a:r>
              <a:rPr lang="en-US" dirty="0" err="1"/>
              <a:t>hanehalkları</a:t>
            </a:r>
            <a:r>
              <a:rPr lang="en-US" dirty="0"/>
              <a:t> </a:t>
            </a:r>
            <a:r>
              <a:rPr lang="en-US" dirty="0" err="1"/>
              <a:t>tarafından</a:t>
            </a:r>
            <a:r>
              <a:rPr lang="en-US" dirty="0"/>
              <a:t> </a:t>
            </a:r>
            <a:r>
              <a:rPr lang="en-US" dirty="0" err="1"/>
              <a:t>devlete</a:t>
            </a:r>
            <a:r>
              <a:rPr lang="en-US" dirty="0"/>
              <a:t> </a:t>
            </a:r>
            <a:r>
              <a:rPr lang="en-US" dirty="0" err="1"/>
              <a:t>ödenen</a:t>
            </a:r>
            <a:endParaRPr lang="en-US" dirty="0"/>
          </a:p>
          <a:p>
            <a:r>
              <a:rPr lang="en-US" dirty="0" err="1"/>
              <a:t>vergilerden</a:t>
            </a:r>
            <a:r>
              <a:rPr lang="en-US" dirty="0"/>
              <a:t>, </a:t>
            </a:r>
            <a:r>
              <a:rPr lang="en-US" dirty="0" err="1"/>
              <a:t>devlet</a:t>
            </a:r>
            <a:r>
              <a:rPr lang="en-US" dirty="0"/>
              <a:t> </a:t>
            </a:r>
            <a:r>
              <a:rPr lang="en-US" dirty="0" err="1"/>
              <a:t>tarafından</a:t>
            </a:r>
            <a:r>
              <a:rPr lang="en-US" dirty="0"/>
              <a:t> </a:t>
            </a:r>
            <a:r>
              <a:rPr lang="en-US" dirty="0" err="1"/>
              <a:t>hanehalklarına</a:t>
            </a:r>
            <a:r>
              <a:rPr lang="en-US" dirty="0"/>
              <a:t> </a:t>
            </a:r>
            <a:r>
              <a:rPr lang="en-US" dirty="0" err="1"/>
              <a:t>verilen</a:t>
            </a:r>
            <a:r>
              <a:rPr lang="en-US" dirty="0"/>
              <a:t> transfer</a:t>
            </a:r>
          </a:p>
          <a:p>
            <a:r>
              <a:rPr lang="en-US" dirty="0" err="1"/>
              <a:t>ödemelerinin</a:t>
            </a:r>
            <a:r>
              <a:rPr lang="en-US" dirty="0"/>
              <a:t> </a:t>
            </a:r>
            <a:r>
              <a:rPr lang="en-US" dirty="0" err="1"/>
              <a:t>çıkarılmış</a:t>
            </a:r>
            <a:r>
              <a:rPr lang="en-US" dirty="0"/>
              <a:t> </a:t>
            </a:r>
            <a:r>
              <a:rPr lang="en-US" dirty="0" err="1"/>
              <a:t>halidir</a:t>
            </a:r>
            <a:r>
              <a:rPr lang="en-US" dirty="0"/>
              <a:t>.</a:t>
            </a:r>
          </a:p>
          <a:p>
            <a:r>
              <a:rPr lang="en-US" i="1" dirty="0"/>
              <a:t>Net </a:t>
            </a:r>
            <a:r>
              <a:rPr lang="en-US" i="1" dirty="0" err="1"/>
              <a:t>Vergiler</a:t>
            </a:r>
            <a:r>
              <a:rPr lang="en-US" i="1" dirty="0"/>
              <a:t>=</a:t>
            </a:r>
            <a:r>
              <a:rPr lang="en-US" i="1" dirty="0" err="1"/>
              <a:t>Vergiler</a:t>
            </a:r>
            <a:r>
              <a:rPr lang="en-US" i="1" dirty="0"/>
              <a:t>-Transfer </a:t>
            </a:r>
            <a:r>
              <a:rPr lang="en-US" i="1" dirty="0" err="1"/>
              <a:t>Ödemeleri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18971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74FD58-28BB-4675-827D-132AFAC340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2581A5-1DCE-4774-B65F-5BE84A8785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err="1"/>
              <a:t>harcanabilir</a:t>
            </a:r>
            <a:r>
              <a:rPr lang="en-US" b="1" dirty="0"/>
              <a:t> </a:t>
            </a:r>
            <a:r>
              <a:rPr lang="en-US" b="1" dirty="0" err="1"/>
              <a:t>gelir</a:t>
            </a:r>
            <a:r>
              <a:rPr lang="en-US" b="1" dirty="0"/>
              <a:t> (vergi-</a:t>
            </a:r>
            <a:r>
              <a:rPr lang="en-US" b="1" dirty="0" err="1"/>
              <a:t>sonrası</a:t>
            </a:r>
            <a:r>
              <a:rPr lang="en-US" b="1" dirty="0"/>
              <a:t> </a:t>
            </a:r>
            <a:r>
              <a:rPr lang="en-US" b="1" dirty="0" err="1"/>
              <a:t>gelir</a:t>
            </a:r>
            <a:r>
              <a:rPr lang="en-US" b="1" dirty="0"/>
              <a:t>) (</a:t>
            </a:r>
            <a:r>
              <a:rPr lang="en-US" b="1" i="1" dirty="0"/>
              <a:t>Yd</a:t>
            </a:r>
            <a:r>
              <a:rPr lang="en-US" b="1" dirty="0"/>
              <a:t>) </a:t>
            </a:r>
            <a:r>
              <a:rPr lang="en-US" dirty="0" err="1"/>
              <a:t>Toplam</a:t>
            </a:r>
            <a:r>
              <a:rPr lang="en-US" dirty="0"/>
              <a:t> </a:t>
            </a:r>
            <a:r>
              <a:rPr lang="en-US" dirty="0" err="1"/>
              <a:t>gelirden</a:t>
            </a:r>
            <a:r>
              <a:rPr lang="en-US" dirty="0"/>
              <a:t> net</a:t>
            </a:r>
          </a:p>
          <a:p>
            <a:r>
              <a:rPr lang="en-US" dirty="0" err="1"/>
              <a:t>vergilerin</a:t>
            </a:r>
            <a:r>
              <a:rPr lang="en-US" dirty="0"/>
              <a:t> </a:t>
            </a:r>
            <a:r>
              <a:rPr lang="en-US" dirty="0" err="1"/>
              <a:t>çıkarılmış</a:t>
            </a:r>
            <a:r>
              <a:rPr lang="en-US" dirty="0"/>
              <a:t> </a:t>
            </a:r>
            <a:r>
              <a:rPr lang="en-US" dirty="0" err="1"/>
              <a:t>halidir</a:t>
            </a:r>
            <a:r>
              <a:rPr lang="en-US" dirty="0"/>
              <a:t>: </a:t>
            </a:r>
            <a:r>
              <a:rPr lang="en-US" i="1" dirty="0"/>
              <a:t>Y </a:t>
            </a:r>
            <a:r>
              <a:rPr lang="en-US" dirty="0"/>
              <a:t>− </a:t>
            </a:r>
            <a:r>
              <a:rPr lang="en-US" i="1" dirty="0"/>
              <a:t>T</a:t>
            </a:r>
            <a:r>
              <a:rPr lang="en-US" dirty="0"/>
              <a:t>.</a:t>
            </a:r>
            <a:endParaRPr lang="tr-TR" dirty="0"/>
          </a:p>
          <a:p>
            <a:r>
              <a:rPr lang="en-US" dirty="0" err="1"/>
              <a:t>harcanabilir</a:t>
            </a:r>
            <a:r>
              <a:rPr lang="en-US" dirty="0"/>
              <a:t> </a:t>
            </a:r>
            <a:r>
              <a:rPr lang="en-US" dirty="0" err="1"/>
              <a:t>gelir</a:t>
            </a:r>
            <a:r>
              <a:rPr lang="en-US" dirty="0"/>
              <a:t> ≡ </a:t>
            </a:r>
            <a:r>
              <a:rPr lang="en-US" dirty="0" err="1"/>
              <a:t>toplam</a:t>
            </a:r>
            <a:r>
              <a:rPr lang="en-US" dirty="0"/>
              <a:t> </a:t>
            </a:r>
            <a:r>
              <a:rPr lang="en-US" dirty="0" err="1"/>
              <a:t>gelir</a:t>
            </a:r>
            <a:r>
              <a:rPr lang="en-US" dirty="0"/>
              <a:t> − net </a:t>
            </a:r>
            <a:r>
              <a:rPr lang="en-US" dirty="0" err="1"/>
              <a:t>vergiler</a:t>
            </a:r>
            <a:endParaRPr lang="en-US" dirty="0"/>
          </a:p>
          <a:p>
            <a:r>
              <a:rPr lang="en-US" i="1" dirty="0"/>
              <a:t>Yd </a:t>
            </a:r>
            <a:r>
              <a:rPr lang="en-US" dirty="0"/>
              <a:t>≡ </a:t>
            </a:r>
            <a:r>
              <a:rPr lang="en-US" i="1" dirty="0"/>
              <a:t>Y </a:t>
            </a:r>
            <a:r>
              <a:rPr lang="en-US" dirty="0"/>
              <a:t>− </a:t>
            </a:r>
            <a:r>
              <a:rPr lang="en-US" i="1" dirty="0"/>
              <a:t>T</a:t>
            </a:r>
          </a:p>
          <a:p>
            <a:r>
              <a:rPr lang="en-US" dirty="0"/>
              <a:t>• </a:t>
            </a:r>
            <a:r>
              <a:rPr lang="en-US" dirty="0" err="1"/>
              <a:t>Analize</a:t>
            </a:r>
            <a:r>
              <a:rPr lang="en-US" dirty="0"/>
              <a:t> </a:t>
            </a:r>
            <a:r>
              <a:rPr lang="en-US" dirty="0" err="1"/>
              <a:t>devlet</a:t>
            </a:r>
            <a:r>
              <a:rPr lang="en-US" dirty="0"/>
              <a:t> </a:t>
            </a:r>
            <a:r>
              <a:rPr lang="en-US" dirty="0" err="1"/>
              <a:t>aygıtı</a:t>
            </a:r>
            <a:r>
              <a:rPr lang="en-US" dirty="0"/>
              <a:t> da </a:t>
            </a:r>
            <a:r>
              <a:rPr lang="en-US" dirty="0" err="1"/>
              <a:t>girdiği</a:t>
            </a:r>
            <a:r>
              <a:rPr lang="en-US" dirty="0"/>
              <a:t> zaman, </a:t>
            </a:r>
            <a:r>
              <a:rPr lang="en-US" dirty="0" err="1"/>
              <a:t>toplam</a:t>
            </a:r>
            <a:r>
              <a:rPr lang="en-US" dirty="0"/>
              <a:t> </a:t>
            </a:r>
            <a:r>
              <a:rPr lang="en-US" dirty="0" err="1"/>
              <a:t>gelir</a:t>
            </a:r>
            <a:r>
              <a:rPr lang="en-US" dirty="0"/>
              <a:t> </a:t>
            </a:r>
            <a:r>
              <a:rPr lang="en-US" dirty="0" err="1"/>
              <a:t>özdeşliğinde</a:t>
            </a:r>
            <a:endParaRPr lang="en-US" dirty="0"/>
          </a:p>
          <a:p>
            <a:r>
              <a:rPr lang="en-US" dirty="0" err="1"/>
              <a:t>toplam</a:t>
            </a:r>
            <a:r>
              <a:rPr lang="en-US" dirty="0"/>
              <a:t> </a:t>
            </a:r>
            <a:r>
              <a:rPr lang="en-US" dirty="0" err="1"/>
              <a:t>gelir</a:t>
            </a:r>
            <a:r>
              <a:rPr lang="en-US" dirty="0"/>
              <a:t> </a:t>
            </a:r>
            <a:r>
              <a:rPr lang="en-US" dirty="0" err="1"/>
              <a:t>üç</a:t>
            </a:r>
            <a:r>
              <a:rPr lang="en-US" dirty="0"/>
              <a:t> </a:t>
            </a:r>
            <a:r>
              <a:rPr lang="en-US" dirty="0" err="1"/>
              <a:t>terimin</a:t>
            </a:r>
            <a:r>
              <a:rPr lang="en-US" dirty="0"/>
              <a:t> (</a:t>
            </a:r>
            <a:r>
              <a:rPr lang="en-US" dirty="0" err="1"/>
              <a:t>parçanın</a:t>
            </a:r>
            <a:r>
              <a:rPr lang="en-US" dirty="0"/>
              <a:t>) </a:t>
            </a:r>
            <a:r>
              <a:rPr lang="en-US" dirty="0" err="1"/>
              <a:t>toplamı</a:t>
            </a:r>
            <a:r>
              <a:rPr lang="en-US" dirty="0"/>
              <a:t> </a:t>
            </a:r>
            <a:r>
              <a:rPr lang="en-US" dirty="0" err="1"/>
              <a:t>halini</a:t>
            </a:r>
            <a:r>
              <a:rPr lang="en-US" dirty="0"/>
              <a:t> </a:t>
            </a:r>
            <a:r>
              <a:rPr lang="en-US" dirty="0" err="1"/>
              <a:t>alır</a:t>
            </a:r>
            <a:r>
              <a:rPr lang="tr-TR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53230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E72AD2-7804-467E-B697-DD5ED64996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5CB1873-5382-44C6-B4BE-C42DAE68153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04510" y="2101152"/>
            <a:ext cx="4182979" cy="3547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878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CEAD51-0FAF-492B-8A44-C3B6A9A29E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2BBE241-B5CB-4A9A-8E13-88759541FE6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49354" y="696745"/>
            <a:ext cx="6893291" cy="5464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5552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13DF88-CD00-41E1-BBE1-9054B1A8D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257DAE-F674-4750-A9A4-F8AD46AD60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1187116"/>
            <a:ext cx="9601196" cy="4688752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 err="1"/>
              <a:t>Bütçe</a:t>
            </a:r>
            <a:r>
              <a:rPr lang="en-US" b="1" dirty="0"/>
              <a:t> </a:t>
            </a:r>
            <a:r>
              <a:rPr lang="en-US" b="1" dirty="0" err="1"/>
              <a:t>açığı</a:t>
            </a:r>
            <a:r>
              <a:rPr lang="en-US" b="1" dirty="0"/>
              <a:t> </a:t>
            </a:r>
            <a:r>
              <a:rPr lang="en-US" dirty="0" err="1"/>
              <a:t>Herhangi</a:t>
            </a:r>
            <a:r>
              <a:rPr lang="en-US" dirty="0"/>
              <a:t> bir </a:t>
            </a:r>
            <a:r>
              <a:rPr lang="en-US" dirty="0" err="1"/>
              <a:t>dönemde</a:t>
            </a:r>
            <a:r>
              <a:rPr lang="en-US" dirty="0"/>
              <a:t> </a:t>
            </a:r>
            <a:r>
              <a:rPr lang="en-US" dirty="0" err="1"/>
              <a:t>devletin</a:t>
            </a:r>
            <a:r>
              <a:rPr lang="en-US" dirty="0"/>
              <a:t> </a:t>
            </a:r>
            <a:r>
              <a:rPr lang="en-US" dirty="0" err="1"/>
              <a:t>harcamaları</a:t>
            </a:r>
            <a:r>
              <a:rPr lang="en-US" dirty="0"/>
              <a:t> ile</a:t>
            </a:r>
          </a:p>
          <a:p>
            <a:r>
              <a:rPr lang="en-US" dirty="0" err="1"/>
              <a:t>topladığı</a:t>
            </a:r>
            <a:r>
              <a:rPr lang="en-US" dirty="0"/>
              <a:t> vergi </a:t>
            </a:r>
            <a:r>
              <a:rPr lang="en-US" dirty="0" err="1"/>
              <a:t>miktarı</a:t>
            </a:r>
            <a:r>
              <a:rPr lang="en-US" dirty="0"/>
              <a:t> </a:t>
            </a:r>
            <a:r>
              <a:rPr lang="en-US" dirty="0" err="1"/>
              <a:t>arasındaki</a:t>
            </a:r>
            <a:r>
              <a:rPr lang="en-US" dirty="0"/>
              <a:t> </a:t>
            </a:r>
            <a:r>
              <a:rPr lang="en-US" dirty="0" err="1"/>
              <a:t>farktır</a:t>
            </a:r>
            <a:r>
              <a:rPr lang="en-US" dirty="0"/>
              <a:t>: </a:t>
            </a:r>
            <a:r>
              <a:rPr lang="en-US" i="1" dirty="0"/>
              <a:t>G </a:t>
            </a:r>
            <a:r>
              <a:rPr lang="en-US" dirty="0"/>
              <a:t>− </a:t>
            </a:r>
            <a:r>
              <a:rPr lang="en-US" i="1" dirty="0"/>
              <a:t>T</a:t>
            </a:r>
            <a:r>
              <a:rPr lang="en-US" dirty="0"/>
              <a:t>.</a:t>
            </a:r>
          </a:p>
          <a:p>
            <a:r>
              <a:rPr lang="en-US" i="1" dirty="0" err="1"/>
              <a:t>bütçe</a:t>
            </a:r>
            <a:r>
              <a:rPr lang="en-US" i="1" dirty="0"/>
              <a:t> </a:t>
            </a:r>
            <a:r>
              <a:rPr lang="en-US" i="1" dirty="0" err="1"/>
              <a:t>açığı</a:t>
            </a:r>
            <a:r>
              <a:rPr lang="en-US" i="1" dirty="0"/>
              <a:t> ≡ G − T</a:t>
            </a:r>
          </a:p>
          <a:p>
            <a:r>
              <a:rPr lang="en-US" b="1" dirty="0"/>
              <a:t>Tüketim </a:t>
            </a:r>
            <a:r>
              <a:rPr lang="en-US" b="1" dirty="0" err="1"/>
              <a:t>Fonksiyonuna</a:t>
            </a:r>
            <a:r>
              <a:rPr lang="en-US" b="1" dirty="0"/>
              <a:t> </a:t>
            </a:r>
            <a:r>
              <a:rPr lang="en-US" b="1" dirty="0" err="1"/>
              <a:t>Vergileri</a:t>
            </a:r>
            <a:r>
              <a:rPr lang="en-US" b="1" dirty="0"/>
              <a:t> </a:t>
            </a:r>
            <a:r>
              <a:rPr lang="en-US" b="1" dirty="0" err="1"/>
              <a:t>Ekleme</a:t>
            </a:r>
            <a:r>
              <a:rPr lang="en-US" b="1" dirty="0"/>
              <a:t> </a:t>
            </a:r>
            <a:r>
              <a:rPr lang="en-US" dirty="0" err="1"/>
              <a:t>Önceki</a:t>
            </a:r>
            <a:r>
              <a:rPr lang="en-US" dirty="0"/>
              <a:t> </a:t>
            </a:r>
            <a:r>
              <a:rPr lang="en-US" dirty="0" err="1"/>
              <a:t>toplam</a:t>
            </a:r>
            <a:r>
              <a:rPr lang="en-US" dirty="0"/>
              <a:t> </a:t>
            </a:r>
            <a:r>
              <a:rPr lang="en-US" dirty="0" err="1"/>
              <a:t>harcama</a:t>
            </a:r>
            <a:endParaRPr lang="en-US" dirty="0"/>
          </a:p>
          <a:p>
            <a:r>
              <a:rPr lang="en-US" dirty="0" err="1"/>
              <a:t>fonksiyonumuzu</a:t>
            </a:r>
            <a:r>
              <a:rPr lang="en-US" dirty="0"/>
              <a:t>, vergi-</a:t>
            </a:r>
            <a:r>
              <a:rPr lang="en-US" dirty="0" err="1"/>
              <a:t>öncesi</a:t>
            </a:r>
            <a:r>
              <a:rPr lang="en-US" dirty="0"/>
              <a:t> </a:t>
            </a:r>
            <a:r>
              <a:rPr lang="en-US" dirty="0" err="1"/>
              <a:t>gelir</a:t>
            </a:r>
            <a:r>
              <a:rPr lang="en-US" dirty="0"/>
              <a:t> yerine </a:t>
            </a:r>
            <a:r>
              <a:rPr lang="en-US" dirty="0" err="1"/>
              <a:t>harcanabilir</a:t>
            </a:r>
            <a:r>
              <a:rPr lang="en-US" dirty="0"/>
              <a:t> </a:t>
            </a:r>
            <a:r>
              <a:rPr lang="en-US" dirty="0" err="1"/>
              <a:t>geliri</a:t>
            </a:r>
            <a:r>
              <a:rPr lang="en-US" dirty="0"/>
              <a:t> (</a:t>
            </a:r>
            <a:r>
              <a:rPr lang="en-US" dirty="0" err="1"/>
              <a:t>vergisonrası</a:t>
            </a:r>
            <a:endParaRPr lang="en-US" dirty="0"/>
          </a:p>
          <a:p>
            <a:r>
              <a:rPr lang="en-US" dirty="0" err="1"/>
              <a:t>gelir</a:t>
            </a:r>
            <a:r>
              <a:rPr lang="en-US" dirty="0"/>
              <a:t>) </a:t>
            </a:r>
            <a:r>
              <a:rPr lang="en-US" dirty="0" err="1"/>
              <a:t>temel</a:t>
            </a:r>
            <a:r>
              <a:rPr lang="en-US" dirty="0"/>
              <a:t> </a:t>
            </a:r>
            <a:r>
              <a:rPr lang="en-US" dirty="0" err="1"/>
              <a:t>alacak</a:t>
            </a:r>
            <a:r>
              <a:rPr lang="en-US" dirty="0"/>
              <a:t> </a:t>
            </a:r>
            <a:r>
              <a:rPr lang="en-US" dirty="0" err="1"/>
              <a:t>şekilde</a:t>
            </a:r>
            <a:r>
              <a:rPr lang="en-US" dirty="0"/>
              <a:t> </a:t>
            </a:r>
            <a:r>
              <a:rPr lang="en-US" dirty="0" err="1"/>
              <a:t>değiştirmek</a:t>
            </a:r>
            <a:r>
              <a:rPr lang="en-US" dirty="0"/>
              <a:t> için: daha önce</a:t>
            </a:r>
          </a:p>
          <a:p>
            <a:r>
              <a:rPr lang="en-US" i="1" dirty="0"/>
              <a:t>C</a:t>
            </a:r>
            <a:r>
              <a:rPr lang="en-US" dirty="0"/>
              <a:t>=</a:t>
            </a:r>
            <a:r>
              <a:rPr lang="en-US" i="1" dirty="0" err="1"/>
              <a:t>a</a:t>
            </a:r>
            <a:r>
              <a:rPr lang="en-US" dirty="0" err="1"/>
              <a:t>+</a:t>
            </a:r>
            <a:r>
              <a:rPr lang="en-US" i="1" dirty="0" err="1"/>
              <a:t>bY</a:t>
            </a:r>
            <a:r>
              <a:rPr lang="en-US" i="1" dirty="0"/>
              <a:t> </a:t>
            </a:r>
            <a:r>
              <a:rPr lang="en-US" dirty="0"/>
              <a:t>olarak </a:t>
            </a:r>
            <a:r>
              <a:rPr lang="en-US" dirty="0" err="1"/>
              <a:t>yazdığımız</a:t>
            </a:r>
            <a:r>
              <a:rPr lang="en-US" dirty="0"/>
              <a:t> </a:t>
            </a:r>
            <a:r>
              <a:rPr lang="en-US" dirty="0" err="1"/>
              <a:t>fonksiyonu</a:t>
            </a:r>
            <a:r>
              <a:rPr lang="en-US" dirty="0"/>
              <a:t> </a:t>
            </a:r>
            <a:r>
              <a:rPr lang="en-US" dirty="0" err="1"/>
              <a:t>aşağıdaki</a:t>
            </a:r>
            <a:r>
              <a:rPr lang="en-US" dirty="0"/>
              <a:t> </a:t>
            </a:r>
            <a:r>
              <a:rPr lang="en-US" dirty="0" err="1"/>
              <a:t>şekilde</a:t>
            </a:r>
            <a:r>
              <a:rPr lang="en-US" dirty="0"/>
              <a:t> </a:t>
            </a:r>
            <a:r>
              <a:rPr lang="en-US" dirty="0" err="1"/>
              <a:t>yazarız</a:t>
            </a:r>
            <a:r>
              <a:rPr lang="en-US" dirty="0"/>
              <a:t>:</a:t>
            </a:r>
          </a:p>
          <a:p>
            <a:r>
              <a:rPr lang="en-US" i="1" dirty="0"/>
              <a:t>C </a:t>
            </a:r>
            <a:r>
              <a:rPr lang="en-US" dirty="0"/>
              <a:t>= </a:t>
            </a:r>
            <a:r>
              <a:rPr lang="en-US" i="1" dirty="0"/>
              <a:t>a </a:t>
            </a:r>
            <a:r>
              <a:rPr lang="en-US" dirty="0"/>
              <a:t>+ </a:t>
            </a:r>
            <a:r>
              <a:rPr lang="en-US" i="1" dirty="0" err="1"/>
              <a:t>bYd</a:t>
            </a:r>
            <a:endParaRPr lang="en-US" i="1" dirty="0"/>
          </a:p>
          <a:p>
            <a:r>
              <a:rPr lang="en-US" i="1" dirty="0" err="1"/>
              <a:t>veya</a:t>
            </a:r>
            <a:endParaRPr lang="en-US" i="1" dirty="0"/>
          </a:p>
          <a:p>
            <a:r>
              <a:rPr lang="en-US" i="1" dirty="0"/>
              <a:t>C </a:t>
            </a:r>
            <a:r>
              <a:rPr lang="en-US" dirty="0"/>
              <a:t>= </a:t>
            </a:r>
            <a:r>
              <a:rPr lang="en-US" i="1" dirty="0"/>
              <a:t>a </a:t>
            </a:r>
            <a:r>
              <a:rPr lang="en-US" dirty="0"/>
              <a:t>+ </a:t>
            </a:r>
            <a:r>
              <a:rPr lang="en-US" i="1" dirty="0"/>
              <a:t>b</a:t>
            </a:r>
            <a:r>
              <a:rPr lang="en-US" dirty="0"/>
              <a:t>(</a:t>
            </a:r>
            <a:r>
              <a:rPr lang="en-US" i="1" dirty="0"/>
              <a:t>Y </a:t>
            </a:r>
            <a:r>
              <a:rPr lang="en-US" dirty="0"/>
              <a:t>− </a:t>
            </a:r>
            <a:r>
              <a:rPr lang="en-US" i="1" dirty="0"/>
              <a:t>T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1422223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5A3E7C-C8A0-4D0A-8A51-7075420DC3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E4CAAF-DBA4-485D-830C-38C21DA302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err="1"/>
              <a:t>Denge</a:t>
            </a:r>
            <a:r>
              <a:rPr lang="en-US" b="1" dirty="0"/>
              <a:t> için </a:t>
            </a:r>
            <a:r>
              <a:rPr lang="en-US" b="1" dirty="0" err="1"/>
              <a:t>Sızıntılar</a:t>
            </a:r>
            <a:r>
              <a:rPr lang="en-US" b="1" dirty="0"/>
              <a:t>/</a:t>
            </a:r>
            <a:r>
              <a:rPr lang="en-US" b="1" dirty="0" err="1"/>
              <a:t>Enjeksiyonlar</a:t>
            </a:r>
            <a:r>
              <a:rPr lang="en-US" b="1" dirty="0"/>
              <a:t> </a:t>
            </a:r>
            <a:r>
              <a:rPr lang="en-US" b="1" dirty="0" err="1"/>
              <a:t>Yaklaşımı</a:t>
            </a:r>
            <a:r>
              <a:rPr lang="en-US" b="1" dirty="0"/>
              <a:t> </a:t>
            </a:r>
            <a:r>
              <a:rPr lang="en-US" dirty="0" err="1"/>
              <a:t>Vergiler</a:t>
            </a:r>
            <a:r>
              <a:rPr lang="en-US" dirty="0"/>
              <a:t> (</a:t>
            </a:r>
            <a:r>
              <a:rPr lang="en-US" i="1" dirty="0"/>
              <a:t>T</a:t>
            </a:r>
            <a:r>
              <a:rPr lang="en-US" dirty="0"/>
              <a:t>) </a:t>
            </a:r>
            <a:r>
              <a:rPr lang="en-US" dirty="0" err="1"/>
              <a:t>gelir</a:t>
            </a:r>
            <a:endParaRPr lang="en-US" dirty="0"/>
          </a:p>
          <a:p>
            <a:r>
              <a:rPr lang="en-US" dirty="0" err="1"/>
              <a:t>akımında</a:t>
            </a:r>
            <a:r>
              <a:rPr lang="en-US" dirty="0"/>
              <a:t> </a:t>
            </a:r>
            <a:r>
              <a:rPr lang="en-US" dirty="0" err="1"/>
              <a:t>meydana</a:t>
            </a:r>
            <a:r>
              <a:rPr lang="en-US" dirty="0"/>
              <a:t> </a:t>
            </a:r>
            <a:r>
              <a:rPr lang="en-US" dirty="0" err="1"/>
              <a:t>gelen</a:t>
            </a:r>
            <a:r>
              <a:rPr lang="en-US" dirty="0"/>
              <a:t> </a:t>
            </a:r>
            <a:r>
              <a:rPr lang="en-US" dirty="0" err="1"/>
              <a:t>sızıntılardır</a:t>
            </a:r>
            <a:r>
              <a:rPr lang="en-US" dirty="0"/>
              <a:t>. </a:t>
            </a:r>
            <a:r>
              <a:rPr lang="en-US" dirty="0" err="1"/>
              <a:t>Tasaaruflar</a:t>
            </a:r>
            <a:r>
              <a:rPr lang="en-US" dirty="0"/>
              <a:t> da (</a:t>
            </a:r>
            <a:r>
              <a:rPr lang="en-US" i="1" dirty="0"/>
              <a:t>S</a:t>
            </a:r>
            <a:r>
              <a:rPr lang="en-US" dirty="0"/>
              <a:t>) bu </a:t>
            </a:r>
            <a:r>
              <a:rPr lang="en-US" dirty="0" err="1"/>
              <a:t>şekilde</a:t>
            </a:r>
            <a:endParaRPr lang="en-US" dirty="0"/>
          </a:p>
          <a:p>
            <a:r>
              <a:rPr lang="en-US" dirty="0"/>
              <a:t>bir </a:t>
            </a:r>
            <a:r>
              <a:rPr lang="en-US" dirty="0" err="1"/>
              <a:t>sızıntıdır</a:t>
            </a:r>
            <a:r>
              <a:rPr lang="en-US" dirty="0"/>
              <a:t>.</a:t>
            </a:r>
          </a:p>
          <a:p>
            <a:r>
              <a:rPr lang="en-US" dirty="0"/>
              <a:t>• </a:t>
            </a:r>
            <a:r>
              <a:rPr lang="en-US" dirty="0" err="1"/>
              <a:t>Denge</a:t>
            </a:r>
            <a:r>
              <a:rPr lang="en-US" dirty="0"/>
              <a:t> </a:t>
            </a:r>
            <a:r>
              <a:rPr lang="en-US" dirty="0" err="1"/>
              <a:t>durumunda</a:t>
            </a:r>
            <a:r>
              <a:rPr lang="en-US" dirty="0"/>
              <a:t>, </a:t>
            </a:r>
            <a:r>
              <a:rPr lang="en-US" dirty="0" err="1"/>
              <a:t>cebirsel</a:t>
            </a:r>
            <a:r>
              <a:rPr lang="en-US" dirty="0"/>
              <a:t> olarak, </a:t>
            </a:r>
            <a:r>
              <a:rPr lang="en-US" dirty="0" err="1"/>
              <a:t>toplam</a:t>
            </a:r>
            <a:r>
              <a:rPr lang="en-US" dirty="0"/>
              <a:t> </a:t>
            </a:r>
            <a:r>
              <a:rPr lang="en-US" dirty="0" err="1"/>
              <a:t>çıktı</a:t>
            </a:r>
            <a:r>
              <a:rPr lang="en-US" dirty="0"/>
              <a:t> (</a:t>
            </a:r>
            <a:r>
              <a:rPr lang="en-US" dirty="0" err="1"/>
              <a:t>gelir</a:t>
            </a:r>
            <a:r>
              <a:rPr lang="en-US" dirty="0"/>
              <a:t>) (</a:t>
            </a:r>
            <a:r>
              <a:rPr lang="en-US" i="1" dirty="0"/>
              <a:t>Y</a:t>
            </a:r>
            <a:r>
              <a:rPr lang="en-US" dirty="0"/>
              <a:t>)</a:t>
            </a:r>
          </a:p>
          <a:p>
            <a:r>
              <a:rPr lang="en-US" dirty="0" err="1"/>
              <a:t>planlanan</a:t>
            </a:r>
            <a:r>
              <a:rPr lang="en-US" dirty="0"/>
              <a:t> </a:t>
            </a:r>
            <a:r>
              <a:rPr lang="en-US" dirty="0" err="1"/>
              <a:t>toplam</a:t>
            </a:r>
            <a:r>
              <a:rPr lang="en-US" dirty="0"/>
              <a:t> </a:t>
            </a:r>
            <a:r>
              <a:rPr lang="en-US" dirty="0" err="1"/>
              <a:t>harcamaya</a:t>
            </a:r>
            <a:r>
              <a:rPr lang="en-US" dirty="0"/>
              <a:t> (</a:t>
            </a:r>
            <a:r>
              <a:rPr lang="en-US" i="1" dirty="0"/>
              <a:t>AE</a:t>
            </a:r>
            <a:r>
              <a:rPr lang="en-US" dirty="0"/>
              <a:t>) </a:t>
            </a:r>
            <a:r>
              <a:rPr lang="en-US" dirty="0" err="1"/>
              <a:t>eşittir</a:t>
            </a:r>
            <a:r>
              <a:rPr lang="en-US" dirty="0"/>
              <a:t>. </a:t>
            </a:r>
            <a:r>
              <a:rPr lang="en-US" dirty="0" err="1"/>
              <a:t>Sızıntılar</a:t>
            </a:r>
            <a:r>
              <a:rPr lang="en-US" dirty="0"/>
              <a:t> (</a:t>
            </a:r>
            <a:r>
              <a:rPr lang="en-US" i="1" dirty="0"/>
              <a:t>S </a:t>
            </a:r>
            <a:r>
              <a:rPr lang="en-US" dirty="0"/>
              <a:t>+ </a:t>
            </a:r>
            <a:r>
              <a:rPr lang="en-US" i="1" dirty="0"/>
              <a:t>T</a:t>
            </a:r>
            <a:r>
              <a:rPr lang="en-US" dirty="0"/>
              <a:t>) da</a:t>
            </a:r>
          </a:p>
          <a:p>
            <a:r>
              <a:rPr lang="en-US" dirty="0" err="1"/>
              <a:t>planlanan</a:t>
            </a:r>
            <a:r>
              <a:rPr lang="en-US" dirty="0"/>
              <a:t> </a:t>
            </a:r>
            <a:r>
              <a:rPr lang="en-US" dirty="0" err="1"/>
              <a:t>enjeksiyonlara</a:t>
            </a:r>
            <a:r>
              <a:rPr lang="en-US" dirty="0"/>
              <a:t> </a:t>
            </a:r>
            <a:r>
              <a:rPr lang="en-US" dirty="0" err="1"/>
              <a:t>eşit</a:t>
            </a:r>
            <a:r>
              <a:rPr lang="en-US" dirty="0"/>
              <a:t> </a:t>
            </a:r>
            <a:r>
              <a:rPr lang="en-US" dirty="0" err="1"/>
              <a:t>olmak</a:t>
            </a:r>
            <a:r>
              <a:rPr lang="en-US" dirty="0"/>
              <a:t> </a:t>
            </a:r>
            <a:r>
              <a:rPr lang="en-US" dirty="0" err="1"/>
              <a:t>zorundadır</a:t>
            </a:r>
            <a:r>
              <a:rPr lang="en-US" dirty="0"/>
              <a:t> (</a:t>
            </a:r>
            <a:r>
              <a:rPr lang="en-US" i="1" dirty="0"/>
              <a:t>I </a:t>
            </a:r>
            <a:r>
              <a:rPr lang="en-US" dirty="0"/>
              <a:t>+ </a:t>
            </a:r>
            <a:r>
              <a:rPr lang="en-US" i="1" dirty="0"/>
              <a:t>G</a:t>
            </a:r>
            <a:r>
              <a:rPr lang="en-US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3582909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4B7359-1979-4C53-80E8-5B0EDAC2DE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CA412DE-C16C-44D3-BA7F-E1F9438AA70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19362" y="2647986"/>
            <a:ext cx="3153276" cy="2707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691135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{0B82919C-DC61-4B3E-AE51-7B9C09AB1396}tf02900743</Template>
  <TotalTime>7</TotalTime>
  <Words>318</Words>
  <Application>Microsoft Office PowerPoint</Application>
  <PresentationFormat>Widescreen</PresentationFormat>
  <Paragraphs>42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Arial</vt:lpstr>
      <vt:lpstr>Garamond</vt:lpstr>
      <vt:lpstr>Organic</vt:lpstr>
      <vt:lpstr>Makro İktisadi Politikalar 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Gelir Vergisi ve Çarpan</vt:lpstr>
      <vt:lpstr>PowerPoint Presentation</vt:lpstr>
      <vt:lpstr>Kaynaklar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Makro İktisadi Politikalar I</dc:title>
  <dc:creator>Umut Öneş</dc:creator>
  <cp:lastModifiedBy>Umut Öneş</cp:lastModifiedBy>
  <cp:revision>1</cp:revision>
  <dcterms:created xsi:type="dcterms:W3CDTF">2020-01-23T11:17:05Z</dcterms:created>
  <dcterms:modified xsi:type="dcterms:W3CDTF">2020-01-23T11:24:42Z</dcterms:modified>
</cp:coreProperties>
</file>