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9"/>
  </p:notesMasterIdLst>
  <p:handoutMasterIdLst>
    <p:handoutMasterId r:id="rId10"/>
  </p:handoutMasterIdLst>
  <p:sldIdLst>
    <p:sldId id="668" r:id="rId4"/>
    <p:sldId id="710" r:id="rId5"/>
    <p:sldId id="711" r:id="rId6"/>
    <p:sldId id="712" r:id="rId7"/>
    <p:sldId id="713"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62" y="9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65774" y="1866750"/>
            <a:ext cx="6706522" cy="584775"/>
          </a:xfrm>
          <a:prstGeom prst="rect">
            <a:avLst/>
          </a:prstGeom>
        </p:spPr>
        <p:txBody>
          <a:bodyPr wrap="square">
            <a:spAutoFit/>
          </a:bodyPr>
          <a:lstStyle/>
          <a:p>
            <a:pPr algn="ctr"/>
            <a:r>
              <a:rPr lang="tr-TR" sz="3200" b="1" dirty="0">
                <a:latin typeface="Arial" panose="020B0604020202020204" pitchFamily="34" charset="0"/>
                <a:cs typeface="Arial" panose="020B0604020202020204" pitchFamily="34" charset="0"/>
              </a:rPr>
              <a:t>GGY438 Girişimcilik</a:t>
            </a:r>
          </a:p>
        </p:txBody>
      </p:sp>
      <p:sp>
        <p:nvSpPr>
          <p:cNvPr id="5" name="Dikdörtgen 4"/>
          <p:cNvSpPr/>
          <p:nvPr/>
        </p:nvSpPr>
        <p:spPr>
          <a:xfrm>
            <a:off x="279181" y="3913318"/>
            <a:ext cx="8479708" cy="584775"/>
          </a:xfrm>
          <a:prstGeom prst="rect">
            <a:avLst/>
          </a:prstGeom>
        </p:spPr>
        <p:txBody>
          <a:bodyPr wrap="square">
            <a:spAutoFit/>
          </a:bodyPr>
          <a:lstStyle/>
          <a:p>
            <a:pPr algn="ctr"/>
            <a:r>
              <a:rPr lang="tr-TR" sz="1600" b="1" dirty="0">
                <a:latin typeface="Arial" panose="020B0604020202020204" pitchFamily="34" charset="0"/>
                <a:ea typeface="Times New Roman" panose="02020603050405020304" pitchFamily="18" charset="0"/>
                <a:cs typeface="Arial" panose="020B0604020202020204" pitchFamily="34" charset="0"/>
              </a:rPr>
              <a:t>Doç. Dr. Erol DEMİR</a:t>
            </a:r>
          </a:p>
          <a:p>
            <a:pPr algn="ct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Unvan 1"/>
          <p:cNvSpPr txBox="1">
            <a:spLocks/>
          </p:cNvSpPr>
          <p:nvPr/>
        </p:nvSpPr>
        <p:spPr>
          <a:xfrm>
            <a:off x="1956491" y="528170"/>
            <a:ext cx="5365072"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800" smtClean="0">
                <a:latin typeface="Times New Roman" panose="02020603050405020304" pitchFamily="18" charset="0"/>
                <a:ea typeface="ＭＳ Ｐゴシック" panose="020B0600070205080204" pitchFamily="34" charset="-128"/>
                <a:cs typeface="Times New Roman" panose="02020603050405020304" pitchFamily="18" charset="0"/>
              </a:rPr>
              <a:t>Dersin Amacı </a:t>
            </a:r>
            <a:endParaRPr 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7" name="İçerik Yer Tutucusu 2"/>
          <p:cNvSpPr>
            <a:spLocks noGrp="1"/>
          </p:cNvSpPr>
          <p:nvPr>
            <p:ph idx="1"/>
          </p:nvPr>
        </p:nvSpPr>
        <p:spPr>
          <a:xfrm>
            <a:off x="595579" y="1787047"/>
            <a:ext cx="8229599" cy="4227912"/>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Girişim, girişimci kavramlarıyla ilgili konuların öğrenilmesi, girişimcilikteki anahtar kavramların açıklanması ve teorik çerçeveyle günlük hayattaki uygulamalar arasında bir köprü kurmayı amaçlamaktadır. </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Başkaları için çalışmanın yanı sıra kendini işini kurabilecek özelliklere, bilgi ve yetkinliklere sahip olması hedeflenen öğrencilerin kendilerinde var olan girişimcilik özelliklerini ortaya çıkarmaları ve bunları geliştirebilmeleri için gerekli donanımı kazanmaları amaçlanmaktadır.</a:t>
            </a:r>
          </a:p>
          <a:p>
            <a:pPr marL="0" indent="0">
              <a:buNone/>
            </a:pPr>
            <a:endParaRPr lang="tr-TR" dirty="0"/>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1991273" y="279659"/>
            <a:ext cx="5648325"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800" smtClean="0">
                <a:latin typeface="Times New Roman" panose="02020603050405020304" pitchFamily="18" charset="0"/>
                <a:ea typeface="ＭＳ Ｐゴシック" panose="020B0600070205080204" pitchFamily="34" charset="-128"/>
                <a:cs typeface="Times New Roman" panose="02020603050405020304" pitchFamily="18" charset="0"/>
              </a:rPr>
              <a:t>Öğrenme Çıktıları</a:t>
            </a:r>
            <a:endParaRPr 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5" name="İçerik Yer Tutucusu 2"/>
          <p:cNvSpPr>
            <a:spLocks noGrp="1"/>
          </p:cNvSpPr>
          <p:nvPr>
            <p:ph idx="1"/>
          </p:nvPr>
        </p:nvSpPr>
        <p:spPr>
          <a:xfrm>
            <a:off x="481030" y="1431067"/>
            <a:ext cx="8342118" cy="4797136"/>
          </a:xfrm>
        </p:spPr>
        <p:txBody>
          <a:bodyPr/>
          <a:lstStyle/>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1.</a:t>
            </a:r>
            <a:r>
              <a:rPr lang="tr-TR" sz="2000" dirty="0">
                <a:latin typeface="Times New Roman" panose="02020603050405020304" pitchFamily="18" charset="0"/>
                <a:cs typeface="Times New Roman" panose="02020603050405020304" pitchFamily="18" charset="0"/>
              </a:rPr>
              <a:t> Girişimcilik özelliklerinden hareketle kendi girişimcilik özelliklerini sorgular. Girişimcilik türleri ile ilgili açıklanan faaliyetleri karşılaştırır.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Başarılı girişimcilik öykülerindeki girişimcilik özelliklerini değerlendirerek kendi girişimcilik özelliklerini geliştirir.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Girişimcilikteki engelleri ve teşvikleri öğrenerek uygun sektörle ilgili fırsatları karşılaştırır.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a:t>
            </a:r>
            <a:r>
              <a:rPr lang="tr-TR" sz="2000" dirty="0">
                <a:latin typeface="Times New Roman" panose="02020603050405020304" pitchFamily="18" charset="0"/>
                <a:cs typeface="Times New Roman" panose="02020603050405020304" pitchFamily="18" charset="0"/>
              </a:rPr>
              <a:t> Başarılı girişimcilik örneklerinden hareketle kariyer planını bir girişimci olarak yapılandırır. Girişimciliğin geliştirilmesi için engelleri ve teşvikleri değerlendirerek önerilerde bulunur.</a:t>
            </a:r>
          </a:p>
          <a:p>
            <a:pPr marL="0" indent="0">
              <a:buNone/>
            </a:pPr>
            <a:endParaRPr lang="tr-TR" dirty="0"/>
          </a:p>
        </p:txBody>
      </p:sp>
    </p:spTree>
    <p:extLst>
      <p:ext uri="{BB962C8B-B14F-4D97-AF65-F5344CB8AC3E}">
        <p14:creationId xmlns:p14="http://schemas.microsoft.com/office/powerpoint/2010/main" val="16275523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2043366" y="463931"/>
            <a:ext cx="4451600" cy="424692"/>
          </a:xfrm>
        </p:spPr>
        <p:txBody>
          <a:bodyPr>
            <a:normAutofit fontScale="90000" lnSpcReduction="10000"/>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altLang="tr-TR" sz="2800" smtClean="0">
                <a:latin typeface="Times New Roman" panose="02020603050405020304" pitchFamily="18" charset="0"/>
                <a:ea typeface="ＭＳ Ｐゴシック" panose="020B0600070205080204" pitchFamily="34" charset="-128"/>
                <a:cs typeface="Times New Roman" panose="02020603050405020304" pitchFamily="18" charset="0"/>
              </a:rPr>
              <a:t>Dersin İçeriği </a:t>
            </a:r>
            <a:endParaRPr lang="tr-TR" alt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5" name="İçerik Yer Tutucusu 2"/>
          <p:cNvSpPr txBox="1">
            <a:spLocks/>
          </p:cNvSpPr>
          <p:nvPr/>
        </p:nvSpPr>
        <p:spPr>
          <a:xfrm>
            <a:off x="775675" y="1674800"/>
            <a:ext cx="8214756" cy="4417027"/>
          </a:xfrm>
          <a:prstGeom prst="rect">
            <a:avLst/>
          </a:prstGeom>
        </p:spPr>
        <p:txBody>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Girişimciliğin kavramsal çerçevesi,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Yaklaşımları,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Fonksiyonları,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Süreci,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Girişimcilik kültürü,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Girişimciliğin ulusal ve uluslararası düzeyleri, </a:t>
            </a:r>
          </a:p>
          <a:p>
            <a:pPr>
              <a:lnSpc>
                <a:spcPct val="15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Girişimcilik ahlakı.</a:t>
            </a:r>
          </a:p>
        </p:txBody>
      </p:sp>
    </p:spTree>
    <p:extLst>
      <p:ext uri="{BB962C8B-B14F-4D97-AF65-F5344CB8AC3E}">
        <p14:creationId xmlns:p14="http://schemas.microsoft.com/office/powerpoint/2010/main" val="727152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3" name="Unvan 1"/>
          <p:cNvSpPr txBox="1">
            <a:spLocks/>
          </p:cNvSpPr>
          <p:nvPr/>
        </p:nvSpPr>
        <p:spPr>
          <a:xfrm>
            <a:off x="3148301" y="506213"/>
            <a:ext cx="1849018" cy="598487"/>
          </a:xfrm>
        </p:spPr>
        <p:txBody>
          <a:bodyPr/>
          <a:lst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a:lstStyle>
          <a:p>
            <a:r>
              <a:rPr lang="tr-TR" sz="2800" smtClean="0">
                <a:latin typeface="Times New Roman" panose="02020603050405020304" pitchFamily="18" charset="0"/>
                <a:ea typeface="ＭＳ Ｐゴシック" panose="020B0600070205080204" pitchFamily="34" charset="-128"/>
                <a:cs typeface="Times New Roman" panose="02020603050405020304" pitchFamily="18" charset="0"/>
              </a:rPr>
              <a:t>Kaynakça</a:t>
            </a:r>
            <a:endParaRPr lang="tr-TR" sz="28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5" name="İçerik Yer Tutucusu 2"/>
          <p:cNvSpPr>
            <a:spLocks noGrp="1"/>
          </p:cNvSpPr>
          <p:nvPr>
            <p:ph idx="1"/>
          </p:nvPr>
        </p:nvSpPr>
        <p:spPr>
          <a:xfrm>
            <a:off x="338726" y="1493740"/>
            <a:ext cx="8149937" cy="4187835"/>
          </a:xfrm>
        </p:spPr>
        <p:txBody>
          <a:bodyPr/>
          <a:lstStyle/>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Bayraktaroğlu, Serkan (2005) Girişimcilik Ders Notları, Sakarya Kitabevi, Sakarya.</a:t>
            </a:r>
          </a:p>
          <a:p>
            <a:pPr algn="just">
              <a:lnSpc>
                <a:spcPct val="150000"/>
              </a:lnSpc>
              <a:spcBef>
                <a:spcPts val="0"/>
              </a:spcBef>
              <a:buFont typeface="Wingdings" panose="05000000000000000000" pitchFamily="2" charset="2"/>
              <a:buChar char="§"/>
            </a:pPr>
            <a:r>
              <a:rPr lang="tr-TR" sz="2200" dirty="0">
                <a:latin typeface="Times New Roman" panose="02020603050405020304" pitchFamily="18" charset="0"/>
                <a:cs typeface="Times New Roman" panose="02020603050405020304" pitchFamily="18" charset="0"/>
              </a:rPr>
              <a:t>Arıkan, Semra (2004), Girişimcilik, Siyasal kitabevi, Ankara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Naktiyok</a:t>
            </a:r>
            <a:r>
              <a:rPr lang="tr-TR" sz="2200" dirty="0">
                <a:latin typeface="Times New Roman" panose="02020603050405020304" pitchFamily="18" charset="0"/>
                <a:cs typeface="Times New Roman" panose="02020603050405020304" pitchFamily="18" charset="0"/>
              </a:rPr>
              <a:t>, A. (2004), İç Girişimcilik, Beta yayınları. </a:t>
            </a:r>
          </a:p>
          <a:p>
            <a:pPr algn="just">
              <a:lnSpc>
                <a:spcPct val="150000"/>
              </a:lnSpc>
              <a:spcBef>
                <a:spcPts val="0"/>
              </a:spcBef>
              <a:buFont typeface="Wingdings" panose="05000000000000000000" pitchFamily="2" charset="2"/>
              <a:buChar char="§"/>
            </a:pPr>
            <a:r>
              <a:rPr lang="tr-TR" sz="2200" dirty="0" err="1">
                <a:latin typeface="Times New Roman" panose="02020603050405020304" pitchFamily="18" charset="0"/>
                <a:cs typeface="Times New Roman" panose="02020603050405020304" pitchFamily="18" charset="0"/>
              </a:rPr>
              <a:t>Döm</a:t>
            </a:r>
            <a:r>
              <a:rPr lang="tr-TR" sz="2200" dirty="0">
                <a:latin typeface="Times New Roman" panose="02020603050405020304" pitchFamily="18" charset="0"/>
                <a:cs typeface="Times New Roman" panose="02020603050405020304" pitchFamily="18" charset="0"/>
              </a:rPr>
              <a:t>, S. (2006), Girişimcilik ve Küçük İşletme Yöneticiliği, Detay yayıncılık.</a:t>
            </a:r>
          </a:p>
          <a:p>
            <a:pPr>
              <a:lnSpc>
                <a:spcPct val="150000"/>
              </a:lnSpc>
            </a:pPr>
            <a:endParaRPr lang="tr-TR" dirty="0"/>
          </a:p>
        </p:txBody>
      </p:sp>
    </p:spTree>
    <p:extLst>
      <p:ext uri="{BB962C8B-B14F-4D97-AF65-F5344CB8AC3E}">
        <p14:creationId xmlns:p14="http://schemas.microsoft.com/office/powerpoint/2010/main" val="42703596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17134</TotalTime>
  <Words>229</Words>
  <Application>Microsoft Office PowerPoint</Application>
  <PresentationFormat>Ekran Gösterisi (4:3)</PresentationFormat>
  <Paragraphs>33</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5</vt:i4>
      </vt:variant>
    </vt:vector>
  </HeadingPairs>
  <TitlesOfParts>
    <vt:vector size="13" baseType="lpstr">
      <vt:lpstr>ＭＳ Ｐゴシック</vt:lpstr>
      <vt:lpstr>Arial</vt:lpstr>
      <vt:lpstr>Calibri</vt:lpstr>
      <vt:lpstr>Times New Roman</vt:lpstr>
      <vt:lpstr>Wingdings</vt:lpstr>
      <vt:lpstr>ekonomi</vt:lpstr>
      <vt:lpstr>1_Rics</vt:lpstr>
      <vt:lpstr>h.t.</vt:lpstr>
      <vt:lpstr>PowerPoint Sunusu</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876</cp:revision>
  <cp:lastPrinted>2016-10-24T07:53:35Z</cp:lastPrinted>
  <dcterms:created xsi:type="dcterms:W3CDTF">2016-09-18T09:35:24Z</dcterms:created>
  <dcterms:modified xsi:type="dcterms:W3CDTF">2020-02-28T09:14:38Z</dcterms:modified>
</cp:coreProperties>
</file>