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87" r:id="rId2"/>
    <p:sldId id="28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86" r:id="rId19"/>
    <p:sldId id="283" r:id="rId20"/>
    <p:sldId id="284" r:id="rId21"/>
    <p:sldId id="272" r:id="rId22"/>
    <p:sldId id="273" r:id="rId23"/>
    <p:sldId id="274" r:id="rId24"/>
    <p:sldId id="275" r:id="rId25"/>
    <p:sldId id="276" r:id="rId26"/>
    <p:sldId id="277" r:id="rId27"/>
    <p:sldId id="278" r:id="rId28"/>
    <p:sldId id="280" r:id="rId29"/>
    <p:sldId id="279" r:id="rId30"/>
    <p:sldId id="281" r:id="rId31"/>
    <p:sldId id="282"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18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07022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60329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753082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76867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65234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95135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86606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25969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80515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3886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3518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43196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7408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03660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1484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42208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75050-0E15-4C5B-92B0-66D068882F1F}" type="datetimeFigureOut">
              <a:rPr lang="tr-TR" smtClean="0"/>
              <a:pPr/>
              <a:t>28.11.2019</a:t>
            </a:fld>
            <a:endParaRPr lang="tr-T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22705222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Grp="1" noChangeArrowheads="1"/>
          </p:cNvSpPr>
          <p:nvPr>
            <p:ph type="ctrTitle"/>
          </p:nvPr>
        </p:nvSpPr>
        <p:spPr>
          <a:xfrm>
            <a:off x="1600200" y="1657350"/>
            <a:ext cx="5943600" cy="1200150"/>
          </a:xfrm>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ctr" eaLnBrk="1" hangingPunct="1"/>
            <a:r>
              <a:rPr lang="en-US" altLang="en-US" sz="2400" dirty="0" err="1">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Yapay</a:t>
            </a:r>
            <a:r>
              <a:rPr lang="en-US"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en-US" altLang="en-US" sz="2400" dirty="0" err="1">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Zeka</a:t>
            </a:r>
            <a:r>
              <a:rPr lang="tr-TR"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br>
              <a:rPr lang="tr-TR"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br>
            <a:r>
              <a:rPr lang="tr-TR"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802600715151 </a:t>
            </a:r>
            <a:r>
              <a:rPr lang="tr-TR" altLang="en-US" dirty="0" smtClean="0">
                <a:ea typeface="ＭＳ Ｐゴシック" panose="020B0600070205080204" pitchFamily="34" charset="-128"/>
              </a:rPr>
              <a:t/>
            </a:r>
            <a:br>
              <a:rPr lang="tr-TR" altLang="en-US" dirty="0" smtClean="0">
                <a:ea typeface="ＭＳ Ｐゴシック" panose="020B0600070205080204" pitchFamily="34" charset="-128"/>
              </a:rPr>
            </a:br>
            <a:endParaRPr lang="en-US" altLang="en-US" dirty="0" smtClean="0">
              <a:ea typeface="ＭＳ Ｐゴシック" panose="020B0600070205080204" pitchFamily="34" charset="-128"/>
            </a:endParaRPr>
          </a:p>
        </p:txBody>
      </p:sp>
      <p:sp>
        <p:nvSpPr>
          <p:cNvPr id="3075" name="Rectangle 3"/>
          <p:cNvSpPr>
            <a:spLocks noGrp="1" noChangeArrowheads="1"/>
          </p:cNvSpPr>
          <p:nvPr>
            <p:ph type="subTitle" idx="1"/>
          </p:nvPr>
        </p:nvSpPr>
        <p:spPr>
          <a:xfrm>
            <a:off x="3200400" y="3471863"/>
            <a:ext cx="3429000" cy="571500"/>
          </a:xfrm>
        </p:spPr>
        <p:txBody>
          <a:bodyPr rtlCol="0">
            <a:normAutofit/>
          </a:bodyPr>
          <a:lstStyle/>
          <a:p>
            <a:pPr>
              <a:defRPr/>
            </a:pPr>
            <a:r>
              <a:rPr lang="tr-TR" altLang="en-US" dirty="0" smtClean="0"/>
              <a:t>Doç. Dr. Mehmet Serdar GÜZEL</a:t>
            </a:r>
            <a:endParaRPr lang="en-US" altLang="en-US" dirty="0" smtClean="0"/>
          </a:p>
        </p:txBody>
      </p:sp>
      <p:sp>
        <p:nvSpPr>
          <p:cNvPr id="3" name="Rectangle 1"/>
          <p:cNvSpPr>
            <a:spLocks noChangeArrowheads="1"/>
          </p:cNvSpPr>
          <p:nvPr/>
        </p:nvSpPr>
        <p:spPr bwMode="auto">
          <a:xfrm>
            <a:off x="304801" y="325029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a:latin typeface="Arial" panose="020B0604020202020204" pitchFamily="34" charset="0"/>
              </a:rPr>
              <a:t/>
            </a:r>
            <a:br>
              <a:rPr lang="en-US" altLang="en-US">
                <a:latin typeface="Arial" panose="020B0604020202020204" pitchFamily="34" charset="0"/>
              </a:rPr>
            </a:br>
            <a:endParaRPr lang="en-US" altLang="en-US">
              <a:latin typeface="Arial" panose="020B0604020202020204" pitchFamily="34" charset="0"/>
            </a:endParaRPr>
          </a:p>
        </p:txBody>
      </p:sp>
      <p:sp>
        <p:nvSpPr>
          <p:cNvPr id="5" name="Rectangle 2"/>
          <p:cNvSpPr>
            <a:spLocks noChangeArrowheads="1"/>
          </p:cNvSpPr>
          <p:nvPr/>
        </p:nvSpPr>
        <p:spPr bwMode="auto">
          <a:xfrm>
            <a:off x="304801" y="325029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a:latin typeface="Arial" panose="020B0604020202020204" pitchFamily="34" charset="0"/>
              </a:rPr>
              <a:t/>
            </a:r>
            <a:br>
              <a:rPr lang="en-US" altLang="en-US">
                <a:latin typeface="Arial" panose="020B0604020202020204" pitchFamily="34" charset="0"/>
              </a:rPr>
            </a:br>
            <a:endParaRPr lang="en-US" altLang="en-US">
              <a:latin typeface="Arial" panose="020B0604020202020204" pitchFamily="34" charset="0"/>
            </a:endParaRPr>
          </a:p>
        </p:txBody>
      </p:sp>
    </p:spTree>
    <p:extLst>
      <p:ext uri="{BB962C8B-B14F-4D97-AF65-F5344CB8AC3E}">
        <p14:creationId xmlns:p14="http://schemas.microsoft.com/office/powerpoint/2010/main" val="7089288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87888"/>
          </a:xfrm>
        </p:spPr>
        <p:txBody>
          <a:bodyPr>
            <a:normAutofit lnSpcReduction="10000"/>
          </a:bodyPr>
          <a:lstStyle/>
          <a:p>
            <a:endParaRPr lang="tr-TR" dirty="0" smtClean="0"/>
          </a:p>
          <a:p>
            <a:pPr algn="just"/>
            <a:r>
              <a:rPr lang="tr-TR" sz="2800" b="1" dirty="0" smtClean="0"/>
              <a:t>3.Adım: </a:t>
            </a:r>
            <a:r>
              <a:rPr lang="tr-TR" dirty="0" smtClean="0"/>
              <a:t>Bu kromozomlar eşleyerek yeniden kopyalama ve değiştirme operatörleri uygulanır. Bu sayede yeni bir </a:t>
            </a:r>
            <a:r>
              <a:rPr lang="tr-TR" dirty="0" err="1" smtClean="0"/>
              <a:t>populasyon</a:t>
            </a:r>
            <a:r>
              <a:rPr lang="tr-TR" dirty="0" smtClean="0"/>
              <a:t> oluşturulur. Kromozomların eşlenmesi kromozomların uygunluk değerlerine göre yapılır. Bu seçimi yapmak için rulet tekerleği seçimi, turnuva seçimi gibi seçme yöntemleri vardır.</a:t>
            </a:r>
          </a:p>
          <a:p>
            <a:pPr algn="just"/>
            <a:r>
              <a:rPr lang="tr-TR" sz="2800" b="1" dirty="0" smtClean="0"/>
              <a:t>4.Adım: </a:t>
            </a:r>
            <a:r>
              <a:rPr lang="tr-TR" dirty="0" smtClean="0"/>
              <a:t>Yeni kromozomlara yer açmak için eski kromozomlar ortadan kaldırılır. Eski kromozomlar çıkartılarak sabit büyüklükte bir </a:t>
            </a:r>
            <a:r>
              <a:rPr lang="tr-TR" dirty="0" err="1" smtClean="0"/>
              <a:t>populasyon</a:t>
            </a:r>
            <a:r>
              <a:rPr lang="tr-TR" dirty="0" smtClean="0"/>
              <a:t> sağlanır.</a:t>
            </a:r>
          </a:p>
          <a:p>
            <a:pPr algn="just"/>
            <a:r>
              <a:rPr lang="tr-TR" sz="2800" b="1" dirty="0" smtClean="0"/>
              <a:t>5.Adım: </a:t>
            </a:r>
            <a:r>
              <a:rPr lang="tr-TR" dirty="0" smtClean="0"/>
              <a:t>Tüm kromozomların uygunlukları tekrar hesaplanır. Tüm kromozomlar yeniden hesaplanarak yeni </a:t>
            </a:r>
            <a:r>
              <a:rPr lang="tr-TR" dirty="0" err="1" smtClean="0"/>
              <a:t>populasyonun</a:t>
            </a:r>
            <a:r>
              <a:rPr lang="tr-TR" dirty="0" smtClean="0"/>
              <a:t> başarısı bulunur.</a:t>
            </a:r>
          </a:p>
          <a:p>
            <a:pPr algn="just"/>
            <a:r>
              <a:rPr lang="tr-TR" sz="2800" b="1" dirty="0" smtClean="0"/>
              <a:t>6.Adım: </a:t>
            </a:r>
            <a:r>
              <a:rPr lang="tr-TR" dirty="0" smtClean="0"/>
              <a:t>GA defalarca çalıştırılarak çok sayıda </a:t>
            </a:r>
            <a:r>
              <a:rPr lang="tr-TR" dirty="0" err="1" smtClean="0"/>
              <a:t>populasyon</a:t>
            </a:r>
            <a:r>
              <a:rPr lang="tr-TR" dirty="0" smtClean="0"/>
              <a:t> oluşturulup hesaplanır. Eğer zaman dolmamışsa 3.adıma gidilir.</a:t>
            </a:r>
          </a:p>
          <a:p>
            <a:pPr algn="just"/>
            <a:r>
              <a:rPr lang="tr-TR" sz="2800" b="1" dirty="0" smtClean="0"/>
              <a:t>7.Adım: </a:t>
            </a:r>
            <a:r>
              <a:rPr lang="tr-TR" dirty="0" smtClean="0"/>
              <a:t>O ana kadar bulunan en iyi kromozom sonuçtur. Çünkü </a:t>
            </a:r>
            <a:r>
              <a:rPr lang="tr-TR" dirty="0" err="1" smtClean="0"/>
              <a:t>populasyonların</a:t>
            </a:r>
            <a:r>
              <a:rPr lang="tr-TR" dirty="0" smtClean="0"/>
              <a:t> hesaplanmasında en iyi bireyler saklanmıştır.</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852704"/>
          </a:xfrm>
        </p:spPr>
        <p:txBody>
          <a:bodyPr/>
          <a:lstStyle/>
          <a:p>
            <a:r>
              <a:rPr lang="tr-TR" dirty="0" smtClean="0"/>
              <a:t>Genetik Algoritma Akış Şeması</a:t>
            </a:r>
            <a:endParaRPr lang="tr-TR"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827584" y="1484785"/>
            <a:ext cx="7056784" cy="49685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Seçilim</a:t>
            </a:r>
            <a:endParaRPr lang="tr-TR" dirty="0"/>
          </a:p>
        </p:txBody>
      </p:sp>
      <p:sp>
        <p:nvSpPr>
          <p:cNvPr id="3" name="2 İçerik Yer Tutucusu"/>
          <p:cNvSpPr>
            <a:spLocks noGrp="1"/>
          </p:cNvSpPr>
          <p:nvPr>
            <p:ph idx="1"/>
          </p:nvPr>
        </p:nvSpPr>
        <p:spPr/>
        <p:txBody>
          <a:bodyPr>
            <a:normAutofit/>
          </a:bodyPr>
          <a:lstStyle/>
          <a:p>
            <a:r>
              <a:rPr lang="tr-TR" dirty="0" smtClean="0"/>
              <a:t>Yeni topluluğu oluşturmak için mevcut topluluktan çaprazlama ve mutasyon işlemine tabi tutulacak bireylerin seçilmesi gerekir.</a:t>
            </a:r>
          </a:p>
          <a:p>
            <a:r>
              <a:rPr lang="tr-TR" dirty="0" smtClean="0"/>
              <a:t>Teoriye göre iyi olan bireyler yaşamını sürdürmeli ve bu bireylerden yeni bireyler oluşturulmalıdır.</a:t>
            </a:r>
          </a:p>
          <a:p>
            <a:r>
              <a:rPr lang="tr-TR" dirty="0" smtClean="0"/>
              <a:t>Bu nedenle tüm seçilim yöntemlerinde uygunluk değeri fazla olan bireylerin seçilme olasılığı daha yüksektir.</a:t>
            </a:r>
          </a:p>
          <a:p>
            <a:r>
              <a:rPr lang="tr-TR" dirty="0" smtClean="0"/>
              <a:t>En bilinen seçilim yöntemleri Rulet Seçilimi, Turnuva Seçilimi ve Sıralı Seçilimdir.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87888"/>
          </a:xfrm>
        </p:spPr>
        <p:txBody>
          <a:bodyPr/>
          <a:lstStyle/>
          <a:p>
            <a:pPr>
              <a:buNone/>
            </a:pPr>
            <a:r>
              <a:rPr lang="tr-TR" b="1" dirty="0" smtClean="0"/>
              <a:t>Rulet Seçilimi:</a:t>
            </a:r>
            <a:r>
              <a:rPr lang="tr-TR" dirty="0" smtClean="0"/>
              <a:t>Topluluktaki tüm bireylerin uygunluk değerleri toplanır ve her bireyin seçilme olasılığı, uygunluk değerinin bu toplam değere oranı kadardır.</a:t>
            </a:r>
          </a:p>
          <a:p>
            <a:pPr>
              <a:buNone/>
            </a:pPr>
            <a:endParaRPr lang="tr-TR" dirty="0" smtClean="0"/>
          </a:p>
          <a:p>
            <a:pPr>
              <a:buNone/>
            </a:pPr>
            <a:r>
              <a:rPr lang="tr-TR" b="1" dirty="0" err="1" smtClean="0"/>
              <a:t>SıralıSeçilim</a:t>
            </a:r>
            <a:r>
              <a:rPr lang="tr-TR" b="1" dirty="0" smtClean="0"/>
              <a:t>: </a:t>
            </a:r>
            <a:r>
              <a:rPr lang="tr-TR" dirty="0" smtClean="0"/>
              <a:t>En kötü uygunlukta olan kromozoma </a:t>
            </a:r>
            <a:r>
              <a:rPr lang="tr-TR" sz="3200" dirty="0" smtClean="0"/>
              <a:t>1 </a:t>
            </a:r>
            <a:r>
              <a:rPr lang="tr-TR" dirty="0" smtClean="0"/>
              <a:t>değeri verilir, ondan daha iyi olana </a:t>
            </a:r>
            <a:r>
              <a:rPr lang="tr-TR" sz="3200" dirty="0" smtClean="0"/>
              <a:t>2, </a:t>
            </a:r>
            <a:r>
              <a:rPr lang="tr-TR" dirty="0" smtClean="0"/>
              <a:t>daha iyisine </a:t>
            </a:r>
            <a:r>
              <a:rPr lang="tr-TR" sz="3000" dirty="0" smtClean="0"/>
              <a:t>3</a:t>
            </a:r>
            <a:r>
              <a:rPr lang="tr-TR" sz="3200" dirty="0" smtClean="0"/>
              <a:t> </a:t>
            </a:r>
            <a:r>
              <a:rPr lang="tr-TR" dirty="0" smtClean="0"/>
              <a:t>değeri verilerek devam edilir.</a:t>
            </a:r>
          </a:p>
          <a:p>
            <a:pPr>
              <a:buNone/>
            </a:pPr>
            <a:endParaRPr lang="tr-TR" dirty="0" smtClean="0"/>
          </a:p>
          <a:p>
            <a:pPr>
              <a:buNone/>
            </a:pPr>
            <a:r>
              <a:rPr lang="tr-TR" b="1" dirty="0" err="1" smtClean="0"/>
              <a:t>TurnuvaSeçilimi</a:t>
            </a:r>
            <a:r>
              <a:rPr lang="tr-TR" b="1" dirty="0" smtClean="0"/>
              <a:t>: </a:t>
            </a:r>
            <a:r>
              <a:rPr lang="tr-TR" dirty="0" smtClean="0"/>
              <a:t>Topluluk içerisinden rastgele k adet(3,5,7..) birey alınır. Bu bireylerin içerisinden uygunluk değeri en iyi olan birey seçilir.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Çaprazlama</a:t>
            </a:r>
            <a:endParaRPr lang="tr-TR" dirty="0"/>
          </a:p>
        </p:txBody>
      </p:sp>
      <p:sp>
        <p:nvSpPr>
          <p:cNvPr id="3" name="2 İçerik Yer Tutucusu"/>
          <p:cNvSpPr>
            <a:spLocks noGrp="1"/>
          </p:cNvSpPr>
          <p:nvPr>
            <p:ph idx="1"/>
          </p:nvPr>
        </p:nvSpPr>
        <p:spPr/>
        <p:txBody>
          <a:bodyPr/>
          <a:lstStyle/>
          <a:p>
            <a:r>
              <a:rPr lang="tr-TR" dirty="0" smtClean="0"/>
              <a:t>Amaç, ata kromozomun yerlerini değiştirerek çocuk kromozomlar üretmek ve böylelikle zaten uygunluk değeri yüksek olan ata kromozomlardan daha yüksek uygunluklu çocuk kromozomlar üretmektir.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87888"/>
          </a:xfrm>
        </p:spPr>
        <p:txBody>
          <a:bodyPr>
            <a:normAutofit/>
          </a:bodyPr>
          <a:lstStyle/>
          <a:p>
            <a:pPr>
              <a:buNone/>
            </a:pPr>
            <a:r>
              <a:rPr lang="tr-TR" b="1" dirty="0" smtClean="0"/>
              <a:t>A)Tek noktalı çaprazlama:</a:t>
            </a:r>
          </a:p>
          <a:p>
            <a:pPr>
              <a:buNone/>
            </a:pPr>
            <a:r>
              <a:rPr lang="tr-TR" dirty="0" smtClean="0">
                <a:solidFill>
                  <a:srgbClr val="00B0F0"/>
                </a:solidFill>
              </a:rPr>
              <a:t>Kromozom-1: </a:t>
            </a:r>
            <a:r>
              <a:rPr lang="tr-TR" dirty="0" smtClean="0"/>
              <a:t>11000|00100110110</a:t>
            </a:r>
          </a:p>
          <a:p>
            <a:pPr>
              <a:buNone/>
            </a:pPr>
            <a:r>
              <a:rPr lang="tr-TR" dirty="0" smtClean="0">
                <a:solidFill>
                  <a:srgbClr val="FF0000"/>
                </a:solidFill>
              </a:rPr>
              <a:t>Kromozom-2: </a:t>
            </a:r>
            <a:r>
              <a:rPr lang="tr-TR" dirty="0" smtClean="0"/>
              <a:t>11011|11000011110</a:t>
            </a:r>
          </a:p>
          <a:p>
            <a:pPr>
              <a:buNone/>
            </a:pPr>
            <a:r>
              <a:rPr lang="tr-TR" dirty="0" smtClean="0"/>
              <a:t>Çocuk-1: </a:t>
            </a:r>
            <a:r>
              <a:rPr lang="tr-TR" dirty="0" smtClean="0">
                <a:solidFill>
                  <a:srgbClr val="00B0F0"/>
                </a:solidFill>
              </a:rPr>
              <a:t>11000</a:t>
            </a:r>
            <a:r>
              <a:rPr lang="tr-TR" dirty="0" smtClean="0">
                <a:solidFill>
                  <a:srgbClr val="FF0000"/>
                </a:solidFill>
              </a:rPr>
              <a:t>11000011110</a:t>
            </a:r>
          </a:p>
          <a:p>
            <a:pPr>
              <a:buNone/>
            </a:pPr>
            <a:r>
              <a:rPr lang="tr-TR" dirty="0" smtClean="0"/>
              <a:t>Çocuk-2: </a:t>
            </a:r>
            <a:r>
              <a:rPr lang="tr-TR" dirty="0" smtClean="0">
                <a:solidFill>
                  <a:srgbClr val="FF0000"/>
                </a:solidFill>
              </a:rPr>
              <a:t>11011</a:t>
            </a:r>
            <a:r>
              <a:rPr lang="tr-TR" dirty="0" smtClean="0">
                <a:solidFill>
                  <a:srgbClr val="00B0F0"/>
                </a:solidFill>
              </a:rPr>
              <a:t>00100110110</a:t>
            </a:r>
          </a:p>
          <a:p>
            <a:pPr>
              <a:buNone/>
            </a:pPr>
            <a:r>
              <a:rPr lang="tr-TR" b="1" dirty="0" smtClean="0"/>
              <a:t>B)Çift noktalı çaprazlama:</a:t>
            </a:r>
          </a:p>
          <a:p>
            <a:pPr>
              <a:buNone/>
            </a:pPr>
            <a:r>
              <a:rPr lang="tr-TR" dirty="0" smtClean="0">
                <a:solidFill>
                  <a:srgbClr val="00B0F0"/>
                </a:solidFill>
              </a:rPr>
              <a:t>Kromozom-1: </a:t>
            </a:r>
            <a:r>
              <a:rPr lang="tr-TR" dirty="0" smtClean="0"/>
              <a:t>11000|00100|110110</a:t>
            </a:r>
          </a:p>
          <a:p>
            <a:pPr>
              <a:buNone/>
            </a:pPr>
            <a:r>
              <a:rPr lang="tr-TR" dirty="0" smtClean="0">
                <a:solidFill>
                  <a:srgbClr val="FF0000"/>
                </a:solidFill>
              </a:rPr>
              <a:t>Kromozom-2: </a:t>
            </a:r>
            <a:r>
              <a:rPr lang="tr-TR" dirty="0" smtClean="0"/>
              <a:t>11011|11000|011110</a:t>
            </a:r>
          </a:p>
          <a:p>
            <a:pPr>
              <a:buNone/>
            </a:pPr>
            <a:r>
              <a:rPr lang="tr-TR" dirty="0" smtClean="0"/>
              <a:t>Çocuk-1: </a:t>
            </a:r>
            <a:r>
              <a:rPr lang="tr-TR" dirty="0" smtClean="0">
                <a:solidFill>
                  <a:srgbClr val="00B0F0"/>
                </a:solidFill>
              </a:rPr>
              <a:t>11000</a:t>
            </a:r>
            <a:r>
              <a:rPr lang="tr-TR" dirty="0" smtClean="0">
                <a:solidFill>
                  <a:srgbClr val="FF0000"/>
                </a:solidFill>
              </a:rPr>
              <a:t>11000</a:t>
            </a:r>
            <a:r>
              <a:rPr lang="tr-TR" dirty="0" smtClean="0">
                <a:solidFill>
                  <a:srgbClr val="00B0F0"/>
                </a:solidFill>
              </a:rPr>
              <a:t>110110</a:t>
            </a:r>
          </a:p>
          <a:p>
            <a:pPr>
              <a:buNone/>
            </a:pPr>
            <a:r>
              <a:rPr lang="tr-TR" dirty="0" smtClean="0"/>
              <a:t>Çocuk-2: </a:t>
            </a:r>
            <a:r>
              <a:rPr lang="tr-TR" dirty="0" smtClean="0">
                <a:solidFill>
                  <a:srgbClr val="FF0000"/>
                </a:solidFill>
              </a:rPr>
              <a:t>11011</a:t>
            </a:r>
            <a:r>
              <a:rPr lang="tr-TR" dirty="0" smtClean="0">
                <a:solidFill>
                  <a:srgbClr val="00B0F0"/>
                </a:solidFill>
              </a:rPr>
              <a:t>00100</a:t>
            </a:r>
            <a:r>
              <a:rPr lang="tr-TR" dirty="0" smtClean="0">
                <a:solidFill>
                  <a:srgbClr val="FF0000"/>
                </a:solidFill>
              </a:rPr>
              <a:t>011110</a:t>
            </a:r>
            <a:endParaRPr lang="tr-TR"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Mutasyon</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Kromozomların kendi genleri veya genleri oluşturan küçük birimleri üzerinde değişiklik yapılmasını sağlayan işlemcidir.</a:t>
            </a:r>
          </a:p>
          <a:p>
            <a:pPr algn="just"/>
            <a:r>
              <a:rPr lang="tr-TR" dirty="0" err="1" smtClean="0"/>
              <a:t>GA’da</a:t>
            </a:r>
            <a:r>
              <a:rPr lang="tr-TR" dirty="0" smtClean="0"/>
              <a:t> değişimin sağladığı avantaj, problemin çözüm alanını araştırmada yön değişikliklerini sağlayarak ‘Mutasyon(Değişim) yardımıyla araştırmanın kısır döngüye girmesini önlemektir.‘(</a:t>
            </a:r>
            <a:r>
              <a:rPr lang="tr-TR" dirty="0" err="1" smtClean="0"/>
              <a:t>LokalMaksimum</a:t>
            </a:r>
            <a:r>
              <a:rPr lang="tr-TR" dirty="0" smtClean="0"/>
              <a:t>)</a:t>
            </a:r>
          </a:p>
          <a:p>
            <a:pPr>
              <a:buNone/>
            </a:pPr>
            <a:r>
              <a:rPr lang="tr-TR" b="1" dirty="0" err="1" smtClean="0"/>
              <a:t>Pozisyonagöredeğişim</a:t>
            </a:r>
            <a:r>
              <a:rPr lang="tr-TR" b="1" dirty="0" smtClean="0"/>
              <a:t>: </a:t>
            </a:r>
            <a:r>
              <a:rPr lang="tr-TR" dirty="0" err="1" smtClean="0"/>
              <a:t>Rasgele</a:t>
            </a:r>
            <a:r>
              <a:rPr lang="tr-TR" dirty="0" smtClean="0"/>
              <a:t> seçilen karakterlerin(genlerin) yerleri değiştirilerek gerçekleştirilir.</a:t>
            </a:r>
          </a:p>
          <a:p>
            <a:pPr>
              <a:buNone/>
            </a:pPr>
            <a:r>
              <a:rPr lang="tr-TR" b="1" dirty="0" smtClean="0"/>
              <a:t>Sıraya göre değişim: </a:t>
            </a:r>
            <a:r>
              <a:rPr lang="tr-TR" dirty="0" smtClean="0"/>
              <a:t>Kromozomun </a:t>
            </a:r>
            <a:r>
              <a:rPr lang="tr-TR" dirty="0" err="1" smtClean="0"/>
              <a:t>rasgele</a:t>
            </a:r>
            <a:r>
              <a:rPr lang="tr-TR" dirty="0" smtClean="0"/>
              <a:t> seçilen iki karakterinden ikincisinin, birincinin önüne getirilmesiyle olur.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srcRect/>
          <a:stretch>
            <a:fillRect/>
          </a:stretch>
        </p:blipFill>
        <p:spPr bwMode="auto">
          <a:xfrm>
            <a:off x="457200" y="1052736"/>
            <a:ext cx="8229600" cy="50405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214313" y="571500"/>
            <a:ext cx="8229600" cy="2819400"/>
          </a:xfrm>
          <a:prstGeom prst="rect">
            <a:avLst/>
          </a:prstGeom>
          <a:noFill/>
          <a:ln w="12700">
            <a:noFill/>
            <a:miter lim="800000"/>
            <a:headEnd/>
            <a:tailEnd/>
          </a:ln>
          <a:effectLst/>
        </p:spPr>
        <p:txBody>
          <a:bodyPr lIns="90488" tIns="44450" rIns="90488" bIns="44450"/>
          <a:lstStyle/>
          <a:p>
            <a:pPr marL="342900" indent="-342900" eaLnBrk="0" hangingPunct="0">
              <a:defRPr/>
            </a:pPr>
            <a:r>
              <a:rPr lang="en-GB" sz="2400" dirty="0">
                <a:latin typeface="Times New Roman" charset="0"/>
              </a:rPr>
              <a:t>	</a:t>
            </a:r>
            <a:r>
              <a:rPr lang="en-GB" sz="2400" dirty="0">
                <a:effectLst>
                  <a:outerShdw blurRad="38100" dist="38100" dir="2700000" algn="tl">
                    <a:srgbClr val="C0C0C0"/>
                  </a:outerShdw>
                </a:effectLst>
                <a:latin typeface="Times New Roman" charset="0"/>
              </a:rPr>
              <a:t>A simple example will help us to understand how a GA works.  Let us find the maximum value of the function </a:t>
            </a:r>
            <a:r>
              <a:rPr lang="en-GB" sz="2400" u="sng" dirty="0">
                <a:solidFill>
                  <a:srgbClr val="FF3300"/>
                </a:solidFill>
                <a:effectLst>
                  <a:outerShdw blurRad="38100" dist="38100" dir="2700000" algn="tl">
                    <a:srgbClr val="C0C0C0"/>
                  </a:outerShdw>
                </a:effectLst>
                <a:latin typeface="Times New Roman" charset="0"/>
              </a:rPr>
              <a:t>(15</a:t>
            </a:r>
            <a:r>
              <a:rPr lang="en-GB" sz="2400" i="1" u="sng" dirty="0">
                <a:solidFill>
                  <a:srgbClr val="FF3300"/>
                </a:solidFill>
                <a:effectLst>
                  <a:outerShdw blurRad="38100" dist="38100" dir="2700000" algn="tl">
                    <a:srgbClr val="C0C0C0"/>
                  </a:outerShdw>
                </a:effectLst>
                <a:latin typeface="Times New Roman" charset="0"/>
              </a:rPr>
              <a:t>x</a:t>
            </a:r>
            <a:r>
              <a:rPr lang="en-GB" sz="2400" u="sng" dirty="0">
                <a:solidFill>
                  <a:srgbClr val="FF3300"/>
                </a:solidFill>
                <a:effectLst>
                  <a:outerShdw blurRad="38100" dist="38100" dir="2700000" algn="tl">
                    <a:srgbClr val="C0C0C0"/>
                  </a:outerShdw>
                </a:effectLst>
                <a:latin typeface="Times New Roman" charset="0"/>
              </a:rPr>
              <a:t> </a:t>
            </a:r>
            <a:r>
              <a:rPr lang="en-GB" sz="2400" u="sng" dirty="0">
                <a:solidFill>
                  <a:srgbClr val="FF3300"/>
                </a:solidFill>
                <a:effectLst>
                  <a:outerShdw blurRad="38100" dist="38100" dir="2700000" algn="tl">
                    <a:srgbClr val="C0C0C0"/>
                  </a:outerShdw>
                </a:effectLst>
                <a:latin typeface="Times New Roman" charset="0"/>
                <a:sym typeface="Symbol" pitchFamily="18" charset="2"/>
              </a:rPr>
              <a:t></a:t>
            </a:r>
            <a:r>
              <a:rPr lang="en-GB" sz="2400" u="sng" dirty="0">
                <a:solidFill>
                  <a:srgbClr val="FF3300"/>
                </a:solidFill>
                <a:effectLst>
                  <a:outerShdw blurRad="38100" dist="38100" dir="2700000" algn="tl">
                    <a:srgbClr val="C0C0C0"/>
                  </a:outerShdw>
                </a:effectLst>
                <a:latin typeface="Times New Roman" charset="0"/>
              </a:rPr>
              <a:t> </a:t>
            </a:r>
            <a:r>
              <a:rPr lang="en-GB" sz="2400" i="1" u="sng" dirty="0">
                <a:solidFill>
                  <a:srgbClr val="FF3300"/>
                </a:solidFill>
                <a:effectLst>
                  <a:outerShdw blurRad="38100" dist="38100" dir="2700000" algn="tl">
                    <a:srgbClr val="C0C0C0"/>
                  </a:outerShdw>
                </a:effectLst>
                <a:latin typeface="Times New Roman" charset="0"/>
              </a:rPr>
              <a:t>x</a:t>
            </a:r>
            <a:r>
              <a:rPr lang="en-GB" sz="2400" u="sng" baseline="30000" dirty="0">
                <a:solidFill>
                  <a:srgbClr val="FF3300"/>
                </a:solidFill>
                <a:effectLst>
                  <a:outerShdw blurRad="38100" dist="38100" dir="2700000" algn="tl">
                    <a:srgbClr val="C0C0C0"/>
                  </a:outerShdw>
                </a:effectLst>
                <a:latin typeface="Times New Roman" charset="0"/>
              </a:rPr>
              <a:t>2</a:t>
            </a:r>
            <a:r>
              <a:rPr lang="en-GB" sz="2400" u="sng" dirty="0">
                <a:solidFill>
                  <a:srgbClr val="FF3300"/>
                </a:solidFill>
                <a:effectLst>
                  <a:outerShdw blurRad="38100" dist="38100" dir="2700000" algn="tl">
                    <a:srgbClr val="C0C0C0"/>
                  </a:outerShdw>
                </a:effectLst>
                <a:latin typeface="Times New Roman" charset="0"/>
              </a:rPr>
              <a:t>)</a:t>
            </a:r>
            <a:r>
              <a:rPr lang="en-GB" sz="2400" u="sng" dirty="0">
                <a:effectLst>
                  <a:outerShdw blurRad="38100" dist="38100" dir="2700000" algn="tl">
                    <a:srgbClr val="C0C0C0"/>
                  </a:outerShdw>
                </a:effectLst>
                <a:latin typeface="Times New Roman" charset="0"/>
              </a:rPr>
              <a:t> </a:t>
            </a:r>
            <a:r>
              <a:rPr lang="en-GB" sz="2400" dirty="0">
                <a:effectLst>
                  <a:outerShdw blurRad="38100" dist="38100" dir="2700000" algn="tl">
                    <a:srgbClr val="C0C0C0"/>
                  </a:outerShdw>
                </a:effectLst>
                <a:latin typeface="Times New Roman" charset="0"/>
              </a:rPr>
              <a:t>where parameter </a:t>
            </a:r>
            <a:r>
              <a:rPr lang="en-GB" sz="2400" i="1" u="sng" dirty="0">
                <a:solidFill>
                  <a:srgbClr val="0000FF"/>
                </a:solidFill>
                <a:effectLst>
                  <a:outerShdw blurRad="38100" dist="38100" dir="2700000" algn="tl">
                    <a:srgbClr val="C0C0C0"/>
                  </a:outerShdw>
                </a:effectLst>
                <a:latin typeface="Times New Roman" charset="0"/>
              </a:rPr>
              <a:t>x</a:t>
            </a:r>
            <a:r>
              <a:rPr lang="en-GB" sz="2400" u="sng" dirty="0">
                <a:solidFill>
                  <a:srgbClr val="0000FF"/>
                </a:solidFill>
                <a:effectLst>
                  <a:outerShdw blurRad="38100" dist="38100" dir="2700000" algn="tl">
                    <a:srgbClr val="C0C0C0"/>
                  </a:outerShdw>
                </a:effectLst>
                <a:latin typeface="Times New Roman" charset="0"/>
              </a:rPr>
              <a:t> varies between 0 and 15</a:t>
            </a:r>
            <a:r>
              <a:rPr lang="en-GB" sz="2400" dirty="0">
                <a:effectLst>
                  <a:outerShdw blurRad="38100" dist="38100" dir="2700000" algn="tl">
                    <a:srgbClr val="C0C0C0"/>
                  </a:outerShdw>
                </a:effectLst>
                <a:latin typeface="Times New Roman" charset="0"/>
              </a:rPr>
              <a:t>. </a:t>
            </a:r>
            <a:r>
              <a:rPr lang="tr-TR" sz="2400" dirty="0">
                <a:effectLst>
                  <a:outerShdw blurRad="38100" dist="38100" dir="2700000" algn="tl">
                    <a:srgbClr val="C0C0C0"/>
                  </a:outerShdw>
                </a:effectLst>
                <a:latin typeface="Times New Roman" charset="0"/>
              </a:rPr>
              <a:t>(</a:t>
            </a:r>
            <a:r>
              <a:rPr lang="en-GB" sz="2400" dirty="0">
                <a:effectLst>
                  <a:outerShdw blurRad="38100" dist="38100" dir="2700000" algn="tl">
                    <a:srgbClr val="C0C0C0"/>
                  </a:outerShdw>
                </a:effectLst>
                <a:latin typeface="Times New Roman" charset="0"/>
              </a:rPr>
              <a:t>integer values</a:t>
            </a:r>
            <a:r>
              <a:rPr lang="tr-TR" sz="2400" dirty="0">
                <a:effectLst>
                  <a:outerShdw blurRad="38100" dist="38100" dir="2700000" algn="tl">
                    <a:srgbClr val="C0C0C0"/>
                  </a:outerShdw>
                </a:effectLst>
                <a:latin typeface="Times New Roman" charset="0"/>
              </a:rPr>
              <a:t> </a:t>
            </a:r>
            <a:r>
              <a:rPr lang="tr-TR" sz="2400" dirty="0" err="1">
                <a:effectLst>
                  <a:outerShdw blurRad="38100" dist="38100" dir="2700000" algn="tl">
                    <a:srgbClr val="C0C0C0"/>
                  </a:outerShdw>
                </a:effectLst>
                <a:latin typeface="Times New Roman" charset="0"/>
              </a:rPr>
              <a:t>with</a:t>
            </a:r>
            <a:r>
              <a:rPr lang="tr-TR" sz="2400" dirty="0">
                <a:effectLst>
                  <a:outerShdw blurRad="38100" dist="38100" dir="2700000" algn="tl">
                    <a:srgbClr val="C0C0C0"/>
                  </a:outerShdw>
                </a:effectLst>
                <a:latin typeface="Times New Roman" charset="0"/>
              </a:rPr>
              <a:t> </a:t>
            </a:r>
            <a:r>
              <a:rPr lang="tr-TR" sz="2400" dirty="0" err="1">
                <a:solidFill>
                  <a:srgbClr val="FF3300"/>
                </a:solidFill>
                <a:effectLst>
                  <a:outerShdw blurRad="38100" dist="38100" dir="2700000" algn="tl">
                    <a:srgbClr val="C0C0C0"/>
                  </a:outerShdw>
                </a:effectLst>
                <a:latin typeface="Times New Roman" charset="0"/>
              </a:rPr>
              <a:t>four</a:t>
            </a:r>
            <a:r>
              <a:rPr lang="tr-TR" sz="2400" dirty="0">
                <a:solidFill>
                  <a:srgbClr val="FF3300"/>
                </a:solidFill>
                <a:effectLst>
                  <a:outerShdw blurRad="38100" dist="38100" dir="2700000" algn="tl">
                    <a:srgbClr val="C0C0C0"/>
                  </a:outerShdw>
                </a:effectLst>
                <a:latin typeface="Times New Roman" charset="0"/>
              </a:rPr>
              <a:t> </a:t>
            </a:r>
            <a:r>
              <a:rPr lang="tr-TR" sz="2400" dirty="0" err="1">
                <a:solidFill>
                  <a:srgbClr val="FF3300"/>
                </a:solidFill>
                <a:effectLst>
                  <a:outerShdw blurRad="38100" dist="38100" dir="2700000" algn="tl">
                    <a:srgbClr val="C0C0C0"/>
                  </a:outerShdw>
                </a:effectLst>
                <a:latin typeface="Times New Roman" charset="0"/>
              </a:rPr>
              <a:t>gens</a:t>
            </a:r>
            <a:r>
              <a:rPr lang="tr-TR" sz="2400" dirty="0">
                <a:solidFill>
                  <a:srgbClr val="FF3300"/>
                </a:solidFill>
                <a:effectLst>
                  <a:outerShdw blurRad="38100" dist="38100" dir="2700000" algn="tl">
                    <a:srgbClr val="C0C0C0"/>
                  </a:outerShdw>
                </a:effectLst>
                <a:latin typeface="Times New Roman" charset="0"/>
              </a:rPr>
              <a:t>.</a:t>
            </a:r>
            <a:endParaRPr lang="en-US" sz="3000" dirty="0">
              <a:solidFill>
                <a:srgbClr val="FF3300"/>
              </a:solidFill>
              <a:latin typeface="Times New Roman" charset="0"/>
            </a:endParaRPr>
          </a:p>
        </p:txBody>
      </p:sp>
      <p:sp>
        <p:nvSpPr>
          <p:cNvPr id="73731" name="Rectangle 3"/>
          <p:cNvSpPr>
            <a:spLocks noChangeArrowheads="1"/>
          </p:cNvSpPr>
          <p:nvPr/>
        </p:nvSpPr>
        <p:spPr bwMode="auto">
          <a:xfrm>
            <a:off x="-2773363" y="-171450"/>
            <a:ext cx="8686801" cy="838200"/>
          </a:xfrm>
          <a:prstGeom prst="rect">
            <a:avLst/>
          </a:prstGeom>
          <a:noFill/>
          <a:ln w="12700">
            <a:noFill/>
            <a:miter lim="800000"/>
            <a:headEnd/>
            <a:tailEnd/>
          </a:ln>
          <a:effectLst/>
        </p:spPr>
        <p:txBody>
          <a:bodyPr lIns="90488" tIns="44450" rIns="90488" bIns="44450" anchor="ctr"/>
          <a:lstStyle/>
          <a:p>
            <a:pPr algn="ctr" eaLnBrk="0" hangingPunct="0">
              <a:defRPr/>
            </a:pPr>
            <a:r>
              <a:rPr lang="tr-TR" sz="2800" b="1" dirty="0">
                <a:solidFill>
                  <a:srgbClr val="0000FF"/>
                </a:solidFill>
                <a:effectLst>
                  <a:outerShdw blurRad="38100" dist="38100" dir="2700000" algn="tl">
                    <a:srgbClr val="C0C0C0"/>
                  </a:outerShdw>
                </a:effectLst>
                <a:latin typeface="Times New Roman" charset="0"/>
              </a:rPr>
              <a:t>GA (</a:t>
            </a:r>
            <a:r>
              <a:rPr lang="tr-TR" sz="2800" b="1" dirty="0" err="1">
                <a:solidFill>
                  <a:srgbClr val="0000FF"/>
                </a:solidFill>
                <a:effectLst>
                  <a:outerShdw blurRad="38100" dist="38100" dir="2700000" algn="tl">
                    <a:srgbClr val="C0C0C0"/>
                  </a:outerShdw>
                </a:effectLst>
                <a:latin typeface="Times New Roman" charset="0"/>
              </a:rPr>
              <a:t>Example</a:t>
            </a:r>
            <a:r>
              <a:rPr lang="tr-TR" sz="2800" b="1" dirty="0">
                <a:solidFill>
                  <a:srgbClr val="0000FF"/>
                </a:solidFill>
                <a:effectLst>
                  <a:outerShdw blurRad="38100" dist="38100" dir="2700000" algn="tl">
                    <a:srgbClr val="C0C0C0"/>
                  </a:outerShdw>
                </a:effectLst>
                <a:latin typeface="Times New Roman" charset="0"/>
              </a:rPr>
              <a:t>)</a:t>
            </a:r>
            <a:endParaRPr lang="en-US" sz="2800" b="1" dirty="0">
              <a:solidFill>
                <a:srgbClr val="0000FF"/>
              </a:solidFill>
              <a:effectLst>
                <a:outerShdw blurRad="38100" dist="38100" dir="2700000" algn="tl">
                  <a:srgbClr val="C0C0C0"/>
                </a:outerShdw>
              </a:effectLst>
              <a:latin typeface="Times New Roman" charset="0"/>
            </a:endParaRPr>
          </a:p>
        </p:txBody>
      </p:sp>
      <p:graphicFrame>
        <p:nvGraphicFramePr>
          <p:cNvPr id="2050" name="Object 5"/>
          <p:cNvGraphicFramePr>
            <a:graphicFrameLocks noChangeAspect="1"/>
          </p:cNvGraphicFramePr>
          <p:nvPr/>
        </p:nvGraphicFramePr>
        <p:xfrm>
          <a:off x="285750" y="2286000"/>
          <a:ext cx="8610600" cy="2352675"/>
        </p:xfrm>
        <a:graphic>
          <a:graphicData uri="http://schemas.openxmlformats.org/presentationml/2006/ole">
            <mc:AlternateContent xmlns:mc="http://schemas.openxmlformats.org/markup-compatibility/2006">
              <mc:Choice xmlns:v="urn:schemas-microsoft-com:vml" Requires="v">
                <p:oleObj spid="_x0000_s5128" name="Document" r:id="rId3" imgW="5629275" imgH="1362075" progId="Word.Document.8">
                  <p:embed/>
                </p:oleObj>
              </mc:Choice>
              <mc:Fallback>
                <p:oleObj name="Document" r:id="rId3" imgW="5629275" imgH="1362075" progId="Word.Document.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r="11511"/>
                      <a:stretch>
                        <a:fillRect/>
                      </a:stretch>
                    </p:blipFill>
                    <p:spPr bwMode="auto">
                      <a:xfrm>
                        <a:off x="285750" y="2286000"/>
                        <a:ext cx="8610600"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2"/>
          <p:cNvSpPr>
            <a:spLocks noChangeArrowheads="1"/>
          </p:cNvSpPr>
          <p:nvPr/>
        </p:nvSpPr>
        <p:spPr bwMode="auto">
          <a:xfrm>
            <a:off x="285750" y="4572000"/>
            <a:ext cx="8534400" cy="2971800"/>
          </a:xfrm>
          <a:prstGeom prst="rect">
            <a:avLst/>
          </a:prstGeom>
          <a:noFill/>
          <a:ln w="12700">
            <a:noFill/>
            <a:miter lim="800000"/>
            <a:headEnd/>
            <a:tailEnd/>
          </a:ln>
          <a:effectLst/>
        </p:spPr>
        <p:txBody>
          <a:bodyPr lIns="90488" tIns="44450" rIns="90488" bIns="44450"/>
          <a:lstStyle/>
          <a:p>
            <a:pPr marL="342900" indent="-342900" eaLnBrk="0" hangingPunct="0">
              <a:defRPr/>
            </a:pPr>
            <a:r>
              <a:rPr lang="en-GB" sz="2400" dirty="0">
                <a:latin typeface="Times New Roman" charset="0"/>
              </a:rPr>
              <a:t>	</a:t>
            </a:r>
            <a:r>
              <a:rPr lang="en-GB" sz="2400" dirty="0">
                <a:effectLst>
                  <a:outerShdw blurRad="38100" dist="38100" dir="2700000" algn="tl">
                    <a:srgbClr val="C0C0C0"/>
                  </a:outerShdw>
                </a:effectLst>
                <a:latin typeface="Times New Roman" charset="0"/>
              </a:rPr>
              <a:t>Suppose that the size of the </a:t>
            </a:r>
            <a:r>
              <a:rPr lang="en-GB" sz="2400" u="sng" dirty="0">
                <a:solidFill>
                  <a:srgbClr val="FF3300"/>
                </a:solidFill>
                <a:effectLst>
                  <a:outerShdw blurRad="38100" dist="38100" dir="2700000" algn="tl">
                    <a:srgbClr val="C0C0C0"/>
                  </a:outerShdw>
                </a:effectLst>
                <a:latin typeface="Times New Roman" charset="0"/>
              </a:rPr>
              <a:t>chromosome population </a:t>
            </a:r>
            <a:r>
              <a:rPr lang="en-GB" sz="2400" i="1" u="sng" dirty="0">
                <a:solidFill>
                  <a:srgbClr val="FF3300"/>
                </a:solidFill>
                <a:effectLst>
                  <a:outerShdw blurRad="38100" dist="38100" dir="2700000" algn="tl">
                    <a:srgbClr val="C0C0C0"/>
                  </a:outerShdw>
                </a:effectLst>
                <a:latin typeface="Times New Roman" charset="0"/>
              </a:rPr>
              <a:t>N</a:t>
            </a:r>
            <a:r>
              <a:rPr lang="en-GB" sz="2400" u="sng" dirty="0">
                <a:solidFill>
                  <a:srgbClr val="FF3300"/>
                </a:solidFill>
                <a:effectLst>
                  <a:outerShdw blurRad="38100" dist="38100" dir="2700000" algn="tl">
                    <a:srgbClr val="C0C0C0"/>
                  </a:outerShdw>
                </a:effectLst>
                <a:latin typeface="Times New Roman" charset="0"/>
              </a:rPr>
              <a:t> is 6</a:t>
            </a:r>
            <a:r>
              <a:rPr lang="en-GB" sz="2400" dirty="0">
                <a:effectLst>
                  <a:outerShdw blurRad="38100" dist="38100" dir="2700000" algn="tl">
                    <a:srgbClr val="C0C0C0"/>
                  </a:outerShdw>
                </a:effectLst>
                <a:latin typeface="Times New Roman" charset="0"/>
              </a:rPr>
              <a:t>, the </a:t>
            </a:r>
            <a:r>
              <a:rPr lang="en-GB" sz="2400" dirty="0">
                <a:solidFill>
                  <a:srgbClr val="FF3300"/>
                </a:solidFill>
                <a:effectLst>
                  <a:outerShdw blurRad="38100" dist="38100" dir="2700000" algn="tl">
                    <a:srgbClr val="C0C0C0"/>
                  </a:outerShdw>
                </a:effectLst>
                <a:latin typeface="Times New Roman" charset="0"/>
              </a:rPr>
              <a:t>crossover probability</a:t>
            </a:r>
            <a:r>
              <a:rPr lang="en-GB" sz="2400" dirty="0">
                <a:effectLst>
                  <a:outerShdw blurRad="38100" dist="38100" dir="2700000" algn="tl">
                    <a:srgbClr val="C0C0C0"/>
                  </a:outerShdw>
                </a:effectLst>
                <a:latin typeface="Times New Roman" charset="0"/>
              </a:rPr>
              <a:t> </a:t>
            </a:r>
            <a:r>
              <a:rPr lang="en-US" sz="2400" i="1" dirty="0">
                <a:effectLst>
                  <a:outerShdw blurRad="38100" dist="38100" dir="2700000" algn="tl">
                    <a:srgbClr val="C0C0C0"/>
                  </a:outerShdw>
                </a:effectLst>
                <a:latin typeface="Times New Roman" charset="0"/>
              </a:rPr>
              <a:t>p</a:t>
            </a:r>
            <a:r>
              <a:rPr lang="en-US" sz="2400" i="1" baseline="-25000" dirty="0">
                <a:effectLst>
                  <a:outerShdw blurRad="38100" dist="38100" dir="2700000" algn="tl">
                    <a:srgbClr val="C0C0C0"/>
                  </a:outerShdw>
                </a:effectLst>
                <a:latin typeface="Times New Roman" charset="0"/>
              </a:rPr>
              <a:t>c</a:t>
            </a:r>
            <a:r>
              <a:rPr lang="en-GB" sz="2400" dirty="0">
                <a:effectLst>
                  <a:outerShdw blurRad="38100" dist="38100" dir="2700000" algn="tl">
                    <a:srgbClr val="C0C0C0"/>
                  </a:outerShdw>
                </a:effectLst>
                <a:latin typeface="Times New Roman" charset="0"/>
              </a:rPr>
              <a:t> equals </a:t>
            </a:r>
            <a:r>
              <a:rPr lang="en-GB" sz="2400" dirty="0">
                <a:solidFill>
                  <a:srgbClr val="FF3300"/>
                </a:solidFill>
                <a:effectLst>
                  <a:outerShdw blurRad="38100" dist="38100" dir="2700000" algn="tl">
                    <a:srgbClr val="C0C0C0"/>
                  </a:outerShdw>
                </a:effectLst>
                <a:latin typeface="Times New Roman" charset="0"/>
              </a:rPr>
              <a:t>0.7,</a:t>
            </a:r>
            <a:r>
              <a:rPr lang="en-GB" sz="2400" dirty="0">
                <a:effectLst>
                  <a:outerShdw blurRad="38100" dist="38100" dir="2700000" algn="tl">
                    <a:srgbClr val="C0C0C0"/>
                  </a:outerShdw>
                </a:effectLst>
                <a:latin typeface="Times New Roman" charset="0"/>
              </a:rPr>
              <a:t> and the </a:t>
            </a:r>
            <a:r>
              <a:rPr lang="en-GB" sz="2400" dirty="0">
                <a:solidFill>
                  <a:srgbClr val="FF3300"/>
                </a:solidFill>
                <a:effectLst>
                  <a:outerShdw blurRad="38100" dist="38100" dir="2700000" algn="tl">
                    <a:srgbClr val="C0C0C0"/>
                  </a:outerShdw>
                </a:effectLst>
                <a:latin typeface="Times New Roman" charset="0"/>
              </a:rPr>
              <a:t>mutation probability</a:t>
            </a:r>
            <a:r>
              <a:rPr lang="en-GB" sz="2400" dirty="0">
                <a:effectLst>
                  <a:outerShdw blurRad="38100" dist="38100" dir="2700000" algn="tl">
                    <a:srgbClr val="C0C0C0"/>
                  </a:outerShdw>
                </a:effectLst>
                <a:latin typeface="Times New Roman" charset="0"/>
              </a:rPr>
              <a:t> </a:t>
            </a:r>
            <a:r>
              <a:rPr lang="en-US" sz="2400" i="1" dirty="0">
                <a:effectLst>
                  <a:outerShdw blurRad="38100" dist="38100" dir="2700000" algn="tl">
                    <a:srgbClr val="C0C0C0"/>
                  </a:outerShdw>
                </a:effectLst>
                <a:latin typeface="Times New Roman" charset="0"/>
              </a:rPr>
              <a:t>p</a:t>
            </a:r>
            <a:r>
              <a:rPr lang="en-US" sz="2400" i="1" baseline="-25000" dirty="0">
                <a:effectLst>
                  <a:outerShdw blurRad="38100" dist="38100" dir="2700000" algn="tl">
                    <a:srgbClr val="C0C0C0"/>
                  </a:outerShdw>
                </a:effectLst>
                <a:latin typeface="Times New Roman" charset="0"/>
              </a:rPr>
              <a:t>m</a:t>
            </a:r>
            <a:r>
              <a:rPr lang="en-GB" sz="2400" dirty="0">
                <a:effectLst>
                  <a:outerShdw blurRad="38100" dist="38100" dir="2700000" algn="tl">
                    <a:srgbClr val="C0C0C0"/>
                  </a:outerShdw>
                </a:effectLst>
                <a:latin typeface="Times New Roman" charset="0"/>
              </a:rPr>
              <a:t> equals </a:t>
            </a:r>
            <a:r>
              <a:rPr lang="en-GB" sz="2400" dirty="0">
                <a:solidFill>
                  <a:srgbClr val="FF3300"/>
                </a:solidFill>
                <a:effectLst>
                  <a:outerShdw blurRad="38100" dist="38100" dir="2700000" algn="tl">
                    <a:srgbClr val="C0C0C0"/>
                  </a:outerShdw>
                </a:effectLst>
                <a:latin typeface="Times New Roman" charset="0"/>
              </a:rPr>
              <a:t>0.001</a:t>
            </a:r>
            <a:r>
              <a:rPr lang="en-GB" sz="2400" dirty="0">
                <a:effectLst>
                  <a:outerShdw blurRad="38100" dist="38100" dir="2700000" algn="tl">
                    <a:srgbClr val="C0C0C0"/>
                  </a:outerShdw>
                </a:effectLst>
                <a:latin typeface="Times New Roman" charset="0"/>
              </a:rPr>
              <a:t>. The fitness function in our example is defined by</a:t>
            </a:r>
          </a:p>
          <a:p>
            <a:pPr marL="342900" indent="-342900" algn="ctr" eaLnBrk="0" hangingPunct="0">
              <a:defRPr/>
            </a:pPr>
            <a:r>
              <a:rPr lang="en-US" sz="3400" b="1" i="1" dirty="0">
                <a:solidFill>
                  <a:schemeClr val="tx2"/>
                </a:solidFill>
                <a:effectLst>
                  <a:outerShdw blurRad="38100" dist="38100" dir="2700000" algn="tl">
                    <a:srgbClr val="C0C0C0"/>
                  </a:outerShdw>
                </a:effectLst>
                <a:latin typeface="Times New Roman" charset="0"/>
              </a:rPr>
              <a:t>f</a:t>
            </a:r>
            <a:r>
              <a:rPr lang="en-US" sz="3400" b="1" dirty="0">
                <a:solidFill>
                  <a:schemeClr val="tx2"/>
                </a:solidFill>
                <a:effectLst>
                  <a:outerShdw blurRad="38100" dist="38100" dir="2700000" algn="tl">
                    <a:srgbClr val="C0C0C0"/>
                  </a:outerShdw>
                </a:effectLst>
                <a:latin typeface="Times New Roman" charset="0"/>
              </a:rPr>
              <a:t>(</a:t>
            </a:r>
            <a:r>
              <a:rPr lang="en-US" sz="3400" b="1" i="1" dirty="0">
                <a:solidFill>
                  <a:schemeClr val="tx2"/>
                </a:solidFill>
                <a:effectLst>
                  <a:outerShdw blurRad="38100" dist="38100" dir="2700000" algn="tl">
                    <a:srgbClr val="C0C0C0"/>
                  </a:outerShdw>
                </a:effectLst>
                <a:latin typeface="Times New Roman" charset="0"/>
              </a:rPr>
              <a:t>x</a:t>
            </a:r>
            <a:r>
              <a:rPr lang="en-US" sz="3400" b="1" dirty="0">
                <a:solidFill>
                  <a:schemeClr val="tx2"/>
                </a:solidFill>
                <a:effectLst>
                  <a:outerShdw blurRad="38100" dist="38100" dir="2700000" algn="tl">
                    <a:srgbClr val="C0C0C0"/>
                  </a:outerShdw>
                </a:effectLst>
                <a:latin typeface="Times New Roman" charset="0"/>
              </a:rPr>
              <a:t>) = </a:t>
            </a:r>
            <a:r>
              <a:rPr lang="en-GB" sz="3400" b="1" dirty="0">
                <a:solidFill>
                  <a:schemeClr val="tx2"/>
                </a:solidFill>
                <a:effectLst>
                  <a:outerShdw blurRad="38100" dist="38100" dir="2700000" algn="tl">
                    <a:srgbClr val="C0C0C0"/>
                  </a:outerShdw>
                </a:effectLst>
                <a:latin typeface="Times New Roman" charset="0"/>
              </a:rPr>
              <a:t>15 </a:t>
            </a:r>
            <a:r>
              <a:rPr lang="en-GB" sz="3400" b="1" i="1" dirty="0">
                <a:solidFill>
                  <a:schemeClr val="tx2"/>
                </a:solidFill>
                <a:effectLst>
                  <a:outerShdw blurRad="38100" dist="38100" dir="2700000" algn="tl">
                    <a:srgbClr val="C0C0C0"/>
                  </a:outerShdw>
                </a:effectLst>
                <a:latin typeface="Times New Roman" charset="0"/>
              </a:rPr>
              <a:t>x</a:t>
            </a:r>
            <a:r>
              <a:rPr lang="en-GB" sz="3400" b="1" dirty="0">
                <a:solidFill>
                  <a:schemeClr val="tx2"/>
                </a:solidFill>
                <a:effectLst>
                  <a:outerShdw blurRad="38100" dist="38100" dir="2700000" algn="tl">
                    <a:srgbClr val="C0C0C0"/>
                  </a:outerShdw>
                </a:effectLst>
                <a:latin typeface="Times New Roman" charset="0"/>
              </a:rPr>
              <a:t> </a:t>
            </a:r>
            <a:r>
              <a:rPr lang="en-GB" sz="3400" b="1" dirty="0">
                <a:solidFill>
                  <a:schemeClr val="tx2"/>
                </a:solidFill>
                <a:effectLst>
                  <a:outerShdw blurRad="38100" dist="38100" dir="2700000" algn="tl">
                    <a:srgbClr val="C0C0C0"/>
                  </a:outerShdw>
                </a:effectLst>
                <a:latin typeface="Times New Roman" charset="0"/>
                <a:sym typeface="Symbol" pitchFamily="18" charset="2"/>
              </a:rPr>
              <a:t></a:t>
            </a:r>
            <a:r>
              <a:rPr lang="en-GB" sz="3400" b="1" dirty="0">
                <a:solidFill>
                  <a:schemeClr val="tx2"/>
                </a:solidFill>
                <a:effectLst>
                  <a:outerShdw blurRad="38100" dist="38100" dir="2700000" algn="tl">
                    <a:srgbClr val="C0C0C0"/>
                  </a:outerShdw>
                </a:effectLst>
                <a:latin typeface="Times New Roman" charset="0"/>
              </a:rPr>
              <a:t> </a:t>
            </a:r>
            <a:r>
              <a:rPr lang="en-GB" sz="3400" b="1" i="1" dirty="0">
                <a:solidFill>
                  <a:schemeClr val="tx2"/>
                </a:solidFill>
                <a:effectLst>
                  <a:outerShdw blurRad="38100" dist="38100" dir="2700000" algn="tl">
                    <a:srgbClr val="C0C0C0"/>
                  </a:outerShdw>
                </a:effectLst>
                <a:latin typeface="Times New Roman" charset="0"/>
              </a:rPr>
              <a:t>x</a:t>
            </a:r>
            <a:r>
              <a:rPr lang="en-GB" sz="3400" b="1" baseline="30000" dirty="0">
                <a:solidFill>
                  <a:schemeClr val="tx2"/>
                </a:solidFill>
                <a:effectLst>
                  <a:outerShdw blurRad="38100" dist="38100" dir="2700000" algn="tl">
                    <a:srgbClr val="C0C0C0"/>
                  </a:outerShdw>
                </a:effectLst>
                <a:latin typeface="Times New Roman" charset="0"/>
              </a:rPr>
              <a:t>2</a:t>
            </a:r>
            <a:endParaRPr lang="en-US" sz="3400" dirty="0">
              <a:effectLst>
                <a:outerShdw blurRad="38100" dist="38100" dir="2700000" algn="tl">
                  <a:srgbClr val="C0C0C0"/>
                </a:outerShdw>
              </a:effectLst>
              <a:latin typeface="Times New Roman" charset="0"/>
            </a:endParaRPr>
          </a:p>
        </p:txBody>
      </p:sp>
      <p:sp>
        <p:nvSpPr>
          <p:cNvPr id="2054" name="Rectangle 7"/>
          <p:cNvSpPr>
            <a:spLocks noChangeArrowheads="1"/>
          </p:cNvSpPr>
          <p:nvPr/>
        </p:nvSpPr>
        <p:spPr bwMode="auto">
          <a:xfrm>
            <a:off x="3563938" y="6521450"/>
            <a:ext cx="5905500" cy="336550"/>
          </a:xfrm>
          <a:prstGeom prst="rect">
            <a:avLst/>
          </a:prstGeom>
          <a:noFill/>
          <a:ln w="9525">
            <a:noFill/>
            <a:miter lim="800000"/>
            <a:headEnd/>
            <a:tailEnd/>
          </a:ln>
        </p:spPr>
        <p:txBody>
          <a:bodyPr>
            <a:spAutoFit/>
          </a:bodyPr>
          <a:lstStyle/>
          <a:p>
            <a:r>
              <a:rPr lang="tr-TR" sz="1600" b="1">
                <a:solidFill>
                  <a:srgbClr val="FF3300"/>
                </a:solidFill>
              </a:rPr>
              <a:t>Artificial Intelligence </a:t>
            </a:r>
            <a:r>
              <a:rPr lang="tr-TR" sz="1600">
                <a:solidFill>
                  <a:srgbClr val="FF3300"/>
                </a:solidFill>
              </a:rPr>
              <a:t>A Guide to Intelligent Systems</a:t>
            </a:r>
          </a:p>
        </p:txBody>
      </p:sp>
    </p:spTree>
    <p:extLst>
      <p:ext uri="{BB962C8B-B14F-4D97-AF65-F5344CB8AC3E}">
        <p14:creationId xmlns:p14="http://schemas.microsoft.com/office/powerpoint/2010/main" val="9519853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3"/>
          <p:cNvGrpSpPr>
            <a:grpSpLocks/>
          </p:cNvGrpSpPr>
          <p:nvPr/>
        </p:nvGrpSpPr>
        <p:grpSpPr bwMode="auto">
          <a:xfrm>
            <a:off x="304800" y="260648"/>
            <a:ext cx="8458200" cy="3396952"/>
            <a:chOff x="384" y="960"/>
            <a:chExt cx="4752" cy="1919"/>
          </a:xfrm>
        </p:grpSpPr>
        <p:sp>
          <p:nvSpPr>
            <p:cNvPr id="7" name="Rectangle 4"/>
            <p:cNvSpPr>
              <a:spLocks noChangeArrowheads="1"/>
            </p:cNvSpPr>
            <p:nvPr/>
          </p:nvSpPr>
          <p:spPr bwMode="auto">
            <a:xfrm>
              <a:off x="384" y="1008"/>
              <a:ext cx="4752" cy="1728"/>
            </a:xfrm>
            <a:prstGeom prst="rect">
              <a:avLst/>
            </a:prstGeom>
            <a:solidFill>
              <a:srgbClr val="FFFFFF"/>
            </a:solidFill>
            <a:ln w="12700">
              <a:solidFill>
                <a:schemeClr val="tx1"/>
              </a:solidFill>
              <a:miter lim="800000"/>
              <a:headEnd/>
              <a:tailEnd/>
            </a:ln>
          </p:spPr>
          <p:txBody>
            <a:bodyPr wrap="none" anchor="ctr"/>
            <a:lstStyle/>
            <a:p>
              <a:endParaRPr lang="tr-TR"/>
            </a:p>
          </p:txBody>
        </p:sp>
        <p:graphicFrame>
          <p:nvGraphicFramePr>
            <p:cNvPr id="8" name="Object 5"/>
            <p:cNvGraphicFramePr>
              <a:graphicFrameLocks noChangeAspect="1"/>
            </p:cNvGraphicFramePr>
            <p:nvPr/>
          </p:nvGraphicFramePr>
          <p:xfrm>
            <a:off x="384" y="960"/>
            <a:ext cx="4722" cy="1919"/>
          </p:xfrm>
          <a:graphic>
            <a:graphicData uri="http://schemas.openxmlformats.org/presentationml/2006/ole">
              <mc:AlternateContent xmlns:mc="http://schemas.openxmlformats.org/markup-compatibility/2006">
                <mc:Choice xmlns:v="urn:schemas-microsoft-com:vml" Requires="v">
                  <p:oleObj spid="_x0000_s3086" name="Document" r:id="rId3" imgW="5629275" imgH="2009775" progId="Word.Document.8">
                    <p:embed/>
                  </p:oleObj>
                </mc:Choice>
                <mc:Fallback>
                  <p:oleObj name="Document" r:id="rId3" imgW="5629275" imgH="2009775" progId="Word.Document.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r="12151"/>
                        <a:stretch>
                          <a:fillRect/>
                        </a:stretch>
                      </p:blipFill>
                      <p:spPr bwMode="auto">
                        <a:xfrm>
                          <a:off x="384" y="960"/>
                          <a:ext cx="4722" cy="1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aphicFrame>
        <p:nvGraphicFramePr>
          <p:cNvPr id="3075" name="Object 3"/>
          <p:cNvGraphicFramePr>
            <a:graphicFrameLocks noGrp="1" noChangeAspect="1"/>
          </p:cNvGraphicFramePr>
          <p:nvPr>
            <p:ph idx="1"/>
          </p:nvPr>
        </p:nvGraphicFramePr>
        <p:xfrm>
          <a:off x="935038" y="3573463"/>
          <a:ext cx="7202487" cy="2697162"/>
        </p:xfrm>
        <a:graphic>
          <a:graphicData uri="http://schemas.openxmlformats.org/presentationml/2006/ole">
            <mc:AlternateContent xmlns:mc="http://schemas.openxmlformats.org/markup-compatibility/2006">
              <mc:Choice xmlns:v="urn:schemas-microsoft-com:vml" Requires="v">
                <p:oleObj spid="_x0000_s3087" name="Picture" r:id="rId5" imgW="4705350" imgH="1762125" progId="Word.Picture.8">
                  <p:embed/>
                </p:oleObj>
              </mc:Choice>
              <mc:Fallback>
                <p:oleObj name="Picture" r:id="rId5" imgW="4705350" imgH="1762125" progId="Word.Picture.8">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5038" y="3573463"/>
                        <a:ext cx="7202487" cy="2697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pPr algn="ctr"/>
            <a:r>
              <a:rPr lang="tr-TR" sz="4000" dirty="0" smtClean="0"/>
              <a:t>GENETİK ALGORİTMA VE PSO’NUN DENKLEM MİNİMİZASYONUNDA KARŞILAŞTIRILMASI</a:t>
            </a:r>
            <a:endParaRPr lang="tr-TR" sz="4000" dirty="0"/>
          </a:p>
        </p:txBody>
      </p:sp>
      <p:sp>
        <p:nvSpPr>
          <p:cNvPr id="3" name="2 Alt Başlık"/>
          <p:cNvSpPr>
            <a:spLocks noGrp="1"/>
          </p:cNvSpPr>
          <p:nvPr>
            <p:ph type="subTitle" idx="1"/>
          </p:nvPr>
        </p:nvSpPr>
        <p:spPr/>
        <p:txBody>
          <a:bodyPr>
            <a:normAutofit fontScale="62500" lnSpcReduction="20000"/>
          </a:bodyPr>
          <a:lstStyle/>
          <a:p>
            <a:endParaRPr lang="tr-TR" dirty="0" smtClean="0"/>
          </a:p>
          <a:p>
            <a:endParaRPr lang="tr-TR" dirty="0" smtClean="0"/>
          </a:p>
          <a:p>
            <a:endParaRPr lang="tr-TR" dirty="0" smtClean="0"/>
          </a:p>
          <a:p>
            <a:r>
              <a:rPr lang="tr-TR" dirty="0" err="1" smtClean="0"/>
              <a:t>By</a:t>
            </a:r>
            <a:r>
              <a:rPr lang="tr-TR" dirty="0" smtClean="0"/>
              <a:t> MERT FİLİZ</a:t>
            </a:r>
            <a:endParaRPr lang="tr-TR" dirty="0"/>
          </a:p>
        </p:txBody>
      </p:sp>
    </p:spTree>
    <p:extLst>
      <p:ext uri="{BB962C8B-B14F-4D97-AF65-F5344CB8AC3E}">
        <p14:creationId xmlns:p14="http://schemas.microsoft.com/office/powerpoint/2010/main" val="28936604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Rulet Seçimi Örnek</a:t>
            </a:r>
            <a:endParaRPr lang="tr-TR" dirty="0"/>
          </a:p>
        </p:txBody>
      </p:sp>
      <p:graphicFrame>
        <p:nvGraphicFramePr>
          <p:cNvPr id="4099" name="Object 3"/>
          <p:cNvGraphicFramePr>
            <a:graphicFrameLocks noGrp="1" noChangeAspect="1"/>
          </p:cNvGraphicFramePr>
          <p:nvPr>
            <p:ph idx="1"/>
          </p:nvPr>
        </p:nvGraphicFramePr>
        <p:xfrm>
          <a:off x="1258888" y="2520950"/>
          <a:ext cx="6913562" cy="3111500"/>
        </p:xfrm>
        <a:graphic>
          <a:graphicData uri="http://schemas.openxmlformats.org/presentationml/2006/ole">
            <mc:AlternateContent xmlns:mc="http://schemas.openxmlformats.org/markup-compatibility/2006">
              <mc:Choice xmlns:v="urn:schemas-microsoft-com:vml" Requires="v">
                <p:oleObj spid="_x0000_s4105" name="Picture" r:id="rId3" imgW="3429000" imgH="1543812" progId="Word.Picture.8">
                  <p:embed/>
                </p:oleObj>
              </mc:Choice>
              <mc:Fallback>
                <p:oleObj name="Picture" r:id="rId3" imgW="3429000" imgH="1543812" progId="Word.Picture.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888" y="2520950"/>
                        <a:ext cx="6913562" cy="311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000" dirty="0" smtClean="0"/>
              <a:t>PARÇACIK SÜRÜ OPTİMİZASYONU(PSO)</a:t>
            </a:r>
            <a:endParaRPr lang="tr-TR" sz="4000" dirty="0"/>
          </a:p>
        </p:txBody>
      </p:sp>
      <p:sp>
        <p:nvSpPr>
          <p:cNvPr id="3" name="2 İçerik Yer Tutucusu"/>
          <p:cNvSpPr>
            <a:spLocks noGrp="1"/>
          </p:cNvSpPr>
          <p:nvPr>
            <p:ph idx="1"/>
          </p:nvPr>
        </p:nvSpPr>
        <p:spPr/>
        <p:txBody>
          <a:bodyPr>
            <a:normAutofit/>
          </a:bodyPr>
          <a:lstStyle/>
          <a:p>
            <a:pPr algn="just"/>
            <a:r>
              <a:rPr lang="tr-TR" dirty="0" smtClean="0"/>
              <a:t>1995 yılında </a:t>
            </a:r>
            <a:r>
              <a:rPr lang="tr-TR" dirty="0" err="1" smtClean="0"/>
              <a:t>Dr.Eberhart</a:t>
            </a:r>
            <a:r>
              <a:rPr lang="tr-TR" dirty="0" smtClean="0"/>
              <a:t> ve </a:t>
            </a:r>
            <a:r>
              <a:rPr lang="tr-TR" dirty="0" err="1" smtClean="0"/>
              <a:t>Dr.Kennedy</a:t>
            </a:r>
            <a:r>
              <a:rPr lang="tr-TR" dirty="0" smtClean="0"/>
              <a:t> tarafından geliştirilmiş popülasyon temelli sezgisel bir optimizasyon tekniğidir.</a:t>
            </a:r>
          </a:p>
          <a:p>
            <a:pPr algn="just"/>
            <a:r>
              <a:rPr lang="tr-TR" dirty="0" err="1" smtClean="0"/>
              <a:t>PSO’nun</a:t>
            </a:r>
            <a:r>
              <a:rPr lang="tr-TR" dirty="0" smtClean="0"/>
              <a:t> temelinin sosyolojik esinlemeli olduğu söylenebilir.</a:t>
            </a:r>
          </a:p>
          <a:p>
            <a:pPr algn="just"/>
            <a:r>
              <a:rPr lang="tr-TR" dirty="0" smtClean="0"/>
              <a:t>Çünkü algoritmanın orijinal fikri, kuşların sürü halinde toplanmasıyla ilişkilendirilmiş sosyolojik davranışlarına dayanır.</a:t>
            </a:r>
          </a:p>
          <a:p>
            <a:pPr algn="just"/>
            <a:r>
              <a:rPr lang="tr-TR" dirty="0" smtClean="0"/>
              <a:t>Kuş, balık ve hayvan sürülerinin bir “bilgi paylaşma” yaklaşımı uygulayarak çevrelerine adapte olabilme, zengin yiyecek kaynağı bulabilme ve avcılardan kaçabilme yeteneklerinden esinlenmiştir.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a:xfrm>
            <a:off x="457200" y="836613"/>
            <a:ext cx="8229600" cy="5487987"/>
          </a:xfrm>
        </p:spPr>
        <p:txBody>
          <a:bodyPr/>
          <a:lstStyle/>
          <a:p>
            <a:pPr algn="just"/>
            <a:r>
              <a:rPr lang="tr-TR" dirty="0" smtClean="0"/>
              <a:t>PSO, optimum ya da optimuma yakın çözüm bulmak için önce her biri aday çözümü sunan bireyler (parçacıklar) oluşturur.</a:t>
            </a:r>
          </a:p>
          <a:p>
            <a:pPr algn="just"/>
            <a:r>
              <a:rPr lang="tr-TR" dirty="0" smtClean="0"/>
              <a:t>Bu bireylerin oluşturulması gelişigüzel, düzenli ya da her iki şekilde yapılabilir.</a:t>
            </a:r>
          </a:p>
          <a:p>
            <a:pPr algn="just"/>
            <a:r>
              <a:rPr lang="tr-TR" dirty="0" smtClean="0"/>
              <a:t>Bireylerin bir araya gelmesinden çözüm için gerçekleştirilen popülasyonumuz (sürü) meydana gelir.</a:t>
            </a:r>
          </a:p>
          <a:p>
            <a:pPr algn="just"/>
            <a:r>
              <a:rPr lang="tr-TR" dirty="0" smtClean="0"/>
              <a:t>PSO, bireyler arasındaki bilginin paylaşımını esas alır. Her bir parçacık kendi pozisyonunu sürüdeki en iyi pozisyona doğru ayarlarken, bir önceki tecrübesinden de yararlanır.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srcRect/>
          <a:stretch>
            <a:fillRect/>
          </a:stretch>
        </p:blipFill>
        <p:spPr bwMode="auto">
          <a:xfrm>
            <a:off x="899592" y="980728"/>
            <a:ext cx="7419975" cy="5261223"/>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PSO Parametreleri</a:t>
            </a:r>
            <a:endParaRPr lang="tr-TR" dirty="0"/>
          </a:p>
        </p:txBody>
      </p:sp>
      <p:sp>
        <p:nvSpPr>
          <p:cNvPr id="3" name="2 İçerik Yer Tutucusu"/>
          <p:cNvSpPr>
            <a:spLocks noGrp="1"/>
          </p:cNvSpPr>
          <p:nvPr>
            <p:ph idx="1"/>
          </p:nvPr>
        </p:nvSpPr>
        <p:spPr/>
        <p:txBody>
          <a:bodyPr/>
          <a:lstStyle/>
          <a:p>
            <a:pPr algn="just">
              <a:buNone/>
            </a:pPr>
            <a:r>
              <a:rPr lang="tr-TR" b="1" dirty="0" smtClean="0"/>
              <a:t>Parçacık Sayısı: </a:t>
            </a:r>
            <a:r>
              <a:rPr lang="tr-TR" dirty="0" smtClean="0"/>
              <a:t>Genellikle 20 ila 40 arasında alınır. Aslında çoğu problem için sayıyı 10 almak iyi çözümler elde etmek için yeterlidir. Bazı zor veya özel problemler için 100 veya 200 parçacık kullanılması gerekebilir.</a:t>
            </a:r>
          </a:p>
          <a:p>
            <a:pPr algn="just">
              <a:buNone/>
            </a:pPr>
            <a:r>
              <a:rPr lang="tr-TR" b="1" dirty="0" smtClean="0"/>
              <a:t>Parçacık boyutu: </a:t>
            </a:r>
            <a:r>
              <a:rPr lang="tr-TR" dirty="0" smtClean="0"/>
              <a:t>Optimize edilecek probleme göre değişmektedir.</a:t>
            </a:r>
          </a:p>
          <a:p>
            <a:pPr algn="just">
              <a:buNone/>
            </a:pPr>
            <a:r>
              <a:rPr lang="tr-TR" b="1" dirty="0" smtClean="0"/>
              <a:t>Parçacık aralığı: </a:t>
            </a:r>
            <a:r>
              <a:rPr lang="tr-TR" dirty="0" smtClean="0"/>
              <a:t>Optimize edilecek probleme göre değişmekle birlikte farklı boyutlarda ve aralıklarda parçacıklar tanımlanabilir</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a:xfrm>
            <a:off x="457200" y="908050"/>
            <a:ext cx="8229600" cy="5416550"/>
          </a:xfrm>
        </p:spPr>
        <p:txBody>
          <a:bodyPr/>
          <a:lstStyle/>
          <a:p>
            <a:pPr algn="just">
              <a:buNone/>
            </a:pPr>
            <a:r>
              <a:rPr lang="tr-TR" b="1" dirty="0" err="1" smtClean="0"/>
              <a:t>Vmax</a:t>
            </a:r>
            <a:r>
              <a:rPr lang="tr-TR" b="1" dirty="0" smtClean="0"/>
              <a:t>: </a:t>
            </a:r>
            <a:r>
              <a:rPr lang="tr-TR" dirty="0" smtClean="0"/>
              <a:t>Bir </a:t>
            </a:r>
            <a:r>
              <a:rPr lang="tr-TR" dirty="0" err="1" smtClean="0"/>
              <a:t>iterasyonda</a:t>
            </a:r>
            <a:r>
              <a:rPr lang="tr-TR" dirty="0" smtClean="0"/>
              <a:t>, bir parçacıkta meydana gelecek maksimum değişikliği (hız) belirler. Genellikle parçacık aralığına göre belirlenir.</a:t>
            </a:r>
          </a:p>
          <a:p>
            <a:pPr algn="just">
              <a:buNone/>
            </a:pPr>
            <a:endParaRPr lang="tr-TR" dirty="0" smtClean="0"/>
          </a:p>
          <a:p>
            <a:pPr algn="just">
              <a:buNone/>
            </a:pPr>
            <a:r>
              <a:rPr lang="tr-TR" b="1" dirty="0" smtClean="0"/>
              <a:t>Öğrenme Faktörleri: </a:t>
            </a:r>
            <a:r>
              <a:rPr lang="tr-TR" dirty="0" smtClean="0"/>
              <a:t>c1 ve c2 genellikle 2 olarak seçilir. Fakat farklı da seçilebilir. Genellikle c1, c2 ye eşit ve [0, 4] aralığında seçilir.</a:t>
            </a:r>
          </a:p>
          <a:p>
            <a:pPr algn="just">
              <a:buNone/>
            </a:pPr>
            <a:endParaRPr lang="tr-TR" dirty="0" smtClean="0"/>
          </a:p>
          <a:p>
            <a:pPr algn="just">
              <a:buNone/>
            </a:pPr>
            <a:r>
              <a:rPr lang="tr-TR" b="1" dirty="0" smtClean="0"/>
              <a:t>Durma Koşulu: </a:t>
            </a:r>
            <a:r>
              <a:rPr lang="tr-TR" dirty="0" smtClean="0"/>
              <a:t>Maksimum </a:t>
            </a:r>
            <a:r>
              <a:rPr lang="tr-TR" dirty="0" err="1" smtClean="0"/>
              <a:t>iterasyon</a:t>
            </a:r>
            <a:r>
              <a:rPr lang="tr-TR" dirty="0" smtClean="0"/>
              <a:t> sayısına ulaşıldığında veya değer fonksiyonu istenilen seviyeye ulaştığında algoritma durdurulabilir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PSO ALGORİTMALARI NELERDİR?</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sz="3200" b="1" dirty="0" smtClean="0"/>
              <a:t>1) </a:t>
            </a:r>
            <a:r>
              <a:rPr lang="tr-TR" sz="2400" dirty="0" smtClean="0"/>
              <a:t>Bir bölge üzerinde eşit dağılmış bir “popülasyon” maddesi (parçacıklar) oluşturun.</a:t>
            </a:r>
          </a:p>
          <a:p>
            <a:pPr>
              <a:buNone/>
            </a:pPr>
            <a:r>
              <a:rPr lang="tr-TR" sz="3200" b="1" dirty="0" smtClean="0"/>
              <a:t>2) </a:t>
            </a:r>
            <a:r>
              <a:rPr lang="tr-TR" sz="2400" dirty="0" smtClean="0"/>
              <a:t>Her parçanın konumunu objektif fonksiyonuna göre hesaplayın.</a:t>
            </a:r>
          </a:p>
          <a:p>
            <a:pPr>
              <a:buNone/>
            </a:pPr>
            <a:r>
              <a:rPr lang="tr-TR" sz="3200" b="1" dirty="0" smtClean="0"/>
              <a:t>3) </a:t>
            </a:r>
            <a:r>
              <a:rPr lang="tr-TR" sz="2400" dirty="0" smtClean="0"/>
              <a:t>Bir parçacığın geçerli konumu önceki en iyi konumundan daha iyiyse, güncelleyiniz.</a:t>
            </a:r>
          </a:p>
          <a:p>
            <a:pPr>
              <a:buNone/>
            </a:pPr>
            <a:r>
              <a:rPr lang="tr-TR" sz="3200" b="1" dirty="0" smtClean="0"/>
              <a:t>4) </a:t>
            </a:r>
            <a:r>
              <a:rPr lang="tr-TR" sz="2400" dirty="0" smtClean="0"/>
              <a:t>En iyi parçacığı belirleyiniz (parçacığın önceki en iyi konumlarına göre)</a:t>
            </a:r>
            <a:endParaRPr lang="tr-TR"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415880"/>
          </a:xfrm>
        </p:spPr>
        <p:txBody>
          <a:bodyPr>
            <a:normAutofit fontScale="92500" lnSpcReduction="10000"/>
          </a:bodyPr>
          <a:lstStyle/>
          <a:p>
            <a:pPr>
              <a:buNone/>
            </a:pPr>
            <a:r>
              <a:rPr lang="tr-TR" sz="3200" b="1" dirty="0" smtClean="0"/>
              <a:t>5</a:t>
            </a:r>
            <a:r>
              <a:rPr lang="tr-TR" sz="2400" dirty="0" smtClean="0"/>
              <a:t>) </a:t>
            </a:r>
            <a:r>
              <a:rPr lang="tr-TR" dirty="0" smtClean="0"/>
              <a:t>Parçacıkların hızlarını güncelleyin:</a:t>
            </a:r>
          </a:p>
          <a:p>
            <a:pPr marL="514350" indent="-514350">
              <a:spcBef>
                <a:spcPts val="0"/>
              </a:spcBef>
              <a:buNone/>
              <a:defRPr/>
            </a:pPr>
            <a:endParaRPr lang="en-US" sz="2400" dirty="0" smtClean="0"/>
          </a:p>
          <a:p>
            <a:pPr marL="514350" indent="-514350">
              <a:spcBef>
                <a:spcPts val="0"/>
              </a:spcBef>
              <a:buNone/>
              <a:defRPr/>
            </a:pPr>
            <a:endParaRPr lang="en-US" sz="2400" dirty="0" smtClean="0"/>
          </a:p>
          <a:p>
            <a:pPr marL="514350" indent="-514350">
              <a:spcBef>
                <a:spcPts val="0"/>
              </a:spcBef>
              <a:buFont typeface="+mj-lt"/>
              <a:buAutoNum type="arabicPeriod" startAt="5"/>
              <a:defRPr/>
            </a:pPr>
            <a:endParaRPr lang="en-US" sz="2400" dirty="0" smtClean="0"/>
          </a:p>
          <a:p>
            <a:pPr marL="514350" indent="-514350">
              <a:spcBef>
                <a:spcPts val="0"/>
              </a:spcBef>
              <a:buNone/>
              <a:defRPr/>
            </a:pPr>
            <a:endParaRPr lang="en-US" sz="2400" dirty="0" smtClean="0"/>
          </a:p>
          <a:p>
            <a:pPr marL="514350" indent="-514350">
              <a:spcBef>
                <a:spcPts val="0"/>
              </a:spcBef>
              <a:buNone/>
              <a:defRPr/>
            </a:pPr>
            <a:endParaRPr lang="tr-TR" sz="3200" b="1" dirty="0" smtClean="0"/>
          </a:p>
          <a:p>
            <a:pPr marL="514350" indent="-514350">
              <a:spcBef>
                <a:spcPts val="0"/>
              </a:spcBef>
              <a:buNone/>
              <a:defRPr/>
            </a:pPr>
            <a:endParaRPr lang="tr-TR" sz="3200" b="1" dirty="0" smtClean="0"/>
          </a:p>
          <a:p>
            <a:pPr marL="514350" indent="-514350">
              <a:spcBef>
                <a:spcPts val="0"/>
              </a:spcBef>
              <a:buNone/>
              <a:defRPr/>
            </a:pPr>
            <a:r>
              <a:rPr lang="tr-TR" sz="3200" b="1" dirty="0" smtClean="0"/>
              <a:t>6) </a:t>
            </a:r>
            <a:r>
              <a:rPr lang="tr-TR" dirty="0" smtClean="0"/>
              <a:t>Parçacıkları yeni konumlarına taşıyın:</a:t>
            </a:r>
            <a:endParaRPr lang="en-US" dirty="0" smtClean="0"/>
          </a:p>
          <a:p>
            <a:pPr marL="514350" indent="-514350">
              <a:spcBef>
                <a:spcPts val="0"/>
              </a:spcBef>
              <a:buNone/>
              <a:defRPr/>
            </a:pPr>
            <a:endParaRPr lang="en-US" sz="2400" dirty="0" smtClean="0"/>
          </a:p>
          <a:p>
            <a:pPr marL="514350" indent="-514350">
              <a:spcBef>
                <a:spcPts val="0"/>
              </a:spcBef>
              <a:buNone/>
              <a:defRPr/>
            </a:pPr>
            <a:endParaRPr lang="en-US" sz="2400" dirty="0" smtClean="0"/>
          </a:p>
          <a:p>
            <a:pPr marL="514350" indent="-514350">
              <a:spcBef>
                <a:spcPts val="0"/>
              </a:spcBef>
              <a:buNone/>
              <a:defRPr/>
            </a:pPr>
            <a:endParaRPr lang="en-US" sz="2400" dirty="0" smtClean="0"/>
          </a:p>
          <a:p>
            <a:pPr marL="514350" indent="-514350">
              <a:spcBef>
                <a:spcPts val="0"/>
              </a:spcBef>
              <a:buNone/>
              <a:defRPr/>
            </a:pPr>
            <a:endParaRPr lang="en-US" sz="2400" dirty="0" smtClean="0"/>
          </a:p>
          <a:p>
            <a:pPr>
              <a:buNone/>
            </a:pPr>
            <a:endParaRPr lang="tr-TR" sz="2400" dirty="0" smtClean="0"/>
          </a:p>
          <a:p>
            <a:pPr>
              <a:buNone/>
            </a:pPr>
            <a:r>
              <a:rPr lang="tr-TR" sz="3200" b="1" dirty="0" smtClean="0"/>
              <a:t>7) </a:t>
            </a:r>
            <a:r>
              <a:rPr lang="tr-TR" dirty="0" smtClean="0"/>
              <a:t>Durma kriterleri yerine getirilinceye kadar 2. adıma gidin</a:t>
            </a:r>
          </a:p>
          <a:p>
            <a:pPr>
              <a:buNone/>
            </a:pPr>
            <a:endParaRPr lang="tr-TR" sz="2400" dirty="0"/>
          </a:p>
        </p:txBody>
      </p:sp>
      <p:pic>
        <p:nvPicPr>
          <p:cNvPr id="5" name="Picture 2"/>
          <p:cNvPicPr>
            <a:picLocks noChangeAspect="1" noChangeArrowheads="1"/>
          </p:cNvPicPr>
          <p:nvPr/>
        </p:nvPicPr>
        <p:blipFill>
          <a:blip r:embed="rId2" cstate="print"/>
          <a:srcRect l="846" t="5287" r="1907" b="10127"/>
          <a:stretch>
            <a:fillRect/>
          </a:stretch>
        </p:blipFill>
        <p:spPr bwMode="auto">
          <a:xfrm>
            <a:off x="467544" y="1700808"/>
            <a:ext cx="8280400" cy="11525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3"/>
          <p:cNvPicPr>
            <a:picLocks noChangeAspect="1" noChangeArrowheads="1"/>
          </p:cNvPicPr>
          <p:nvPr/>
        </p:nvPicPr>
        <p:blipFill>
          <a:blip r:embed="rId3" cstate="print"/>
          <a:srcRect/>
          <a:stretch>
            <a:fillRect/>
          </a:stretch>
        </p:blipFill>
        <p:spPr bwMode="auto">
          <a:xfrm>
            <a:off x="2627784" y="4149080"/>
            <a:ext cx="2971800" cy="5238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000" dirty="0" smtClean="0"/>
              <a:t>PARÇACIK SÜRÜ OPTİMİZASYONU(PSO) AKIŞ ŞEMASI</a:t>
            </a:r>
            <a:endParaRPr lang="tr-TR" sz="4000"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1475656" y="1916832"/>
            <a:ext cx="6120680" cy="4608512"/>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t>GA İLE PSO’NUN KARŞILAŞTIRILMASI</a:t>
            </a:r>
            <a:endParaRPr lang="tr-TR" sz="4000" dirty="0"/>
          </a:p>
        </p:txBody>
      </p:sp>
      <p:sp>
        <p:nvSpPr>
          <p:cNvPr id="3" name="2 İçerik Yer Tutucusu"/>
          <p:cNvSpPr>
            <a:spLocks noGrp="1"/>
          </p:cNvSpPr>
          <p:nvPr>
            <p:ph idx="1"/>
          </p:nvPr>
        </p:nvSpPr>
        <p:spPr/>
        <p:txBody>
          <a:bodyPr/>
          <a:lstStyle/>
          <a:p>
            <a:pPr algn="just">
              <a:buNone/>
            </a:pPr>
            <a:r>
              <a:rPr lang="tr-TR" sz="3200" b="1" dirty="0" smtClean="0"/>
              <a:t>1)</a:t>
            </a:r>
            <a:r>
              <a:rPr lang="tr-TR" dirty="0" smtClean="0"/>
              <a:t>PSO ve Genetik Algoritmalar evrimsel hesaplama teknikleri ile birçok benzerlikler gösterir. Sistem </a:t>
            </a:r>
            <a:r>
              <a:rPr lang="tr-TR" dirty="0" err="1" smtClean="0"/>
              <a:t>random</a:t>
            </a:r>
            <a:r>
              <a:rPr lang="tr-TR" dirty="0" smtClean="0"/>
              <a:t> çözümlerden oluşan bir popülasyonla başlatılır ve en iyi çözüm için jenerasyonları güncelleyerek arama yapar. Buna karşın, </a:t>
            </a:r>
            <a:r>
              <a:rPr lang="tr-TR" dirty="0" err="1" smtClean="0"/>
              <a:t>GA’nın</a:t>
            </a:r>
            <a:r>
              <a:rPr lang="tr-TR" dirty="0" smtClean="0"/>
              <a:t> tersine, </a:t>
            </a:r>
            <a:r>
              <a:rPr lang="tr-TR" dirty="0" err="1" smtClean="0"/>
              <a:t>PSO’da</a:t>
            </a:r>
            <a:r>
              <a:rPr lang="tr-TR" dirty="0" smtClean="0"/>
              <a:t> çaprazlama ve mutasyon gibi evrimsel operatörler yoktur. </a:t>
            </a:r>
            <a:r>
              <a:rPr lang="tr-TR" dirty="0" err="1" smtClean="0"/>
              <a:t>PSO’da</a:t>
            </a:r>
            <a:r>
              <a:rPr lang="tr-TR" dirty="0" smtClean="0"/>
              <a:t> parçacık(</a:t>
            </a:r>
            <a:r>
              <a:rPr lang="tr-TR" dirty="0" err="1" smtClean="0"/>
              <a:t>particles</a:t>
            </a:r>
            <a:r>
              <a:rPr lang="tr-TR" dirty="0" smtClean="0"/>
              <a:t>)denilen potansiyel çözümler, mevcut en iyi çözümleri takip ederek problem uzayında gezinirler (uçuş yaparlar).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Genetik Algoritma</a:t>
            </a:r>
            <a:endParaRPr lang="tr-TR" dirty="0"/>
          </a:p>
        </p:txBody>
      </p:sp>
      <p:sp>
        <p:nvSpPr>
          <p:cNvPr id="3" name="2 İçerik Yer Tutucusu"/>
          <p:cNvSpPr>
            <a:spLocks noGrp="1"/>
          </p:cNvSpPr>
          <p:nvPr>
            <p:ph idx="1"/>
          </p:nvPr>
        </p:nvSpPr>
        <p:spPr/>
        <p:txBody>
          <a:bodyPr>
            <a:normAutofit/>
          </a:bodyPr>
          <a:lstStyle/>
          <a:p>
            <a:endParaRPr lang="tr-TR" dirty="0" smtClean="0"/>
          </a:p>
          <a:p>
            <a:pPr algn="just"/>
            <a:r>
              <a:rPr lang="tr-TR" dirty="0" smtClean="0"/>
              <a:t>Genetik Algoritma yaklaşımının ortaya çıkışı 1970’lerin başında olmuştur. 1975’te John </a:t>
            </a:r>
            <a:r>
              <a:rPr lang="tr-TR" dirty="0" err="1" smtClean="0"/>
              <a:t>Holland’ın</a:t>
            </a:r>
            <a:r>
              <a:rPr lang="tr-TR" dirty="0" smtClean="0"/>
              <a:t> makine öğrenmesi üzerine yaptığı çalışmalarda canlılardaki evrimden ve değişimden etkilenerek, bu genetik evrim sürecini bilgisayar ortamına aktarması ve böylece bir tek mekanik yapının öğrenme yeteneğini geliştirmek yerine, çok sayıdaki böyle yapıların tamamını “çiftleşme,çoğalma,değişim...” gibi genetik süreçler sonunda üstün yeni bireylerin elde edilebileceğini gösteren çalışmasından çıkan sonuçların yayınlanmasından sonra geliştirdiği yöntemin adı “</a:t>
            </a:r>
            <a:r>
              <a:rPr lang="tr-TR" dirty="0" err="1" smtClean="0"/>
              <a:t>GenetikAlgoritmalar</a:t>
            </a:r>
            <a:r>
              <a:rPr lang="tr-TR" dirty="0" smtClean="0"/>
              <a:t>” olarak tanınmıştır.</a:t>
            </a:r>
          </a:p>
          <a:p>
            <a:pPr>
              <a:buNone/>
            </a:pP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87888"/>
          </a:xfrm>
        </p:spPr>
        <p:txBody>
          <a:bodyPr>
            <a:normAutofit/>
          </a:bodyPr>
          <a:lstStyle/>
          <a:p>
            <a:pPr>
              <a:buNone/>
            </a:pPr>
            <a:r>
              <a:rPr lang="tr-TR" sz="3200" b="1" dirty="0" smtClean="0"/>
              <a:t>2)</a:t>
            </a:r>
            <a:r>
              <a:rPr lang="tr-TR" dirty="0" smtClean="0"/>
              <a:t>GA ile karşılaştırılırsa; </a:t>
            </a:r>
            <a:r>
              <a:rPr lang="tr-TR" dirty="0" err="1" smtClean="0"/>
              <a:t>PSO’nun</a:t>
            </a:r>
            <a:r>
              <a:rPr lang="tr-TR" dirty="0" smtClean="0"/>
              <a:t> avantajı gerçekleştirilmesinin kolay olmasıdır ve ayarlanması gereken çok az parametresi vardır. </a:t>
            </a:r>
          </a:p>
          <a:p>
            <a:pPr>
              <a:buNone/>
            </a:pPr>
            <a:r>
              <a:rPr lang="tr-TR" sz="3200" b="1" dirty="0" smtClean="0"/>
              <a:t>3)</a:t>
            </a:r>
            <a:r>
              <a:rPr lang="tr-TR" dirty="0" smtClean="0"/>
              <a:t>Genetik algoritmalar biyolojideki evrimsel süreçten esinlenir. </a:t>
            </a:r>
            <a:r>
              <a:rPr lang="tr-TR" dirty="0" err="1" smtClean="0"/>
              <a:t>PSO’da</a:t>
            </a:r>
            <a:r>
              <a:rPr lang="tr-TR" dirty="0" smtClean="0"/>
              <a:t> ise ele alınan konu biyolojik sistemlerin farklı bir türü olan sosyal sistemlerdir. </a:t>
            </a:r>
          </a:p>
          <a:p>
            <a:pPr>
              <a:buNone/>
            </a:pPr>
            <a:r>
              <a:rPr lang="tr-TR" sz="3200" b="1" dirty="0" smtClean="0"/>
              <a:t>4)</a:t>
            </a:r>
            <a:r>
              <a:rPr lang="tr-TR" dirty="0" err="1" smtClean="0"/>
              <a:t>GA’da</a:t>
            </a:r>
            <a:r>
              <a:rPr lang="tr-TR" dirty="0" smtClean="0"/>
              <a:t> çözümü oluşturan genler </a:t>
            </a:r>
            <a:r>
              <a:rPr lang="tr-TR" sz="3200" dirty="0" smtClean="0"/>
              <a:t>0</a:t>
            </a:r>
            <a:r>
              <a:rPr lang="tr-TR" dirty="0" smtClean="0"/>
              <a:t> ve </a:t>
            </a:r>
            <a:r>
              <a:rPr lang="tr-TR" sz="3200" dirty="0" smtClean="0"/>
              <a:t>1</a:t>
            </a:r>
            <a:r>
              <a:rPr lang="tr-TR" dirty="0" smtClean="0"/>
              <a:t>’ler şeklinde oluşturulduğu için sonucu virgüllü sayı(örneğin 7,5) olan bir çözümde çözümü net olarak yapamaz. Ayrıca sonuç kromozom aralığının dışındaysa çözüme ulaşamaz.(Örneğin, 4 kromozomlu </a:t>
            </a:r>
            <a:r>
              <a:rPr lang="tr-TR" dirty="0" err="1" smtClean="0"/>
              <a:t>populasyon</a:t>
            </a:r>
            <a:r>
              <a:rPr lang="tr-TR" dirty="0" smtClean="0"/>
              <a:t> yapısı </a:t>
            </a:r>
            <a:r>
              <a:rPr lang="tr-TR" sz="3500" dirty="0" smtClean="0"/>
              <a:t>0</a:t>
            </a:r>
            <a:r>
              <a:rPr lang="tr-TR" dirty="0" smtClean="0"/>
              <a:t> ile </a:t>
            </a:r>
            <a:r>
              <a:rPr lang="tr-TR" sz="3000" dirty="0" smtClean="0"/>
              <a:t>15</a:t>
            </a:r>
            <a:r>
              <a:rPr lang="tr-TR" dirty="0" smtClean="0"/>
              <a:t> arasında çözüm sağlar. Ama bizim cevabımız </a:t>
            </a:r>
            <a:r>
              <a:rPr lang="tr-TR" sz="3000" dirty="0" smtClean="0"/>
              <a:t>20</a:t>
            </a:r>
            <a:r>
              <a:rPr lang="tr-TR" dirty="0" smtClean="0"/>
              <a:t> ise bu çözümü bulamaz.) Bu sebepten GA dijital sorular için daha iyi bir çözüm sağlar. </a:t>
            </a:r>
            <a:endParaRPr lang="tr-TR" sz="3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87888"/>
          </a:xfrm>
        </p:spPr>
        <p:txBody>
          <a:bodyPr>
            <a:normAutofit/>
          </a:bodyPr>
          <a:lstStyle/>
          <a:p>
            <a:pPr>
              <a:buNone/>
            </a:pPr>
            <a:r>
              <a:rPr lang="tr-TR" sz="3200" b="1" dirty="0" smtClean="0"/>
              <a:t>5)</a:t>
            </a:r>
            <a:r>
              <a:rPr lang="tr-TR" dirty="0" smtClean="0"/>
              <a:t>PSO ise sürünün hızı ve yeri gibi parametrelerle çalıştığı için </a:t>
            </a:r>
            <a:r>
              <a:rPr lang="tr-TR" dirty="0" err="1" smtClean="0"/>
              <a:t>gerçel</a:t>
            </a:r>
            <a:r>
              <a:rPr lang="tr-TR" dirty="0" smtClean="0"/>
              <a:t> sayılarla ilgili değerlerle uğraşır bu yüzden sürekli sonuçların olduğu fonksiyonlar için iyi çalışır ayrıca sürekli hız ve konum güncellemesi yaptığı için çözüm için dar bir aralığa sıkışmaz.</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a:xfrm>
            <a:off x="457200" y="692150"/>
            <a:ext cx="8229600" cy="5632450"/>
          </a:xfrm>
        </p:spPr>
        <p:txBody>
          <a:bodyPr>
            <a:normAutofit/>
          </a:bodyPr>
          <a:lstStyle/>
          <a:p>
            <a:endParaRPr lang="tr-TR" dirty="0" smtClean="0"/>
          </a:p>
          <a:p>
            <a:r>
              <a:rPr lang="tr-TR" dirty="0" smtClean="0"/>
              <a:t>Bir probleme olası pek çok çözümün içerisinde en uygununu(</a:t>
            </a:r>
            <a:r>
              <a:rPr lang="tr-TR" dirty="0" err="1" smtClean="0"/>
              <a:t>eniyisini</a:t>
            </a:r>
            <a:r>
              <a:rPr lang="tr-TR" dirty="0" smtClean="0"/>
              <a:t>) bulmaya çalışan algoritmalardır.</a:t>
            </a:r>
          </a:p>
          <a:p>
            <a:r>
              <a:rPr lang="tr-TR" dirty="0" smtClean="0"/>
              <a:t>Popülasyon nesilden </a:t>
            </a:r>
            <a:r>
              <a:rPr lang="tr-TR" dirty="0" err="1" smtClean="0"/>
              <a:t>nesile</a:t>
            </a:r>
            <a:r>
              <a:rPr lang="tr-TR" dirty="0" smtClean="0"/>
              <a:t> geliştikçe kötü çözümler yok olma, iyi çözümler ise daha iyi çözümler oluşturmak için kullanılma eğilimindedirler.</a:t>
            </a:r>
          </a:p>
          <a:p>
            <a:r>
              <a:rPr lang="tr-TR" dirty="0" smtClean="0"/>
              <a:t>Çözüm uzayının tamamını değil yalnızca bir kısmını tararlar.</a:t>
            </a:r>
          </a:p>
          <a:p>
            <a:r>
              <a:rPr lang="tr-TR" dirty="0" smtClean="0"/>
              <a:t>Böylece etkin arama yaparak çok daha kısa bir sürede çözüme ulaşırlar.</a:t>
            </a:r>
          </a:p>
          <a:p>
            <a:r>
              <a:rPr lang="tr-TR" dirty="0" smtClean="0"/>
              <a:t>Önemli bir üstünlüğü ise çözümlerden oluşan popülasyonu eş zamanlı inceleyerek yerel en iyi çözümlere takılmamaları.</a:t>
            </a:r>
          </a:p>
          <a:p>
            <a:r>
              <a:rPr lang="tr-TR" dirty="0" smtClean="0"/>
              <a:t>Genellikle çözüm alanı oldukça geniştir.</a:t>
            </a:r>
          </a:p>
          <a:p>
            <a:r>
              <a:rPr lang="tr-TR" dirty="0" smtClean="0"/>
              <a:t>Problemi etkileyen faktörlerin fazla olduğu durumlarda kullanılır.</a:t>
            </a:r>
          </a:p>
          <a:p>
            <a:r>
              <a:rPr lang="tr-TR" dirty="0" smtClean="0"/>
              <a:t>Genetik algoritmalar olasılık kurallarına göre çalışır ve ne kadar iyi çalışacağı önceden bilinemez.</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Kullanım Alanları</a:t>
            </a:r>
            <a:endParaRPr lang="tr-TR" dirty="0"/>
          </a:p>
        </p:txBody>
      </p:sp>
      <p:sp>
        <p:nvSpPr>
          <p:cNvPr id="3" name="2 İçerik Yer Tutucusu"/>
          <p:cNvSpPr>
            <a:spLocks noGrp="1"/>
          </p:cNvSpPr>
          <p:nvPr>
            <p:ph idx="1"/>
          </p:nvPr>
        </p:nvSpPr>
        <p:spPr/>
        <p:txBody>
          <a:bodyPr>
            <a:normAutofit lnSpcReduction="10000"/>
          </a:bodyPr>
          <a:lstStyle/>
          <a:p>
            <a:r>
              <a:rPr lang="tr-TR" dirty="0" smtClean="0"/>
              <a:t>Optimizasyon </a:t>
            </a:r>
          </a:p>
          <a:p>
            <a:r>
              <a:rPr lang="nn-NO" dirty="0" smtClean="0"/>
              <a:t>Otomatik Programlama ve Bilgi Sistemleri</a:t>
            </a:r>
            <a:endParaRPr lang="tr-TR" dirty="0" smtClean="0"/>
          </a:p>
          <a:p>
            <a:r>
              <a:rPr lang="tr-TR" dirty="0" smtClean="0"/>
              <a:t>Mekanik Öğrenme</a:t>
            </a:r>
          </a:p>
          <a:p>
            <a:r>
              <a:rPr lang="tr-TR" dirty="0" smtClean="0"/>
              <a:t>Finans</a:t>
            </a:r>
            <a:endParaRPr lang="nn-NO" dirty="0" smtClean="0"/>
          </a:p>
          <a:p>
            <a:r>
              <a:rPr lang="tr-TR" dirty="0" smtClean="0"/>
              <a:t>Pazarlama</a:t>
            </a:r>
          </a:p>
          <a:p>
            <a:r>
              <a:rPr lang="tr-TR" dirty="0" smtClean="0"/>
              <a:t>Çizelgeleme Problemi</a:t>
            </a:r>
          </a:p>
          <a:p>
            <a:r>
              <a:rPr lang="tr-TR" dirty="0" smtClean="0"/>
              <a:t>Montaj Hattı Dengeleme Problemi</a:t>
            </a:r>
          </a:p>
          <a:p>
            <a:r>
              <a:rPr lang="tr-TR" dirty="0" smtClean="0"/>
              <a:t>Tesis Yerleşim Problemi</a:t>
            </a:r>
          </a:p>
          <a:p>
            <a:r>
              <a:rPr lang="tr-TR" dirty="0" smtClean="0"/>
              <a:t>Sistem Güvenilirliği Problemi</a:t>
            </a:r>
          </a:p>
          <a:p>
            <a:r>
              <a:rPr lang="tr-TR" dirty="0" smtClean="0"/>
              <a:t>Gezgin Satıcı Problemi</a:t>
            </a:r>
          </a:p>
          <a:p>
            <a:pPr>
              <a:buNone/>
            </a:pPr>
            <a:endParaRPr lang="tr-TR" dirty="0" smtClean="0"/>
          </a:p>
          <a:p>
            <a:endParaRPr lang="tr-TR" dirty="0" smtClean="0"/>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Temel Kavramlar</a:t>
            </a:r>
            <a:endParaRPr lang="tr-TR" dirty="0"/>
          </a:p>
        </p:txBody>
      </p:sp>
      <p:sp>
        <p:nvSpPr>
          <p:cNvPr id="3" name="2 İçerik Yer Tutucusu"/>
          <p:cNvSpPr>
            <a:spLocks noGrp="1"/>
          </p:cNvSpPr>
          <p:nvPr>
            <p:ph idx="1"/>
          </p:nvPr>
        </p:nvSpPr>
        <p:spPr/>
        <p:txBody>
          <a:bodyPr/>
          <a:lstStyle/>
          <a:p>
            <a:pPr>
              <a:buNone/>
            </a:pPr>
            <a:r>
              <a:rPr lang="tr-TR" b="1" dirty="0" smtClean="0"/>
              <a:t>GEN:</a:t>
            </a:r>
            <a:r>
              <a:rPr lang="tr-TR" dirty="0" smtClean="0"/>
              <a:t>Kendi başına anlamı olan ve genetik bilgi taşıyan en küçük genetik birimdir.</a:t>
            </a:r>
          </a:p>
          <a:p>
            <a:r>
              <a:rPr lang="tr-TR" dirty="0" smtClean="0"/>
              <a:t>Bir gen A, B gibi bir karakter olabileceği gibi </a:t>
            </a:r>
            <a:r>
              <a:rPr lang="tr-TR" sz="3600" dirty="0" smtClean="0"/>
              <a:t>0</a:t>
            </a:r>
            <a:r>
              <a:rPr lang="tr-TR" dirty="0" smtClean="0"/>
              <a:t> veya</a:t>
            </a:r>
            <a:r>
              <a:rPr lang="tr-TR" sz="3600" dirty="0" smtClean="0"/>
              <a:t> 1 </a:t>
            </a:r>
            <a:r>
              <a:rPr lang="tr-TR" dirty="0" smtClean="0"/>
              <a:t>ile ifade edilen bir bit veya bit dizisi olabilir. </a:t>
            </a:r>
          </a:p>
          <a:p>
            <a:pPr>
              <a:buNone/>
            </a:pPr>
            <a:endParaRPr lang="tr-TR" dirty="0" smtClean="0"/>
          </a:p>
          <a:p>
            <a:r>
              <a:rPr lang="tr-TR" dirty="0" smtClean="0"/>
              <a:t>Örneğin bir cismin x koordinatındaki yerini gösteren bir gen </a:t>
            </a:r>
            <a:r>
              <a:rPr lang="tr-TR" sz="3600" dirty="0" smtClean="0"/>
              <a:t>101</a:t>
            </a:r>
            <a:r>
              <a:rPr lang="tr-TR" dirty="0" smtClean="0"/>
              <a:t> şeklinde ifade edilebilir.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a:xfrm>
            <a:off x="457200" y="836613"/>
            <a:ext cx="8229600" cy="5487987"/>
          </a:xfrm>
        </p:spPr>
        <p:txBody>
          <a:bodyPr/>
          <a:lstStyle/>
          <a:p>
            <a:pPr>
              <a:buNone/>
            </a:pPr>
            <a:r>
              <a:rPr lang="tr-TR" b="1" dirty="0" smtClean="0"/>
              <a:t>KROMOZOM: </a:t>
            </a:r>
            <a:r>
              <a:rPr lang="tr-TR" dirty="0" smtClean="0"/>
              <a:t>Bir ya da birden fazla genin bir araya gelmesiyle oluşurlar. Probleme ait tüm bilgileri içerirler</a:t>
            </a:r>
            <a:r>
              <a:rPr lang="tr-TR" b="1" dirty="0" smtClean="0"/>
              <a:t>.</a:t>
            </a:r>
          </a:p>
          <a:p>
            <a:r>
              <a:rPr lang="tr-TR" dirty="0" smtClean="0"/>
              <a:t>Kromozomlar toplumdaki bireyler ya da üyelere karşılık gelirler.</a:t>
            </a:r>
          </a:p>
          <a:p>
            <a:r>
              <a:rPr lang="tr-TR" dirty="0" smtClean="0"/>
              <a:t>Ele alınan problemde alternatif çözüm adayıdır.</a:t>
            </a:r>
          </a:p>
          <a:p>
            <a:r>
              <a:rPr lang="tr-TR" dirty="0" smtClean="0"/>
              <a:t>Örneğin kromozom bir problemde açı, boyut ve koordinat değişkenlerinden veya bir dikdörtgen prizmasının ölçülerinden(yükseklik,genişlik,derinlik oluşabilir. </a:t>
            </a:r>
            <a:r>
              <a:rPr lang="tr-TR" sz="3600" dirty="0" smtClean="0"/>
              <a:t>001 101 111</a:t>
            </a:r>
            <a:r>
              <a:rPr lang="tr-TR" dirty="0" smtClean="0"/>
              <a:t>&gt;</a:t>
            </a:r>
            <a:r>
              <a:rPr lang="tr-TR" sz="3600" dirty="0" smtClean="0"/>
              <a:t>1,5,7 </a:t>
            </a:r>
            <a:r>
              <a:rPr lang="tr-TR" dirty="0" smtClean="0"/>
              <a:t>değerleri kromozomu oluşturan genlerdir.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415880"/>
          </a:xfrm>
        </p:spPr>
        <p:txBody>
          <a:bodyPr/>
          <a:lstStyle/>
          <a:p>
            <a:r>
              <a:rPr lang="tr-TR" b="1" dirty="0" smtClean="0"/>
              <a:t>POPÜLASYON(Topluluk):</a:t>
            </a:r>
          </a:p>
          <a:p>
            <a:endParaRPr lang="tr-TR" b="1" dirty="0" smtClean="0"/>
          </a:p>
          <a:p>
            <a:r>
              <a:rPr lang="tr-TR" dirty="0" smtClean="0"/>
              <a:t>Kromozomlar veya bireyler topluluğudur. Popülasyon üzerinde durulan problem için alternatif çözümler kümesidir.</a:t>
            </a:r>
          </a:p>
          <a:p>
            <a:endParaRPr lang="tr-TR" dirty="0" smtClean="0"/>
          </a:p>
          <a:p>
            <a:r>
              <a:rPr lang="tr-TR" dirty="0" smtClean="0"/>
              <a:t>Aynı anda bir popülasyondaki birey sayısı sabit ve probleme göre kullanıcı tarafından belirlenir. (Zayıf olan bireylerin yerini kuvvetli yeniler almaktadır)</a:t>
            </a:r>
          </a:p>
          <a:p>
            <a:endParaRPr lang="tr-TR" b="1" dirty="0" smtClean="0"/>
          </a:p>
          <a:p>
            <a:endParaRPr lang="tr-TR" b="1" dirty="0" smtClean="0"/>
          </a:p>
          <a:p>
            <a:pPr>
              <a:buNone/>
            </a:pPr>
            <a:endParaRPr lang="tr-TR"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Genetik Algoritmalar Nasıl Çalışır?</a:t>
            </a:r>
            <a:endParaRPr lang="tr-TR" dirty="0"/>
          </a:p>
        </p:txBody>
      </p:sp>
      <p:sp>
        <p:nvSpPr>
          <p:cNvPr id="3" name="2 İçerik Yer Tutucusu"/>
          <p:cNvSpPr>
            <a:spLocks noGrp="1"/>
          </p:cNvSpPr>
          <p:nvPr>
            <p:ph idx="1"/>
          </p:nvPr>
        </p:nvSpPr>
        <p:spPr/>
        <p:txBody>
          <a:bodyPr>
            <a:normAutofit fontScale="85000" lnSpcReduction="20000"/>
          </a:bodyPr>
          <a:lstStyle/>
          <a:p>
            <a:endParaRPr lang="tr-TR" dirty="0" smtClean="0"/>
          </a:p>
          <a:p>
            <a:pPr algn="just"/>
            <a:r>
              <a:rPr lang="tr-TR" sz="3100" b="1" dirty="0" smtClean="0"/>
              <a:t>1.Adım: </a:t>
            </a:r>
            <a:r>
              <a:rPr lang="tr-TR" dirty="0" smtClean="0"/>
              <a:t>Olası çözümlerin kodlandığı bir çözüm grubu oluşturulur. Çözüm grubuna biyolojideki benzerliği nedeniyle </a:t>
            </a:r>
            <a:r>
              <a:rPr lang="tr-TR" dirty="0" err="1" smtClean="0"/>
              <a:t>populasyon</a:t>
            </a:r>
            <a:r>
              <a:rPr lang="tr-TR" dirty="0" smtClean="0"/>
              <a:t>, çözümlerin </a:t>
            </a:r>
            <a:r>
              <a:rPr lang="tr-TR" dirty="0" err="1" smtClean="0"/>
              <a:t>kodlarıda</a:t>
            </a:r>
            <a:r>
              <a:rPr lang="tr-TR" dirty="0" smtClean="0"/>
              <a:t> kromozom olarak adlandırılır. Bu adıma </a:t>
            </a:r>
            <a:r>
              <a:rPr lang="tr-TR" dirty="0" err="1" smtClean="0"/>
              <a:t>populasyonda</a:t>
            </a:r>
            <a:r>
              <a:rPr lang="tr-TR" dirty="0" smtClean="0"/>
              <a:t> bulunan birey sayısı belirleyerek başlanır. Bu sayı için bir standart yoktur. Genel olarak önerilen 100-300 aralığında bir büyüklüktür. Büyüklük seçiminde yapılan işlemlerin karmaşıklığı ve aramanın derinliği önemlidir. </a:t>
            </a:r>
            <a:r>
              <a:rPr lang="tr-TR" dirty="0" err="1" smtClean="0"/>
              <a:t>Populasyon</a:t>
            </a:r>
            <a:r>
              <a:rPr lang="tr-TR" dirty="0" smtClean="0"/>
              <a:t> bu işlemden sonra </a:t>
            </a:r>
            <a:r>
              <a:rPr lang="tr-TR" dirty="0" err="1" smtClean="0"/>
              <a:t>rasgele</a:t>
            </a:r>
            <a:r>
              <a:rPr lang="tr-TR" dirty="0" smtClean="0"/>
              <a:t> oluşturulur.</a:t>
            </a:r>
          </a:p>
          <a:p>
            <a:pPr algn="just"/>
            <a:r>
              <a:rPr lang="tr-TR" sz="3100" b="1" dirty="0" smtClean="0"/>
              <a:t>2.Adım:</a:t>
            </a:r>
            <a:r>
              <a:rPr lang="tr-TR" dirty="0" smtClean="0"/>
              <a:t>Her kromozomun ne kadar iyi olduğu bulunur. Kromozomların ne kadar iyi olduğunu bulan fonksiyona uygunluk fonksiyonu denir. Bu fonksiyon işletilerek kromozomların uygunluklarının bulunmasına ise hesaplama(</a:t>
            </a:r>
            <a:r>
              <a:rPr lang="tr-TR" dirty="0" err="1" smtClean="0"/>
              <a:t>evalution</a:t>
            </a:r>
            <a:r>
              <a:rPr lang="tr-TR" dirty="0" smtClean="0"/>
              <a:t>) adı verilir. Bu fonksiyon genetik algoritmanın beynini oluşturmaktadır. </a:t>
            </a:r>
            <a:r>
              <a:rPr lang="tr-TR" dirty="0" err="1" smtClean="0"/>
              <a:t>GA’da</a:t>
            </a:r>
            <a:r>
              <a:rPr lang="tr-TR" dirty="0" smtClean="0"/>
              <a:t> probleme özel çalışan tek kısım bu fonksiyondur. Çoğu zaman </a:t>
            </a:r>
            <a:r>
              <a:rPr lang="tr-TR" dirty="0" err="1" smtClean="0"/>
              <a:t>GA’nın</a:t>
            </a:r>
            <a:r>
              <a:rPr lang="tr-TR" dirty="0" smtClean="0"/>
              <a:t> başarısı bu fonksiyonun verimli ve hassas olmasına bağlı olmaktadır</a:t>
            </a:r>
            <a:r>
              <a:rPr lang="tr-TR" b="1" dirty="0" smtClean="0"/>
              <a:t>.</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1647</TotalTime>
  <Words>1455</Words>
  <Application>Microsoft Office PowerPoint</Application>
  <PresentationFormat>Ekran Gösterisi (4:3)</PresentationFormat>
  <Paragraphs>138</Paragraphs>
  <Slides>31</Slides>
  <Notes>0</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2</vt:i4>
      </vt:variant>
      <vt:variant>
        <vt:lpstr>Slayt Başlıkları</vt:lpstr>
      </vt:variant>
      <vt:variant>
        <vt:i4>31</vt:i4>
      </vt:variant>
    </vt:vector>
  </HeadingPairs>
  <TitlesOfParts>
    <vt:vector size="40" baseType="lpstr">
      <vt:lpstr>ＭＳ Ｐゴシック</vt:lpstr>
      <vt:lpstr>Arial</vt:lpstr>
      <vt:lpstr>Symbol</vt:lpstr>
      <vt:lpstr>Times New Roman</vt:lpstr>
      <vt:lpstr>Trebuchet MS</vt:lpstr>
      <vt:lpstr>Wingdings 3</vt:lpstr>
      <vt:lpstr>Yüzeyler</vt:lpstr>
      <vt:lpstr>Document</vt:lpstr>
      <vt:lpstr>Picture</vt:lpstr>
      <vt:lpstr>Yapay Zeka  802600715151  </vt:lpstr>
      <vt:lpstr>GENETİK ALGORİTMA VE PSO’NUN DENKLEM MİNİMİZASYONUNDA KARŞILAŞTIRILMASI</vt:lpstr>
      <vt:lpstr>Genetik Algoritma</vt:lpstr>
      <vt:lpstr>PowerPoint Sunusu</vt:lpstr>
      <vt:lpstr>Kullanım Alanları</vt:lpstr>
      <vt:lpstr>Temel Kavramlar</vt:lpstr>
      <vt:lpstr>PowerPoint Sunusu</vt:lpstr>
      <vt:lpstr>PowerPoint Sunusu</vt:lpstr>
      <vt:lpstr>Genetik Algoritmalar Nasıl Çalışır?</vt:lpstr>
      <vt:lpstr>PowerPoint Sunusu</vt:lpstr>
      <vt:lpstr>Genetik Algoritma Akış Şeması</vt:lpstr>
      <vt:lpstr>Seçilim</vt:lpstr>
      <vt:lpstr>PowerPoint Sunusu</vt:lpstr>
      <vt:lpstr>Çaprazlama</vt:lpstr>
      <vt:lpstr>PowerPoint Sunusu</vt:lpstr>
      <vt:lpstr>Mutasyon</vt:lpstr>
      <vt:lpstr>PowerPoint Sunusu</vt:lpstr>
      <vt:lpstr>PowerPoint Sunusu</vt:lpstr>
      <vt:lpstr>PowerPoint Sunusu</vt:lpstr>
      <vt:lpstr>Rulet Seçimi Örnek</vt:lpstr>
      <vt:lpstr>PARÇACIK SÜRÜ OPTİMİZASYONU(PSO)</vt:lpstr>
      <vt:lpstr>PowerPoint Sunusu</vt:lpstr>
      <vt:lpstr>PowerPoint Sunusu</vt:lpstr>
      <vt:lpstr>PSO Parametreleri</vt:lpstr>
      <vt:lpstr>PowerPoint Sunusu</vt:lpstr>
      <vt:lpstr>PSO ALGORİTMALARI NELERDİR?</vt:lpstr>
      <vt:lpstr>PowerPoint Sunusu</vt:lpstr>
      <vt:lpstr>PARÇACIK SÜRÜ OPTİMİZASYONU(PSO) AKIŞ ŞEMASI</vt:lpstr>
      <vt:lpstr>GA İLE PSO’NUN KARŞILAŞTIRILMASI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dc:creator>
  <cp:lastModifiedBy>pc</cp:lastModifiedBy>
  <cp:revision>79</cp:revision>
  <dcterms:created xsi:type="dcterms:W3CDTF">2019-05-21T18:33:43Z</dcterms:created>
  <dcterms:modified xsi:type="dcterms:W3CDTF">2019-11-28T18:01:05Z</dcterms:modified>
</cp:coreProperties>
</file>