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6" r:id="rId1"/>
  </p:sldMasterIdLst>
  <p:notesMasterIdLst>
    <p:notesMasterId r:id="rId14"/>
  </p:notesMasterIdLst>
  <p:sldIdLst>
    <p:sldId id="256" r:id="rId2"/>
    <p:sldId id="302" r:id="rId3"/>
    <p:sldId id="303" r:id="rId4"/>
    <p:sldId id="300" r:id="rId5"/>
    <p:sldId id="301" r:id="rId6"/>
    <p:sldId id="304" r:id="rId7"/>
    <p:sldId id="306" r:id="rId8"/>
    <p:sldId id="307" r:id="rId9"/>
    <p:sldId id="308" r:id="rId10"/>
    <p:sldId id="309" r:id="rId11"/>
    <p:sldId id="310" r:id="rId12"/>
    <p:sldId id="311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FD5EE-6906-40AF-9BB0-45C40C3E13B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16732-FA26-452C-8054-1E11928825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5205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0627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58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303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460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114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301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5527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9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8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80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024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31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99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25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52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335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233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9F60591-B96F-4AEF-8BF4-EC83DFD5C7BE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6F9ADEC-F652-494B-B797-DC351D6C02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262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  <p:sldLayoutId id="2147484048" r:id="rId12"/>
    <p:sldLayoutId id="2147484049" r:id="rId13"/>
    <p:sldLayoutId id="2147484050" r:id="rId14"/>
    <p:sldLayoutId id="2147484051" r:id="rId15"/>
    <p:sldLayoutId id="2147484052" r:id="rId16"/>
    <p:sldLayoutId id="21474840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9256" y="2452255"/>
            <a:ext cx="9558072" cy="966354"/>
          </a:xfrm>
        </p:spPr>
        <p:txBody>
          <a:bodyPr/>
          <a:lstStyle/>
          <a:p>
            <a:r>
              <a:rPr lang="tr-TR" dirty="0" smtClean="0"/>
              <a:t>BİLGİNİN ORGANİZASYONU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359236" y="4052457"/>
            <a:ext cx="4883727" cy="1953489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SINIFLAMA</a:t>
            </a:r>
          </a:p>
          <a:p>
            <a:r>
              <a:rPr lang="tr-TR" sz="3200" b="1" dirty="0" smtClean="0"/>
              <a:t>KONU </a:t>
            </a:r>
            <a:r>
              <a:rPr lang="tr-TR" sz="3200" b="1" dirty="0" smtClean="0"/>
              <a:t>BAŞLIKLARI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677078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KONU BAŞLIKLARI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537291" cy="3416300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tr-TR" sz="2000" dirty="0" smtClean="0"/>
              <a:t>Her </a:t>
            </a:r>
            <a:r>
              <a:rPr lang="tr-TR" sz="2000" dirty="0"/>
              <a:t>konu için ayrı bir başlık seçilmeli, seçilen bu başlıklar başka bir konu ile karıştırılmayacak niteliğe sahip </a:t>
            </a:r>
            <a:r>
              <a:rPr lang="tr-TR" sz="2000" dirty="0" smtClean="0"/>
              <a:t>olmalıdır.</a:t>
            </a:r>
          </a:p>
          <a:p>
            <a:pPr lvl="0" algn="just">
              <a:lnSpc>
                <a:spcPct val="150000"/>
              </a:lnSpc>
            </a:pPr>
            <a:r>
              <a:rPr lang="tr-TR" sz="2000" dirty="0" smtClean="0"/>
              <a:t>Konu </a:t>
            </a:r>
            <a:r>
              <a:rPr lang="tr-TR" sz="2000" dirty="0"/>
              <a:t>başlığı için seçilen kelime ve kelimeler konuyu tam olarak yansıtmalıdır. Konunun kapsamından ne çok ne de az </a:t>
            </a:r>
            <a:r>
              <a:rPr lang="tr-TR" sz="2000" dirty="0" smtClean="0"/>
              <a:t>olmalıdır.</a:t>
            </a:r>
          </a:p>
          <a:p>
            <a:pPr lvl="0" algn="just">
              <a:lnSpc>
                <a:spcPct val="150000"/>
              </a:lnSpc>
            </a:pPr>
            <a:r>
              <a:rPr lang="tr-TR" sz="2000" dirty="0" smtClean="0"/>
              <a:t>Konu </a:t>
            </a:r>
            <a:r>
              <a:rPr lang="tr-TR" sz="2000" dirty="0"/>
              <a:t>başlıkları yaygın olarak kullanılan herkesin hatırlayabileceği kelimelerden seçilmelidir</a:t>
            </a:r>
            <a:r>
              <a:rPr lang="tr-TR" sz="2000" dirty="0" smtClean="0"/>
              <a:t>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2437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BAŞLIKLARININ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371600" indent="-1371600">
              <a:lnSpc>
                <a:spcPct val="170000"/>
              </a:lnSpc>
              <a:buFont typeface="+mj-lt"/>
              <a:buAutoNum type="arabicPeriod"/>
            </a:pPr>
            <a:r>
              <a:rPr lang="tr-TR" sz="9600" dirty="0"/>
              <a:t>Yalın konu </a:t>
            </a:r>
            <a:r>
              <a:rPr lang="tr-TR" sz="9600" dirty="0" smtClean="0"/>
              <a:t>başlıkları </a:t>
            </a:r>
            <a:r>
              <a:rPr lang="tr-TR" sz="9600" dirty="0"/>
              <a:t>(Coğrafya  </a:t>
            </a:r>
            <a:r>
              <a:rPr lang="tr-TR" sz="9600" dirty="0" smtClean="0"/>
              <a:t>; </a:t>
            </a:r>
            <a:r>
              <a:rPr lang="tr-TR" sz="9600" dirty="0"/>
              <a:t>Kültür vb.)</a:t>
            </a:r>
          </a:p>
          <a:p>
            <a:pPr marL="1371600" indent="-1371600">
              <a:lnSpc>
                <a:spcPct val="170000"/>
              </a:lnSpc>
              <a:buFont typeface="+mj-lt"/>
              <a:buAutoNum type="arabicPeriod"/>
            </a:pPr>
            <a:r>
              <a:rPr lang="tr-TR" sz="9600" dirty="0" smtClean="0"/>
              <a:t>Tamlama </a:t>
            </a:r>
            <a:r>
              <a:rPr lang="tr-TR" sz="9600" dirty="0"/>
              <a:t>niteliğindeki </a:t>
            </a:r>
            <a:r>
              <a:rPr lang="tr-TR" sz="9600" dirty="0" smtClean="0"/>
              <a:t>başlıklar </a:t>
            </a:r>
            <a:r>
              <a:rPr lang="tr-TR" sz="9600" dirty="0"/>
              <a:t>(Halk Kütüphaneleri </a:t>
            </a:r>
            <a:r>
              <a:rPr lang="tr-TR" sz="9600" dirty="0" smtClean="0"/>
              <a:t>; </a:t>
            </a:r>
            <a:r>
              <a:rPr lang="tr-TR" sz="9600" dirty="0"/>
              <a:t>Kütüphane Yönetimi)</a:t>
            </a:r>
          </a:p>
          <a:p>
            <a:pPr marL="1371600" indent="-1371600">
              <a:lnSpc>
                <a:spcPct val="170000"/>
              </a:lnSpc>
              <a:buFont typeface="+mj-lt"/>
              <a:buAutoNum type="arabicPeriod"/>
            </a:pPr>
            <a:r>
              <a:rPr lang="tr-TR" sz="9600" dirty="0"/>
              <a:t>İbare şeklindeki başlıklar (Mustafa Kemal Atatürk)</a:t>
            </a:r>
          </a:p>
          <a:p>
            <a:pPr marL="1371600" indent="-1371600">
              <a:lnSpc>
                <a:spcPct val="170000"/>
              </a:lnSpc>
              <a:buFont typeface="+mj-lt"/>
              <a:buAutoNum type="arabicPeriod"/>
            </a:pPr>
            <a:r>
              <a:rPr lang="tr-TR" sz="9600" dirty="0"/>
              <a:t>Birleşik konu başlıklar (Sosyoloji ve Toplum)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0367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BAŞLIKLARI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200" dirty="0">
                <a:solidFill>
                  <a:schemeClr val="tx1"/>
                </a:solidFill>
              </a:rPr>
              <a:t> </a:t>
            </a:r>
            <a:r>
              <a:rPr lang="tr-TR" b="1" dirty="0">
                <a:solidFill>
                  <a:schemeClr val="tx1"/>
                </a:solidFill>
              </a:rPr>
              <a:t>Konunun işlenişine göre de alt başlıklar oluşturulur.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tr-TR" dirty="0"/>
              <a:t>Biçim alt başlıkları (Yetişkinlerin </a:t>
            </a:r>
            <a:r>
              <a:rPr lang="tr-TR" dirty="0" smtClean="0"/>
              <a:t>Eğitimi - Araştırma</a:t>
            </a:r>
            <a:r>
              <a:rPr lang="tr-TR" dirty="0"/>
              <a:t>)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tr-TR" dirty="0"/>
              <a:t>Zaman alt başlıkları (Mustafa Kemal </a:t>
            </a:r>
            <a:r>
              <a:rPr lang="tr-TR" dirty="0" smtClean="0"/>
              <a:t>Atatürk - </a:t>
            </a:r>
            <a:r>
              <a:rPr lang="tr-TR" dirty="0"/>
              <a:t>1881-1938)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tr-TR" dirty="0"/>
              <a:t>Yer alt başlıkları (</a:t>
            </a:r>
            <a:r>
              <a:rPr lang="tr-TR" dirty="0" smtClean="0"/>
              <a:t>Dağlar - </a:t>
            </a:r>
            <a:r>
              <a:rPr lang="tr-TR" dirty="0"/>
              <a:t>Türkiye)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tr-TR" dirty="0"/>
              <a:t>Konu alt başlıkları (</a:t>
            </a:r>
            <a:r>
              <a:rPr lang="tr-TR" dirty="0" smtClean="0"/>
              <a:t>Mevlana - Hayatı)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182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391819" cy="3416300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Mısır'da bulunan </a:t>
            </a:r>
            <a:r>
              <a:rPr lang="tr-TR" dirty="0">
                <a:solidFill>
                  <a:schemeClr val="tx1"/>
                </a:solidFill>
              </a:rPr>
              <a:t>İskenderiye </a:t>
            </a:r>
            <a:r>
              <a:rPr lang="tr-TR" dirty="0" smtClean="0">
                <a:solidFill>
                  <a:schemeClr val="tx1"/>
                </a:solidFill>
              </a:rPr>
              <a:t>Kütüphanesi'nin bir çalışanı olan </a:t>
            </a:r>
            <a:r>
              <a:rPr lang="tr-TR" dirty="0" err="1" smtClean="0">
                <a:solidFill>
                  <a:schemeClr val="tx1"/>
                </a:solidFill>
              </a:rPr>
              <a:t>Kallimachos</a:t>
            </a:r>
            <a:r>
              <a:rPr lang="tr-TR" dirty="0">
                <a:solidFill>
                  <a:schemeClr val="tx1"/>
                </a:solidFill>
              </a:rPr>
              <a:t>,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(MÖ 305-240) </a:t>
            </a:r>
            <a:r>
              <a:rPr lang="tr-TR" dirty="0" smtClean="0">
                <a:solidFill>
                  <a:schemeClr val="tx1"/>
                </a:solidFill>
              </a:rPr>
              <a:t>büyük düşünürler gibi  kendi </a:t>
            </a:r>
            <a:r>
              <a:rPr lang="tr-TR" dirty="0">
                <a:solidFill>
                  <a:schemeClr val="tx1"/>
                </a:solidFill>
              </a:rPr>
              <a:t>kütüphane </a:t>
            </a:r>
            <a:r>
              <a:rPr lang="tr-TR" dirty="0" smtClean="0">
                <a:solidFill>
                  <a:schemeClr val="tx1"/>
                </a:solidFill>
              </a:rPr>
              <a:t>düzenleme sistemini oluşturmuştur. 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Aristoteles’e ait bilgi sınıflaması</a:t>
            </a:r>
            <a:r>
              <a:rPr lang="tr-TR" dirty="0">
                <a:solidFill>
                  <a:schemeClr val="tx1"/>
                </a:solidFill>
              </a:rPr>
              <a:t>, ortaçağ felsefesi ve biliminin </a:t>
            </a:r>
            <a:r>
              <a:rPr lang="tr-TR" dirty="0" smtClean="0">
                <a:solidFill>
                  <a:schemeClr val="tx1"/>
                </a:solidFill>
              </a:rPr>
              <a:t>temelini oluşturmaktaydı.</a:t>
            </a:r>
          </a:p>
          <a:p>
            <a:pPr algn="just"/>
            <a:r>
              <a:rPr lang="tr-TR" dirty="0" err="1">
                <a:solidFill>
                  <a:schemeClr val="tx1"/>
                </a:solidFill>
              </a:rPr>
              <a:t>Linnaeus</a:t>
            </a:r>
            <a:r>
              <a:rPr lang="tr-TR" dirty="0">
                <a:solidFill>
                  <a:schemeClr val="tx1"/>
                </a:solidFill>
              </a:rPr>
              <a:t> (1707-1778</a:t>
            </a:r>
            <a:r>
              <a:rPr lang="tr-TR" dirty="0" smtClean="0">
                <a:solidFill>
                  <a:schemeClr val="tx1"/>
                </a:solidFill>
              </a:rPr>
              <a:t>), modern </a:t>
            </a:r>
            <a:r>
              <a:rPr lang="tr-TR" dirty="0">
                <a:solidFill>
                  <a:schemeClr val="tx1"/>
                </a:solidFill>
              </a:rPr>
              <a:t>bilimsel taksonomide biyolojik organizmaların sınıflandırılması için </a:t>
            </a:r>
            <a:r>
              <a:rPr lang="tr-TR" dirty="0" smtClean="0">
                <a:solidFill>
                  <a:schemeClr val="tx1"/>
                </a:solidFill>
              </a:rPr>
              <a:t>alem, şube, </a:t>
            </a:r>
            <a:r>
              <a:rPr lang="tr-TR" dirty="0">
                <a:solidFill>
                  <a:schemeClr val="tx1"/>
                </a:solidFill>
              </a:rPr>
              <a:t>sınıf, </a:t>
            </a:r>
            <a:r>
              <a:rPr lang="tr-TR" dirty="0" smtClean="0">
                <a:solidFill>
                  <a:schemeClr val="tx1"/>
                </a:solidFill>
              </a:rPr>
              <a:t>takım, familya, cins ve  türlere ayırarak </a:t>
            </a:r>
            <a:r>
              <a:rPr lang="tr-TR" dirty="0">
                <a:solidFill>
                  <a:schemeClr val="tx1"/>
                </a:solidFill>
              </a:rPr>
              <a:t>bilinen </a:t>
            </a:r>
            <a:r>
              <a:rPr lang="tr-TR" dirty="0" smtClean="0">
                <a:solidFill>
                  <a:schemeClr val="tx1"/>
                </a:solidFill>
              </a:rPr>
              <a:t>bir </a:t>
            </a:r>
            <a:r>
              <a:rPr lang="tr-TR" dirty="0">
                <a:solidFill>
                  <a:schemeClr val="tx1"/>
                </a:solidFill>
              </a:rPr>
              <a:t>sistem </a:t>
            </a:r>
            <a:r>
              <a:rPr lang="tr-TR" dirty="0" smtClean="0">
                <a:solidFill>
                  <a:schemeClr val="tx1"/>
                </a:solidFill>
              </a:rPr>
              <a:t>geliştirmiştir.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480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TAKSONOMİ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7527" y="2524991"/>
            <a:ext cx="9829800" cy="3958936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Taksonomi</a:t>
            </a:r>
            <a:r>
              <a:rPr lang="tr-TR" dirty="0" smtClean="0"/>
              <a:t>; bir bilgi, etki veya etkinlik alanı içerisindeki öğelerin (bir nesne ya da bir kavram) sınıflandırılması olarak tanımlanmaktadır. Bilgiyi yönetmek ve keşfetmek için kullanılan araçlardan biridir.</a:t>
            </a:r>
          </a:p>
          <a:p>
            <a:pPr algn="just"/>
            <a:r>
              <a:rPr lang="tr-TR" b="1" dirty="0" smtClean="0"/>
              <a:t>Sınıflama</a:t>
            </a:r>
            <a:r>
              <a:rPr lang="tr-TR" dirty="0" smtClean="0"/>
              <a:t>; öğelerin </a:t>
            </a:r>
            <a:r>
              <a:rPr lang="tr-TR" dirty="0"/>
              <a:t>(bir nesne ya da bir kavram</a:t>
            </a:r>
            <a:r>
              <a:rPr lang="tr-TR" dirty="0" smtClean="0"/>
              <a:t>) gruplanma çalışması ve öğeler arasında çeşitli ilişkileri kurulması ya da bu gruplama çalışmasının sonucunda çıkan bir ürün olarak tanımlanmaktadır.</a:t>
            </a:r>
          </a:p>
          <a:p>
            <a:pPr algn="just"/>
            <a:r>
              <a:rPr lang="tr-TR" dirty="0"/>
              <a:t>Aslında taksonomi ve sınıflama </a:t>
            </a:r>
            <a:r>
              <a:rPr lang="tr-TR" dirty="0" smtClean="0"/>
              <a:t>aynı </a:t>
            </a:r>
            <a:r>
              <a:rPr lang="tr-TR" dirty="0"/>
              <a:t>anlama gelmektedir. Buna rağmen, taksonomi kavramı genellikle biyoloji ve diğer bilim disiplinleri için kullanılmaktadır.</a:t>
            </a:r>
          </a:p>
          <a:p>
            <a:pPr algn="just"/>
            <a:r>
              <a:rPr lang="tr-TR" dirty="0"/>
              <a:t>Sınıflama ya da sınıflandırma kavramı ise tüm çalışma </a:t>
            </a:r>
            <a:r>
              <a:rPr lang="tr-TR" dirty="0" smtClean="0"/>
              <a:t>alanları </a:t>
            </a:r>
            <a:r>
              <a:rPr lang="tr-TR" dirty="0"/>
              <a:t>tarafından </a:t>
            </a:r>
            <a:r>
              <a:rPr lang="tr-TR" dirty="0" smtClean="0"/>
              <a:t>kullanıldığı için, taksonomi </a:t>
            </a:r>
            <a:r>
              <a:rPr lang="tr-TR" dirty="0"/>
              <a:t>teriminden daha sık </a:t>
            </a:r>
            <a:r>
              <a:rPr lang="tr-TR" dirty="0" smtClean="0"/>
              <a:t>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242147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SINIFLAMA NEDİR?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900973" cy="34163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Bilgi kaynaklarının kütüphane raflarında düzenlenmesinin bir aracıdır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/>
              <a:t>Okuyucuların </a:t>
            </a:r>
            <a:r>
              <a:rPr lang="tr-TR" dirty="0"/>
              <a:t>bilgi kaynaklarına konuları aracılığıyla erişmesini sağlayan bir kütüphane hizmetidir (Açık raf sistemi).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Kütüphane dermesinde yer alan her türlü materyalin konusunun belirli bir kural gereğince saptanmasıdır.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Bir </a:t>
            </a:r>
            <a:r>
              <a:rPr lang="tr-TR" dirty="0"/>
              <a:t>sınıflama sisteminin başarılı olması için, önceden hazırlanmış bir sınıflama dizgelerine gerek vardır. Bu dizgeler esnek, genişletilebilir ve güncellenebilir olmalıdır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3561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SINIFLAMA SİSTEMİNİN AMAÇLARI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589246" cy="34163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dirty="0"/>
              <a:t>Kütüphane materyallerinin konu düzenlemelerini gerçekleştirmek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dirty="0"/>
              <a:t>Sistematik konu kataloğunun (indeksinin) düzenlenmesini sağlamak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dirty="0"/>
              <a:t>Sistematik yapısıyla </a:t>
            </a:r>
            <a:r>
              <a:rPr lang="tr-TR" dirty="0" smtClean="0"/>
              <a:t>(ayrıntı </a:t>
            </a:r>
            <a:r>
              <a:rPr lang="tr-TR" dirty="0"/>
              <a:t>düzeyi genelden özele doğru olan) ilgili konuları bir arada tutmak ve yan yana getirmek, o konuya yakın eserleri de diğer eserlerin yanına getirmek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tr-TR" dirty="0"/>
              <a:t>	Konunun her yönü tek başlık altında toplanmalı ve ilgili yeni konular aynı başlık altına eklenebilmelidir.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dirty="0"/>
              <a:t>Materyalleri biçimlerine göre ayırmak (Sözlük, ansiklopedi, atlas, süreli yayın</a:t>
            </a:r>
            <a:r>
              <a:rPr lang="tr-TR" dirty="0" smtClean="0"/>
              <a:t>…)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1259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SINIFLAMANIN KAPSAMI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</a:t>
            </a:r>
            <a:r>
              <a:rPr lang="tr-TR" b="1" dirty="0"/>
              <a:t> </a:t>
            </a:r>
            <a:r>
              <a:rPr lang="tr-TR" dirty="0"/>
              <a:t>eserin sınıflaması iki kısımdan oluşur: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dirty="0"/>
              <a:t>Birincisi konu başlığının seçimi,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dirty="0"/>
              <a:t>İkincisi ise sınıflama numarasının verilmesidir. </a:t>
            </a:r>
          </a:p>
          <a:p>
            <a:r>
              <a:rPr lang="tr-TR" dirty="0"/>
              <a:t>Konu başlığı eserin içeriğini belirleyen bir ad, bir kelime veya </a:t>
            </a:r>
            <a:r>
              <a:rPr lang="tr-TR" dirty="0" smtClean="0"/>
              <a:t>kelime öbeğinden oluşur</a:t>
            </a:r>
            <a:r>
              <a:rPr lang="tr-TR" dirty="0"/>
              <a:t>. </a:t>
            </a:r>
          </a:p>
          <a:p>
            <a:r>
              <a:rPr lang="tr-TR" dirty="0"/>
              <a:t>Konu başlığının belirlenmesi eserin konusunun saptanması ile ilişkilidir.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323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SINIFLAMA SİSTEMLERİ VE TÜRLERİ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Dewey</a:t>
            </a:r>
            <a:r>
              <a:rPr lang="tr-TR" dirty="0"/>
              <a:t> Onlu Sınıflama Sistemi = </a:t>
            </a:r>
            <a:r>
              <a:rPr lang="tr-TR" dirty="0" err="1"/>
              <a:t>Dewey</a:t>
            </a:r>
            <a:r>
              <a:rPr lang="tr-TR" dirty="0"/>
              <a:t> </a:t>
            </a:r>
            <a:r>
              <a:rPr lang="tr-TR" dirty="0" err="1"/>
              <a:t>Decimal</a:t>
            </a:r>
            <a:r>
              <a:rPr lang="tr-TR" dirty="0"/>
              <a:t> </a:t>
            </a:r>
            <a:r>
              <a:rPr lang="tr-TR" dirty="0" err="1"/>
              <a:t>Classification</a:t>
            </a:r>
            <a:r>
              <a:rPr lang="tr-TR" dirty="0"/>
              <a:t> (DDC) 1876</a:t>
            </a:r>
          </a:p>
          <a:p>
            <a:r>
              <a:rPr lang="tr-TR" dirty="0"/>
              <a:t>Evrensel Onlu Sınıflama Sistemi (EOS) = Universal </a:t>
            </a:r>
            <a:r>
              <a:rPr lang="tr-TR" dirty="0" err="1"/>
              <a:t>Decimal</a:t>
            </a:r>
            <a:r>
              <a:rPr lang="tr-TR" dirty="0"/>
              <a:t> </a:t>
            </a:r>
            <a:r>
              <a:rPr lang="tr-TR" dirty="0" err="1"/>
              <a:t>Classification</a:t>
            </a:r>
            <a:r>
              <a:rPr lang="tr-TR" dirty="0"/>
              <a:t> (UDC) 1899</a:t>
            </a:r>
          </a:p>
          <a:p>
            <a:r>
              <a:rPr lang="tr-TR" dirty="0"/>
              <a:t>Kongre Kütüphanesi Sınıflama Sistemi = </a:t>
            </a:r>
            <a:r>
              <a:rPr lang="en-US" dirty="0"/>
              <a:t>Library of Congress Classification </a:t>
            </a:r>
            <a:r>
              <a:rPr lang="tr-TR" dirty="0"/>
              <a:t>(</a:t>
            </a:r>
            <a:r>
              <a:rPr lang="en-US" dirty="0"/>
              <a:t>LCC, LC</a:t>
            </a:r>
            <a:r>
              <a:rPr lang="tr-TR" dirty="0"/>
              <a:t>) 1899-1920</a:t>
            </a:r>
          </a:p>
          <a:p>
            <a:r>
              <a:rPr lang="tr-TR" dirty="0"/>
              <a:t>Ulusal Tıp Kütüphanesi Sınıflama Sistemi = </a:t>
            </a:r>
            <a:r>
              <a:rPr lang="tr-TR" dirty="0" err="1"/>
              <a:t>National</a:t>
            </a:r>
            <a:r>
              <a:rPr lang="tr-TR" dirty="0"/>
              <a:t> Library of </a:t>
            </a:r>
            <a:r>
              <a:rPr lang="tr-TR" dirty="0" err="1"/>
              <a:t>Medicine</a:t>
            </a:r>
            <a:r>
              <a:rPr lang="tr-TR" dirty="0"/>
              <a:t> (NLM) 1944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8018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ESERİN KONUSUNUN SAPTANMASI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0100" y="2603499"/>
            <a:ext cx="10629900" cy="385964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Eserin </a:t>
            </a:r>
            <a:r>
              <a:rPr lang="tr-TR" dirty="0" smtClean="0"/>
              <a:t>başlığına bakmak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İçindekiler </a:t>
            </a:r>
            <a:r>
              <a:rPr lang="tr-TR" dirty="0" smtClean="0"/>
              <a:t>sayfasını incelemek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Eserde içindekiler sayfası yoksa bölüm </a:t>
            </a:r>
            <a:r>
              <a:rPr lang="tr-TR" dirty="0" smtClean="0"/>
              <a:t>başlıklarına göz gezdirmek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Yazarın görüşünü anlayabilmek için eserin önsözünü okumak veya kitap kapağında yazılı bilgileri gözden geçirmek uygun olur.</a:t>
            </a:r>
          </a:p>
          <a:p>
            <a:pPr marL="0" indent="0">
              <a:buNone/>
            </a:pPr>
            <a:r>
              <a:rPr lang="tr-TR" dirty="0" smtClean="0"/>
              <a:t>	Yukarıda </a:t>
            </a:r>
            <a:r>
              <a:rPr lang="tr-TR" dirty="0"/>
              <a:t>belirtilen bütün kaynaklar eserin konusunun saptanmasında yeterli değilse kitabın içeriğine bakılmalıdır. Bibliyografyalar, kataloglar, </a:t>
            </a:r>
            <a:r>
              <a:rPr lang="tr-TR" dirty="0" smtClean="0"/>
              <a:t>ansiklopediler, </a:t>
            </a:r>
            <a:r>
              <a:rPr lang="tr-TR" dirty="0"/>
              <a:t>eleştiri ve tanıtıcı yazılardan yararlanılır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Tüm </a:t>
            </a:r>
            <a:r>
              <a:rPr lang="tr-TR" dirty="0"/>
              <a:t>bu işlemler yetersiz kaldığında esere geçici bir numara verilerek konu uzmanlarından yardım alınmalıdır.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58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KONU BAŞLIKLARI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329473" cy="3416300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r>
              <a:rPr lang="tr-TR" dirty="0" smtClean="0"/>
              <a:t>Birden </a:t>
            </a:r>
            <a:r>
              <a:rPr lang="tr-TR" dirty="0"/>
              <a:t>çok konu içeren eserler için her konu için ayrı başlık oluşturulmalıdır.</a:t>
            </a:r>
          </a:p>
          <a:p>
            <a:pPr lvl="0" algn="just">
              <a:lnSpc>
                <a:spcPct val="150000"/>
              </a:lnSpc>
            </a:pPr>
            <a:r>
              <a:rPr lang="tr-TR" dirty="0" smtClean="0"/>
              <a:t>Kullanıcıların </a:t>
            </a:r>
            <a:r>
              <a:rPr lang="tr-TR" dirty="0"/>
              <a:t>az arayacağı ilgi çekmeyen eserler, önemsiz gelişigüzel çıkarılmış eserler, makaleler için konu başlığı oluşturulması </a:t>
            </a:r>
            <a:r>
              <a:rPr lang="tr-TR" dirty="0" smtClean="0"/>
              <a:t>gerekmeyebilir.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Konu başlığı için seçilen kelimeler kullanıcının eğitim ve kültür seviyesine uygun, kelimelerden oluşmalıdır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4535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407</TotalTime>
  <Words>537</Words>
  <Application>Microsoft Office PowerPoint</Application>
  <PresentationFormat>Geniş ekran</PresentationFormat>
  <Paragraphs>62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Wingdings 3</vt:lpstr>
      <vt:lpstr>İyon Toplantı Odası</vt:lpstr>
      <vt:lpstr>BİLGİNİN ORGANİZASYONU I</vt:lpstr>
      <vt:lpstr>Sınıflama</vt:lpstr>
      <vt:lpstr>TAKSONOMİ</vt:lpstr>
      <vt:lpstr>SINIFLAMA NEDİR?</vt:lpstr>
      <vt:lpstr>SINIFLAMA SİSTEMİNİN AMAÇLARI</vt:lpstr>
      <vt:lpstr>SINIFLAMANIN KAPSAMI</vt:lpstr>
      <vt:lpstr>SINIFLAMA SİSTEMLERİ VE TÜRLERİ</vt:lpstr>
      <vt:lpstr>ESERİN KONUSUNUN SAPTANMASI</vt:lpstr>
      <vt:lpstr> KONU BAŞLIKLARI</vt:lpstr>
      <vt:lpstr> KONU BAŞLIKLARI</vt:lpstr>
      <vt:lpstr>KONU BAŞLIKLARININ TÜRLERİ</vt:lpstr>
      <vt:lpstr>KONU BAŞLIKLARI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 I</dc:title>
  <dc:creator>dogan_atilgan</dc:creator>
  <cp:lastModifiedBy>dogan_atilgan</cp:lastModifiedBy>
  <cp:revision>32</cp:revision>
  <dcterms:created xsi:type="dcterms:W3CDTF">2017-03-15T11:55:24Z</dcterms:created>
  <dcterms:modified xsi:type="dcterms:W3CDTF">2020-02-24T13:23:36Z</dcterms:modified>
</cp:coreProperties>
</file>