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5"/>
  </p:notesMasterIdLst>
  <p:sldIdLst>
    <p:sldId id="1094" r:id="rId4"/>
    <p:sldId id="1084" r:id="rId5"/>
    <p:sldId id="1085" r:id="rId6"/>
    <p:sldId id="1086" r:id="rId7"/>
    <p:sldId id="1087" r:id="rId8"/>
    <p:sldId id="1088" r:id="rId9"/>
    <p:sldId id="1089" r:id="rId10"/>
    <p:sldId id="1090" r:id="rId11"/>
    <p:sldId id="1091" r:id="rId12"/>
    <p:sldId id="1093" r:id="rId13"/>
    <p:sldId id="1095" r:id="rId14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66" autoAdjust="0"/>
    <p:restoredTop sz="91471" autoAdjust="0"/>
  </p:normalViewPr>
  <p:slideViewPr>
    <p:cSldViewPr snapToGrid="0">
      <p:cViewPr varScale="1">
        <p:scale>
          <a:sx n="84" d="100"/>
          <a:sy n="84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2/24/2020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2/24/2020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2/24/2020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2/24/2020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2/24/2020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721960" y="1940434"/>
            <a:ext cx="3700081" cy="1522729"/>
          </a:xfrm>
          <a:prstGeom prst="rect">
            <a:avLst/>
          </a:prstGeom>
        </p:spPr>
        <p:txBody>
          <a:bodyPr lIns="0" tIns="0" rIns="0" bIns="0"/>
          <a:lstStyle>
            <a:lvl1pPr>
              <a:defRPr sz="4050" b="1" i="0">
                <a:solidFill>
                  <a:srgbClr val="25252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19365" y="2259330"/>
            <a:ext cx="6878479" cy="3257550"/>
          </a:xfrm>
          <a:prstGeom prst="rect">
            <a:avLst/>
          </a:prstGeom>
        </p:spPr>
        <p:txBody>
          <a:bodyPr lIns="0" tIns="0" rIns="0" bIns="0"/>
          <a:lstStyle>
            <a:lvl1pPr>
              <a:defRPr sz="15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3148618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28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7" r:id="rId3"/>
    <p:sldLayoutId id="2147483698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EKONOMİ I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(MİKROEKONOMİ)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</a:t>
            </a:r>
            <a:r>
              <a:rPr lang="en-US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Harun </a:t>
            </a:r>
            <a:r>
              <a:rPr lang="tr-TR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TANRIVERMİŞ – Doç. Dr. Yeşim TANRIVERMİŞ </a:t>
            </a:r>
            <a:endParaRPr lang="tr-TR" sz="1600" b="1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0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457671" y="1405508"/>
            <a:ext cx="2158841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spc="-4" dirty="0"/>
              <a:t>ARZ</a:t>
            </a:r>
            <a:r>
              <a:rPr sz="2700" spc="-153" dirty="0"/>
              <a:t> </a:t>
            </a:r>
            <a:r>
              <a:rPr sz="2700" spc="-4" dirty="0"/>
              <a:t>ANALİZİ</a:t>
            </a:r>
            <a:endParaRPr sz="2700"/>
          </a:p>
        </p:txBody>
      </p:sp>
      <p:sp>
        <p:nvSpPr>
          <p:cNvPr id="4" name="object 4"/>
          <p:cNvSpPr txBox="1"/>
          <p:nvPr/>
        </p:nvSpPr>
        <p:spPr>
          <a:xfrm>
            <a:off x="1019365" y="2131124"/>
            <a:ext cx="6877526" cy="2157802"/>
          </a:xfrm>
          <a:prstGeom prst="rect">
            <a:avLst/>
          </a:prstGeom>
        </p:spPr>
        <p:txBody>
          <a:bodyPr vert="horz" wrap="square" lIns="0" tIns="64294" rIns="0" bIns="0" rtlCol="0">
            <a:spAutoFit/>
          </a:bodyPr>
          <a:lstStyle/>
          <a:p>
            <a:pPr marL="9525">
              <a:spcBef>
                <a:spcPts val="506"/>
              </a:spcBef>
            </a:pPr>
            <a:r>
              <a:rPr b="1" spc="-4" dirty="0">
                <a:solidFill>
                  <a:srgbClr val="2F2F2F"/>
                </a:solidFill>
                <a:latin typeface="Arial"/>
                <a:cs typeface="Arial"/>
              </a:rPr>
              <a:t>Sübvansiyonlar:</a:t>
            </a:r>
            <a:endParaRPr>
              <a:latin typeface="Arial"/>
              <a:cs typeface="Arial"/>
            </a:endParaRPr>
          </a:p>
          <a:p>
            <a:pPr marL="278130" indent="-268605" algn="just">
              <a:spcBef>
                <a:spcPts val="431"/>
              </a:spcBef>
              <a:buClr>
                <a:srgbClr val="AC0000"/>
              </a:buClr>
              <a:buFont typeface="Wingdings"/>
              <a:buChar char=""/>
              <a:tabLst>
                <a:tab pos="278130" algn="l"/>
              </a:tabLst>
            </a:pPr>
            <a:r>
              <a:rPr spc="-4" dirty="0">
                <a:latin typeface="Arial"/>
                <a:cs typeface="Arial"/>
              </a:rPr>
              <a:t>Bir malın arzı </a:t>
            </a:r>
            <a:r>
              <a:rPr dirty="0">
                <a:latin typeface="Arial"/>
                <a:cs typeface="Arial"/>
              </a:rPr>
              <a:t>sübvansiyonlar </a:t>
            </a:r>
            <a:r>
              <a:rPr spc="-4" dirty="0">
                <a:latin typeface="Arial"/>
                <a:cs typeface="Arial"/>
              </a:rPr>
              <a:t>ile aynı </a:t>
            </a:r>
            <a:r>
              <a:rPr dirty="0">
                <a:latin typeface="Arial"/>
                <a:cs typeface="Arial"/>
              </a:rPr>
              <a:t>yönde</a:t>
            </a:r>
            <a:r>
              <a:rPr spc="49" dirty="0">
                <a:latin typeface="Arial"/>
                <a:cs typeface="Arial"/>
              </a:rPr>
              <a:t> </a:t>
            </a:r>
            <a:r>
              <a:rPr spc="-11" dirty="0">
                <a:latin typeface="Arial"/>
                <a:cs typeface="Arial"/>
              </a:rPr>
              <a:t>değişmektedir.</a:t>
            </a:r>
            <a:endParaRPr>
              <a:latin typeface="Arial"/>
              <a:cs typeface="Arial"/>
            </a:endParaRPr>
          </a:p>
          <a:p>
            <a:pPr marL="215265" marR="3810" indent="-205740" algn="just">
              <a:spcBef>
                <a:spcPts val="435"/>
              </a:spcBef>
              <a:buClr>
                <a:srgbClr val="AC0000"/>
              </a:buClr>
              <a:buFont typeface="Wingdings"/>
              <a:buChar char=""/>
              <a:tabLst>
                <a:tab pos="279559" algn="l"/>
              </a:tabLst>
            </a:pPr>
            <a:r>
              <a:rPr sz="1350" dirty="0"/>
              <a:t>	</a:t>
            </a:r>
            <a:r>
              <a:rPr spc="-4" dirty="0">
                <a:latin typeface="Arial"/>
                <a:cs typeface="Arial"/>
              </a:rPr>
              <a:t>Hükümet bir malın üretimine sübvansiyon sağlayınca, o </a:t>
            </a:r>
            <a:r>
              <a:rPr dirty="0">
                <a:latin typeface="Arial"/>
                <a:cs typeface="Arial"/>
              </a:rPr>
              <a:t>malı  </a:t>
            </a:r>
            <a:r>
              <a:rPr spc="-4" dirty="0">
                <a:latin typeface="Arial"/>
                <a:cs typeface="Arial"/>
              </a:rPr>
              <a:t>üreten firmaların maliyetleri </a:t>
            </a:r>
            <a:r>
              <a:rPr dirty="0">
                <a:latin typeface="Arial"/>
                <a:cs typeface="Arial"/>
              </a:rPr>
              <a:t>azalacak </a:t>
            </a:r>
            <a:r>
              <a:rPr spc="-4" dirty="0">
                <a:latin typeface="Arial"/>
                <a:cs typeface="Arial"/>
              </a:rPr>
              <a:t>ve bu </a:t>
            </a:r>
            <a:r>
              <a:rPr dirty="0">
                <a:latin typeface="Arial"/>
                <a:cs typeface="Arial"/>
              </a:rPr>
              <a:t>durum </a:t>
            </a:r>
            <a:r>
              <a:rPr spc="-4" dirty="0">
                <a:latin typeface="Arial"/>
                <a:cs typeface="Arial"/>
              </a:rPr>
              <a:t>firmaların  alternatif </a:t>
            </a:r>
            <a:r>
              <a:rPr dirty="0">
                <a:latin typeface="Arial"/>
                <a:cs typeface="Arial"/>
              </a:rPr>
              <a:t>fiyat </a:t>
            </a:r>
            <a:r>
              <a:rPr spc="-4" dirty="0">
                <a:latin typeface="Arial"/>
                <a:cs typeface="Arial"/>
              </a:rPr>
              <a:t>düzeyinde arz ettikleri mal miktarının artmasına,  </a:t>
            </a:r>
            <a:r>
              <a:rPr dirty="0">
                <a:latin typeface="Arial"/>
                <a:cs typeface="Arial"/>
              </a:rPr>
              <a:t>arz </a:t>
            </a:r>
            <a:r>
              <a:rPr spc="-4" dirty="0">
                <a:latin typeface="Arial"/>
                <a:cs typeface="Arial"/>
              </a:rPr>
              <a:t>eğrisinin sağa kaymasına </a:t>
            </a:r>
            <a:r>
              <a:rPr dirty="0">
                <a:latin typeface="Arial"/>
                <a:cs typeface="Arial"/>
              </a:rPr>
              <a:t>yol</a:t>
            </a:r>
            <a:r>
              <a:rPr spc="41" dirty="0">
                <a:latin typeface="Arial"/>
                <a:cs typeface="Arial"/>
              </a:rPr>
              <a:t> </a:t>
            </a:r>
            <a:r>
              <a:rPr spc="-23" dirty="0">
                <a:latin typeface="Arial"/>
                <a:cs typeface="Arial"/>
              </a:rPr>
              <a:t>açar.</a:t>
            </a:r>
            <a:endParaRPr>
              <a:latin typeface="Arial"/>
              <a:cs typeface="Arial"/>
            </a:endParaRPr>
          </a:p>
          <a:p>
            <a:pPr marL="2656999" algn="just">
              <a:spcBef>
                <a:spcPts val="431"/>
              </a:spcBef>
            </a:pPr>
            <a:r>
              <a:rPr spc="-4" dirty="0">
                <a:latin typeface="Arial"/>
                <a:cs typeface="Arial"/>
              </a:rPr>
              <a:t>Sub </a:t>
            </a:r>
            <a:r>
              <a:rPr dirty="0">
                <a:latin typeface="Arial"/>
                <a:cs typeface="Arial"/>
              </a:rPr>
              <a:t>↑↓→Arz ↑↓</a:t>
            </a:r>
            <a:endParaRPr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140452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98867" y="1405508"/>
            <a:ext cx="5875496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algn="ctr">
              <a:lnSpc>
                <a:spcPct val="100000"/>
              </a:lnSpc>
              <a:spcBef>
                <a:spcPts val="75"/>
              </a:spcBef>
            </a:pPr>
            <a:r>
              <a:rPr sz="2700" dirty="0" smtClean="0"/>
              <a:t>KAYNAKLAR</a:t>
            </a:r>
            <a:endParaRPr sz="2700" dirty="0"/>
          </a:p>
        </p:txBody>
      </p:sp>
      <p:sp>
        <p:nvSpPr>
          <p:cNvPr id="4" name="object 4"/>
          <p:cNvSpPr txBox="1"/>
          <p:nvPr/>
        </p:nvSpPr>
        <p:spPr>
          <a:xfrm>
            <a:off x="434341" y="2218372"/>
            <a:ext cx="7795260" cy="2562112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İktisada Giriş: Prensipler ve Politika, İlker Parasız, Ezgi Kitabevi Yayınları, Bursa, 2003.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İktisadın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ABC’si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, İlker Parasız, Ezgi Kitabevi Yayınları, Bursa, 2004.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İktisat Bilimine Giriş, Gülden Ülgen, Der Yayınları, İstanbul, 2002.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İktisat Biliminin Temelleri, Halil Seyidoğlu,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Güzem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Can Yayınları, İstanbul, 2006.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İktisat, Zeynel Dinler, Ekin Kitapevi Yayınları, Bursa, 2007.</a:t>
            </a:r>
          </a:p>
          <a:p>
            <a:pPr marL="9525" algn="just">
              <a:lnSpc>
                <a:spcPct val="150000"/>
              </a:lnSpc>
              <a:spcBef>
                <a:spcPts val="75"/>
              </a:spcBef>
              <a:buClr>
                <a:srgbClr val="AC0000"/>
              </a:buClr>
              <a:tabLst>
                <a:tab pos="215265" algn="l"/>
              </a:tabLst>
            </a:pP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6899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457671" y="1405508"/>
            <a:ext cx="2158841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spc="-4" dirty="0"/>
              <a:t>ARZ</a:t>
            </a:r>
            <a:r>
              <a:rPr sz="2700" spc="-153" dirty="0"/>
              <a:t> </a:t>
            </a:r>
            <a:r>
              <a:rPr sz="2700" spc="-4" dirty="0"/>
              <a:t>ANALİZİ</a:t>
            </a:r>
            <a:endParaRPr sz="2700"/>
          </a:p>
        </p:txBody>
      </p:sp>
      <p:sp>
        <p:nvSpPr>
          <p:cNvPr id="4" name="object 4"/>
          <p:cNvSpPr txBox="1"/>
          <p:nvPr/>
        </p:nvSpPr>
        <p:spPr>
          <a:xfrm>
            <a:off x="1019365" y="2515171"/>
            <a:ext cx="6878003" cy="1722908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215265" marR="3810" indent="-205740" algn="just">
              <a:spcBef>
                <a:spcPts val="75"/>
              </a:spcBef>
              <a:buClr>
                <a:srgbClr val="000000"/>
              </a:buClr>
              <a:buFont typeface="Wingdings"/>
              <a:buChar char=""/>
              <a:tabLst>
                <a:tab pos="215265" algn="l"/>
              </a:tabLst>
            </a:pP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Arz çeşitli fiyat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düzeylerinden firmaların üretmek ya da satmak  istedikleri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mal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miktarını</a:t>
            </a:r>
            <a:r>
              <a:rPr spc="19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göstermektedir.</a:t>
            </a:r>
            <a:endParaRPr>
              <a:latin typeface="Arial"/>
              <a:cs typeface="Arial"/>
            </a:endParaRPr>
          </a:p>
          <a:p>
            <a:pPr marL="215265" marR="4286" indent="-205740" algn="just">
              <a:spcBef>
                <a:spcPts val="431"/>
              </a:spcBef>
              <a:buClr>
                <a:srgbClr val="000000"/>
              </a:buClr>
              <a:buFont typeface="Wingdings"/>
              <a:buChar char=""/>
              <a:tabLst>
                <a:tab pos="215265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Bir malın fiyatındaki değişme ile o maldan arz edilen miktardaki  değişme arasında diğer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tüm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değişkenlerin sabit olması varsayımı  altında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kurulan aynı yönlü ilişkiye, </a:t>
            </a:r>
            <a:r>
              <a:rPr b="1" dirty="0">
                <a:solidFill>
                  <a:srgbClr val="2F2F2F"/>
                </a:solidFill>
                <a:latin typeface="Arial"/>
                <a:cs typeface="Arial"/>
              </a:rPr>
              <a:t>arz </a:t>
            </a:r>
            <a:r>
              <a:rPr b="1" spc="-4" dirty="0">
                <a:solidFill>
                  <a:srgbClr val="2F2F2F"/>
                </a:solidFill>
                <a:latin typeface="Arial"/>
                <a:cs typeface="Arial"/>
              </a:rPr>
              <a:t>kanunu </a:t>
            </a:r>
            <a:r>
              <a:rPr b="1" spc="-8" dirty="0">
                <a:solidFill>
                  <a:srgbClr val="2F2F2F"/>
                </a:solidFill>
                <a:latin typeface="Arial"/>
                <a:cs typeface="Arial"/>
              </a:rPr>
              <a:t>(law </a:t>
            </a:r>
            <a:r>
              <a:rPr b="1" spc="-4" dirty="0">
                <a:solidFill>
                  <a:srgbClr val="2F2F2F"/>
                </a:solidFill>
                <a:latin typeface="Arial"/>
                <a:cs typeface="Arial"/>
              </a:rPr>
              <a:t>of </a:t>
            </a:r>
            <a:r>
              <a:rPr b="1" spc="-8" dirty="0">
                <a:solidFill>
                  <a:srgbClr val="2F2F2F"/>
                </a:solidFill>
                <a:latin typeface="Arial"/>
                <a:cs typeface="Arial"/>
              </a:rPr>
              <a:t>supply)  </a:t>
            </a:r>
            <a:r>
              <a:rPr spc="-19" dirty="0">
                <a:solidFill>
                  <a:srgbClr val="2F2F2F"/>
                </a:solidFill>
                <a:latin typeface="Arial"/>
                <a:cs typeface="Arial"/>
              </a:rPr>
              <a:t>denir.</a:t>
            </a:r>
            <a:endParaRPr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197514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457671" y="1405508"/>
            <a:ext cx="2158841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spc="-4" dirty="0"/>
              <a:t>ARZ</a:t>
            </a:r>
            <a:r>
              <a:rPr sz="2700" spc="-153" dirty="0"/>
              <a:t> </a:t>
            </a:r>
            <a:r>
              <a:rPr sz="2700" spc="-4" dirty="0"/>
              <a:t>ANALİZİ</a:t>
            </a:r>
            <a:endParaRPr sz="2700"/>
          </a:p>
        </p:txBody>
      </p:sp>
      <p:sp>
        <p:nvSpPr>
          <p:cNvPr id="4" name="object 4"/>
          <p:cNvSpPr txBox="1"/>
          <p:nvPr/>
        </p:nvSpPr>
        <p:spPr>
          <a:xfrm>
            <a:off x="1019365" y="2185988"/>
            <a:ext cx="6877526" cy="235256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215265" marR="3810" indent="-205740" algn="just">
              <a:spcBef>
                <a:spcPts val="75"/>
              </a:spcBef>
              <a:buClr>
                <a:srgbClr val="000000"/>
              </a:buClr>
              <a:buFont typeface="Wingdings"/>
              <a:buChar char=""/>
              <a:tabLst>
                <a:tab pos="215265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Bir malın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fiyatı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artınca ya da tam tersi durumda azalınca, bir  firmanın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arz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ettiği mal miktarının artması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ya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da azalmasına arz  kanunu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denilmektedir.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Bunun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nedeni ise tam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rekabet</a:t>
            </a:r>
            <a:r>
              <a:rPr spc="368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piyasası  koşullarından</a:t>
            </a:r>
            <a:r>
              <a:rPr spc="34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kaynaklanmaktadır.</a:t>
            </a:r>
            <a:endParaRPr>
              <a:latin typeface="Arial"/>
              <a:cs typeface="Arial"/>
            </a:endParaRPr>
          </a:p>
          <a:p>
            <a:pPr>
              <a:spcBef>
                <a:spcPts val="4"/>
              </a:spcBef>
              <a:buChar char=""/>
            </a:pPr>
            <a:endParaRPr sz="2625">
              <a:latin typeface="Times New Roman"/>
              <a:cs typeface="Times New Roman"/>
            </a:endParaRPr>
          </a:p>
          <a:p>
            <a:pPr marL="215265" marR="4763" indent="-205740" algn="just">
              <a:spcBef>
                <a:spcPts val="4"/>
              </a:spcBef>
              <a:buFont typeface="Wingdings"/>
              <a:buChar char=""/>
              <a:tabLst>
                <a:tab pos="215265" algn="l"/>
              </a:tabLst>
            </a:pP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Arz,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sadece belirli bir dönemde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fiyat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dışındaki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faktörler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sabitken,  üreticinin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malın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değişik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fiyat seviyelerinde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üretmeye ve satmaya 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razı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olduğu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mal miktarına verilen</a:t>
            </a:r>
            <a:r>
              <a:rPr spc="60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23" dirty="0">
                <a:solidFill>
                  <a:srgbClr val="2F2F2F"/>
                </a:solidFill>
                <a:latin typeface="Arial"/>
                <a:cs typeface="Arial"/>
              </a:rPr>
              <a:t>addır.</a:t>
            </a:r>
            <a:endParaRPr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65215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457671" y="1405508"/>
            <a:ext cx="2158841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spc="-4" dirty="0"/>
              <a:t>ARZ</a:t>
            </a:r>
            <a:r>
              <a:rPr sz="2700" spc="-153" dirty="0"/>
              <a:t> </a:t>
            </a:r>
            <a:r>
              <a:rPr sz="2700" spc="-4" dirty="0"/>
              <a:t>ANALİZİ</a:t>
            </a:r>
            <a:endParaRPr sz="2700"/>
          </a:p>
        </p:txBody>
      </p:sp>
      <p:sp>
        <p:nvSpPr>
          <p:cNvPr id="4" name="object 4"/>
          <p:cNvSpPr txBox="1"/>
          <p:nvPr/>
        </p:nvSpPr>
        <p:spPr>
          <a:xfrm>
            <a:off x="1019365" y="2131124"/>
            <a:ext cx="6877050" cy="2804453"/>
          </a:xfrm>
          <a:prstGeom prst="rect">
            <a:avLst/>
          </a:prstGeom>
        </p:spPr>
        <p:txBody>
          <a:bodyPr vert="horz" wrap="square" lIns="0" tIns="36671" rIns="0" bIns="0" rtlCol="0">
            <a:spAutoFit/>
          </a:bodyPr>
          <a:lstStyle/>
          <a:p>
            <a:pPr marL="9525">
              <a:spcBef>
                <a:spcPts val="289"/>
              </a:spcBef>
            </a:pPr>
            <a:r>
              <a:rPr b="1" spc="-4" dirty="0">
                <a:solidFill>
                  <a:srgbClr val="2F2F2F"/>
                </a:solidFill>
                <a:latin typeface="Arial"/>
                <a:cs typeface="Arial"/>
              </a:rPr>
              <a:t>Arz </a:t>
            </a:r>
            <a:r>
              <a:rPr b="1" dirty="0">
                <a:solidFill>
                  <a:srgbClr val="2F2F2F"/>
                </a:solidFill>
                <a:latin typeface="Arial"/>
                <a:cs typeface="Arial"/>
              </a:rPr>
              <a:t>Edilen Miktardaki </a:t>
            </a:r>
            <a:r>
              <a:rPr b="1" spc="-4" dirty="0">
                <a:solidFill>
                  <a:srgbClr val="2F2F2F"/>
                </a:solidFill>
                <a:latin typeface="Arial"/>
                <a:cs typeface="Arial"/>
              </a:rPr>
              <a:t>Değişme ve Arzdaki</a:t>
            </a:r>
            <a:r>
              <a:rPr b="1" spc="-56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b="1" spc="-4" dirty="0">
                <a:solidFill>
                  <a:srgbClr val="2F2F2F"/>
                </a:solidFill>
                <a:latin typeface="Arial"/>
                <a:cs typeface="Arial"/>
              </a:rPr>
              <a:t>Değişme</a:t>
            </a:r>
            <a:endParaRPr>
              <a:latin typeface="Arial"/>
              <a:cs typeface="Arial"/>
            </a:endParaRPr>
          </a:p>
          <a:p>
            <a:pPr marL="215265" marR="5239" indent="-205740">
              <a:lnSpc>
                <a:spcPts val="1943"/>
              </a:lnSpc>
              <a:spcBef>
                <a:spcPts val="461"/>
              </a:spcBef>
              <a:buClr>
                <a:srgbClr val="000000"/>
              </a:buClr>
              <a:buFont typeface="Wingdings"/>
              <a:buChar char=""/>
              <a:tabLst>
                <a:tab pos="215265" algn="l"/>
                <a:tab pos="882491" algn="l"/>
                <a:tab pos="1933099" algn="l"/>
                <a:tab pos="2742247" algn="l"/>
                <a:tab pos="3218974" algn="l"/>
                <a:tab pos="4078605" algn="l"/>
                <a:tab pos="5574030" algn="l"/>
                <a:tab pos="6013132" algn="l"/>
              </a:tabLst>
            </a:pPr>
            <a:r>
              <a:rPr spc="-203" dirty="0">
                <a:solidFill>
                  <a:srgbClr val="2F2F2F"/>
                </a:solidFill>
                <a:latin typeface="Arial"/>
                <a:cs typeface="Arial"/>
              </a:rPr>
              <a:t>T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a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l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e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p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eğ</a:t>
            </a:r>
            <a:r>
              <a:rPr spc="4" dirty="0">
                <a:solidFill>
                  <a:srgbClr val="2F2F2F"/>
                </a:solidFill>
                <a:latin typeface="Arial"/>
                <a:cs typeface="Arial"/>
              </a:rPr>
              <a:t>r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isi</a:t>
            </a:r>
            <a:r>
              <a:rPr spc="4" dirty="0">
                <a:solidFill>
                  <a:srgbClr val="2F2F2F"/>
                </a:solidFill>
                <a:latin typeface="Arial"/>
                <a:cs typeface="Arial"/>
              </a:rPr>
              <a:t>n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d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e	</a:t>
            </a:r>
            <a:r>
              <a:rPr spc="4" dirty="0">
                <a:solidFill>
                  <a:srgbClr val="2F2F2F"/>
                </a:solidFill>
                <a:latin typeface="Arial"/>
                <a:cs typeface="Arial"/>
              </a:rPr>
              <a:t>o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ldu</a:t>
            </a:r>
            <a:r>
              <a:rPr spc="4" dirty="0">
                <a:solidFill>
                  <a:srgbClr val="2F2F2F"/>
                </a:solidFill>
                <a:latin typeface="Arial"/>
                <a:cs typeface="Arial"/>
              </a:rPr>
              <a:t>ğ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u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gibi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ar</a:t>
            </a:r>
            <a:r>
              <a:rPr spc="4" dirty="0">
                <a:solidFill>
                  <a:srgbClr val="2F2F2F"/>
                </a:solidFill>
                <a:latin typeface="Arial"/>
                <a:cs typeface="Arial"/>
              </a:rPr>
              <a:t>z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daki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deği</a:t>
            </a:r>
            <a:r>
              <a:rPr spc="4" dirty="0">
                <a:solidFill>
                  <a:srgbClr val="2F2F2F"/>
                </a:solidFill>
                <a:latin typeface="Arial"/>
                <a:cs typeface="Arial"/>
              </a:rPr>
              <a:t>ş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meler</a:t>
            </a:r>
            <a:r>
              <a:rPr spc="4" dirty="0">
                <a:solidFill>
                  <a:srgbClr val="2F2F2F"/>
                </a:solidFill>
                <a:latin typeface="Arial"/>
                <a:cs typeface="Arial"/>
              </a:rPr>
              <a:t>d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e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arz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eğri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s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in</a:t>
            </a:r>
            <a:r>
              <a:rPr spc="4" dirty="0">
                <a:solidFill>
                  <a:srgbClr val="2F2F2F"/>
                </a:solidFill>
                <a:latin typeface="Arial"/>
                <a:cs typeface="Arial"/>
              </a:rPr>
              <a:t>i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n 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sala ya da sola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yatması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şeklinde</a:t>
            </a:r>
            <a:r>
              <a:rPr spc="34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gerçekleşmektedir.</a:t>
            </a:r>
            <a:endParaRPr>
              <a:latin typeface="Arial"/>
              <a:cs typeface="Arial"/>
            </a:endParaRPr>
          </a:p>
          <a:p>
            <a:pPr marL="215265" indent="-205740">
              <a:spcBef>
                <a:spcPts val="191"/>
              </a:spcBef>
              <a:buClr>
                <a:srgbClr val="000000"/>
              </a:buClr>
              <a:buFont typeface="Wingdings"/>
              <a:buChar char=""/>
              <a:tabLst>
                <a:tab pos="215265" algn="l"/>
              </a:tabLst>
            </a:pP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Arz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eğrisinin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sağa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ya da sola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kayması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ile arz değişmiş</a:t>
            </a:r>
            <a:r>
              <a:rPr spc="75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23" dirty="0">
                <a:solidFill>
                  <a:srgbClr val="2F2F2F"/>
                </a:solidFill>
                <a:latin typeface="Arial"/>
                <a:cs typeface="Arial"/>
              </a:rPr>
              <a:t>olur.</a:t>
            </a:r>
            <a:endParaRPr>
              <a:latin typeface="Arial"/>
              <a:cs typeface="Arial"/>
            </a:endParaRPr>
          </a:p>
          <a:p>
            <a:pPr marL="215265" marR="3810" indent="-205740" algn="just">
              <a:lnSpc>
                <a:spcPts val="1943"/>
              </a:lnSpc>
              <a:spcBef>
                <a:spcPts val="465"/>
              </a:spcBef>
              <a:buFont typeface="Wingdings"/>
              <a:buChar char=""/>
              <a:tabLst>
                <a:tab pos="215265" algn="l"/>
              </a:tabLst>
            </a:pPr>
            <a:r>
              <a:rPr spc="-4" dirty="0">
                <a:latin typeface="Arial"/>
                <a:cs typeface="Arial"/>
              </a:rPr>
              <a:t>Eğrinin </a:t>
            </a:r>
            <a:r>
              <a:rPr b="1" spc="-4" dirty="0">
                <a:latin typeface="Arial"/>
                <a:cs typeface="Arial"/>
              </a:rPr>
              <a:t>sağa kayması arzın artmasını, sola kayması ise arzın  azalmasını </a:t>
            </a:r>
            <a:r>
              <a:rPr spc="-4" dirty="0">
                <a:latin typeface="Arial"/>
                <a:cs typeface="Arial"/>
              </a:rPr>
              <a:t>ifade</a:t>
            </a:r>
            <a:r>
              <a:rPr dirty="0">
                <a:latin typeface="Arial"/>
                <a:cs typeface="Arial"/>
              </a:rPr>
              <a:t> </a:t>
            </a:r>
            <a:r>
              <a:rPr spc="-11" dirty="0">
                <a:latin typeface="Arial"/>
                <a:cs typeface="Arial"/>
              </a:rPr>
              <a:t>etmektedir.</a:t>
            </a:r>
            <a:endParaRPr>
              <a:latin typeface="Arial"/>
              <a:cs typeface="Arial"/>
            </a:endParaRPr>
          </a:p>
          <a:p>
            <a:pPr marL="215265" marR="4763" indent="-205740" algn="just">
              <a:lnSpc>
                <a:spcPts val="1943"/>
              </a:lnSpc>
              <a:spcBef>
                <a:spcPts val="435"/>
              </a:spcBef>
              <a:buFont typeface="Wingdings"/>
              <a:buChar char=""/>
              <a:tabLst>
                <a:tab pos="215265" algn="l"/>
              </a:tabLst>
            </a:pPr>
            <a:r>
              <a:rPr spc="-4" dirty="0">
                <a:latin typeface="Arial"/>
                <a:cs typeface="Arial"/>
              </a:rPr>
              <a:t>Bir malın arzı kendi fiyatına, girdilerin fiyatına, </a:t>
            </a:r>
            <a:r>
              <a:rPr dirty="0">
                <a:latin typeface="Arial"/>
                <a:cs typeface="Arial"/>
              </a:rPr>
              <a:t>teknolojiye,  </a:t>
            </a:r>
            <a:r>
              <a:rPr spc="-4" dirty="0">
                <a:latin typeface="Arial"/>
                <a:cs typeface="Arial"/>
              </a:rPr>
              <a:t>vergilere, sübvansiyona ve diğer malların fiyatına bağlı olarak  </a:t>
            </a:r>
            <a:r>
              <a:rPr spc="-11" dirty="0">
                <a:latin typeface="Arial"/>
                <a:cs typeface="Arial"/>
              </a:rPr>
              <a:t>değişmektedir.</a:t>
            </a:r>
            <a:endParaRPr>
              <a:latin typeface="Arial"/>
              <a:cs typeface="Arial"/>
            </a:endParaRPr>
          </a:p>
          <a:p>
            <a:pPr marL="9525">
              <a:spcBef>
                <a:spcPts val="191"/>
              </a:spcBef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Qs=f(Px, Pi, </a:t>
            </a:r>
            <a:r>
              <a:rPr spc="-101" dirty="0">
                <a:solidFill>
                  <a:srgbClr val="2F2F2F"/>
                </a:solidFill>
                <a:latin typeface="Arial"/>
                <a:cs typeface="Arial"/>
              </a:rPr>
              <a:t>T, </a:t>
            </a:r>
            <a:r>
              <a:rPr spc="-86" dirty="0">
                <a:solidFill>
                  <a:srgbClr val="2F2F2F"/>
                </a:solidFill>
                <a:latin typeface="Arial"/>
                <a:cs typeface="Arial"/>
              </a:rPr>
              <a:t>V,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S,</a:t>
            </a:r>
            <a:r>
              <a:rPr spc="120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Pd)</a:t>
            </a:r>
            <a:endParaRPr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25949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457671" y="1405508"/>
            <a:ext cx="2158841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spc="-4" dirty="0"/>
              <a:t>ARZ</a:t>
            </a:r>
            <a:r>
              <a:rPr sz="2700" spc="-153" dirty="0"/>
              <a:t> </a:t>
            </a:r>
            <a:r>
              <a:rPr sz="2700" spc="-4" dirty="0"/>
              <a:t>ANALİZİ</a:t>
            </a:r>
            <a:endParaRPr sz="2700"/>
          </a:p>
        </p:txBody>
      </p:sp>
      <p:sp>
        <p:nvSpPr>
          <p:cNvPr id="4" name="object 4"/>
          <p:cNvSpPr txBox="1"/>
          <p:nvPr/>
        </p:nvSpPr>
        <p:spPr>
          <a:xfrm>
            <a:off x="1019365" y="2387155"/>
            <a:ext cx="4340066" cy="2513797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1650" b="1" spc="-8" dirty="0">
                <a:solidFill>
                  <a:srgbClr val="2F2F2F"/>
                </a:solidFill>
                <a:latin typeface="Arial"/>
                <a:cs typeface="Arial"/>
              </a:rPr>
              <a:t>Arz</a:t>
            </a:r>
            <a:r>
              <a:rPr sz="1650" b="1" spc="-41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b="1" spc="-4" dirty="0">
                <a:solidFill>
                  <a:srgbClr val="2F2F2F"/>
                </a:solidFill>
                <a:latin typeface="Arial"/>
                <a:cs typeface="Arial"/>
              </a:rPr>
              <a:t>Fonksiyonu:</a:t>
            </a:r>
            <a:endParaRPr sz="1650">
              <a:latin typeface="Arial"/>
              <a:cs typeface="Arial"/>
            </a:endParaRPr>
          </a:p>
          <a:p>
            <a:pPr>
              <a:spcBef>
                <a:spcPts val="41"/>
              </a:spcBef>
            </a:pPr>
            <a:endParaRPr sz="1688">
              <a:latin typeface="Times New Roman"/>
              <a:cs typeface="Times New Roman"/>
            </a:endParaRPr>
          </a:p>
          <a:p>
            <a:pPr marL="9525"/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Bir malın arzı:</a:t>
            </a:r>
            <a:r>
              <a:rPr sz="1650" spc="-19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(S)</a:t>
            </a:r>
            <a:endParaRPr sz="1650">
              <a:latin typeface="Arial"/>
              <a:cs typeface="Arial"/>
            </a:endParaRPr>
          </a:p>
          <a:p>
            <a:pPr marL="215265" indent="-205740"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Kendi fiyatının</a:t>
            </a:r>
            <a:r>
              <a:rPr sz="1650" spc="30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(P),</a:t>
            </a:r>
            <a:endParaRPr sz="1650">
              <a:latin typeface="Arial"/>
              <a:cs typeface="Arial"/>
            </a:endParaRPr>
          </a:p>
          <a:p>
            <a:pPr marL="215265" indent="-205740"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Diğer bütün malların fiyatlarının</a:t>
            </a:r>
            <a:r>
              <a:rPr sz="1650" spc="68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(Pd),</a:t>
            </a:r>
            <a:endParaRPr sz="1650">
              <a:latin typeface="Arial"/>
              <a:cs typeface="Arial"/>
            </a:endParaRPr>
          </a:p>
          <a:p>
            <a:pPr marL="215265" indent="-205740"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Üretim faktörleri fiyatlarının</a:t>
            </a:r>
            <a:r>
              <a:rPr sz="1650" spc="56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(Pi),</a:t>
            </a:r>
            <a:endParaRPr sz="1650">
              <a:latin typeface="Arial"/>
              <a:cs typeface="Arial"/>
            </a:endParaRPr>
          </a:p>
          <a:p>
            <a:pPr marL="215265" indent="-205740"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650" spc="-19" dirty="0">
                <a:solidFill>
                  <a:srgbClr val="2F2F2F"/>
                </a:solidFill>
                <a:latin typeface="Arial"/>
                <a:cs typeface="Arial"/>
              </a:rPr>
              <a:t>Teknolojinin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(T)</a:t>
            </a:r>
            <a:r>
              <a:rPr sz="1650" spc="30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ve</a:t>
            </a:r>
            <a:endParaRPr sz="1650">
              <a:latin typeface="Arial"/>
              <a:cs typeface="Arial"/>
            </a:endParaRPr>
          </a:p>
          <a:p>
            <a:pPr marL="215265" indent="-205740"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Üretici zevklerinin </a:t>
            </a:r>
            <a:r>
              <a:rPr sz="1650" spc="-49" dirty="0">
                <a:solidFill>
                  <a:srgbClr val="2F2F2F"/>
                </a:solidFill>
                <a:latin typeface="Arial"/>
                <a:cs typeface="Arial"/>
              </a:rPr>
              <a:t>(Ta)</a:t>
            </a:r>
            <a:r>
              <a:rPr sz="1650" spc="34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fonksiyonudur.</a:t>
            </a:r>
            <a:endParaRPr sz="1650">
              <a:latin typeface="Arial"/>
              <a:cs typeface="Arial"/>
            </a:endParaRPr>
          </a:p>
          <a:p>
            <a:pPr>
              <a:spcBef>
                <a:spcPts val="38"/>
              </a:spcBef>
            </a:pPr>
            <a:endParaRPr sz="1538">
              <a:latin typeface="Times New Roman"/>
              <a:cs typeface="Times New Roman"/>
            </a:endParaRPr>
          </a:p>
          <a:p>
            <a:pPr marL="2546033"/>
            <a:r>
              <a:rPr sz="1500" b="1" dirty="0">
                <a:solidFill>
                  <a:srgbClr val="2F2F2F"/>
                </a:solidFill>
                <a:latin typeface="Arial"/>
                <a:cs typeface="Arial"/>
              </a:rPr>
              <a:t>S = f </a:t>
            </a:r>
            <a:r>
              <a:rPr sz="1500" b="1" spc="-64" dirty="0">
                <a:solidFill>
                  <a:srgbClr val="2F2F2F"/>
                </a:solidFill>
                <a:latin typeface="Arial"/>
                <a:cs typeface="Arial"/>
              </a:rPr>
              <a:t>(P, </a:t>
            </a:r>
            <a:r>
              <a:rPr sz="1500" b="1" spc="-4" dirty="0">
                <a:solidFill>
                  <a:srgbClr val="2F2F2F"/>
                </a:solidFill>
                <a:latin typeface="Arial"/>
                <a:cs typeface="Arial"/>
              </a:rPr>
              <a:t>Pd, </a:t>
            </a:r>
            <a:r>
              <a:rPr sz="1500" b="1" spc="-38" dirty="0">
                <a:solidFill>
                  <a:srgbClr val="2F2F2F"/>
                </a:solidFill>
                <a:latin typeface="Arial"/>
                <a:cs typeface="Arial"/>
              </a:rPr>
              <a:t>Pi,T,</a:t>
            </a:r>
            <a:r>
              <a:rPr sz="1500" b="1" spc="-34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500" b="1" spc="-38" dirty="0">
                <a:solidFill>
                  <a:srgbClr val="2F2F2F"/>
                </a:solidFill>
                <a:latin typeface="Arial"/>
                <a:cs typeface="Arial"/>
              </a:rPr>
              <a:t>Ta)</a:t>
            </a:r>
            <a:endParaRPr sz="15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79052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457671" y="1405508"/>
            <a:ext cx="2158841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spc="-4" dirty="0"/>
              <a:t>ARZ</a:t>
            </a:r>
            <a:r>
              <a:rPr sz="2700" spc="-153" dirty="0"/>
              <a:t> </a:t>
            </a:r>
            <a:r>
              <a:rPr sz="2700" spc="-4" dirty="0"/>
              <a:t>ANALİZİ</a:t>
            </a:r>
            <a:endParaRPr sz="2700"/>
          </a:p>
        </p:txBody>
      </p:sp>
      <p:sp>
        <p:nvSpPr>
          <p:cNvPr id="4" name="object 4"/>
          <p:cNvSpPr txBox="1"/>
          <p:nvPr/>
        </p:nvSpPr>
        <p:spPr>
          <a:xfrm>
            <a:off x="1019365" y="2131124"/>
            <a:ext cx="6878003" cy="2660504"/>
          </a:xfrm>
          <a:prstGeom prst="rect">
            <a:avLst/>
          </a:prstGeom>
        </p:spPr>
        <p:txBody>
          <a:bodyPr vert="horz" wrap="square" lIns="0" tIns="64294" rIns="0" bIns="0" rtlCol="0">
            <a:spAutoFit/>
          </a:bodyPr>
          <a:lstStyle/>
          <a:p>
            <a:pPr marL="9525" algn="just">
              <a:spcBef>
                <a:spcPts val="506"/>
              </a:spcBef>
            </a:pPr>
            <a:r>
              <a:rPr b="1" spc="-4" dirty="0">
                <a:solidFill>
                  <a:srgbClr val="2F2F2F"/>
                </a:solidFill>
                <a:latin typeface="Arial"/>
                <a:cs typeface="Arial"/>
              </a:rPr>
              <a:t>Arz Kanunu</a:t>
            </a:r>
            <a:endParaRPr>
              <a:latin typeface="Arial"/>
              <a:cs typeface="Arial"/>
            </a:endParaRPr>
          </a:p>
          <a:p>
            <a:pPr marL="215265" marR="5239" indent="-205740" algn="just">
              <a:spcBef>
                <a:spcPts val="431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Arz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eğrisi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soldan sağa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doğru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yükselen bir </a:t>
            </a:r>
            <a:r>
              <a:rPr spc="-15" dirty="0">
                <a:solidFill>
                  <a:srgbClr val="2F2F2F"/>
                </a:solidFill>
                <a:latin typeface="Arial"/>
                <a:cs typeface="Arial"/>
              </a:rPr>
              <a:t>eğridir.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Bu durum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da 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bize fiyatla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miktar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arasında aynı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yönde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bir ilişkiye işaret  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etmektedir.</a:t>
            </a:r>
            <a:endParaRPr>
              <a:latin typeface="Arial"/>
              <a:cs typeface="Arial"/>
            </a:endParaRPr>
          </a:p>
          <a:p>
            <a:pPr marL="215265" marR="3810" indent="-205740" algn="just">
              <a:spcBef>
                <a:spcPts val="435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Fiyat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yükseldikçe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üreticilerin arz ettikleri ürün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miktarı da  </a:t>
            </a:r>
            <a:r>
              <a:rPr spc="-15" dirty="0">
                <a:solidFill>
                  <a:srgbClr val="2F2F2F"/>
                </a:solidFill>
                <a:latin typeface="Arial"/>
                <a:cs typeface="Arial"/>
              </a:rPr>
              <a:t>artacaktır.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Malın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fiyatının artması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o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malın üretiminin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firmalar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için  daha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karlı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hale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gelmesi 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demektir.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Bu nedenle firmalar o ürünü  daha fazla arz edebilmek için kendi aralarında yarışa  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gireceklerdir.</a:t>
            </a:r>
            <a:endParaRPr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61167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457671" y="1405508"/>
            <a:ext cx="2158841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spc="-4" dirty="0"/>
              <a:t>ARZ</a:t>
            </a:r>
            <a:r>
              <a:rPr sz="2700" spc="-153" dirty="0"/>
              <a:t> </a:t>
            </a:r>
            <a:r>
              <a:rPr sz="2700" spc="-4" dirty="0"/>
              <a:t>ANALİZİ</a:t>
            </a:r>
            <a:endParaRPr sz="2700"/>
          </a:p>
        </p:txBody>
      </p:sp>
      <p:sp>
        <p:nvSpPr>
          <p:cNvPr id="4" name="object 4"/>
          <p:cNvSpPr txBox="1"/>
          <p:nvPr/>
        </p:nvSpPr>
        <p:spPr>
          <a:xfrm>
            <a:off x="1019365" y="2135238"/>
            <a:ext cx="5514499" cy="92422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marR="803910">
              <a:lnSpc>
                <a:spcPct val="120000"/>
              </a:lnSpc>
              <a:spcBef>
                <a:spcPts val="75"/>
              </a:spcBef>
            </a:pPr>
            <a:r>
              <a:rPr sz="1650" b="1" spc="-8" dirty="0">
                <a:solidFill>
                  <a:srgbClr val="2F2F2F"/>
                </a:solidFill>
                <a:latin typeface="Arial"/>
                <a:cs typeface="Arial"/>
              </a:rPr>
              <a:t>Arzın </a:t>
            </a:r>
            <a:r>
              <a:rPr sz="1650" b="1" spc="-4" dirty="0">
                <a:solidFill>
                  <a:srgbClr val="2F2F2F"/>
                </a:solidFill>
                <a:latin typeface="Arial"/>
                <a:cs typeface="Arial"/>
              </a:rPr>
              <a:t>Değişimini Etkileyen Faktörler:  </a:t>
            </a:r>
            <a:r>
              <a:rPr sz="1650" b="1" spc="-4" dirty="0">
                <a:latin typeface="Arial"/>
                <a:cs typeface="Arial"/>
              </a:rPr>
              <a:t>İşletmenin üretebileceği diğer malların</a:t>
            </a:r>
            <a:r>
              <a:rPr sz="1650" b="1" spc="90" dirty="0">
                <a:latin typeface="Arial"/>
                <a:cs typeface="Arial"/>
              </a:rPr>
              <a:t> </a:t>
            </a:r>
            <a:r>
              <a:rPr sz="1650" b="1" spc="-8" dirty="0">
                <a:latin typeface="Arial"/>
                <a:cs typeface="Arial"/>
              </a:rPr>
              <a:t>fiyatları:</a:t>
            </a:r>
            <a:endParaRPr sz="1650">
              <a:latin typeface="Arial"/>
              <a:cs typeface="Arial"/>
            </a:endParaRPr>
          </a:p>
          <a:p>
            <a:pPr marL="215265" indent="-205740">
              <a:spcBef>
                <a:spcPts val="394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  <a:tab pos="654844" algn="l"/>
                <a:tab pos="1596866" algn="l"/>
                <a:tab pos="2410778" algn="l"/>
                <a:tab pos="3014663" algn="l"/>
                <a:tab pos="4038600" algn="l"/>
                <a:tab pos="4689158" algn="l"/>
              </a:tabLst>
            </a:pPr>
            <a:r>
              <a:rPr sz="1650" spc="-4" dirty="0">
                <a:latin typeface="Arial"/>
                <a:cs typeface="Arial"/>
              </a:rPr>
              <a:t>Bir	</a:t>
            </a:r>
            <a:r>
              <a:rPr sz="1650" dirty="0">
                <a:latin typeface="Arial"/>
                <a:cs typeface="Arial"/>
              </a:rPr>
              <a:t>firmanın	</a:t>
            </a:r>
            <a:r>
              <a:rPr sz="1650" spc="-4" dirty="0">
                <a:latin typeface="Arial"/>
                <a:cs typeface="Arial"/>
              </a:rPr>
              <a:t>ürettiği	ürün	dışındaki	diğer	ürünlerin</a:t>
            </a:r>
            <a:endParaRPr sz="16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699695" y="2789263"/>
            <a:ext cx="1196816" cy="263053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1650" spc="-4" dirty="0">
                <a:latin typeface="Arial"/>
                <a:cs typeface="Arial"/>
              </a:rPr>
              <a:t>fiyatlarındaki</a:t>
            </a:r>
            <a:endParaRPr sz="16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25105" y="3041141"/>
            <a:ext cx="6644640" cy="263053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1650" spc="-11" dirty="0">
                <a:latin typeface="Arial"/>
                <a:cs typeface="Arial"/>
              </a:rPr>
              <a:t>değişmeler, </a:t>
            </a:r>
            <a:r>
              <a:rPr sz="1650" spc="-4" dirty="0">
                <a:latin typeface="Arial"/>
                <a:cs typeface="Arial"/>
              </a:rPr>
              <a:t>o işletmenin üretmekte </a:t>
            </a:r>
            <a:r>
              <a:rPr sz="1650" dirty="0">
                <a:latin typeface="Arial"/>
                <a:cs typeface="Arial"/>
              </a:rPr>
              <a:t>olduğu </a:t>
            </a:r>
            <a:r>
              <a:rPr sz="1650" spc="-8" dirty="0">
                <a:latin typeface="Arial"/>
                <a:cs typeface="Arial"/>
              </a:rPr>
              <a:t>ürünün arzını</a:t>
            </a:r>
            <a:r>
              <a:rPr sz="1650" spc="139" dirty="0">
                <a:latin typeface="Arial"/>
                <a:cs typeface="Arial"/>
              </a:rPr>
              <a:t> </a:t>
            </a:r>
            <a:r>
              <a:rPr sz="1650" spc="-8" dirty="0">
                <a:latin typeface="Arial"/>
                <a:cs typeface="Arial"/>
              </a:rPr>
              <a:t>etkilemektedir.</a:t>
            </a:r>
            <a:endParaRPr sz="16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19365" y="3342894"/>
            <a:ext cx="2815590" cy="516969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215265" marR="3810" indent="-205740">
              <a:spcBef>
                <a:spcPts val="71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  <a:tab pos="868680" algn="l"/>
                <a:tab pos="1052989" algn="l"/>
                <a:tab pos="1839278" algn="l"/>
                <a:tab pos="2159318" algn="l"/>
              </a:tabLst>
            </a:pPr>
            <a:r>
              <a:rPr sz="1650" spc="-8" dirty="0">
                <a:latin typeface="Arial"/>
                <a:cs typeface="Arial"/>
              </a:rPr>
              <a:t>Diğ</a:t>
            </a:r>
            <a:r>
              <a:rPr sz="1650" dirty="0">
                <a:latin typeface="Arial"/>
                <a:cs typeface="Arial"/>
              </a:rPr>
              <a:t>e</a:t>
            </a:r>
            <a:r>
              <a:rPr sz="1650" spc="-4" dirty="0">
                <a:latin typeface="Arial"/>
                <a:cs typeface="Arial"/>
              </a:rPr>
              <a:t>r</a:t>
            </a:r>
            <a:r>
              <a:rPr sz="1650" dirty="0">
                <a:latin typeface="Arial"/>
                <a:cs typeface="Arial"/>
              </a:rPr>
              <a:t>	</a:t>
            </a:r>
            <a:r>
              <a:rPr sz="1650" spc="-8" dirty="0">
                <a:latin typeface="Arial"/>
                <a:cs typeface="Arial"/>
              </a:rPr>
              <a:t>ü</a:t>
            </a:r>
            <a:r>
              <a:rPr sz="1650" spc="4" dirty="0">
                <a:latin typeface="Arial"/>
                <a:cs typeface="Arial"/>
              </a:rPr>
              <a:t>r</a:t>
            </a:r>
            <a:r>
              <a:rPr sz="1650" spc="-8" dirty="0">
                <a:latin typeface="Arial"/>
                <a:cs typeface="Arial"/>
              </a:rPr>
              <a:t>ün</a:t>
            </a:r>
            <a:r>
              <a:rPr sz="1650" dirty="0">
                <a:latin typeface="Arial"/>
                <a:cs typeface="Arial"/>
              </a:rPr>
              <a:t>l</a:t>
            </a:r>
            <a:r>
              <a:rPr sz="1650" spc="-8" dirty="0">
                <a:latin typeface="Arial"/>
                <a:cs typeface="Arial"/>
              </a:rPr>
              <a:t>er</a:t>
            </a:r>
            <a:r>
              <a:rPr sz="1650" dirty="0">
                <a:latin typeface="Arial"/>
                <a:cs typeface="Arial"/>
              </a:rPr>
              <a:t>i</a:t>
            </a:r>
            <a:r>
              <a:rPr sz="1650" spc="-4" dirty="0">
                <a:latin typeface="Arial"/>
                <a:cs typeface="Arial"/>
              </a:rPr>
              <a:t>n</a:t>
            </a:r>
            <a:r>
              <a:rPr sz="1650" dirty="0">
                <a:latin typeface="Arial"/>
                <a:cs typeface="Arial"/>
              </a:rPr>
              <a:t>	</a:t>
            </a:r>
            <a:r>
              <a:rPr sz="1650" spc="-4" dirty="0">
                <a:latin typeface="Arial"/>
                <a:cs typeface="Arial"/>
              </a:rPr>
              <a:t>fiyat</a:t>
            </a:r>
            <a:r>
              <a:rPr sz="1650" dirty="0">
                <a:latin typeface="Arial"/>
                <a:cs typeface="Arial"/>
              </a:rPr>
              <a:t>l</a:t>
            </a:r>
            <a:r>
              <a:rPr sz="1650" spc="-8" dirty="0">
                <a:latin typeface="Arial"/>
                <a:cs typeface="Arial"/>
              </a:rPr>
              <a:t>a</a:t>
            </a:r>
            <a:r>
              <a:rPr sz="1650" spc="4" dirty="0">
                <a:latin typeface="Arial"/>
                <a:cs typeface="Arial"/>
              </a:rPr>
              <a:t>r</a:t>
            </a:r>
            <a:r>
              <a:rPr sz="1650" spc="-15" dirty="0">
                <a:latin typeface="Arial"/>
                <a:cs typeface="Arial"/>
              </a:rPr>
              <a:t>ı</a:t>
            </a:r>
            <a:r>
              <a:rPr sz="1650" spc="4" dirty="0">
                <a:latin typeface="Arial"/>
                <a:cs typeface="Arial"/>
              </a:rPr>
              <a:t>n</a:t>
            </a:r>
            <a:r>
              <a:rPr sz="1650" spc="-15" dirty="0">
                <a:latin typeface="Arial"/>
                <a:cs typeface="Arial"/>
              </a:rPr>
              <a:t>ı</a:t>
            </a:r>
            <a:r>
              <a:rPr sz="1650" spc="-4" dirty="0">
                <a:latin typeface="Arial"/>
                <a:cs typeface="Arial"/>
              </a:rPr>
              <a:t>n  işletme	üretmekte	olduğu</a:t>
            </a:r>
            <a:endParaRPr sz="165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970878" y="3342894"/>
            <a:ext cx="3923824" cy="516969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12859" marR="3810" indent="-3810">
              <a:spcBef>
                <a:spcPts val="71"/>
              </a:spcBef>
              <a:tabLst>
                <a:tab pos="840581" algn="l"/>
                <a:tab pos="863441" algn="l"/>
                <a:tab pos="1238250" algn="l"/>
                <a:tab pos="1537811" algn="l"/>
                <a:tab pos="1624489" algn="l"/>
                <a:tab pos="2377916" algn="l"/>
                <a:tab pos="2617946" algn="l"/>
                <a:tab pos="2773680" algn="l"/>
                <a:tab pos="3180398" algn="l"/>
              </a:tabLst>
            </a:pPr>
            <a:r>
              <a:rPr sz="1650" spc="-8" dirty="0">
                <a:latin typeface="Arial"/>
                <a:cs typeface="Arial"/>
              </a:rPr>
              <a:t>ar</a:t>
            </a:r>
            <a:r>
              <a:rPr sz="1650" spc="8" dirty="0">
                <a:latin typeface="Arial"/>
                <a:cs typeface="Arial"/>
              </a:rPr>
              <a:t>t</a:t>
            </a:r>
            <a:r>
              <a:rPr sz="1650" spc="-4" dirty="0">
                <a:latin typeface="Arial"/>
                <a:cs typeface="Arial"/>
              </a:rPr>
              <a:t>ma</a:t>
            </a:r>
            <a:r>
              <a:rPr sz="1650" spc="4" dirty="0">
                <a:latin typeface="Arial"/>
                <a:cs typeface="Arial"/>
              </a:rPr>
              <a:t>s</a:t>
            </a:r>
            <a:r>
              <a:rPr sz="1650" spc="-4" dirty="0">
                <a:latin typeface="Arial"/>
                <a:cs typeface="Arial"/>
              </a:rPr>
              <a:t>ı</a:t>
            </a:r>
            <a:r>
              <a:rPr sz="1650" dirty="0">
                <a:latin typeface="Arial"/>
                <a:cs typeface="Arial"/>
              </a:rPr>
              <a:t>		</a:t>
            </a:r>
            <a:r>
              <a:rPr sz="1650" spc="-11" dirty="0">
                <a:latin typeface="Arial"/>
                <a:cs typeface="Arial"/>
              </a:rPr>
              <a:t>y</a:t>
            </a:r>
            <a:r>
              <a:rPr sz="1650" spc="-4" dirty="0">
                <a:latin typeface="Arial"/>
                <a:cs typeface="Arial"/>
              </a:rPr>
              <a:t>a</a:t>
            </a:r>
            <a:r>
              <a:rPr sz="1650" dirty="0">
                <a:latin typeface="Arial"/>
                <a:cs typeface="Arial"/>
              </a:rPr>
              <a:t>	</a:t>
            </a:r>
            <a:r>
              <a:rPr sz="1650" spc="-4" dirty="0">
                <a:latin typeface="Arial"/>
                <a:cs typeface="Arial"/>
              </a:rPr>
              <a:t>da</a:t>
            </a:r>
            <a:r>
              <a:rPr sz="1650" dirty="0">
                <a:latin typeface="Arial"/>
                <a:cs typeface="Arial"/>
              </a:rPr>
              <a:t>		</a:t>
            </a:r>
            <a:r>
              <a:rPr sz="1650" spc="4" dirty="0">
                <a:latin typeface="Arial"/>
                <a:cs typeface="Arial"/>
              </a:rPr>
              <a:t>a</a:t>
            </a:r>
            <a:r>
              <a:rPr sz="1650" spc="-4" dirty="0">
                <a:latin typeface="Arial"/>
                <a:cs typeface="Arial"/>
              </a:rPr>
              <a:t>z</a:t>
            </a:r>
            <a:r>
              <a:rPr sz="1650" dirty="0">
                <a:latin typeface="Arial"/>
                <a:cs typeface="Arial"/>
              </a:rPr>
              <a:t>a</a:t>
            </a:r>
            <a:r>
              <a:rPr sz="1650" spc="-8" dirty="0">
                <a:latin typeface="Arial"/>
                <a:cs typeface="Arial"/>
              </a:rPr>
              <a:t>lma</a:t>
            </a:r>
            <a:r>
              <a:rPr sz="1650" dirty="0">
                <a:latin typeface="Arial"/>
                <a:cs typeface="Arial"/>
              </a:rPr>
              <a:t>s</a:t>
            </a:r>
            <a:r>
              <a:rPr sz="1650" spc="-4" dirty="0">
                <a:latin typeface="Arial"/>
                <a:cs typeface="Arial"/>
              </a:rPr>
              <a:t>ı</a:t>
            </a:r>
            <a:r>
              <a:rPr sz="1650" dirty="0">
                <a:latin typeface="Arial"/>
                <a:cs typeface="Arial"/>
              </a:rPr>
              <a:t>	</a:t>
            </a:r>
            <a:r>
              <a:rPr sz="1650" spc="-8" dirty="0">
                <a:latin typeface="Arial"/>
                <a:cs typeface="Arial"/>
              </a:rPr>
              <a:t>d</a:t>
            </a:r>
            <a:r>
              <a:rPr sz="1650" spc="8" dirty="0">
                <a:latin typeface="Arial"/>
                <a:cs typeface="Arial"/>
              </a:rPr>
              <a:t>u</a:t>
            </a:r>
            <a:r>
              <a:rPr sz="1650" spc="-4" dirty="0">
                <a:latin typeface="Arial"/>
                <a:cs typeface="Arial"/>
              </a:rPr>
              <a:t>r</a:t>
            </a:r>
            <a:r>
              <a:rPr sz="1650" spc="4" dirty="0">
                <a:latin typeface="Arial"/>
                <a:cs typeface="Arial"/>
              </a:rPr>
              <a:t>u</a:t>
            </a:r>
            <a:r>
              <a:rPr sz="1650" spc="-4" dirty="0">
                <a:latin typeface="Arial"/>
                <a:cs typeface="Arial"/>
              </a:rPr>
              <a:t>mla</a:t>
            </a:r>
            <a:r>
              <a:rPr sz="1650" spc="4" dirty="0">
                <a:latin typeface="Arial"/>
                <a:cs typeface="Arial"/>
              </a:rPr>
              <a:t>r</a:t>
            </a:r>
            <a:r>
              <a:rPr sz="1650" spc="-15" dirty="0">
                <a:latin typeface="Arial"/>
                <a:cs typeface="Arial"/>
              </a:rPr>
              <a:t>ı</a:t>
            </a:r>
            <a:r>
              <a:rPr sz="1650" spc="-8" dirty="0">
                <a:latin typeface="Arial"/>
                <a:cs typeface="Arial"/>
              </a:rPr>
              <a:t>nd</a:t>
            </a:r>
            <a:r>
              <a:rPr sz="1650" spc="8" dirty="0">
                <a:latin typeface="Arial"/>
                <a:cs typeface="Arial"/>
              </a:rPr>
              <a:t>a</a:t>
            </a:r>
            <a:r>
              <a:rPr sz="1650" spc="-4" dirty="0">
                <a:latin typeface="Arial"/>
                <a:cs typeface="Arial"/>
              </a:rPr>
              <a:t>,  </a:t>
            </a:r>
            <a:r>
              <a:rPr sz="1650" spc="-8" dirty="0">
                <a:latin typeface="Arial"/>
                <a:cs typeface="Arial"/>
              </a:rPr>
              <a:t>ür</a:t>
            </a:r>
            <a:r>
              <a:rPr sz="1650" spc="-4" dirty="0">
                <a:latin typeface="Arial"/>
                <a:cs typeface="Arial"/>
              </a:rPr>
              <a:t>ü</a:t>
            </a:r>
            <a:r>
              <a:rPr sz="1650" spc="-8" dirty="0">
                <a:latin typeface="Arial"/>
                <a:cs typeface="Arial"/>
              </a:rPr>
              <a:t>n</a:t>
            </a:r>
            <a:r>
              <a:rPr sz="1650" spc="8" dirty="0">
                <a:latin typeface="Arial"/>
                <a:cs typeface="Arial"/>
              </a:rPr>
              <a:t>ü</a:t>
            </a:r>
            <a:r>
              <a:rPr sz="1650" spc="-4" dirty="0">
                <a:latin typeface="Arial"/>
                <a:cs typeface="Arial"/>
              </a:rPr>
              <a:t>n</a:t>
            </a:r>
            <a:r>
              <a:rPr sz="1650" dirty="0">
                <a:latin typeface="Arial"/>
                <a:cs typeface="Arial"/>
              </a:rPr>
              <a:t>	</a:t>
            </a:r>
            <a:r>
              <a:rPr sz="1650" spc="-8" dirty="0">
                <a:latin typeface="Arial"/>
                <a:cs typeface="Arial"/>
              </a:rPr>
              <a:t>ar</a:t>
            </a:r>
            <a:r>
              <a:rPr sz="1650" dirty="0">
                <a:latin typeface="Arial"/>
                <a:cs typeface="Arial"/>
              </a:rPr>
              <a:t>z</a:t>
            </a:r>
            <a:r>
              <a:rPr sz="1650" spc="-15" dirty="0">
                <a:latin typeface="Arial"/>
                <a:cs typeface="Arial"/>
              </a:rPr>
              <a:t>ı</a:t>
            </a:r>
            <a:r>
              <a:rPr sz="1650" spc="4" dirty="0">
                <a:latin typeface="Arial"/>
                <a:cs typeface="Arial"/>
              </a:rPr>
              <a:t>n</a:t>
            </a:r>
            <a:r>
              <a:rPr sz="1650" spc="-4" dirty="0">
                <a:latin typeface="Arial"/>
                <a:cs typeface="Arial"/>
              </a:rPr>
              <a:t>ı</a:t>
            </a:r>
            <a:r>
              <a:rPr sz="1650" dirty="0">
                <a:latin typeface="Arial"/>
                <a:cs typeface="Arial"/>
              </a:rPr>
              <a:t>	</a:t>
            </a:r>
            <a:r>
              <a:rPr sz="1650" spc="4" dirty="0">
                <a:latin typeface="Arial"/>
                <a:cs typeface="Arial"/>
              </a:rPr>
              <a:t>a</a:t>
            </a:r>
            <a:r>
              <a:rPr sz="1650" spc="-4" dirty="0">
                <a:latin typeface="Arial"/>
                <a:cs typeface="Arial"/>
              </a:rPr>
              <a:t>r</a:t>
            </a:r>
            <a:r>
              <a:rPr sz="1650" spc="4" dirty="0">
                <a:latin typeface="Arial"/>
                <a:cs typeface="Arial"/>
              </a:rPr>
              <a:t>t</a:t>
            </a:r>
            <a:r>
              <a:rPr sz="1650" spc="-15" dirty="0">
                <a:latin typeface="Arial"/>
                <a:cs typeface="Arial"/>
              </a:rPr>
              <a:t>ı</a:t>
            </a:r>
            <a:r>
              <a:rPr sz="1650" spc="4" dirty="0">
                <a:latin typeface="Arial"/>
                <a:cs typeface="Arial"/>
              </a:rPr>
              <a:t>r</a:t>
            </a:r>
            <a:r>
              <a:rPr sz="1650" spc="-4" dirty="0">
                <a:latin typeface="Arial"/>
                <a:cs typeface="Arial"/>
              </a:rPr>
              <a:t>ma</a:t>
            </a:r>
            <a:r>
              <a:rPr sz="1650" dirty="0">
                <a:latin typeface="Arial"/>
                <a:cs typeface="Arial"/>
              </a:rPr>
              <a:t>	</a:t>
            </a:r>
            <a:r>
              <a:rPr sz="1650" spc="-11" dirty="0">
                <a:latin typeface="Arial"/>
                <a:cs typeface="Arial"/>
              </a:rPr>
              <a:t>y</a:t>
            </a:r>
            <a:r>
              <a:rPr sz="1650" spc="-4" dirty="0">
                <a:latin typeface="Arial"/>
                <a:cs typeface="Arial"/>
              </a:rPr>
              <a:t>a</a:t>
            </a:r>
            <a:r>
              <a:rPr sz="1650" dirty="0">
                <a:latin typeface="Arial"/>
                <a:cs typeface="Arial"/>
              </a:rPr>
              <a:t>		</a:t>
            </a:r>
            <a:r>
              <a:rPr sz="1650" spc="-4" dirty="0">
                <a:latin typeface="Arial"/>
                <a:cs typeface="Arial"/>
              </a:rPr>
              <a:t>da</a:t>
            </a:r>
            <a:r>
              <a:rPr sz="1650" dirty="0">
                <a:latin typeface="Arial"/>
                <a:cs typeface="Arial"/>
              </a:rPr>
              <a:t>	</a:t>
            </a:r>
            <a:r>
              <a:rPr sz="1650" spc="-4" dirty="0">
                <a:latin typeface="Arial"/>
                <a:cs typeface="Arial"/>
              </a:rPr>
              <a:t>a</a:t>
            </a:r>
            <a:r>
              <a:rPr sz="1650" dirty="0">
                <a:latin typeface="Arial"/>
                <a:cs typeface="Arial"/>
              </a:rPr>
              <a:t>z</a:t>
            </a:r>
            <a:r>
              <a:rPr sz="1650" spc="-4" dirty="0">
                <a:latin typeface="Arial"/>
                <a:cs typeface="Arial"/>
              </a:rPr>
              <a:t>altma</a:t>
            </a:r>
            <a:endParaRPr sz="165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19365" y="3845585"/>
            <a:ext cx="6875145" cy="822180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215265">
              <a:spcBef>
                <a:spcPts val="71"/>
              </a:spcBef>
              <a:tabLst>
                <a:tab pos="1268729" algn="l"/>
                <a:tab pos="2881789" algn="l"/>
                <a:tab pos="3246596" algn="l"/>
                <a:tab pos="4418171" algn="l"/>
                <a:tab pos="4994434" algn="l"/>
                <a:tab pos="5805011" algn="l"/>
              </a:tabLst>
            </a:pPr>
            <a:r>
              <a:rPr sz="1650" spc="-4" dirty="0">
                <a:latin typeface="Arial"/>
                <a:cs typeface="Arial"/>
              </a:rPr>
              <a:t>durumunu	</a:t>
            </a:r>
            <a:r>
              <a:rPr sz="1650" spc="-8" dirty="0">
                <a:latin typeface="Arial"/>
                <a:cs typeface="Arial"/>
              </a:rPr>
              <a:t>seçebilmektedir.	</a:t>
            </a:r>
            <a:r>
              <a:rPr sz="1650" spc="-4" dirty="0">
                <a:latin typeface="Arial"/>
                <a:cs typeface="Arial"/>
              </a:rPr>
              <a:t>Bu	</a:t>
            </a:r>
            <a:r>
              <a:rPr sz="1650" dirty="0">
                <a:latin typeface="Arial"/>
                <a:cs typeface="Arial"/>
              </a:rPr>
              <a:t>durumlarda	arzın	</a:t>
            </a:r>
            <a:r>
              <a:rPr sz="1650" spc="-4" dirty="0">
                <a:latin typeface="Arial"/>
                <a:cs typeface="Arial"/>
              </a:rPr>
              <a:t>artması	durumunda</a:t>
            </a:r>
            <a:endParaRPr sz="1650">
              <a:latin typeface="Arial"/>
              <a:cs typeface="Arial"/>
            </a:endParaRPr>
          </a:p>
          <a:p>
            <a:pPr marL="215265">
              <a:spcBef>
                <a:spcPts val="4"/>
              </a:spcBef>
            </a:pPr>
            <a:r>
              <a:rPr sz="1650" spc="-4" dirty="0">
                <a:latin typeface="Arial"/>
                <a:cs typeface="Arial"/>
              </a:rPr>
              <a:t>arz eğrisi sağa kayacak tersi durumda ise sola</a:t>
            </a:r>
            <a:r>
              <a:rPr sz="1650" spc="83" dirty="0">
                <a:latin typeface="Arial"/>
                <a:cs typeface="Arial"/>
              </a:rPr>
              <a:t> </a:t>
            </a:r>
            <a:r>
              <a:rPr sz="1650" spc="-11" dirty="0">
                <a:latin typeface="Arial"/>
                <a:cs typeface="Arial"/>
              </a:rPr>
              <a:t>kayacaktır.</a:t>
            </a:r>
            <a:endParaRPr sz="1650">
              <a:latin typeface="Arial"/>
              <a:cs typeface="Arial"/>
            </a:endParaRPr>
          </a:p>
          <a:p>
            <a:pPr marL="215265" indent="-205740">
              <a:spcBef>
                <a:spcPts val="394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650" spc="-4" dirty="0">
                <a:latin typeface="Arial"/>
                <a:cs typeface="Arial"/>
              </a:rPr>
              <a:t>P0↑↓ → Arz</a:t>
            </a:r>
            <a:r>
              <a:rPr sz="1650" spc="-83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↓↑</a:t>
            </a:r>
            <a:endParaRPr sz="165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03536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457671" y="1405508"/>
            <a:ext cx="2158841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spc="-4" dirty="0"/>
              <a:t>ARZ</a:t>
            </a:r>
            <a:r>
              <a:rPr sz="2700" spc="-153" dirty="0"/>
              <a:t> </a:t>
            </a:r>
            <a:r>
              <a:rPr sz="2700" spc="-4" dirty="0"/>
              <a:t>ANALİZİ</a:t>
            </a:r>
            <a:endParaRPr sz="2700"/>
          </a:p>
        </p:txBody>
      </p:sp>
      <p:sp>
        <p:nvSpPr>
          <p:cNvPr id="4" name="object 4"/>
          <p:cNvSpPr txBox="1"/>
          <p:nvPr/>
        </p:nvSpPr>
        <p:spPr>
          <a:xfrm>
            <a:off x="1019365" y="2460117"/>
            <a:ext cx="6877050" cy="1880804"/>
          </a:xfrm>
          <a:prstGeom prst="rect">
            <a:avLst/>
          </a:prstGeom>
        </p:spPr>
        <p:txBody>
          <a:bodyPr vert="horz" wrap="square" lIns="0" tIns="64294" rIns="0" bIns="0" rtlCol="0">
            <a:spAutoFit/>
          </a:bodyPr>
          <a:lstStyle/>
          <a:p>
            <a:pPr marL="9525" algn="just">
              <a:spcBef>
                <a:spcPts val="506"/>
              </a:spcBef>
            </a:pPr>
            <a:r>
              <a:rPr b="1" spc="-15" dirty="0">
                <a:latin typeface="Arial"/>
                <a:cs typeface="Arial"/>
              </a:rPr>
              <a:t>Teknolojideki</a:t>
            </a:r>
            <a:r>
              <a:rPr b="1" spc="-19" dirty="0">
                <a:latin typeface="Arial"/>
                <a:cs typeface="Arial"/>
              </a:rPr>
              <a:t> </a:t>
            </a:r>
            <a:r>
              <a:rPr b="1" spc="-4" dirty="0">
                <a:latin typeface="Arial"/>
                <a:cs typeface="Arial"/>
              </a:rPr>
              <a:t>gelişmeler:</a:t>
            </a:r>
            <a:endParaRPr>
              <a:latin typeface="Arial"/>
              <a:cs typeface="Arial"/>
            </a:endParaRPr>
          </a:p>
          <a:p>
            <a:pPr marL="215265" marR="3810" indent="-205740" algn="just">
              <a:spcBef>
                <a:spcPts val="435"/>
              </a:spcBef>
              <a:buFont typeface="Wingdings"/>
              <a:buChar char=""/>
              <a:tabLst>
                <a:tab pos="215265" algn="l"/>
              </a:tabLst>
            </a:pPr>
            <a:r>
              <a:rPr dirty="0">
                <a:latin typeface="Arial"/>
                <a:cs typeface="Arial"/>
              </a:rPr>
              <a:t>Arz </a:t>
            </a:r>
            <a:r>
              <a:rPr spc="-4" dirty="0">
                <a:latin typeface="Arial"/>
                <a:cs typeface="Arial"/>
              </a:rPr>
              <a:t>eğrisi </a:t>
            </a:r>
            <a:r>
              <a:rPr dirty="0">
                <a:latin typeface="Arial"/>
                <a:cs typeface="Arial"/>
              </a:rPr>
              <a:t>teknolojik </a:t>
            </a:r>
            <a:r>
              <a:rPr spc="-4" dirty="0">
                <a:latin typeface="Arial"/>
                <a:cs typeface="Arial"/>
              </a:rPr>
              <a:t>gelişmelerden de </a:t>
            </a:r>
            <a:r>
              <a:rPr spc="-8" dirty="0">
                <a:latin typeface="Arial"/>
                <a:cs typeface="Arial"/>
              </a:rPr>
              <a:t>etkilenmektedir. </a:t>
            </a:r>
            <a:r>
              <a:rPr spc="-23" dirty="0">
                <a:latin typeface="Arial"/>
                <a:cs typeface="Arial"/>
              </a:rPr>
              <a:t>Teknolojik  </a:t>
            </a:r>
            <a:r>
              <a:rPr spc="-4" dirty="0">
                <a:latin typeface="Arial"/>
                <a:cs typeface="Arial"/>
              </a:rPr>
              <a:t>gelişmeler verimliliğin artmasına neden olacak bu da maliyetleri  </a:t>
            </a:r>
            <a:r>
              <a:rPr spc="-11" dirty="0">
                <a:latin typeface="Arial"/>
                <a:cs typeface="Arial"/>
              </a:rPr>
              <a:t>azaltacaktır.</a:t>
            </a:r>
            <a:endParaRPr>
              <a:latin typeface="Arial"/>
              <a:cs typeface="Arial"/>
            </a:endParaRPr>
          </a:p>
          <a:p>
            <a:pPr marL="215265" indent="-205740" algn="just">
              <a:spcBef>
                <a:spcPts val="431"/>
              </a:spcBef>
              <a:buFont typeface="Wingdings"/>
              <a:buChar char=""/>
              <a:tabLst>
                <a:tab pos="215265" algn="l"/>
              </a:tabLst>
            </a:pPr>
            <a:r>
              <a:rPr spc="-19" dirty="0">
                <a:latin typeface="Arial"/>
                <a:cs typeface="Arial"/>
              </a:rPr>
              <a:t>Teknolojideki </a:t>
            </a:r>
            <a:r>
              <a:rPr spc="-4" dirty="0">
                <a:latin typeface="Arial"/>
                <a:cs typeface="Arial"/>
              </a:rPr>
              <a:t>gelişmelerin artması </a:t>
            </a:r>
            <a:r>
              <a:rPr dirty="0">
                <a:latin typeface="Arial"/>
                <a:cs typeface="Arial"/>
              </a:rPr>
              <a:t>arz </a:t>
            </a:r>
            <a:r>
              <a:rPr spc="-4" dirty="0">
                <a:latin typeface="Arial"/>
                <a:cs typeface="Arial"/>
              </a:rPr>
              <a:t>eğrisini sağa</a:t>
            </a:r>
            <a:r>
              <a:rPr spc="109" dirty="0">
                <a:latin typeface="Arial"/>
                <a:cs typeface="Arial"/>
              </a:rPr>
              <a:t> </a:t>
            </a:r>
            <a:r>
              <a:rPr spc="-15" dirty="0">
                <a:latin typeface="Arial"/>
                <a:cs typeface="Arial"/>
              </a:rPr>
              <a:t>kaydırır.</a:t>
            </a:r>
            <a:endParaRPr>
              <a:latin typeface="Arial"/>
              <a:cs typeface="Arial"/>
            </a:endParaRPr>
          </a:p>
          <a:p>
            <a:pPr marL="2752725" algn="just">
              <a:spcBef>
                <a:spcPts val="435"/>
              </a:spcBef>
            </a:pPr>
            <a:r>
              <a:rPr spc="-68" dirty="0">
                <a:latin typeface="Arial"/>
                <a:cs typeface="Arial"/>
              </a:rPr>
              <a:t>Tec </a:t>
            </a:r>
            <a:r>
              <a:rPr dirty="0">
                <a:latin typeface="Arial"/>
                <a:cs typeface="Arial"/>
              </a:rPr>
              <a:t>↑↓ → Arz</a:t>
            </a:r>
            <a:r>
              <a:rPr spc="-56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↑↓</a:t>
            </a:r>
            <a:endParaRPr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471215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457671" y="1405508"/>
            <a:ext cx="2158841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spc="-4" dirty="0"/>
              <a:t>ARZ</a:t>
            </a:r>
            <a:r>
              <a:rPr sz="2700" spc="-153" dirty="0"/>
              <a:t> </a:t>
            </a:r>
            <a:r>
              <a:rPr sz="2700" spc="-4" dirty="0"/>
              <a:t>ANALİZİ</a:t>
            </a:r>
            <a:endParaRPr sz="2700"/>
          </a:p>
        </p:txBody>
      </p:sp>
      <p:sp>
        <p:nvSpPr>
          <p:cNvPr id="4" name="object 4"/>
          <p:cNvSpPr txBox="1"/>
          <p:nvPr/>
        </p:nvSpPr>
        <p:spPr>
          <a:xfrm>
            <a:off x="1019365" y="2118550"/>
            <a:ext cx="6877050" cy="2113880"/>
          </a:xfrm>
          <a:prstGeom prst="rect">
            <a:avLst/>
          </a:prstGeom>
        </p:spPr>
        <p:txBody>
          <a:bodyPr vert="horz" wrap="square" lIns="0" tIns="76676" rIns="0" bIns="0" rtlCol="0">
            <a:spAutoFit/>
          </a:bodyPr>
          <a:lstStyle/>
          <a:p>
            <a:pPr marL="215265" indent="-205740" algn="just">
              <a:spcBef>
                <a:spcPts val="604"/>
              </a:spcBef>
              <a:buClr>
                <a:srgbClr val="AC0000"/>
              </a:buClr>
              <a:buFont typeface="Arial"/>
              <a:buChar char="•"/>
              <a:tabLst>
                <a:tab pos="215265" algn="l"/>
              </a:tabLst>
            </a:pPr>
            <a:r>
              <a:rPr b="1" dirty="0">
                <a:solidFill>
                  <a:srgbClr val="2F2F2F"/>
                </a:solidFill>
                <a:latin typeface="Arial"/>
                <a:cs typeface="Arial"/>
              </a:rPr>
              <a:t>Girdi (üretim faktörlerinin) </a:t>
            </a:r>
            <a:r>
              <a:rPr b="1" spc="-4" dirty="0">
                <a:solidFill>
                  <a:srgbClr val="2F2F2F"/>
                </a:solidFill>
                <a:latin typeface="Arial"/>
                <a:cs typeface="Arial"/>
              </a:rPr>
              <a:t>fiyatlarındaki</a:t>
            </a:r>
            <a:r>
              <a:rPr b="1" spc="-56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b="1" spc="-4" dirty="0">
                <a:solidFill>
                  <a:srgbClr val="2F2F2F"/>
                </a:solidFill>
                <a:latin typeface="Arial"/>
                <a:cs typeface="Arial"/>
              </a:rPr>
              <a:t>değişmeler:</a:t>
            </a:r>
            <a:endParaRPr>
              <a:latin typeface="Arial"/>
              <a:cs typeface="Arial"/>
            </a:endParaRPr>
          </a:p>
          <a:p>
            <a:pPr marL="266700" indent="-257175" algn="just">
              <a:spcBef>
                <a:spcPts val="533"/>
              </a:spcBef>
              <a:buClr>
                <a:srgbClr val="AC0000"/>
              </a:buClr>
              <a:buFont typeface="Wingdings"/>
              <a:buChar char=""/>
              <a:tabLst>
                <a:tab pos="266700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Bir malın arzı girdilerin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fiyatları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ile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ters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yönlü</a:t>
            </a:r>
            <a:r>
              <a:rPr spc="64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değişmektedir.</a:t>
            </a:r>
            <a:endParaRPr>
              <a:latin typeface="Arial"/>
              <a:cs typeface="Arial"/>
            </a:endParaRPr>
          </a:p>
          <a:p>
            <a:pPr marL="266700" marR="3810" indent="-257175" algn="just">
              <a:lnSpc>
                <a:spcPts val="1943"/>
              </a:lnSpc>
              <a:spcBef>
                <a:spcPts val="780"/>
              </a:spcBef>
              <a:buClr>
                <a:srgbClr val="AC0000"/>
              </a:buClr>
              <a:buFont typeface="Wingdings"/>
              <a:buChar char=""/>
              <a:tabLst>
                <a:tab pos="266700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Girdi fiyatlarının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artması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maliyetlerin artmasına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neden 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olacağından arz eğrisini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sola 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kaydıracaktır.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Girdi fiyatlarının  azalması, üretim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maliyetlerini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düşüreceğinden arz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eğrisinin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sağa  kaymasına neden</a:t>
            </a:r>
            <a:r>
              <a:rPr spc="23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olmaktadır.</a:t>
            </a:r>
            <a:endParaRPr>
              <a:latin typeface="Arial"/>
              <a:cs typeface="Arial"/>
            </a:endParaRPr>
          </a:p>
          <a:p>
            <a:pPr marL="2798445" lvl="1" indent="-206216" algn="just">
              <a:spcBef>
                <a:spcPts val="518"/>
              </a:spcBef>
              <a:buClr>
                <a:srgbClr val="AC0000"/>
              </a:buClr>
              <a:buChar char="•"/>
              <a:tabLst>
                <a:tab pos="2798921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P1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↑↓→ Arz</a:t>
            </a:r>
            <a:r>
              <a:rPr spc="-120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↓↑</a:t>
            </a:r>
            <a:endParaRPr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826629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12472</TotalTime>
  <Words>469</Words>
  <Application>Microsoft Office PowerPoint</Application>
  <PresentationFormat>Ekran Gösterisi (4:3)</PresentationFormat>
  <Paragraphs>64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11</vt:i4>
      </vt:variant>
    </vt:vector>
  </HeadingPairs>
  <TitlesOfParts>
    <vt:vector size="19" baseType="lpstr">
      <vt:lpstr>ＭＳ Ｐゴシック</vt:lpstr>
      <vt:lpstr>Arial</vt:lpstr>
      <vt:lpstr>Calibri</vt:lpstr>
      <vt:lpstr>Times New Roman</vt:lpstr>
      <vt:lpstr>Wingdings</vt:lpstr>
      <vt:lpstr>ekonomi</vt:lpstr>
      <vt:lpstr>1_Rics</vt:lpstr>
      <vt:lpstr>h.t.</vt:lpstr>
      <vt:lpstr>PowerPoint Sunusu</vt:lpstr>
      <vt:lpstr>ARZ ANALİZİ</vt:lpstr>
      <vt:lpstr>ARZ ANALİZİ</vt:lpstr>
      <vt:lpstr>ARZ ANALİZİ</vt:lpstr>
      <vt:lpstr>ARZ ANALİZİ</vt:lpstr>
      <vt:lpstr>ARZ ANALİZİ</vt:lpstr>
      <vt:lpstr>ARZ ANALİZİ</vt:lpstr>
      <vt:lpstr>ARZ ANALİZİ</vt:lpstr>
      <vt:lpstr>ARZ ANALİZİ</vt:lpstr>
      <vt:lpstr>ARZ ANALİZİ</vt:lpstr>
      <vt:lpstr>KAYNAKLAR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Taşınmaz</cp:lastModifiedBy>
  <cp:revision>814</cp:revision>
  <cp:lastPrinted>2016-10-24T07:53:35Z</cp:lastPrinted>
  <dcterms:created xsi:type="dcterms:W3CDTF">2016-09-18T09:35:24Z</dcterms:created>
  <dcterms:modified xsi:type="dcterms:W3CDTF">2020-02-24T11:32:30Z</dcterms:modified>
</cp:coreProperties>
</file>