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5" r:id="rId3"/>
    <p:sldId id="269" r:id="rId4"/>
    <p:sldId id="266" r:id="rId5"/>
    <p:sldId id="270" r:id="rId6"/>
    <p:sldId id="267" r:id="rId7"/>
    <p:sldId id="271" r:id="rId8"/>
    <p:sldId id="268"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60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57184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29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8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007747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930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3375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794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53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05646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70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36351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44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95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90584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57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55662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244269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CEB3337D-4AD3-4D20-8EBB-5E1BC7D711A6}"/>
              </a:ext>
            </a:extLst>
          </p:cNvPr>
          <p:cNvSpPr>
            <a:spLocks noGrp="1"/>
          </p:cNvSpPr>
          <p:nvPr>
            <p:ph type="ctrTitle"/>
          </p:nvPr>
        </p:nvSpPr>
        <p:spPr>
          <a:xfrm>
            <a:off x="2688165" y="2671233"/>
            <a:ext cx="6815669" cy="1515533"/>
          </a:xfrm>
        </p:spPr>
        <p:txBody>
          <a:bodyPr>
            <a:normAutofit fontScale="90000"/>
          </a:bodyPr>
          <a:lstStyle/>
          <a:p>
            <a:r>
              <a:rPr lang="tr-TR" sz="4800" b="1" dirty="0"/>
              <a:t>BİLGİ YÖNETİMİ ÇEŞİTLERİ</a:t>
            </a:r>
          </a:p>
        </p:txBody>
      </p:sp>
    </p:spTree>
    <p:extLst>
      <p:ext uri="{BB962C8B-B14F-4D97-AF65-F5344CB8AC3E}">
        <p14:creationId xmlns:p14="http://schemas.microsoft.com/office/powerpoint/2010/main" val="271371267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Yönetimi Çeşitleri</a:t>
            </a:r>
          </a:p>
        </p:txBody>
      </p:sp>
      <p:sp>
        <p:nvSpPr>
          <p:cNvPr id="3" name="İçerik Yer Tutucusu 2"/>
          <p:cNvSpPr>
            <a:spLocks noGrp="1"/>
          </p:cNvSpPr>
          <p:nvPr>
            <p:ph idx="1"/>
          </p:nvPr>
        </p:nvSpPr>
        <p:spPr/>
        <p:txBody>
          <a:bodyPr>
            <a:normAutofit fontScale="92500" lnSpcReduction="10000"/>
          </a:bodyPr>
          <a:lstStyle/>
          <a:p>
            <a:pPr algn="just"/>
            <a:r>
              <a:rPr lang="tr-TR" sz="2800" dirty="0">
                <a:solidFill>
                  <a:schemeClr val="tx1">
                    <a:lumMod val="95000"/>
                    <a:lumOff val="5000"/>
                  </a:schemeClr>
                </a:solidFill>
              </a:rPr>
              <a:t>Bilgi kaynakları kurum çalışanları ile kurum içinde üretilen belge temelli bilgi birikiminden oluşan örgütsel iç bilgi kaynaklar ile kurum dışındaki her tür bilgi merkezleri, veri tabanları, web sayfaları, bağımsız araştırmacılar, danışmanlık hizmeti veren kuruluşlar, kongre konferans ve toplantılardan oluşan dış bilgi kaynaklarından oluşmaktadır.</a:t>
            </a:r>
          </a:p>
          <a:p>
            <a:endParaRPr lang="tr-TR" dirty="0"/>
          </a:p>
          <a:p>
            <a:pPr marL="0" indent="0">
              <a:buNone/>
            </a:pPr>
            <a:br>
              <a:rPr lang="tr-TR" dirty="0"/>
            </a:br>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2</a:t>
            </a:fld>
            <a:endParaRPr lang="tr-TR"/>
          </a:p>
        </p:txBody>
      </p:sp>
    </p:spTree>
    <p:extLst>
      <p:ext uri="{BB962C8B-B14F-4D97-AF65-F5344CB8AC3E}">
        <p14:creationId xmlns:p14="http://schemas.microsoft.com/office/powerpoint/2010/main" val="254477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dirty="0"/>
              <a:t>Bilgi Yönetimi Çeşitleri</a:t>
            </a:r>
          </a:p>
        </p:txBody>
      </p:sp>
      <p:sp>
        <p:nvSpPr>
          <p:cNvPr id="6" name="İçerik Yer Tutucusu 5"/>
          <p:cNvSpPr>
            <a:spLocks noGrp="1"/>
          </p:cNvSpPr>
          <p:nvPr>
            <p:ph sz="half" idx="1"/>
          </p:nvPr>
        </p:nvSpPr>
        <p:spPr/>
        <p:txBody>
          <a:bodyPr>
            <a:normAutofit/>
          </a:bodyPr>
          <a:lstStyle/>
          <a:p>
            <a:pPr lvl="1"/>
            <a:r>
              <a:rPr lang="tr-TR" sz="2800" dirty="0">
                <a:solidFill>
                  <a:schemeClr val="tx1">
                    <a:lumMod val="95000"/>
                    <a:lumOff val="5000"/>
                  </a:schemeClr>
                </a:solidFill>
              </a:rPr>
              <a:t>Açık Bilgi</a:t>
            </a:r>
          </a:p>
          <a:p>
            <a:pPr lvl="1"/>
            <a:r>
              <a:rPr lang="tr-TR" sz="2800" dirty="0">
                <a:solidFill>
                  <a:schemeClr val="tx1">
                    <a:lumMod val="95000"/>
                    <a:lumOff val="5000"/>
                  </a:schemeClr>
                </a:solidFill>
              </a:rPr>
              <a:t>Örtük Bilgi</a:t>
            </a:r>
          </a:p>
          <a:p>
            <a:pPr lvl="1"/>
            <a:r>
              <a:rPr lang="tr-TR" sz="2800" dirty="0">
                <a:solidFill>
                  <a:schemeClr val="tx1">
                    <a:lumMod val="95000"/>
                    <a:lumOff val="5000"/>
                  </a:schemeClr>
                </a:solidFill>
              </a:rPr>
              <a:t>Stratejik Bilgi</a:t>
            </a:r>
          </a:p>
          <a:p>
            <a:pPr lvl="1"/>
            <a:r>
              <a:rPr lang="tr-TR" sz="2800" dirty="0">
                <a:solidFill>
                  <a:schemeClr val="tx1">
                    <a:lumMod val="95000"/>
                    <a:lumOff val="5000"/>
                  </a:schemeClr>
                </a:solidFill>
              </a:rPr>
              <a:t>Yöntemsel Bilgi</a:t>
            </a:r>
          </a:p>
          <a:p>
            <a:endParaRPr lang="tr-TR" dirty="0"/>
          </a:p>
        </p:txBody>
      </p:sp>
      <p:sp>
        <p:nvSpPr>
          <p:cNvPr id="13" name="İçerik Yer Tutucusu 12">
            <a:extLst>
              <a:ext uri="{FF2B5EF4-FFF2-40B4-BE49-F238E27FC236}">
                <a16:creationId xmlns:a16="http://schemas.microsoft.com/office/drawing/2014/main" id="{23D1930E-CB83-477B-883B-2D8BECE280CE}"/>
              </a:ext>
            </a:extLst>
          </p:cNvPr>
          <p:cNvSpPr>
            <a:spLocks noGrp="1"/>
          </p:cNvSpPr>
          <p:nvPr>
            <p:ph sz="half" idx="2"/>
          </p:nvPr>
        </p:nvSpPr>
        <p:spPr/>
        <p:txBody>
          <a:bodyPr>
            <a:normAutofit/>
          </a:bodyPr>
          <a:lstStyle/>
          <a:p>
            <a:pPr lvl="1"/>
            <a:r>
              <a:rPr lang="tr-TR" sz="2800" dirty="0">
                <a:solidFill>
                  <a:schemeClr val="tx1">
                    <a:lumMod val="95000"/>
                    <a:lumOff val="5000"/>
                  </a:schemeClr>
                </a:solidFill>
              </a:rPr>
              <a:t>Örgütsel Bilgi</a:t>
            </a:r>
          </a:p>
          <a:p>
            <a:pPr lvl="1"/>
            <a:r>
              <a:rPr lang="tr-TR" sz="2800" dirty="0">
                <a:solidFill>
                  <a:schemeClr val="tx1">
                    <a:lumMod val="95000"/>
                    <a:lumOff val="5000"/>
                  </a:schemeClr>
                </a:solidFill>
              </a:rPr>
              <a:t>Öksüz Bilgi</a:t>
            </a:r>
          </a:p>
          <a:p>
            <a:pPr lvl="1"/>
            <a:r>
              <a:rPr lang="tr-TR" sz="2800" dirty="0">
                <a:solidFill>
                  <a:schemeClr val="tx1">
                    <a:lumMod val="95000"/>
                    <a:lumOff val="5000"/>
                  </a:schemeClr>
                </a:solidFill>
              </a:rPr>
              <a:t>Bireysel Bilgi</a:t>
            </a:r>
          </a:p>
          <a:p>
            <a:pPr lvl="1"/>
            <a:r>
              <a:rPr lang="tr-TR" sz="2800" dirty="0">
                <a:solidFill>
                  <a:schemeClr val="tx1">
                    <a:lumMod val="95000"/>
                    <a:lumOff val="5000"/>
                  </a:schemeClr>
                </a:solidFill>
              </a:rPr>
              <a:t>Kolektif Bilgi</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3</a:t>
            </a:fld>
            <a:endParaRPr lang="tr-TR"/>
          </a:p>
        </p:txBody>
      </p:sp>
    </p:spTree>
    <p:extLst>
      <p:ext uri="{BB962C8B-B14F-4D97-AF65-F5344CB8AC3E}">
        <p14:creationId xmlns:p14="http://schemas.microsoft.com/office/powerpoint/2010/main" val="134709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Yönetimi Çeşitleri</a:t>
            </a:r>
          </a:p>
        </p:txBody>
      </p:sp>
      <p:sp>
        <p:nvSpPr>
          <p:cNvPr id="3" name="İçerik Yer Tutucusu 2"/>
          <p:cNvSpPr>
            <a:spLocks noGrp="1"/>
          </p:cNvSpPr>
          <p:nvPr>
            <p:ph idx="1"/>
          </p:nvPr>
        </p:nvSpPr>
        <p:spPr>
          <a:xfrm>
            <a:off x="1295401" y="3048000"/>
            <a:ext cx="9601196" cy="2827868"/>
          </a:xfrm>
        </p:spPr>
        <p:txBody>
          <a:bodyPr>
            <a:normAutofit/>
          </a:bodyPr>
          <a:lstStyle/>
          <a:p>
            <a:r>
              <a:rPr lang="tr-TR" b="1" dirty="0">
                <a:solidFill>
                  <a:schemeClr val="tx1">
                    <a:lumMod val="95000"/>
                    <a:lumOff val="5000"/>
                  </a:schemeClr>
                </a:solidFill>
              </a:rPr>
              <a:t>Açık Bilgi: </a:t>
            </a:r>
            <a:r>
              <a:rPr lang="tr-TR" dirty="0">
                <a:solidFill>
                  <a:schemeClr val="tx1">
                    <a:lumMod val="95000"/>
                    <a:lumOff val="5000"/>
                  </a:schemeClr>
                </a:solidFill>
              </a:rPr>
              <a:t>Kodlanabilen, kaydedebilen ve dijital ağlar üzerinden aktarılabilen bilgiye açık bilgi denir. Örgütün sorunların çözümü, yeni ürün ve hizmetlerde kullanabileceği kelimeler, semboller, resimler, diyagramlar veya fotoğraflardan oluşan bilgilerdir.</a:t>
            </a:r>
          </a:p>
        </p:txBody>
      </p:sp>
      <p:sp>
        <p:nvSpPr>
          <p:cNvPr id="4" name="Slayt Numarası Yer Tutucusu 3"/>
          <p:cNvSpPr>
            <a:spLocks noGrp="1"/>
          </p:cNvSpPr>
          <p:nvPr>
            <p:ph type="sldNum" sz="quarter" idx="12"/>
          </p:nvPr>
        </p:nvSpPr>
        <p:spPr/>
        <p:txBody>
          <a:bodyPr/>
          <a:lstStyle/>
          <a:p>
            <a:fld id="{8D67C3D9-BDDC-49A6-8740-D26893D382FB}" type="slidenum">
              <a:rPr lang="tr-TR" smtClean="0"/>
              <a:t>4</a:t>
            </a:fld>
            <a:endParaRPr lang="tr-TR"/>
          </a:p>
        </p:txBody>
      </p:sp>
    </p:spTree>
    <p:extLst>
      <p:ext uri="{BB962C8B-B14F-4D97-AF65-F5344CB8AC3E}">
        <p14:creationId xmlns:p14="http://schemas.microsoft.com/office/powerpoint/2010/main" val="53710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Yönetimi Çeşitleri</a:t>
            </a:r>
          </a:p>
        </p:txBody>
      </p:sp>
      <p:sp>
        <p:nvSpPr>
          <p:cNvPr id="3" name="İçerik Yer Tutucusu 2"/>
          <p:cNvSpPr>
            <a:spLocks noGrp="1"/>
          </p:cNvSpPr>
          <p:nvPr>
            <p:ph idx="1"/>
          </p:nvPr>
        </p:nvSpPr>
        <p:spPr/>
        <p:txBody>
          <a:bodyPr>
            <a:normAutofit/>
          </a:bodyPr>
          <a:lstStyle/>
          <a:p>
            <a:pPr algn="just"/>
            <a:r>
              <a:rPr lang="tr-TR" b="1" dirty="0">
                <a:solidFill>
                  <a:schemeClr val="tx1">
                    <a:lumMod val="95000"/>
                    <a:lumOff val="5000"/>
                  </a:schemeClr>
                </a:solidFill>
              </a:rPr>
              <a:t>Örtük Bilgi: </a:t>
            </a:r>
            <a:r>
              <a:rPr lang="tr-TR" dirty="0">
                <a:solidFill>
                  <a:schemeClr val="tx1">
                    <a:lumMod val="95000"/>
                    <a:lumOff val="5000"/>
                  </a:schemeClr>
                </a:solidFill>
              </a:rPr>
              <a:t>Kişiden kişiye göre değişen örgüt üyesine ait tecrübe, inanış ve davranışlarına ait zihninde geliştirdiği ve açığa çıkarmadığı öznel bilgilerdir. Örgüt üyesinin kendisi, yetenek ve becerileri olarak kendine ait olan ve kodlanıp kaydedilemediği için aktarılamayan bilgi örtük bilgidir. Örtük bilginin açığa çıkarılması için destekleyici politikaların oluşturularak zihinlerdeki bilgi haritalarının ortaya çıkarılması gerektiğini belirtmektedir</a:t>
            </a:r>
          </a:p>
        </p:txBody>
      </p:sp>
      <p:sp>
        <p:nvSpPr>
          <p:cNvPr id="4" name="Slayt Numarası Yer Tutucusu 3"/>
          <p:cNvSpPr>
            <a:spLocks noGrp="1"/>
          </p:cNvSpPr>
          <p:nvPr>
            <p:ph type="sldNum" sz="quarter" idx="12"/>
          </p:nvPr>
        </p:nvSpPr>
        <p:spPr/>
        <p:txBody>
          <a:bodyPr/>
          <a:lstStyle/>
          <a:p>
            <a:fld id="{8D67C3D9-BDDC-49A6-8740-D26893D382FB}" type="slidenum">
              <a:rPr lang="tr-TR" smtClean="0"/>
              <a:t>5</a:t>
            </a:fld>
            <a:endParaRPr lang="tr-TR"/>
          </a:p>
        </p:txBody>
      </p:sp>
    </p:spTree>
    <p:extLst>
      <p:ext uri="{BB962C8B-B14F-4D97-AF65-F5344CB8AC3E}">
        <p14:creationId xmlns:p14="http://schemas.microsoft.com/office/powerpoint/2010/main" val="68226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b="1" dirty="0">
                <a:solidFill>
                  <a:schemeClr val="tx1">
                    <a:lumMod val="95000"/>
                    <a:lumOff val="5000"/>
                  </a:schemeClr>
                </a:solidFill>
              </a:rPr>
              <a:t>Stratejik Bilgi: </a:t>
            </a:r>
            <a:r>
              <a:rPr lang="tr-TR" sz="2800" dirty="0">
                <a:solidFill>
                  <a:schemeClr val="tx1">
                    <a:lumMod val="95000"/>
                    <a:lumOff val="5000"/>
                  </a:schemeClr>
                </a:solidFill>
              </a:rPr>
              <a:t>Stratejik kararların alınmasında, uygulanmasında ve kontrolünde çevresi ile bir bütün olarak değerlendirilmesine yönelik kullanılan bilgidir.</a:t>
            </a:r>
          </a:p>
          <a:p>
            <a:pPr algn="just"/>
            <a:r>
              <a:rPr lang="tr-TR" sz="2800" b="1" dirty="0">
                <a:solidFill>
                  <a:schemeClr val="tx1">
                    <a:lumMod val="95000"/>
                    <a:lumOff val="5000"/>
                  </a:schemeClr>
                </a:solidFill>
              </a:rPr>
              <a:t>Yöntemsel Bilgi</a:t>
            </a:r>
            <a:r>
              <a:rPr lang="tr-TR" sz="2800" dirty="0">
                <a:solidFill>
                  <a:schemeClr val="tx1">
                    <a:lumMod val="95000"/>
                    <a:lumOff val="5000"/>
                  </a:schemeClr>
                </a:solidFill>
              </a:rPr>
              <a:t>: İşletmelerin temel amaçlarının ve misyonlarının, stratejilerinin, temel ilke ve yöntemlerinin çalışan/yöneticiler tarafından anlaşılmasına ve paylaşılmasına katkıda bulunan bilgidir.</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6</a:t>
            </a:fld>
            <a:endParaRPr lang="tr-TR"/>
          </a:p>
        </p:txBody>
      </p:sp>
      <p:sp>
        <p:nvSpPr>
          <p:cNvPr id="6" name="Başlık 5">
            <a:extLst>
              <a:ext uri="{FF2B5EF4-FFF2-40B4-BE49-F238E27FC236}">
                <a16:creationId xmlns:a16="http://schemas.microsoft.com/office/drawing/2014/main" id="{D52546A9-7BAE-4564-A004-509CCB72CF34}"/>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325750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2623930"/>
            <a:ext cx="9601196" cy="3251938"/>
          </a:xfrm>
        </p:spPr>
        <p:txBody>
          <a:bodyPr>
            <a:normAutofit/>
          </a:bodyPr>
          <a:lstStyle/>
          <a:p>
            <a:pPr algn="just"/>
            <a:r>
              <a:rPr lang="tr-TR" sz="2800" b="1" dirty="0">
                <a:solidFill>
                  <a:schemeClr val="tx1">
                    <a:lumMod val="95000"/>
                    <a:lumOff val="5000"/>
                  </a:schemeClr>
                </a:solidFill>
              </a:rPr>
              <a:t>Örgütsel Bilgi: </a:t>
            </a:r>
            <a:r>
              <a:rPr lang="tr-TR" sz="2800" dirty="0">
                <a:solidFill>
                  <a:schemeClr val="tx1">
                    <a:lumMod val="95000"/>
                    <a:lumOff val="5000"/>
                  </a:schemeClr>
                </a:solidFill>
              </a:rPr>
              <a:t>Örgüt üyelerinin yetenek ve düşünce kapasitelerini ortaya koyarak bilginin bir araya getirilmesini ve paylaşılmasını sağlamakta; örgüt içi ve örgüt dışı etkileşimlere ve uyuma katkıda bulunan bilgidir. </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7</a:t>
            </a:fld>
            <a:endParaRPr lang="tr-TR"/>
          </a:p>
        </p:txBody>
      </p:sp>
      <p:sp>
        <p:nvSpPr>
          <p:cNvPr id="6" name="Başlık 5">
            <a:extLst>
              <a:ext uri="{FF2B5EF4-FFF2-40B4-BE49-F238E27FC236}">
                <a16:creationId xmlns:a16="http://schemas.microsoft.com/office/drawing/2014/main" id="{9EAA0F94-8382-449C-81A3-857DF1ED1A66}"/>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110774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r>
              <a:rPr lang="tr-TR" sz="2800" b="1" dirty="0">
                <a:solidFill>
                  <a:schemeClr val="tx1">
                    <a:lumMod val="95000"/>
                    <a:lumOff val="5000"/>
                  </a:schemeClr>
                </a:solidFill>
              </a:rPr>
              <a:t>Öksüz Bilgi:</a:t>
            </a:r>
            <a:r>
              <a:rPr lang="tr-TR" sz="2800" dirty="0">
                <a:solidFill>
                  <a:schemeClr val="tx1">
                    <a:lumMod val="95000"/>
                    <a:lumOff val="5000"/>
                  </a:schemeClr>
                </a:solidFill>
              </a:rPr>
              <a:t> Örgüt içinde unutulan, kullanılmayan, görmezlikten gelinen ya da ihmal edilen bilgidir. Yöneticilere karar alma sürecinde önemli yollar gösteren öksüz bilgi örgütün amaç ve hedefleri doğrultusundan stratejik olarak kullanılabilir.</a:t>
            </a:r>
          </a:p>
          <a:p>
            <a:pPr algn="just"/>
            <a:r>
              <a:rPr lang="tr-TR" sz="2800" b="1" dirty="0">
                <a:solidFill>
                  <a:schemeClr val="tx1">
                    <a:lumMod val="95000"/>
                    <a:lumOff val="5000"/>
                  </a:schemeClr>
                </a:solidFill>
              </a:rPr>
              <a:t> Bireysel Bilgi:</a:t>
            </a:r>
            <a:r>
              <a:rPr lang="tr-TR" sz="2800" dirty="0">
                <a:solidFill>
                  <a:schemeClr val="tx1">
                    <a:lumMod val="95000"/>
                    <a:lumOff val="5000"/>
                  </a:schemeClr>
                </a:solidFill>
              </a:rPr>
              <a:t> Örgüt içinde belli bir kişiye ait olan bilgidir. Bu bilgi bireylerin bedensel becerileri ve zihinlerine yerleşmiş örtük bilgilerinden oluşan bireyler tarafından bağımsız olarak kullanılan bilgidir.</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8</a:t>
            </a:fld>
            <a:endParaRPr lang="tr-TR"/>
          </a:p>
        </p:txBody>
      </p:sp>
      <p:sp>
        <p:nvSpPr>
          <p:cNvPr id="6" name="Başlık 5">
            <a:extLst>
              <a:ext uri="{FF2B5EF4-FFF2-40B4-BE49-F238E27FC236}">
                <a16:creationId xmlns:a16="http://schemas.microsoft.com/office/drawing/2014/main" id="{F2D0784B-8657-4B3C-9E7F-7536A924374D}"/>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60158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b="1" dirty="0">
                <a:solidFill>
                  <a:schemeClr val="tx1">
                    <a:lumMod val="95000"/>
                    <a:lumOff val="5000"/>
                  </a:schemeClr>
                </a:solidFill>
              </a:rPr>
              <a:t>Kolektif</a:t>
            </a:r>
            <a:r>
              <a:rPr lang="tr-TR" sz="2800" dirty="0">
                <a:solidFill>
                  <a:schemeClr val="tx1">
                    <a:lumMod val="95000"/>
                    <a:lumOff val="5000"/>
                  </a:schemeClr>
                </a:solidFill>
              </a:rPr>
              <a:t> </a:t>
            </a:r>
            <a:r>
              <a:rPr lang="tr-TR" sz="2800" b="1" dirty="0">
                <a:solidFill>
                  <a:schemeClr val="tx1">
                    <a:lumMod val="95000"/>
                    <a:lumOff val="5000"/>
                  </a:schemeClr>
                </a:solidFill>
              </a:rPr>
              <a:t>Bilgi: </a:t>
            </a:r>
            <a:r>
              <a:rPr lang="tr-TR" sz="2800" dirty="0">
                <a:solidFill>
                  <a:schemeClr val="tx1">
                    <a:lumMod val="95000"/>
                    <a:lumOff val="5000"/>
                  </a:schemeClr>
                </a:solidFill>
              </a:rPr>
              <a:t>Organizasyonun paylaşılan normları ve kuralları içerisinde bulunan organizasyon içinde bireyler tarafından paylaşılan ortak bilgidir. Diğer bir ifadeyle, kolektif bilgi örgüt üyelerinin bilgilerinin örgütsel bilgiye dönüştürülmesinden ortaya çıkan bir değerler bütünüdür.</a:t>
            </a:r>
          </a:p>
          <a:p>
            <a:endParaRPr lang="tr-TR" dirty="0"/>
          </a:p>
        </p:txBody>
      </p:sp>
      <p:sp>
        <p:nvSpPr>
          <p:cNvPr id="4" name="Slayt Numarası Yer Tutucusu 3"/>
          <p:cNvSpPr>
            <a:spLocks noGrp="1"/>
          </p:cNvSpPr>
          <p:nvPr>
            <p:ph type="sldNum" sz="quarter" idx="12"/>
          </p:nvPr>
        </p:nvSpPr>
        <p:spPr/>
        <p:txBody>
          <a:bodyPr/>
          <a:lstStyle/>
          <a:p>
            <a:fld id="{8D67C3D9-BDDC-49A6-8740-D26893D382FB}" type="slidenum">
              <a:rPr lang="tr-TR" smtClean="0"/>
              <a:t>9</a:t>
            </a:fld>
            <a:endParaRPr lang="tr-TR"/>
          </a:p>
        </p:txBody>
      </p:sp>
      <p:sp>
        <p:nvSpPr>
          <p:cNvPr id="6" name="Başlık 5">
            <a:extLst>
              <a:ext uri="{FF2B5EF4-FFF2-40B4-BE49-F238E27FC236}">
                <a16:creationId xmlns:a16="http://schemas.microsoft.com/office/drawing/2014/main" id="{F2D0784B-8657-4B3C-9E7F-7536A924374D}"/>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29581004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TotalTime>
  <Words>210</Words>
  <Application>Microsoft Office PowerPoint</Application>
  <PresentationFormat>Geniş ekran</PresentationFormat>
  <Paragraphs>32</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Garamond</vt:lpstr>
      <vt:lpstr>Organik</vt:lpstr>
      <vt:lpstr>BİLGİ YÖNETİMİ ÇEŞİTLERİ</vt:lpstr>
      <vt:lpstr> Bilgi Yönetimi Çeşitleri</vt:lpstr>
      <vt:lpstr> Bilgi Yönetimi Çeşitleri</vt:lpstr>
      <vt:lpstr> Bilgi Yönetimi Çeşitleri</vt:lpstr>
      <vt:lpstr> Bilgi Yönetimi Çeşitleri</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5</cp:revision>
  <dcterms:created xsi:type="dcterms:W3CDTF">2020-02-22T14:31:07Z</dcterms:created>
  <dcterms:modified xsi:type="dcterms:W3CDTF">2020-04-30T14:05:05Z</dcterms:modified>
</cp:coreProperties>
</file>