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1" r:id="rId6"/>
    <p:sldId id="262" r:id="rId7"/>
    <p:sldId id="263" r:id="rId8"/>
    <p:sldId id="265" r:id="rId9"/>
    <p:sldId id="266" r:id="rId10"/>
    <p:sldId id="268" r:id="rId11"/>
    <p:sldId id="26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B14387E-42A6-42CE-9959-D3C04CFBAF3C}" type="datetimeFigureOut">
              <a:rPr lang="tr-TR" smtClean="0"/>
              <a:t>24.07.2018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D9056B07-5D1E-49D8-8C7E-50271FC1AF49}"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0588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B14387E-42A6-42CE-9959-D3C04CFBAF3C}" type="datetimeFigureOut">
              <a:rPr lang="tr-TR" smtClean="0"/>
              <a:t>24.07.2018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196848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24.07.2018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1103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24.07.2018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828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24.07.2018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169510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24.07.2018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4768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24.07.2018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9016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B14387E-42A6-42CE-9959-D3C04CFBAF3C}" type="datetimeFigureOut">
              <a:rPr lang="tr-TR" smtClean="0"/>
              <a:t>24.07.2018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3632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B14387E-42A6-42CE-9959-D3C04CFBAF3C}" type="datetimeFigureOut">
              <a:rPr lang="tr-TR" smtClean="0"/>
              <a:t>24.07.2018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1622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B14387E-42A6-42CE-9959-D3C04CFBAF3C}" type="datetimeFigureOut">
              <a:rPr lang="tr-TR" smtClean="0"/>
              <a:t>24.07.2018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129532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24.07.2018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1026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B14387E-42A6-42CE-9959-D3C04CFBAF3C}" type="datetimeFigureOut">
              <a:rPr lang="tr-TR" smtClean="0"/>
              <a:t>24.07.2018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412628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B14387E-42A6-42CE-9959-D3C04CFBAF3C}" type="datetimeFigureOut">
              <a:rPr lang="tr-TR" smtClean="0"/>
              <a:t>24.07.2018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9056B07-5D1E-49D8-8C7E-50271FC1AF49}"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0528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B14387E-42A6-42CE-9959-D3C04CFBAF3C}" type="datetimeFigureOut">
              <a:rPr lang="tr-TR" smtClean="0"/>
              <a:t>24.07.2018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9056B07-5D1E-49D8-8C7E-50271FC1AF49}"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8689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4387E-42A6-42CE-9959-D3C04CFBAF3C}" type="datetimeFigureOut">
              <a:rPr lang="tr-TR" smtClean="0"/>
              <a:t>24.07.2018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39232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B14387E-42A6-42CE-9959-D3C04CFBAF3C}" type="datetimeFigureOut">
              <a:rPr lang="tr-TR" smtClean="0"/>
              <a:t>24.07.2018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9056B07-5D1E-49D8-8C7E-50271FC1AF49}"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5390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B14387E-42A6-42CE-9959-D3C04CFBAF3C}" type="datetimeFigureOut">
              <a:rPr lang="tr-TR" smtClean="0"/>
              <a:t>24.07.2018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3690001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14387E-42A6-42CE-9959-D3C04CFBAF3C}" type="datetimeFigureOut">
              <a:rPr lang="tr-TR" smtClean="0"/>
              <a:t>24.07.2018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056B07-5D1E-49D8-8C7E-50271FC1AF49}" type="slidenum">
              <a:rPr lang="tr-TR" smtClean="0"/>
              <a:t>‹#›</a:t>
            </a:fld>
            <a:endParaRPr lang="tr-TR"/>
          </a:p>
        </p:txBody>
      </p:sp>
    </p:spTree>
    <p:extLst>
      <p:ext uri="{BB962C8B-B14F-4D97-AF65-F5344CB8AC3E}">
        <p14:creationId xmlns:p14="http://schemas.microsoft.com/office/powerpoint/2010/main" val="24277206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sz="4400" dirty="0" smtClean="0"/>
              <a:t>GELİŞME VE AZGELİŞME SOSYOLOJİSİ</a:t>
            </a:r>
            <a:endParaRPr lang="tr-TR" sz="4400" dirty="0"/>
          </a:p>
        </p:txBody>
      </p:sp>
      <p:sp>
        <p:nvSpPr>
          <p:cNvPr id="3" name="Alt Başlık 2"/>
          <p:cNvSpPr>
            <a:spLocks noGrp="1"/>
          </p:cNvSpPr>
          <p:nvPr>
            <p:ph type="subTitle" idx="1"/>
          </p:nvPr>
        </p:nvSpPr>
        <p:spPr/>
        <p:txBody>
          <a:bodyPr/>
          <a:lstStyle/>
          <a:p>
            <a:r>
              <a:rPr lang="tr-TR" dirty="0" smtClean="0"/>
              <a:t>HAYRİYE ERBAŞ</a:t>
            </a:r>
          </a:p>
          <a:p>
            <a:endParaRPr lang="tr-TR" dirty="0"/>
          </a:p>
        </p:txBody>
      </p:sp>
    </p:spTree>
    <p:extLst>
      <p:ext uri="{BB962C8B-B14F-4D97-AF65-F5344CB8AC3E}">
        <p14:creationId xmlns:p14="http://schemas.microsoft.com/office/powerpoint/2010/main" val="4280911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Birleşmiş Milletler Gelişmişlik Endeksi</a:t>
            </a: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a:t>İnsani gelişme, sadece ekonomilerin zenginliğinin değil, insan hayatlarının zenginliğinin de artırılmasına odaklanan bir kavram. Bu yaklaşım, insanlara ve onlara sunulan seçenekler ile fırsatlara odaklanıyor. İnsani Gelişme Raporları, bu yaklaşımı insanlığın sürdürülebilir ilerlemeyi sağlama yolunda karşı karşıya olduğu en acil güçlüklerin bir kısmının analiz edilmesinde kullanıyor</a:t>
            </a:r>
          </a:p>
        </p:txBody>
      </p:sp>
    </p:spTree>
    <p:extLst>
      <p:ext uri="{BB962C8B-B14F-4D97-AF65-F5344CB8AC3E}">
        <p14:creationId xmlns:p14="http://schemas.microsoft.com/office/powerpoint/2010/main" val="1031713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Kaynaklar</a:t>
            </a:r>
            <a:endParaRPr lang="tr-TR" dirty="0"/>
          </a:p>
        </p:txBody>
      </p:sp>
      <p:sp>
        <p:nvSpPr>
          <p:cNvPr id="3" name="İçerik Yer Tutucusu 2"/>
          <p:cNvSpPr>
            <a:spLocks noGrp="1"/>
          </p:cNvSpPr>
          <p:nvPr>
            <p:ph idx="1"/>
          </p:nvPr>
        </p:nvSpPr>
        <p:spPr/>
        <p:txBody>
          <a:bodyPr>
            <a:normAutofit fontScale="92500" lnSpcReduction="10000"/>
          </a:bodyPr>
          <a:lstStyle/>
          <a:p>
            <a:pPr hangingPunct="0">
              <a:buFont typeface="Wingdings" panose="05000000000000000000" pitchFamily="2" charset="2"/>
              <a:buChar char="Ø"/>
            </a:pPr>
            <a:r>
              <a:rPr lang="tr-TR" dirty="0" err="1"/>
              <a:t>Cirhinlioğlu</a:t>
            </a:r>
            <a:r>
              <a:rPr lang="tr-TR" dirty="0"/>
              <a:t>, Zafer (1999) Azgelişmişliğin Toplumsal Boyutu, Ankara: İmge Kitabevi.</a:t>
            </a:r>
          </a:p>
          <a:p>
            <a:pPr hangingPunct="0">
              <a:buFont typeface="Wingdings" panose="05000000000000000000" pitchFamily="2" charset="2"/>
              <a:buChar char="Ø"/>
            </a:pPr>
            <a:r>
              <a:rPr lang="tr-TR" dirty="0"/>
              <a:t>Erbaş, Hayriye (2009) Küreselleşme, Kapitalizm ve Toplumsal Dönüşümler, Ankara, </a:t>
            </a:r>
            <a:r>
              <a:rPr lang="tr-TR" dirty="0" err="1"/>
              <a:t>Palme</a:t>
            </a:r>
            <a:r>
              <a:rPr lang="tr-TR" dirty="0"/>
              <a:t> Yayıncılık</a:t>
            </a:r>
            <a:r>
              <a:rPr lang="tr-TR" dirty="0" smtClean="0"/>
              <a:t>.</a:t>
            </a:r>
          </a:p>
          <a:p>
            <a:pPr algn="just">
              <a:buFont typeface="Wingdings" panose="05000000000000000000" pitchFamily="2" charset="2"/>
              <a:buChar char="Ø"/>
            </a:pPr>
            <a:r>
              <a:rPr lang="tr-TR" sz="2200" dirty="0" smtClean="0">
                <a:solidFill>
                  <a:srgbClr val="000000"/>
                </a:solidFill>
                <a:latin typeface="Garamond" panose="02020404030301010803" pitchFamily="18" charset="0"/>
                <a:ea typeface="Times New Roman" panose="02020603050405020304" pitchFamily="18" charset="0"/>
              </a:rPr>
              <a:t>Erbaş, Hayriye (2018) “</a:t>
            </a:r>
            <a:r>
              <a:rPr lang="tr-TR" sz="2200" dirty="0">
                <a:solidFill>
                  <a:srgbClr val="000000"/>
                </a:solidFill>
                <a:latin typeface="Garamond" panose="02020404030301010803" pitchFamily="18" charset="0"/>
                <a:ea typeface="Times New Roman" panose="02020603050405020304" pitchFamily="18" charset="0"/>
              </a:rPr>
              <a:t>Gelişme Sorunsalı: Unut(tur)ulan Ancak Terk Etmeyen ve Kanayan Yara”</a:t>
            </a:r>
            <a:r>
              <a:rPr lang="tr-TR" sz="2200" dirty="0">
                <a:latin typeface="Garamond" panose="02020404030301010803" pitchFamily="18" charset="0"/>
                <a:ea typeface="Times New Roman" panose="02020603050405020304" pitchFamily="18" charset="0"/>
              </a:rPr>
              <a:t> iç Hayriye Erbaş (Der.)  Türkiye’de Gelişme/Kalınma Yazınından Bir Seçki, Ankara: </a:t>
            </a:r>
            <a:r>
              <a:rPr lang="tr-TR" sz="2200" dirty="0" err="1">
                <a:latin typeface="Garamond" panose="02020404030301010803" pitchFamily="18" charset="0"/>
                <a:ea typeface="Times New Roman" panose="02020603050405020304" pitchFamily="18" charset="0"/>
              </a:rPr>
              <a:t>Palme</a:t>
            </a:r>
            <a:r>
              <a:rPr lang="tr-TR" sz="2200" dirty="0">
                <a:latin typeface="Garamond" panose="02020404030301010803" pitchFamily="18" charset="0"/>
                <a:ea typeface="Times New Roman" panose="02020603050405020304" pitchFamily="18" charset="0"/>
              </a:rPr>
              <a:t> Yayınevi.</a:t>
            </a:r>
          </a:p>
          <a:p>
            <a:pPr>
              <a:buFont typeface="Wingdings" panose="05000000000000000000" pitchFamily="2" charset="2"/>
              <a:buChar char="Ø"/>
            </a:pPr>
            <a:r>
              <a:rPr lang="tr-TR" dirty="0" smtClean="0"/>
              <a:t>Ercan</a:t>
            </a:r>
            <a:r>
              <a:rPr lang="tr-TR" dirty="0"/>
              <a:t>, Fuat (1996) Gelişme Yazını Açısından </a:t>
            </a:r>
            <a:r>
              <a:rPr lang="tr-TR" dirty="0" err="1"/>
              <a:t>Modernizm</a:t>
            </a:r>
            <a:r>
              <a:rPr lang="tr-TR" dirty="0"/>
              <a:t>, Kapitalizm ve Azgelişmişlik, Sarmal Yayınları, İstanbul.</a:t>
            </a:r>
          </a:p>
          <a:p>
            <a:endParaRPr lang="tr-TR" dirty="0"/>
          </a:p>
        </p:txBody>
      </p:sp>
    </p:spTree>
    <p:extLst>
      <p:ext uri="{BB962C8B-B14F-4D97-AF65-F5344CB8AC3E}">
        <p14:creationId xmlns:p14="http://schemas.microsoft.com/office/powerpoint/2010/main" val="3994669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Dersin Alanı ve Kavramlar</a:t>
            </a: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a:t>Gelişme, büyüme, kalkınma, ilerleme, </a:t>
            </a:r>
            <a:r>
              <a:rPr lang="tr-TR" dirty="0" err="1"/>
              <a:t>azgelişme</a:t>
            </a:r>
            <a:r>
              <a:rPr lang="tr-TR" dirty="0"/>
              <a:t> vb. </a:t>
            </a:r>
            <a:r>
              <a:rPr lang="tr-TR" dirty="0" smtClean="0"/>
              <a:t>Kavramlarının </a:t>
            </a:r>
            <a:r>
              <a:rPr lang="tr-TR" dirty="0"/>
              <a:t>tanımlanması ve birbirleri ile </a:t>
            </a:r>
            <a:r>
              <a:rPr lang="tr-TR" dirty="0" smtClean="0"/>
              <a:t>ilişkilendirilmesi, benzerlik ve farklılıklarının anlatılması </a:t>
            </a:r>
          </a:p>
        </p:txBody>
      </p:sp>
    </p:spTree>
    <p:extLst>
      <p:ext uri="{BB962C8B-B14F-4D97-AF65-F5344CB8AC3E}">
        <p14:creationId xmlns:p14="http://schemas.microsoft.com/office/powerpoint/2010/main" val="700010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Gelişme Konusunda </a:t>
            </a:r>
            <a:r>
              <a:rPr lang="tr-TR" dirty="0"/>
              <a:t>F</a:t>
            </a:r>
            <a:r>
              <a:rPr lang="tr-TR" dirty="0" smtClean="0"/>
              <a:t>arklı Tanımlamalar</a:t>
            </a: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smtClean="0"/>
              <a:t>Gelişmiş olarak tanımlanan ülkeler ile gelişmiş ve azgelişmiş olarak tanımlanan ülkelerin özellikleri</a:t>
            </a:r>
          </a:p>
          <a:p>
            <a:pPr>
              <a:buFont typeface="Wingdings" panose="05000000000000000000" pitchFamily="2" charset="2"/>
              <a:buChar char="Ø"/>
            </a:pPr>
            <a:r>
              <a:rPr lang="tr-TR" dirty="0" smtClean="0"/>
              <a:t>Gelişmişliğin tanımlanması farklı toplumsal formasyonlar açısından ne anlam taşır.</a:t>
            </a:r>
          </a:p>
          <a:p>
            <a:pPr>
              <a:buFont typeface="Wingdings" panose="05000000000000000000" pitchFamily="2" charset="2"/>
              <a:buChar char="Ø"/>
            </a:pPr>
            <a:r>
              <a:rPr lang="tr-TR" dirty="0" smtClean="0"/>
              <a:t>Batı merkezcilik ile kalkınma/gelişmenin tanımlanması arasında nasıl bir ilişki bulunmaktadır  </a:t>
            </a:r>
          </a:p>
          <a:p>
            <a:endParaRPr lang="tr-TR" dirty="0"/>
          </a:p>
        </p:txBody>
      </p:sp>
    </p:spTree>
    <p:extLst>
      <p:ext uri="{BB962C8B-B14F-4D97-AF65-F5344CB8AC3E}">
        <p14:creationId xmlns:p14="http://schemas.microsoft.com/office/powerpoint/2010/main" val="138215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Gelişme/kalkınma Konusunun Geleceği</a:t>
            </a: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smtClean="0"/>
              <a:t>Gelişme/kalkınma konusu farklı toplumsal formasyonlar için benzer mi yoksa farklı anlamlar mı taşımaktadır?</a:t>
            </a:r>
          </a:p>
          <a:p>
            <a:pPr>
              <a:buFont typeface="Wingdings" panose="05000000000000000000" pitchFamily="2" charset="2"/>
              <a:buChar char="Ø"/>
            </a:pPr>
            <a:r>
              <a:rPr lang="tr-TR" dirty="0" smtClean="0"/>
              <a:t>Kalkınma/gelişme konusu zamanı geçmiş arkaik bir konu mudur? Yoksa farklı bir biçimde devam eden bir çalışma alanı mıdır?</a:t>
            </a:r>
          </a:p>
          <a:p>
            <a:pPr>
              <a:buFont typeface="Wingdings" panose="05000000000000000000" pitchFamily="2" charset="2"/>
              <a:buChar char="Ø"/>
            </a:pPr>
            <a:r>
              <a:rPr lang="tr-TR" dirty="0" smtClean="0"/>
              <a:t>Alanın gelecek ile bağlantısı nedir? </a:t>
            </a:r>
          </a:p>
          <a:p>
            <a:pPr>
              <a:buFont typeface="Wingdings" panose="05000000000000000000" pitchFamily="2" charset="2"/>
              <a:buChar char="Ø"/>
            </a:pPr>
            <a:endParaRPr lang="tr-TR" dirty="0" smtClean="0"/>
          </a:p>
          <a:p>
            <a:endParaRPr lang="tr-TR" dirty="0"/>
          </a:p>
        </p:txBody>
      </p:sp>
    </p:spTree>
    <p:extLst>
      <p:ext uri="{BB962C8B-B14F-4D97-AF65-F5344CB8AC3E}">
        <p14:creationId xmlns:p14="http://schemas.microsoft.com/office/powerpoint/2010/main" val="1446966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Gelişmenin/Kalkınmanın Ölçütleri ve Eleştirisi </a:t>
            </a: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smtClean="0"/>
              <a:t>Genel olarak kullanılan makro ve ekonomik ölçütler</a:t>
            </a:r>
          </a:p>
          <a:p>
            <a:pPr>
              <a:buFont typeface="Wingdings" panose="05000000000000000000" pitchFamily="2" charset="2"/>
              <a:buChar char="Ø"/>
            </a:pPr>
            <a:r>
              <a:rPr lang="tr-TR" dirty="0" smtClean="0"/>
              <a:t>Genel olarak kullanılan sosyal ölçütler </a:t>
            </a:r>
          </a:p>
          <a:p>
            <a:pPr>
              <a:buFont typeface="Wingdings" panose="05000000000000000000" pitchFamily="2" charset="2"/>
              <a:buChar char="Ø"/>
            </a:pPr>
            <a:r>
              <a:rPr lang="tr-TR" dirty="0" smtClean="0"/>
              <a:t>Makro-ölçütlerin gelişmenin ölçütü olarak nasıl kullanılması gerektiği </a:t>
            </a:r>
            <a:endParaRPr lang="tr-TR" dirty="0"/>
          </a:p>
        </p:txBody>
      </p:sp>
    </p:spTree>
    <p:extLst>
      <p:ext uri="{BB962C8B-B14F-4D97-AF65-F5344CB8AC3E}">
        <p14:creationId xmlns:p14="http://schemas.microsoft.com/office/powerpoint/2010/main" val="2346953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Yaygın Olarak Kullanılan Ölçütler</a:t>
            </a:r>
            <a:endParaRPr lang="tr-TR" dirty="0"/>
          </a:p>
        </p:txBody>
      </p:sp>
      <p:sp>
        <p:nvSpPr>
          <p:cNvPr id="3" name="İçerik Yer Tutucusu 2"/>
          <p:cNvSpPr>
            <a:spLocks noGrp="1"/>
          </p:cNvSpPr>
          <p:nvPr>
            <p:ph idx="1"/>
          </p:nvPr>
        </p:nvSpPr>
        <p:spPr/>
        <p:txBody>
          <a:bodyPr>
            <a:normAutofit fontScale="92500" lnSpcReduction="20000"/>
          </a:bodyPr>
          <a:lstStyle/>
          <a:p>
            <a:pPr>
              <a:buFont typeface="Wingdings" panose="05000000000000000000" pitchFamily="2" charset="2"/>
              <a:buChar char="Ø"/>
            </a:pPr>
            <a:r>
              <a:rPr lang="tr-TR" dirty="0" smtClean="0"/>
              <a:t>Kişi başına düşen milli gelir</a:t>
            </a:r>
          </a:p>
          <a:p>
            <a:pPr>
              <a:buFont typeface="Wingdings" panose="05000000000000000000" pitchFamily="2" charset="2"/>
              <a:buChar char="Ø"/>
            </a:pPr>
            <a:r>
              <a:rPr lang="tr-TR" dirty="0" smtClean="0"/>
              <a:t>Kişi başına düşen gayri Safi Milli Hasıla</a:t>
            </a:r>
          </a:p>
          <a:p>
            <a:pPr>
              <a:buFont typeface="Wingdings" panose="05000000000000000000" pitchFamily="2" charset="2"/>
              <a:buChar char="Ø"/>
            </a:pPr>
            <a:r>
              <a:rPr lang="tr-TR" dirty="0" smtClean="0"/>
              <a:t>İthalat oranları</a:t>
            </a:r>
          </a:p>
          <a:p>
            <a:pPr>
              <a:buFont typeface="Wingdings" panose="05000000000000000000" pitchFamily="2" charset="2"/>
              <a:buChar char="Ø"/>
            </a:pPr>
            <a:r>
              <a:rPr lang="tr-TR" dirty="0" smtClean="0"/>
              <a:t>İhracat oranları</a:t>
            </a:r>
          </a:p>
          <a:p>
            <a:pPr>
              <a:buFont typeface="Wingdings" panose="05000000000000000000" pitchFamily="2" charset="2"/>
              <a:buChar char="Ø"/>
            </a:pPr>
            <a:r>
              <a:rPr lang="tr-TR" dirty="0" smtClean="0"/>
              <a:t>İstihdam oranları</a:t>
            </a:r>
          </a:p>
          <a:p>
            <a:pPr>
              <a:buFont typeface="Wingdings" panose="05000000000000000000" pitchFamily="2" charset="2"/>
              <a:buChar char="Ø"/>
            </a:pPr>
            <a:r>
              <a:rPr lang="tr-TR" dirty="0" smtClean="0"/>
              <a:t>İstihdamın </a:t>
            </a:r>
            <a:r>
              <a:rPr lang="tr-TR" dirty="0" err="1" smtClean="0"/>
              <a:t>sektörel</a:t>
            </a:r>
            <a:r>
              <a:rPr lang="tr-TR" dirty="0" smtClean="0"/>
              <a:t> dağılımı</a:t>
            </a:r>
          </a:p>
          <a:p>
            <a:pPr>
              <a:buFont typeface="Wingdings" panose="05000000000000000000" pitchFamily="2" charset="2"/>
              <a:buChar char="Ø"/>
            </a:pPr>
            <a:r>
              <a:rPr lang="tr-TR" dirty="0" smtClean="0"/>
              <a:t>Üretimin </a:t>
            </a:r>
            <a:r>
              <a:rPr lang="tr-TR" dirty="0" err="1" smtClean="0"/>
              <a:t>sektörel</a:t>
            </a:r>
            <a:r>
              <a:rPr lang="tr-TR" dirty="0" smtClean="0"/>
              <a:t> dağılımı</a:t>
            </a:r>
          </a:p>
          <a:p>
            <a:pPr>
              <a:buFont typeface="Wingdings" panose="05000000000000000000" pitchFamily="2" charset="2"/>
              <a:buChar char="Ø"/>
            </a:pPr>
            <a:r>
              <a:rPr lang="tr-TR" dirty="0" smtClean="0"/>
              <a:t>Ulaşım ve iletişim koşulları ve araçları</a:t>
            </a:r>
          </a:p>
          <a:p>
            <a:endParaRPr lang="tr-TR" dirty="0"/>
          </a:p>
        </p:txBody>
      </p:sp>
    </p:spTree>
    <p:extLst>
      <p:ext uri="{BB962C8B-B14F-4D97-AF65-F5344CB8AC3E}">
        <p14:creationId xmlns:p14="http://schemas.microsoft.com/office/powerpoint/2010/main" val="2961678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prstClr val="black">
                    <a:lumMod val="85000"/>
                    <a:lumOff val="15000"/>
                  </a:prstClr>
                </a:solidFill>
              </a:rPr>
              <a:t>Yaygın Olarak Kullanılan Ölçütler</a:t>
            </a: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smtClean="0"/>
              <a:t>Kırsal ve kentsel nüfus oranları</a:t>
            </a:r>
          </a:p>
          <a:p>
            <a:pPr>
              <a:buFont typeface="Wingdings" panose="05000000000000000000" pitchFamily="2" charset="2"/>
              <a:buChar char="Ø"/>
            </a:pPr>
            <a:r>
              <a:rPr lang="tr-TR" dirty="0" smtClean="0"/>
              <a:t>Okuma- yazma oranları</a:t>
            </a:r>
          </a:p>
          <a:p>
            <a:pPr>
              <a:buFont typeface="Wingdings" panose="05000000000000000000" pitchFamily="2" charset="2"/>
              <a:buChar char="Ø"/>
            </a:pPr>
            <a:r>
              <a:rPr lang="tr-TR" dirty="0" smtClean="0"/>
              <a:t>Eğitim yılı süresi</a:t>
            </a:r>
          </a:p>
          <a:p>
            <a:pPr>
              <a:buFont typeface="Wingdings" panose="05000000000000000000" pitchFamily="2" charset="2"/>
              <a:buChar char="Ø"/>
            </a:pPr>
            <a:r>
              <a:rPr lang="tr-TR" dirty="0" smtClean="0"/>
              <a:t>Yaşam süresi</a:t>
            </a:r>
          </a:p>
          <a:p>
            <a:pPr>
              <a:buFont typeface="Wingdings" panose="05000000000000000000" pitchFamily="2" charset="2"/>
              <a:buChar char="Ø"/>
            </a:pPr>
            <a:r>
              <a:rPr lang="tr-TR" dirty="0" smtClean="0"/>
              <a:t>Bebek ölümleri vb.</a:t>
            </a:r>
          </a:p>
          <a:p>
            <a:pPr>
              <a:buFont typeface="Wingdings" panose="05000000000000000000" pitchFamily="2" charset="2"/>
              <a:buChar char="Ø"/>
            </a:pPr>
            <a:r>
              <a:rPr lang="tr-TR" dirty="0">
                <a:solidFill>
                  <a:srgbClr val="7030A0"/>
                </a:solidFill>
              </a:rPr>
              <a:t>E</a:t>
            </a:r>
            <a:r>
              <a:rPr lang="tr-TR" dirty="0" smtClean="0">
                <a:solidFill>
                  <a:srgbClr val="7030A0"/>
                </a:solidFill>
              </a:rPr>
              <a:t>şitsizlikler </a:t>
            </a:r>
          </a:p>
          <a:p>
            <a:endParaRPr lang="tr-TR" dirty="0"/>
          </a:p>
        </p:txBody>
      </p:sp>
    </p:spTree>
    <p:extLst>
      <p:ext uri="{BB962C8B-B14F-4D97-AF65-F5344CB8AC3E}">
        <p14:creationId xmlns:p14="http://schemas.microsoft.com/office/powerpoint/2010/main" val="1998432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Birleşmiş Milletler Gelişmişlik Endeksi</a:t>
            </a: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smtClean="0"/>
              <a:t>Ülkelerin gelişmişlik düzeyini karşılaştırmak amacı ile belli ölçütler geliştirilmiştir. Bu ölçütler de değişen paradigmalar ile zaman içinde değişim göstermiş ve daha ekonomik ölçütlerden sosyal ölçütleri de daha çok içerecek biçimde bir dönüşüme uğramıştır. </a:t>
            </a:r>
          </a:p>
          <a:p>
            <a:endParaRPr lang="tr-TR" dirty="0"/>
          </a:p>
        </p:txBody>
      </p:sp>
    </p:spTree>
    <p:extLst>
      <p:ext uri="{BB962C8B-B14F-4D97-AF65-F5344CB8AC3E}">
        <p14:creationId xmlns:p14="http://schemas.microsoft.com/office/powerpoint/2010/main" val="984845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Birleşmiş Milletler Gelişmişlik Endeksi</a:t>
            </a:r>
          </a:p>
        </p:txBody>
      </p:sp>
      <p:sp>
        <p:nvSpPr>
          <p:cNvPr id="3" name="İçerik Yer Tutucusu 2"/>
          <p:cNvSpPr>
            <a:spLocks noGrp="1"/>
          </p:cNvSpPr>
          <p:nvPr>
            <p:ph idx="1"/>
          </p:nvPr>
        </p:nvSpPr>
        <p:spPr/>
        <p:txBody>
          <a:bodyPr>
            <a:normAutofit lnSpcReduction="10000"/>
          </a:bodyPr>
          <a:lstStyle/>
          <a:p>
            <a:pPr>
              <a:buFont typeface="Wingdings" panose="05000000000000000000" pitchFamily="2" charset="2"/>
              <a:buChar char="Ø"/>
            </a:pPr>
            <a:r>
              <a:rPr lang="tr-TR" dirty="0"/>
              <a:t>İnsani gelişme çok boyutlu bir kavramdır. Birleşmiş </a:t>
            </a:r>
            <a:r>
              <a:rPr lang="tr-TR" dirty="0" err="1"/>
              <a:t>Milletler’in</a:t>
            </a:r>
            <a:r>
              <a:rPr lang="tr-TR" dirty="0"/>
              <a:t> İnsani Gelişme Endeksinde kullandığı üç değişken, temel unsurları oluşturmaktadır. Bu üç temel unsur; uzun, sağlıklı ve yaratıcı bir hayat yaşamak; bilgi ve eğitim alabilme imkanına sahip olmak ve insana yaraşır bir hayat için gerekli kaynaklara ulaşabilmektir. İnsani gelişme için öncelikle bu temel unsurlar sağlandığında, hayatın diğer alanlarında ilerleme ve gelişme fırsatları da artacaktır</a:t>
            </a:r>
            <a:r>
              <a:rPr lang="tr-TR" dirty="0" smtClean="0"/>
              <a:t>.</a:t>
            </a:r>
          </a:p>
          <a:p>
            <a:pPr>
              <a:buFont typeface="Wingdings" panose="05000000000000000000" pitchFamily="2" charset="2"/>
              <a:buChar char="Ø"/>
            </a:pPr>
            <a:r>
              <a:rPr lang="tr-TR" dirty="0"/>
              <a:t>Evrenselliğin </a:t>
            </a:r>
            <a:r>
              <a:rPr lang="tr-TR" dirty="0" err="1"/>
              <a:t>önündeki</a:t>
            </a:r>
            <a:r>
              <a:rPr lang="tr-TR" dirty="0"/>
              <a:t> engeller arasında yoksunluk ve </a:t>
            </a:r>
            <a:r>
              <a:rPr lang="tr-TR" dirty="0" err="1"/>
              <a:t>eşitsizlikler</a:t>
            </a:r>
            <a:r>
              <a:rPr lang="tr-TR" dirty="0"/>
              <a:t>, ayrımcılık ve </a:t>
            </a:r>
            <a:r>
              <a:rPr lang="tr-TR" dirty="0" err="1"/>
              <a:t>dışlama</a:t>
            </a:r>
            <a:r>
              <a:rPr lang="tr-TR" dirty="0"/>
              <a:t>, sosyal norm ve </a:t>
            </a:r>
            <a:r>
              <a:rPr lang="tr-TR" dirty="0" err="1"/>
              <a:t>değerler</a:t>
            </a:r>
            <a:r>
              <a:rPr lang="tr-TR" dirty="0"/>
              <a:t>, </a:t>
            </a:r>
            <a:r>
              <a:rPr lang="tr-TR" dirty="0" err="1"/>
              <a:t>önyargı</a:t>
            </a:r>
            <a:r>
              <a:rPr lang="tr-TR" dirty="0"/>
              <a:t> ve </a:t>
            </a:r>
            <a:r>
              <a:rPr lang="tr-TR" dirty="0" err="1"/>
              <a:t>hoş</a:t>
            </a:r>
            <a:r>
              <a:rPr lang="tr-TR" dirty="0" err="1" smtClean="0"/>
              <a:t>görüsüzlük</a:t>
            </a:r>
            <a:r>
              <a:rPr lang="tr-TR" dirty="0" smtClean="0"/>
              <a:t> </a:t>
            </a:r>
            <a:r>
              <a:rPr lang="tr-TR" dirty="0"/>
              <a:t>vardır.</a:t>
            </a:r>
          </a:p>
        </p:txBody>
      </p:sp>
    </p:spTree>
    <p:extLst>
      <p:ext uri="{BB962C8B-B14F-4D97-AF65-F5344CB8AC3E}">
        <p14:creationId xmlns:p14="http://schemas.microsoft.com/office/powerpoint/2010/main" val="365686488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60</TotalTime>
  <Words>397</Words>
  <Application>Microsoft Office PowerPoint</Application>
  <PresentationFormat>Geniş ekran</PresentationFormat>
  <Paragraphs>44</Paragraphs>
  <Slides>11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11</vt:i4>
      </vt:variant>
    </vt:vector>
  </HeadingPairs>
  <TitlesOfParts>
    <vt:vector size="16" baseType="lpstr">
      <vt:lpstr>Arial</vt:lpstr>
      <vt:lpstr>Garamond</vt:lpstr>
      <vt:lpstr>Times New Roman</vt:lpstr>
      <vt:lpstr>Wingdings</vt:lpstr>
      <vt:lpstr>Organik</vt:lpstr>
      <vt:lpstr>GELİŞME VE AZGELİŞME SOSYOLOJİSİ</vt:lpstr>
      <vt:lpstr>Dersin Alanı ve Kavramlar</vt:lpstr>
      <vt:lpstr>Gelişme Konusunda Farklı Tanımlamalar</vt:lpstr>
      <vt:lpstr>Gelişme/kalkınma Konusunun Geleceği</vt:lpstr>
      <vt:lpstr>Gelişmenin/Kalkınmanın Ölçütleri ve Eleştirisi </vt:lpstr>
      <vt:lpstr>Yaygın Olarak Kullanılan Ölçütler</vt:lpstr>
      <vt:lpstr>Yaygın Olarak Kullanılan Ölçütler</vt:lpstr>
      <vt:lpstr>Birleşmiş Milletler Gelişmişlik Endeksi</vt:lpstr>
      <vt:lpstr>Birleşmiş Milletler Gelişmişlik Endeksi</vt:lpstr>
      <vt:lpstr>Birleşmiş Milletler Gelişmişlik Endeksi</vt:lpstr>
      <vt:lpstr>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GELİŞME VE AZGELİŞME SOSYOLOJİSİ</dc:title>
  <dc:creator>Kullanıcı</dc:creator>
  <cp:lastModifiedBy>Kullanıcı</cp:lastModifiedBy>
  <cp:revision>12</cp:revision>
  <dcterms:created xsi:type="dcterms:W3CDTF">2018-07-23T14:29:22Z</dcterms:created>
  <dcterms:modified xsi:type="dcterms:W3CDTF">2018-07-24T15:16:15Z</dcterms:modified>
</cp:coreProperties>
</file>