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412" r:id="rId3"/>
    <p:sldId id="446" r:id="rId4"/>
    <p:sldId id="448" r:id="rId5"/>
    <p:sldId id="450" r:id="rId6"/>
    <p:sldId id="451" r:id="rId7"/>
    <p:sldId id="452" r:id="rId8"/>
    <p:sldId id="453" r:id="rId9"/>
    <p:sldId id="447" r:id="rId10"/>
    <p:sldId id="413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3076"/>
  </p:normalViewPr>
  <p:slideViewPr>
    <p:cSldViewPr snapToGrid="0">
      <p:cViewPr varScale="1">
        <p:scale>
          <a:sx n="119" d="100"/>
          <a:sy n="119" d="100"/>
        </p:scale>
        <p:origin x="8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2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67C5F9-D02D-5C44-901F-73627C06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Sirkenin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bileŞimi</a:t>
            </a:r>
            <a:b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7290D0-F0DE-F74B-BD48-33853E33B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SİRKE, asetik asit yanında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veya az miktarda yan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ürünlerden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ibarettir. Bu yan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ürünler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genellikle kullanılan hammadde ile ilgilidir. </a:t>
            </a:r>
          </a:p>
          <a:p>
            <a:pPr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Yan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ürünler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; organik asitler, esterler, aldehitler,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metilglikooksal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dihidroksiaseton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2,3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butilenglikol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asetilmetilkarbinol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diasetil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diĞer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aroma maddelerinden ibarettir. </a:t>
            </a:r>
          </a:p>
          <a:p>
            <a:pPr algn="just"/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002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89509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35" y="0"/>
            <a:ext cx="10364451" cy="1596177"/>
          </a:xfrm>
        </p:spPr>
        <p:txBody>
          <a:bodyPr/>
          <a:lstStyle/>
          <a:p>
            <a:r>
              <a:rPr lang="tr-TR" dirty="0"/>
              <a:t>SİRKE ÜRETİMİ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58" y="1596177"/>
            <a:ext cx="10616403" cy="5261823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Sirke iki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aŞamalı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iŞlemi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ÜRETİLİR.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birinci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aŞamasında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mayalar anaerobik yolla Şekerleri etil alkole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parÇalarlar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ikinci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aŞamada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alkol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Acetobacter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i="1" dirty="0" err="1">
                <a:latin typeface="Arial" panose="020B0604020202020204" pitchFamily="34" charset="0"/>
                <a:cs typeface="Arial" panose="020B0604020202020204" pitchFamily="34" charset="0"/>
              </a:rPr>
              <a:t>Gluconobacter</a:t>
            </a: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 asetik asit bakterileri tarafından aerobik Şartlarda asetik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asite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okside edilmektedir. 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-------------&gt;2C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OH + 2CO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OH + O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------asetik asit bakterileri------&gt; CH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COOH + H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Asetik asit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alkol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baĞlıdır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Etil alkol olmadan asetik asit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olmaz. </a:t>
            </a:r>
          </a:p>
        </p:txBody>
      </p:sp>
    </p:spTree>
    <p:extLst>
      <p:ext uri="{BB962C8B-B14F-4D97-AF65-F5344CB8AC3E}">
        <p14:creationId xmlns:p14="http://schemas.microsoft.com/office/powerpoint/2010/main" val="353134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34" y="391886"/>
            <a:ext cx="10364451" cy="1596177"/>
          </a:xfrm>
        </p:spPr>
        <p:txBody>
          <a:bodyPr/>
          <a:lstStyle/>
          <a:p>
            <a:r>
              <a:rPr lang="tr-TR" dirty="0"/>
              <a:t>SİRKE ÜRETİM AŞAMALARI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625" y="2249320"/>
            <a:ext cx="8596668" cy="3880773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HAMMADDENİN HAZIRLANMASI</a:t>
            </a:r>
          </a:p>
          <a:p>
            <a:pPr algn="ctr"/>
            <a:r>
              <a:rPr lang="tr-T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SİRKE ÜRETİMİ</a:t>
            </a:r>
          </a:p>
          <a:p>
            <a:pPr algn="ctr"/>
            <a:r>
              <a:rPr lang="tr-T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DİNLENDİRME</a:t>
            </a:r>
          </a:p>
          <a:p>
            <a:pPr algn="ctr"/>
            <a:r>
              <a:rPr lang="tr-T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DURULTMA VE SÜZME</a:t>
            </a:r>
          </a:p>
          <a:p>
            <a:pPr algn="ctr"/>
            <a:r>
              <a:rPr lang="tr-T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PASTÖRİZASYON </a:t>
            </a:r>
          </a:p>
          <a:p>
            <a:pPr algn="ctr"/>
            <a:endParaRPr lang="tr-TR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79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91" y="0"/>
            <a:ext cx="10364451" cy="1596177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SİRKE ÜRETİM YÖNTEMLERİ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68" y="1668354"/>
            <a:ext cx="11043095" cy="3880773"/>
          </a:xfrm>
        </p:spPr>
        <p:txBody>
          <a:bodyPr>
            <a:noAutofit/>
          </a:bodyPr>
          <a:lstStyle/>
          <a:p>
            <a:pPr algn="just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YAVAŞ (KESİKLİ) YÖNTEM</a:t>
            </a: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Geleneksel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yavaŞ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(kesikli) YÖNTEM</a:t>
            </a:r>
          </a:p>
          <a:p>
            <a:pPr marL="0" indent="0" algn="just">
              <a:buNone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Bu usulle sirke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üretiminde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ŞIRADA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önce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spontan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olarak alkol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fermentasyonu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gerçekleŞir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Ortamdaki alkol konsantrasyonu %11-13 seviyelerine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çıkar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Daha sonra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oluŞan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etil alkol asetik asit bakterileri tarafından asetik aside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dönüŞtürülür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Kesikli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fermentasyonda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asetik asit bakterileri sıvının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yüzeyinde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geliŞerek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bir zar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oluŞtururlar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Bu tabakaya </a:t>
            </a:r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sirke anası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denir. Asetik asit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üretimi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aerobik Şartlarda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gerçekleŞtiĞinden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etil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alkolün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asetik aside oksitlenmesi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yüzeydeki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sirke anası tarafından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gerçekletirilir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Bu usulde sirke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üretimi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oldukça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yavatır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ve ortamdaki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alkolün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azalması ile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yüzeyde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film mayaları ve bazı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küfler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geliŞebilir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Bunların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geliŞmesi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sirkenin BOZULMASINA sebep olur ve sirke kalitesi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düŞer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1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91" y="0"/>
            <a:ext cx="10364451" cy="1596177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SİRKE ÜRETİM YÖNTEMLERİ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68" y="1668354"/>
            <a:ext cx="11043095" cy="3880773"/>
          </a:xfrm>
        </p:spPr>
        <p:txBody>
          <a:bodyPr>
            <a:noAutofit/>
          </a:bodyPr>
          <a:lstStyle/>
          <a:p>
            <a:pPr algn="just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YAVAŞ (KESİKLİ) YÖNTEM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Orleans YÖNTEMİ (Fransız metodu) 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metotta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alkollu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sıvı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fıçıya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konarak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üzerine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kültür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aktif sirke bakterisi ihtiva eden sirke ilave edilir.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Kültür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ilave edilen sirke miktarı toplam hacmin 1/3 veya ’ü kadardır.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21-29℃’de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hafta veya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ay devam edebilir ve 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zarfında zaman zaman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oluŞan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sirke alt taraftan alınarak, alınan miktar kadar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üstten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ortamına alkol ilave edilir. Bu Şekliyle Orleans metodu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aŞaĞı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yukarı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sürekli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(yarı kesikli)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sistemidir. 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metod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yavaŞ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ramen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yüksek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kaliteli sirke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imkan tanır. 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3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91" y="0"/>
            <a:ext cx="10364451" cy="1596177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SİRKE ÜRETİM YÖNTEMLERİ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68" y="1668354"/>
            <a:ext cx="11043095" cy="3880773"/>
          </a:xfrm>
        </p:spPr>
        <p:txBody>
          <a:bodyPr>
            <a:noAutofit/>
          </a:bodyPr>
          <a:lstStyle/>
          <a:p>
            <a:pPr algn="just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HIZLI (SÜREKLİ) YÖNTEM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JENERATÖR YÖNTEMİ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Alman metodu ya 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jeneratör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metodu olarak bilinen usulde ise genellikle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aĞaçtan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yapılmıŞ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silindirik tanklar kullanılır. Bu tanklar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bölümden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oluŞur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Tankın 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bölümünde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alkollu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sıvıyı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püskürten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balık bulunur. Tankın orta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bölümünde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üzerinde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tabaka halinde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geliŞmiŞ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sirke bakterisi bulunan odun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talaŞı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yer alır. 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bölümde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tür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materyalin kullanılmasının sebebi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yüzey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alanını </a:t>
            </a:r>
            <a:r>
              <a:rPr lang="tr-TR" u="sng" dirty="0" err="1">
                <a:latin typeface="Arial" panose="020B0604020202020204" pitchFamily="34" charset="0"/>
                <a:cs typeface="Arial" panose="020B0604020202020204" pitchFamily="34" charset="0"/>
              </a:rPr>
              <a:t>geniŞ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tutmaktır. Tankın en alt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bölümünde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oluŞan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sirke toplanır. Sıcaklık 29-30℃’de tutulur.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Üstten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püskürtülen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etil alkol orta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bölmede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asetik aside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dönüŞtürülerek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tankın altında toplanır. </a:t>
            </a: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91" y="0"/>
            <a:ext cx="10364451" cy="1596177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SİRKE ÜRETİM YÖNTEMLERİ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68" y="1668354"/>
            <a:ext cx="11043095" cy="3880773"/>
          </a:xfrm>
        </p:spPr>
        <p:txBody>
          <a:bodyPr>
            <a:noAutofit/>
          </a:bodyPr>
          <a:lstStyle/>
          <a:p>
            <a:pPr algn="just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HIZLI (SÜREKLİ) YÖNTEM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DALDIRMA (SUBMERS) YÖNTEMİ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/>
              <a:t>Daldırma YÖNTEMİ olarak bilinen ÜÇÜNCÜ YÖNTEMDE ise </a:t>
            </a:r>
            <a:r>
              <a:rPr lang="tr-TR" dirty="0" err="1"/>
              <a:t>fermentasyon</a:t>
            </a:r>
            <a:r>
              <a:rPr lang="tr-TR" dirty="0"/>
              <a:t> 24-29℃’de %8- 12 oranında alkol İÇEREN ortamda SÜREKLİ KARIŞTIRILARAK </a:t>
            </a:r>
            <a:r>
              <a:rPr lang="tr-TR" i="1" cap="none" dirty="0" err="1"/>
              <a:t>Acetobacter</a:t>
            </a:r>
            <a:r>
              <a:rPr lang="tr-TR" i="1" cap="none" dirty="0"/>
              <a:t> </a:t>
            </a:r>
            <a:r>
              <a:rPr lang="tr-TR" i="1" cap="none" dirty="0" err="1"/>
              <a:t>Acetigenum</a:t>
            </a:r>
            <a:r>
              <a:rPr lang="tr-TR" i="1" cap="none" dirty="0"/>
              <a:t> </a:t>
            </a:r>
            <a:r>
              <a:rPr lang="tr-TR" dirty="0"/>
              <a:t>KÜLTÜRÜ </a:t>
            </a:r>
            <a:r>
              <a:rPr lang="tr-TR" dirty="0" err="1"/>
              <a:t>geliŞtirilir</a:t>
            </a:r>
            <a:r>
              <a:rPr lang="tr-TR" dirty="0"/>
              <a:t>. </a:t>
            </a:r>
            <a:r>
              <a:rPr lang="tr-TR" dirty="0" err="1"/>
              <a:t>Fermentasyon</a:t>
            </a:r>
            <a:r>
              <a:rPr lang="tr-TR" dirty="0"/>
              <a:t> sırasında ortama kontrollü bir Şekilde oksijen verilir. </a:t>
            </a: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8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91" y="0"/>
            <a:ext cx="10364451" cy="1596177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SİRKENİN DİNLENDİRİLMESİ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868" y="1668354"/>
            <a:ext cx="11043095" cy="3880773"/>
          </a:xfrm>
        </p:spPr>
        <p:txBody>
          <a:bodyPr>
            <a:noAutofit/>
          </a:bodyPr>
          <a:lstStyle/>
          <a:p>
            <a:pPr algn="just"/>
            <a:r>
              <a:rPr lang="tr-TR" dirty="0"/>
              <a:t>genellikle sirke, bir yıla kadar </a:t>
            </a:r>
            <a:r>
              <a:rPr lang="tr-TR" dirty="0" err="1"/>
              <a:t>deĞiŞen</a:t>
            </a:r>
            <a:r>
              <a:rPr lang="tr-TR" dirty="0"/>
              <a:t> </a:t>
            </a:r>
            <a:r>
              <a:rPr lang="tr-TR" dirty="0" err="1"/>
              <a:t>sÜrelerde</a:t>
            </a:r>
            <a:r>
              <a:rPr lang="tr-TR" dirty="0"/>
              <a:t> tahta veya paslanmaz ÇELİK FIÇILAR İÇİNDE </a:t>
            </a:r>
            <a:r>
              <a:rPr lang="tr-TR" dirty="0" err="1"/>
              <a:t>olgunlaŞtırılır</a:t>
            </a:r>
            <a:r>
              <a:rPr lang="tr-TR" dirty="0"/>
              <a:t>. Bu </a:t>
            </a:r>
            <a:r>
              <a:rPr lang="tr-TR" dirty="0" err="1"/>
              <a:t>sÜrede</a:t>
            </a:r>
            <a:r>
              <a:rPr lang="tr-TR" dirty="0"/>
              <a:t> karakteristik tadı ve aroması gelişir. Taze sirkeler </a:t>
            </a:r>
            <a:r>
              <a:rPr lang="tr-TR" dirty="0" err="1"/>
              <a:t>yÜksek</a:t>
            </a:r>
            <a:r>
              <a:rPr lang="tr-TR" dirty="0"/>
              <a:t> alkoller, </a:t>
            </a:r>
            <a:r>
              <a:rPr lang="tr-TR" dirty="0" err="1"/>
              <a:t>asetaldehit</a:t>
            </a:r>
            <a:r>
              <a:rPr lang="tr-TR" dirty="0"/>
              <a:t> ve </a:t>
            </a:r>
            <a:r>
              <a:rPr lang="tr-TR" dirty="0" err="1"/>
              <a:t>diĞer</a:t>
            </a:r>
            <a:r>
              <a:rPr lang="tr-TR" dirty="0"/>
              <a:t> asitlerden dolayı kaba ve acı bir tada SAHİPTİR. Dinlendirme AŞAMASINDA bu tat ve aromada </a:t>
            </a:r>
            <a:r>
              <a:rPr lang="tr-TR" dirty="0" err="1"/>
              <a:t>iyileŞme</a:t>
            </a:r>
            <a:r>
              <a:rPr lang="tr-TR" dirty="0"/>
              <a:t> SÖZ konusudur. Dinlendirmede sirkede kalan alkol (%0,5-1,0) asitlerle </a:t>
            </a:r>
            <a:r>
              <a:rPr lang="tr-TR" dirty="0" err="1"/>
              <a:t>birleŞerek</a:t>
            </a:r>
            <a:r>
              <a:rPr lang="tr-TR" dirty="0"/>
              <a:t> aroma maddesi olan esterleri meydana getirir. </a:t>
            </a:r>
          </a:p>
          <a:p>
            <a:pPr algn="just"/>
            <a:r>
              <a:rPr lang="tr-TR" dirty="0"/>
              <a:t>iyi bir sirkenin 6 ay veya bir yıl dinlendirilmesi gerekir. Dinlendirme en iyi </a:t>
            </a:r>
            <a:r>
              <a:rPr lang="tr-TR" dirty="0" err="1"/>
              <a:t>meŞe</a:t>
            </a:r>
            <a:r>
              <a:rPr lang="tr-TR" dirty="0"/>
              <a:t>, kızılağaç GİBİ </a:t>
            </a:r>
            <a:r>
              <a:rPr lang="tr-TR" dirty="0" err="1"/>
              <a:t>ağaçLARDAN</a:t>
            </a:r>
            <a:r>
              <a:rPr lang="tr-TR" dirty="0"/>
              <a:t> YAPILMIŞ FIÇILARDA yapılmalıdır. Son yıllarda paslanmaz </a:t>
            </a:r>
            <a:r>
              <a:rPr lang="tr-TR" dirty="0" err="1"/>
              <a:t>ÇeliK</a:t>
            </a:r>
            <a:r>
              <a:rPr lang="tr-TR" dirty="0"/>
              <a:t> TANKLAR DA kullanılmaktadır. </a:t>
            </a: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89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E9E24-4621-CE4F-918D-EE93A5ED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34" y="326571"/>
            <a:ext cx="10364451" cy="1596177"/>
          </a:xfrm>
        </p:spPr>
        <p:txBody>
          <a:bodyPr>
            <a:normAutofit/>
          </a:bodyPr>
          <a:lstStyle/>
          <a:p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ÇeŞitli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hammaddelerden yapılan sirkeler </a:t>
            </a:r>
            <a:b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5F68E-7E22-D64F-B6F5-D83139DB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625" y="2162234"/>
            <a:ext cx="8596668" cy="3880773"/>
          </a:xfrm>
        </p:spPr>
        <p:txBody>
          <a:bodyPr>
            <a:no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Taze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veya Şarap sirkesi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Cibre sirkesi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meyve sirkeleri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 meyve sirkeleri (Kuru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üzüm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Kuru dut, Kuru incir)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Alkol Sirkesi </a:t>
            </a:r>
          </a:p>
          <a:p>
            <a:pPr algn="ctr"/>
            <a:endParaRPr lang="tr-TR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8513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</TotalTime>
  <Words>816</Words>
  <Application>Microsoft Macintosh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Tw Cen MT</vt:lpstr>
      <vt:lpstr>Verdana</vt:lpstr>
      <vt:lpstr>Damla</vt:lpstr>
      <vt:lpstr>FERMENTASYON TEKNOLOJİSİ</vt:lpstr>
      <vt:lpstr>SİRKE ÜRETİMİ</vt:lpstr>
      <vt:lpstr>SİRKE ÜRETİM AŞAMALARI</vt:lpstr>
      <vt:lpstr>SİRKE ÜRETİM YÖNTEMLERİ</vt:lpstr>
      <vt:lpstr>SİRKE ÜRETİM YÖNTEMLERİ</vt:lpstr>
      <vt:lpstr>SİRKE ÜRETİM YÖNTEMLERİ</vt:lpstr>
      <vt:lpstr>SİRKE ÜRETİM YÖNTEMLERİ</vt:lpstr>
      <vt:lpstr>SİRKENİN DİNLENDİRİLMESİ</vt:lpstr>
      <vt:lpstr>ÇeŞitli hammaddelerden yapılan sirkeler  </vt:lpstr>
      <vt:lpstr>Sirkenin bileŞimi 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207</cp:revision>
  <dcterms:created xsi:type="dcterms:W3CDTF">2019-09-25T12:44:30Z</dcterms:created>
  <dcterms:modified xsi:type="dcterms:W3CDTF">2019-12-15T20:10:08Z</dcterms:modified>
</cp:coreProperties>
</file>