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1D70AFD6-7538-4059-A786-6210565B0043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9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Düz Bağlayıcı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Oval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Oval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177A1F8-1D94-4350-B47B-1A795C33161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0AFD6-7538-4059-A786-6210565B0043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7A1F8-1D94-4350-B47B-1A795C33161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0AFD6-7538-4059-A786-6210565B0043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7A1F8-1D94-4350-B47B-1A795C33161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D70AFD6-7538-4059-A786-6210565B0043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177A1F8-1D94-4350-B47B-1A795C33161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1D70AFD6-7538-4059-A786-6210565B0043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Oval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Oval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Düz Bağlayıcı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177A1F8-1D94-4350-B47B-1A795C33161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0AFD6-7538-4059-A786-6210565B0043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7A1F8-1D94-4350-B47B-1A795C33161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0AFD6-7538-4059-A786-6210565B0043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7A1F8-1D94-4350-B47B-1A795C33161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Metin Yer Tutucusu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70AFD6-7538-4059-A786-6210565B0043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177A1F8-1D94-4350-B47B-1A795C33161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0AFD6-7538-4059-A786-6210565B0043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7A1F8-1D94-4350-B47B-1A795C33161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İçerik Yer Tutucusu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D70AFD6-7538-4059-A786-6210565B0043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177A1F8-1D94-4350-B47B-1A795C33161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22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70AFD6-7538-4059-A786-6210565B0043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177A1F8-1D94-4350-B47B-1A795C33161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D70AFD6-7538-4059-A786-6210565B0043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177A1F8-1D94-4350-B47B-1A795C33161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LATİN DİLİ 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2.İSİM ÇEKİMİ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tr-TR" dirty="0" smtClean="0"/>
              <a:t>Bu isim çekimine –us,-er bitimli </a:t>
            </a:r>
            <a:r>
              <a:rPr lang="tr-TR" dirty="0" err="1" smtClean="0"/>
              <a:t>masculinum</a:t>
            </a:r>
            <a:r>
              <a:rPr lang="tr-TR" dirty="0" smtClean="0"/>
              <a:t> isimler ve –um bitimli </a:t>
            </a:r>
            <a:r>
              <a:rPr lang="tr-TR" dirty="0" err="1" smtClean="0"/>
              <a:t>neutrum</a:t>
            </a:r>
            <a:r>
              <a:rPr lang="tr-TR" dirty="0" smtClean="0"/>
              <a:t> isimler girer. Hepsinin tekil </a:t>
            </a:r>
            <a:r>
              <a:rPr lang="tr-TR" dirty="0" err="1" smtClean="0"/>
              <a:t>genetivus’u</a:t>
            </a:r>
            <a:r>
              <a:rPr lang="tr-TR" dirty="0" smtClean="0"/>
              <a:t> –i ile biter.</a:t>
            </a:r>
          </a:p>
          <a:p>
            <a:r>
              <a:rPr lang="tr-TR" dirty="0" smtClean="0"/>
              <a:t> Bu guruba giren isimlere örnekler:</a:t>
            </a:r>
          </a:p>
          <a:p>
            <a:endParaRPr lang="tr-TR" dirty="0" smtClean="0"/>
          </a:p>
          <a:p>
            <a:r>
              <a:rPr lang="tr-TR" dirty="0" err="1" smtClean="0"/>
              <a:t>amicus</a:t>
            </a:r>
            <a:r>
              <a:rPr lang="tr-TR" dirty="0" smtClean="0"/>
              <a:t>,i,m: erkek arkadaş</a:t>
            </a:r>
          </a:p>
          <a:p>
            <a:r>
              <a:rPr lang="tr-TR" dirty="0" err="1" smtClean="0"/>
              <a:t>discipulus</a:t>
            </a:r>
            <a:r>
              <a:rPr lang="tr-TR" dirty="0" smtClean="0"/>
              <a:t>,i,m: erkek öğrenci</a:t>
            </a:r>
          </a:p>
          <a:p>
            <a:r>
              <a:rPr lang="tr-TR" dirty="0" err="1" smtClean="0"/>
              <a:t>cibus</a:t>
            </a:r>
            <a:r>
              <a:rPr lang="tr-TR" dirty="0" smtClean="0"/>
              <a:t>,i,m: yiyecek</a:t>
            </a:r>
          </a:p>
          <a:p>
            <a:r>
              <a:rPr lang="tr-TR" dirty="0" err="1" smtClean="0"/>
              <a:t>filius</a:t>
            </a:r>
            <a:r>
              <a:rPr lang="tr-TR" dirty="0" smtClean="0"/>
              <a:t>,</a:t>
            </a:r>
            <a:r>
              <a:rPr lang="tr-TR" dirty="0" err="1" smtClean="0"/>
              <a:t>ii</a:t>
            </a:r>
            <a:r>
              <a:rPr lang="tr-TR" dirty="0" smtClean="0"/>
              <a:t>,m: erkek evlat, oğul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2.İSİM ÇEKİMİ</a:t>
            </a: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sz="quarter" idx="1"/>
          </p:nvPr>
        </p:nvGraphicFramePr>
        <p:xfrm>
          <a:off x="1115616" y="1600200"/>
          <a:ext cx="5832648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4216"/>
                <a:gridCol w="1944216"/>
                <a:gridCol w="1944216"/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2.İSİM ÇEKİMİ</a:t>
                      </a:r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400" b="1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CASUS</a:t>
                      </a:r>
                      <a:endParaRPr lang="tr-TR" sz="1000" b="1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tr-TR" sz="14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Singularis</a:t>
                      </a:r>
                      <a:endParaRPr lang="tr-TR" sz="900" b="1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</a:t>
                      </a:r>
                      <a:r>
                        <a:rPr lang="tr-TR" sz="14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Pluralis</a:t>
                      </a:r>
                      <a:endParaRPr lang="tr-TR" sz="900" b="1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Nominativus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-i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Genetivus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-i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-orum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Dativus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-o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-is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Accusativus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-um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</a:t>
                      </a:r>
                      <a:r>
                        <a:rPr lang="tr-TR" sz="16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os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Ablativus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-o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-is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Vocativus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-e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-i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sz="quarter" idx="1"/>
          </p:nvPr>
        </p:nvGraphicFramePr>
        <p:xfrm>
          <a:off x="899592" y="1600200"/>
          <a:ext cx="6048672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6224"/>
                <a:gridCol w="2016224"/>
                <a:gridCol w="2016224"/>
              </a:tblGrid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tr-TR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2.İSİM ÇEKİMİ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400" b="1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CASUS</a:t>
                      </a:r>
                      <a:endParaRPr lang="tr-TR" sz="10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tr-TR" sz="14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Singularis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</a:t>
                      </a:r>
                      <a:r>
                        <a:rPr lang="tr-TR" sz="14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Pluralis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Nominativus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amicus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amici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Genetivus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amici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amicorum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Dativus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amico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amicis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Accusativus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amicum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amicos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Ablativus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amico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amicis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Vocativus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amice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amici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-</a:t>
            </a:r>
            <a:r>
              <a:rPr lang="tr-TR" dirty="0" err="1" smtClean="0"/>
              <a:t>ius’la</a:t>
            </a:r>
            <a:r>
              <a:rPr lang="tr-TR" dirty="0" smtClean="0"/>
              <a:t> biten isimlerin çekimleri şöyledir:</a:t>
            </a:r>
          </a:p>
          <a:p>
            <a:endParaRPr lang="tr-TR" dirty="0"/>
          </a:p>
        </p:txBody>
      </p:sp>
      <p:graphicFrame>
        <p:nvGraphicFramePr>
          <p:cNvPr id="6" name="5 Tablo"/>
          <p:cNvGraphicFramePr>
            <a:graphicFrameLocks noGrp="1"/>
          </p:cNvGraphicFramePr>
          <p:nvPr/>
        </p:nvGraphicFramePr>
        <p:xfrm>
          <a:off x="1259632" y="2420888"/>
          <a:ext cx="609600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2.İsim çekimi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casus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singularis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pluralis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Nominativus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tr-TR" sz="1600" b="1" dirty="0" err="1" smtClean="0"/>
                        <a:t>filius</a:t>
                      </a:r>
                      <a:endParaRPr lang="tr-T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b="1" dirty="0" err="1" smtClean="0"/>
                        <a:t>filii</a:t>
                      </a:r>
                      <a:endParaRPr lang="tr-TR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Genetivus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tr-TR" sz="1600" b="1" dirty="0" err="1" smtClean="0"/>
                        <a:t>filii</a:t>
                      </a:r>
                      <a:endParaRPr lang="tr-T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b="1" dirty="0" err="1" smtClean="0"/>
                        <a:t>filiorum</a:t>
                      </a:r>
                      <a:endParaRPr lang="tr-TR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Dativus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tr-TR" sz="1600" b="1" dirty="0" err="1" smtClean="0"/>
                        <a:t>filio</a:t>
                      </a:r>
                      <a:endParaRPr lang="tr-T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b="1" dirty="0" err="1" smtClean="0"/>
                        <a:t>filiis</a:t>
                      </a:r>
                      <a:endParaRPr lang="tr-TR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Accusativus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tr-TR" sz="1600" b="1" dirty="0" err="1" smtClean="0"/>
                        <a:t>filium</a:t>
                      </a:r>
                      <a:endParaRPr lang="tr-T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b="1" dirty="0" err="1" smtClean="0"/>
                        <a:t>filios</a:t>
                      </a:r>
                      <a:endParaRPr lang="tr-TR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Ablativus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tr-TR" sz="1600" b="1" dirty="0" err="1" smtClean="0"/>
                        <a:t>filio</a:t>
                      </a:r>
                      <a:endParaRPr lang="tr-T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b="1" dirty="0" err="1" smtClean="0"/>
                        <a:t>filiis</a:t>
                      </a:r>
                      <a:endParaRPr lang="tr-TR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Vocativus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tr-TR" sz="1600" b="1" dirty="0" err="1" smtClean="0"/>
                        <a:t>filii</a:t>
                      </a:r>
                      <a:endParaRPr lang="tr-T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b="1" dirty="0" err="1" smtClean="0"/>
                        <a:t>filii</a:t>
                      </a:r>
                      <a:endParaRPr lang="tr-TR" sz="16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Bu guruba giren isimlere örnekler:</a:t>
            </a:r>
          </a:p>
          <a:p>
            <a:endParaRPr lang="tr-TR" dirty="0" smtClean="0"/>
          </a:p>
          <a:p>
            <a:r>
              <a:rPr lang="tr-TR" dirty="0" err="1" smtClean="0"/>
              <a:t>amicus</a:t>
            </a:r>
            <a:r>
              <a:rPr lang="tr-TR" dirty="0" smtClean="0"/>
              <a:t>,i,m: erkek arkadaş</a:t>
            </a:r>
          </a:p>
          <a:p>
            <a:r>
              <a:rPr lang="tr-TR" dirty="0" err="1" smtClean="0"/>
              <a:t>discipulus</a:t>
            </a:r>
            <a:r>
              <a:rPr lang="tr-TR" dirty="0" smtClean="0"/>
              <a:t>,i,m: erkek öğrenci</a:t>
            </a:r>
          </a:p>
          <a:p>
            <a:r>
              <a:rPr lang="tr-TR" dirty="0" err="1" smtClean="0"/>
              <a:t>cibus</a:t>
            </a:r>
            <a:r>
              <a:rPr lang="tr-TR" dirty="0" smtClean="0"/>
              <a:t>,i,m: yiyecek</a:t>
            </a:r>
          </a:p>
          <a:p>
            <a:r>
              <a:rPr lang="tr-TR" dirty="0" err="1" smtClean="0"/>
              <a:t>filius</a:t>
            </a:r>
            <a:r>
              <a:rPr lang="tr-TR" dirty="0" smtClean="0"/>
              <a:t>,</a:t>
            </a:r>
            <a:r>
              <a:rPr lang="tr-TR" dirty="0" err="1" smtClean="0"/>
              <a:t>ii</a:t>
            </a:r>
            <a:r>
              <a:rPr lang="tr-TR" dirty="0" smtClean="0"/>
              <a:t>,m: erkek evlat, oğul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Aliştirmalar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Aşağıdaki cümleleri </a:t>
            </a:r>
            <a:r>
              <a:rPr lang="tr-TR" dirty="0" err="1" smtClean="0"/>
              <a:t>Latince’ye</a:t>
            </a:r>
            <a:r>
              <a:rPr lang="tr-TR" dirty="0" smtClean="0"/>
              <a:t> çevirin:</a:t>
            </a:r>
            <a:endParaRPr lang="tr-TR" dirty="0" smtClean="0"/>
          </a:p>
          <a:p>
            <a:pPr>
              <a:lnSpc>
                <a:spcPct val="200000"/>
              </a:lnSpc>
            </a:pPr>
            <a:r>
              <a:rPr lang="tr-TR" dirty="0" smtClean="0"/>
              <a:t>Öğrenciler kitap okuyorlar.</a:t>
            </a:r>
          </a:p>
          <a:p>
            <a:pPr>
              <a:lnSpc>
                <a:spcPct val="200000"/>
              </a:lnSpc>
            </a:pPr>
            <a:r>
              <a:rPr lang="tr-TR" dirty="0" smtClean="0"/>
              <a:t>Çitçiler tarlalarına özen gösterirler.</a:t>
            </a:r>
          </a:p>
          <a:p>
            <a:pPr>
              <a:lnSpc>
                <a:spcPct val="200000"/>
              </a:lnSpc>
            </a:pPr>
            <a:r>
              <a:rPr lang="tr-TR" dirty="0" smtClean="0"/>
              <a:t>Arkadaşlar arkadaşları severler.</a:t>
            </a:r>
          </a:p>
          <a:p>
            <a:endParaRPr lang="tr-TR" dirty="0" smtClean="0"/>
          </a:p>
          <a:p>
            <a:endParaRPr lang="tr-TR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Aliştirmalar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Aşağıdaki cümleleri </a:t>
            </a:r>
            <a:r>
              <a:rPr lang="tr-TR" dirty="0" err="1" smtClean="0"/>
              <a:t>Türkçe’ye</a:t>
            </a:r>
            <a:r>
              <a:rPr lang="tr-TR" dirty="0" smtClean="0"/>
              <a:t> </a:t>
            </a:r>
            <a:r>
              <a:rPr lang="tr-TR" dirty="0" smtClean="0"/>
              <a:t>çevirin</a:t>
            </a:r>
            <a:r>
              <a:rPr lang="tr-TR" dirty="0" smtClean="0"/>
              <a:t>:</a:t>
            </a:r>
          </a:p>
          <a:p>
            <a:pPr>
              <a:lnSpc>
                <a:spcPct val="200000"/>
              </a:lnSpc>
            </a:pPr>
            <a:r>
              <a:rPr lang="tr-TR" dirty="0" err="1" smtClean="0"/>
              <a:t>Mercurius</a:t>
            </a:r>
            <a:r>
              <a:rPr lang="tr-TR" dirty="0" smtClean="0"/>
              <a:t>, </a:t>
            </a:r>
            <a:r>
              <a:rPr lang="tr-TR" dirty="0" err="1" smtClean="0"/>
              <a:t>filius</a:t>
            </a:r>
            <a:r>
              <a:rPr lang="tr-TR" dirty="0" smtClean="0"/>
              <a:t> </a:t>
            </a:r>
            <a:r>
              <a:rPr lang="tr-TR" dirty="0" err="1" smtClean="0"/>
              <a:t>Maiae</a:t>
            </a:r>
            <a:r>
              <a:rPr lang="tr-TR" dirty="0" smtClean="0"/>
              <a:t>, erat </a:t>
            </a:r>
            <a:r>
              <a:rPr lang="tr-TR" dirty="0" err="1" smtClean="0"/>
              <a:t>nuntius</a:t>
            </a:r>
            <a:r>
              <a:rPr lang="tr-TR" dirty="0" smtClean="0"/>
              <a:t> </a:t>
            </a:r>
            <a:r>
              <a:rPr lang="tr-TR" dirty="0" err="1" smtClean="0"/>
              <a:t>deorum</a:t>
            </a:r>
            <a:r>
              <a:rPr lang="tr-TR" dirty="0" smtClean="0"/>
              <a:t>.</a:t>
            </a:r>
          </a:p>
          <a:p>
            <a:pPr>
              <a:lnSpc>
                <a:spcPct val="200000"/>
              </a:lnSpc>
            </a:pPr>
            <a:r>
              <a:rPr lang="tr-TR" dirty="0" smtClean="0"/>
              <a:t>Mars </a:t>
            </a:r>
            <a:r>
              <a:rPr lang="tr-TR" dirty="0" err="1" smtClean="0"/>
              <a:t>est</a:t>
            </a:r>
            <a:r>
              <a:rPr lang="tr-TR" dirty="0" smtClean="0"/>
              <a:t> </a:t>
            </a:r>
            <a:r>
              <a:rPr lang="tr-TR" dirty="0" err="1" smtClean="0"/>
              <a:t>deus</a:t>
            </a:r>
            <a:r>
              <a:rPr lang="tr-TR" dirty="0" smtClean="0"/>
              <a:t> belli.</a:t>
            </a:r>
          </a:p>
          <a:p>
            <a:pPr>
              <a:lnSpc>
                <a:spcPct val="200000"/>
              </a:lnSpc>
            </a:pPr>
            <a:r>
              <a:rPr lang="tr-TR" dirty="0" err="1" smtClean="0"/>
              <a:t>Agricolae</a:t>
            </a:r>
            <a:r>
              <a:rPr lang="tr-TR" dirty="0" smtClean="0"/>
              <a:t> </a:t>
            </a:r>
            <a:r>
              <a:rPr lang="tr-TR" dirty="0" err="1" smtClean="0"/>
              <a:t>ex</a:t>
            </a:r>
            <a:r>
              <a:rPr lang="tr-TR" dirty="0" smtClean="0"/>
              <a:t> </a:t>
            </a:r>
            <a:r>
              <a:rPr lang="tr-TR" dirty="0" err="1" smtClean="0"/>
              <a:t>agris</a:t>
            </a:r>
            <a:r>
              <a:rPr lang="tr-TR" dirty="0" smtClean="0"/>
              <a:t> </a:t>
            </a:r>
            <a:r>
              <a:rPr lang="tr-TR" dirty="0" err="1" smtClean="0"/>
              <a:t>frumentum</a:t>
            </a:r>
            <a:r>
              <a:rPr lang="tr-TR" dirty="0" smtClean="0"/>
              <a:t> in </a:t>
            </a:r>
            <a:r>
              <a:rPr lang="tr-TR" dirty="0" err="1" smtClean="0"/>
              <a:t>horrea</a:t>
            </a:r>
            <a:r>
              <a:rPr lang="tr-TR" dirty="0" smtClean="0"/>
              <a:t> </a:t>
            </a:r>
            <a:r>
              <a:rPr lang="tr-TR" dirty="0" err="1" smtClean="0"/>
              <a:t>portant</a:t>
            </a:r>
            <a:r>
              <a:rPr lang="tr-TR" dirty="0" smtClean="0"/>
              <a:t>.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Cumb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57</TotalTime>
  <Words>195</Words>
  <Application>Microsoft Office PowerPoint</Application>
  <PresentationFormat>Ekran Gösterisi (4:3)</PresentationFormat>
  <Paragraphs>93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Cumba</vt:lpstr>
      <vt:lpstr>LATİN DİLİ I</vt:lpstr>
      <vt:lpstr>2.İSİM ÇEKİMİ </vt:lpstr>
      <vt:lpstr>2.İSİM ÇEKİMİ</vt:lpstr>
      <vt:lpstr>Slayt 4</vt:lpstr>
      <vt:lpstr>Slayt 5</vt:lpstr>
      <vt:lpstr>Slayt 6</vt:lpstr>
      <vt:lpstr>Aliştirmalar </vt:lpstr>
      <vt:lpstr>Aliştirmalar</vt:lpstr>
    </vt:vector>
  </TitlesOfParts>
  <Company>DTCF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LATİN DİLİ I</dc:title>
  <dc:creator>Kullanıcı</dc:creator>
  <cp:lastModifiedBy>Kullanıcı</cp:lastModifiedBy>
  <cp:revision>7</cp:revision>
  <dcterms:created xsi:type="dcterms:W3CDTF">2020-02-06T12:28:53Z</dcterms:created>
  <dcterms:modified xsi:type="dcterms:W3CDTF">2020-02-13T13:01:13Z</dcterms:modified>
</cp:coreProperties>
</file>