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70AFD6-7538-4059-A786-6210565B0043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77A1F8-1D94-4350-B47B-1A795C3316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2.İSİM ÇEKİMİ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dirty="0" smtClean="0"/>
              <a:t>Bu isim çekimine –us,-er bitimli </a:t>
            </a:r>
            <a:r>
              <a:rPr lang="tr-TR" dirty="0" err="1" smtClean="0"/>
              <a:t>masculinum</a:t>
            </a:r>
            <a:r>
              <a:rPr lang="tr-TR" dirty="0" smtClean="0"/>
              <a:t> isimler ve –um bitimli </a:t>
            </a:r>
            <a:r>
              <a:rPr lang="tr-TR" dirty="0" err="1" smtClean="0"/>
              <a:t>neutrum</a:t>
            </a:r>
            <a:r>
              <a:rPr lang="tr-TR" dirty="0" smtClean="0"/>
              <a:t> isimler girer. Hepsinin tekil </a:t>
            </a:r>
            <a:r>
              <a:rPr lang="tr-TR" dirty="0" err="1" smtClean="0"/>
              <a:t>genetivus’u</a:t>
            </a:r>
            <a:r>
              <a:rPr lang="tr-TR" dirty="0" smtClean="0"/>
              <a:t> –i ile biter.</a:t>
            </a:r>
          </a:p>
          <a:p>
            <a:r>
              <a:rPr lang="tr-TR" dirty="0" smtClean="0"/>
              <a:t> Bu guruba giren isimlere örnekler:</a:t>
            </a:r>
          </a:p>
          <a:p>
            <a:endParaRPr lang="tr-TR" dirty="0" smtClean="0"/>
          </a:p>
          <a:p>
            <a:r>
              <a:rPr lang="tr-TR" dirty="0" err="1" smtClean="0"/>
              <a:t>amicus</a:t>
            </a:r>
            <a:r>
              <a:rPr lang="tr-TR" dirty="0" smtClean="0"/>
              <a:t>,i,m: erkek arkadaş</a:t>
            </a:r>
          </a:p>
          <a:p>
            <a:r>
              <a:rPr lang="tr-TR" dirty="0" err="1" smtClean="0"/>
              <a:t>discipulus</a:t>
            </a:r>
            <a:r>
              <a:rPr lang="tr-TR" dirty="0" smtClean="0"/>
              <a:t>,i,m: erkek öğrenci</a:t>
            </a:r>
          </a:p>
          <a:p>
            <a:r>
              <a:rPr lang="tr-TR" dirty="0" err="1" smtClean="0"/>
              <a:t>cibus</a:t>
            </a:r>
            <a:r>
              <a:rPr lang="tr-TR" dirty="0" smtClean="0"/>
              <a:t>,i,m: yiyecek</a:t>
            </a:r>
          </a:p>
          <a:p>
            <a:r>
              <a:rPr lang="tr-TR" dirty="0" err="1" smtClean="0"/>
              <a:t>filius</a:t>
            </a:r>
            <a:r>
              <a:rPr lang="tr-TR" dirty="0" smtClean="0"/>
              <a:t>,</a:t>
            </a:r>
            <a:r>
              <a:rPr lang="tr-TR" dirty="0" err="1" smtClean="0"/>
              <a:t>ii</a:t>
            </a:r>
            <a:r>
              <a:rPr lang="tr-TR" dirty="0" smtClean="0"/>
              <a:t>,m: erkek evlat, oğul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2.İSİM ÇEKİMİ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115616" y="1600200"/>
          <a:ext cx="583264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  <a:gridCol w="1944216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99592" y="1600200"/>
          <a:ext cx="604867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amice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amici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-</a:t>
            </a:r>
            <a:r>
              <a:rPr lang="tr-TR" dirty="0" err="1" smtClean="0"/>
              <a:t>ius’la</a:t>
            </a:r>
            <a:r>
              <a:rPr lang="tr-TR" dirty="0" smtClean="0"/>
              <a:t> biten isimlerin çekimleri şöyledir:</a:t>
            </a:r>
          </a:p>
          <a:p>
            <a:endParaRPr lang="tr-TR" dirty="0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259632" y="2420888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2.İsim çekimi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casus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singularis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pluralis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filius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filiorum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filio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filiis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filium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filios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filio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filiis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filii</a:t>
                      </a:r>
                      <a:endParaRPr lang="tr-T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guruba giren isimlere örnekler:</a:t>
            </a:r>
          </a:p>
          <a:p>
            <a:endParaRPr lang="tr-TR" dirty="0" smtClean="0"/>
          </a:p>
          <a:p>
            <a:r>
              <a:rPr lang="tr-TR" dirty="0" err="1" smtClean="0"/>
              <a:t>amicus</a:t>
            </a:r>
            <a:r>
              <a:rPr lang="tr-TR" dirty="0" smtClean="0"/>
              <a:t>,i,m: erkek arkadaş</a:t>
            </a:r>
          </a:p>
          <a:p>
            <a:r>
              <a:rPr lang="tr-TR" dirty="0" err="1" smtClean="0"/>
              <a:t>discipulus</a:t>
            </a:r>
            <a:r>
              <a:rPr lang="tr-TR" dirty="0" smtClean="0"/>
              <a:t>,i,m: erkek öğrenci</a:t>
            </a:r>
          </a:p>
          <a:p>
            <a:r>
              <a:rPr lang="tr-TR" dirty="0" err="1" smtClean="0"/>
              <a:t>cibus</a:t>
            </a:r>
            <a:r>
              <a:rPr lang="tr-TR" dirty="0" smtClean="0"/>
              <a:t>,i,m: yiyecek</a:t>
            </a:r>
          </a:p>
          <a:p>
            <a:r>
              <a:rPr lang="tr-TR" dirty="0" err="1" smtClean="0"/>
              <a:t>filius</a:t>
            </a:r>
            <a:r>
              <a:rPr lang="tr-TR" dirty="0" smtClean="0"/>
              <a:t>,</a:t>
            </a:r>
            <a:r>
              <a:rPr lang="tr-TR" dirty="0" err="1" smtClean="0"/>
              <a:t>ii</a:t>
            </a:r>
            <a:r>
              <a:rPr lang="tr-TR" dirty="0" smtClean="0"/>
              <a:t>,m: erkek evlat, oğul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Aliştirmalar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Aşağıdaki cümleleri </a:t>
            </a:r>
            <a:r>
              <a:rPr lang="tr-TR" dirty="0" err="1" smtClean="0"/>
              <a:t>Latince’ye</a:t>
            </a:r>
            <a:r>
              <a:rPr lang="tr-TR" dirty="0" smtClean="0"/>
              <a:t> çevirin: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/>
              <a:t>Öğrenciler kitap okuyorlar.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Çitçiler tarlalarına özen gösterirler.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Arkadaşlar arkadaşları severler.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Aliştirmalar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Aşağıdaki cümleleri </a:t>
            </a:r>
            <a:r>
              <a:rPr lang="tr-TR" dirty="0" err="1" smtClean="0"/>
              <a:t>Türkçe’ye</a:t>
            </a:r>
            <a:r>
              <a:rPr lang="tr-TR" dirty="0" smtClean="0"/>
              <a:t> </a:t>
            </a:r>
            <a:r>
              <a:rPr lang="tr-TR" dirty="0" smtClean="0"/>
              <a:t>çevirin</a:t>
            </a:r>
            <a:r>
              <a:rPr lang="tr-TR" dirty="0" smtClean="0"/>
              <a:t>: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Mercurius</a:t>
            </a:r>
            <a:r>
              <a:rPr lang="tr-TR" dirty="0" smtClean="0"/>
              <a:t>, </a:t>
            </a:r>
            <a:r>
              <a:rPr lang="tr-TR" dirty="0" err="1" smtClean="0"/>
              <a:t>filius</a:t>
            </a:r>
            <a:r>
              <a:rPr lang="tr-TR" dirty="0" smtClean="0"/>
              <a:t> </a:t>
            </a:r>
            <a:r>
              <a:rPr lang="tr-TR" dirty="0" err="1" smtClean="0"/>
              <a:t>Maiae</a:t>
            </a:r>
            <a:r>
              <a:rPr lang="tr-TR" dirty="0" smtClean="0"/>
              <a:t>, erat </a:t>
            </a:r>
            <a:r>
              <a:rPr lang="tr-TR" dirty="0" err="1" smtClean="0"/>
              <a:t>nuntius</a:t>
            </a:r>
            <a:r>
              <a:rPr lang="tr-TR" dirty="0" smtClean="0"/>
              <a:t> </a:t>
            </a:r>
            <a:r>
              <a:rPr lang="tr-TR" dirty="0" err="1" smtClean="0"/>
              <a:t>deorum</a:t>
            </a:r>
            <a:r>
              <a:rPr lang="tr-TR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Mars </a:t>
            </a:r>
            <a:r>
              <a:rPr lang="tr-TR" dirty="0" err="1" smtClean="0"/>
              <a:t>est</a:t>
            </a:r>
            <a:r>
              <a:rPr lang="tr-TR" dirty="0" smtClean="0"/>
              <a:t> </a:t>
            </a:r>
            <a:r>
              <a:rPr lang="tr-TR" dirty="0" err="1" smtClean="0"/>
              <a:t>deus</a:t>
            </a:r>
            <a:r>
              <a:rPr lang="tr-TR" dirty="0" smtClean="0"/>
              <a:t> belli.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Agricolae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 err="1" smtClean="0"/>
              <a:t>agris</a:t>
            </a:r>
            <a:r>
              <a:rPr lang="tr-TR" dirty="0" smtClean="0"/>
              <a:t> </a:t>
            </a:r>
            <a:r>
              <a:rPr lang="tr-TR" dirty="0" err="1" smtClean="0"/>
              <a:t>frumentum</a:t>
            </a:r>
            <a:r>
              <a:rPr lang="tr-TR" dirty="0" smtClean="0"/>
              <a:t> in </a:t>
            </a:r>
            <a:r>
              <a:rPr lang="tr-TR" dirty="0" err="1" smtClean="0"/>
              <a:t>horrea</a:t>
            </a:r>
            <a:r>
              <a:rPr lang="tr-TR" dirty="0" smtClean="0"/>
              <a:t> </a:t>
            </a:r>
            <a:r>
              <a:rPr lang="tr-TR" dirty="0" err="1" smtClean="0"/>
              <a:t>portant</a:t>
            </a:r>
            <a:r>
              <a:rPr lang="tr-TR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195</Words>
  <Application>Microsoft Office PowerPoint</Application>
  <PresentationFormat>Ekran Gösterisi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2.İSİM ÇEKİMİ </vt:lpstr>
      <vt:lpstr>2.İSİM ÇEKİMİ</vt:lpstr>
      <vt:lpstr>Slayt 4</vt:lpstr>
      <vt:lpstr>Slayt 5</vt:lpstr>
      <vt:lpstr>Slayt 6</vt:lpstr>
      <vt:lpstr>Aliştirmalar </vt:lpstr>
      <vt:lpstr>Aliştirmalar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7</cp:revision>
  <dcterms:created xsi:type="dcterms:W3CDTF">2020-02-06T12:28:53Z</dcterms:created>
  <dcterms:modified xsi:type="dcterms:W3CDTF">2020-02-13T13:01:13Z</dcterms:modified>
</cp:coreProperties>
</file>