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BD7DD9-4C84-4831-AFB4-51EECBC4728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150325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BD7DD9-4C84-4831-AFB4-51EECBC4728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3009957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BD7DD9-4C84-4831-AFB4-51EECBC4728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66288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BD7DD9-4C84-4831-AFB4-51EECBC4728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808406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BD7DD9-4C84-4831-AFB4-51EECBC4728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213166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BD7DD9-4C84-4831-AFB4-51EECBC4728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2007324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BD7DD9-4C84-4831-AFB4-51EECBC47283}"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2008477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BD7DD9-4C84-4831-AFB4-51EECBC47283}"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4013815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BD7DD9-4C84-4831-AFB4-51EECBC47283}"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459345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BD7DD9-4C84-4831-AFB4-51EECBC4728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29265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BD7DD9-4C84-4831-AFB4-51EECBC4728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FA9D99-6A74-474E-AB34-3858C33C07E6}" type="slidenum">
              <a:rPr lang="tr-TR" smtClean="0"/>
              <a:t>‹#›</a:t>
            </a:fld>
            <a:endParaRPr lang="tr-TR"/>
          </a:p>
        </p:txBody>
      </p:sp>
    </p:spTree>
    <p:extLst>
      <p:ext uri="{BB962C8B-B14F-4D97-AF65-F5344CB8AC3E}">
        <p14:creationId xmlns:p14="http://schemas.microsoft.com/office/powerpoint/2010/main" val="1036971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BD7DD9-4C84-4831-AFB4-51EECBC47283}"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A9D99-6A74-474E-AB34-3858C33C07E6}" type="slidenum">
              <a:rPr lang="tr-TR" smtClean="0"/>
              <a:t>‹#›</a:t>
            </a:fld>
            <a:endParaRPr lang="tr-TR"/>
          </a:p>
        </p:txBody>
      </p:sp>
    </p:spTree>
    <p:extLst>
      <p:ext uri="{BB962C8B-B14F-4D97-AF65-F5344CB8AC3E}">
        <p14:creationId xmlns:p14="http://schemas.microsoft.com/office/powerpoint/2010/main" val="3950128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l.wikipedia.org/wiki/Werkwoord" TargetMode="External"/><Relationship Id="rId2" Type="http://schemas.openxmlformats.org/officeDocument/2006/relationships/hyperlink" Target="https://www.taal-oefenen.nl/instruction/taal/werkwoorden/werkwoorden-algemeen/wat-is-een-werkwoor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l.wikipedia.org/wiki/Vervoeging" TargetMode="External"/><Relationship Id="rId7" Type="http://schemas.openxmlformats.org/officeDocument/2006/relationships/hyperlink" Target="https://nl.wikipedia.org/wiki/Dualis" TargetMode="External"/><Relationship Id="rId2" Type="http://schemas.openxmlformats.org/officeDocument/2006/relationships/hyperlink" Target="https://nl.wikipedia.org/wiki/Analytische_taal" TargetMode="External"/><Relationship Id="rId1" Type="http://schemas.openxmlformats.org/officeDocument/2006/relationships/slideLayout" Target="../slideLayouts/slideLayout2.xml"/><Relationship Id="rId6" Type="http://schemas.openxmlformats.org/officeDocument/2006/relationships/hyperlink" Target="https://nl.wikipedia.org/wiki/Meervoud_(taal)" TargetMode="External"/><Relationship Id="rId5" Type="http://schemas.openxmlformats.org/officeDocument/2006/relationships/hyperlink" Target="https://nl.wikipedia.org/wiki/Enkelvoud" TargetMode="External"/><Relationship Id="rId4" Type="http://schemas.openxmlformats.org/officeDocument/2006/relationships/hyperlink" Target="https://nl.wikipedia.org/wiki/Persoonsvor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nl.wikipedia.org/wiki/Optatief" TargetMode="External"/><Relationship Id="rId3" Type="http://schemas.openxmlformats.org/officeDocument/2006/relationships/hyperlink" Target="https://nl.wikipedia.org/wiki/Deelwoord" TargetMode="External"/><Relationship Id="rId7" Type="http://schemas.openxmlformats.org/officeDocument/2006/relationships/hyperlink" Target="https://nl.wikipedia.org/wiki/Voorwaardelijke_wijs" TargetMode="External"/><Relationship Id="rId2" Type="http://schemas.openxmlformats.org/officeDocument/2006/relationships/hyperlink" Target="https://nl.wikipedia.org/wiki/Infinitief" TargetMode="External"/><Relationship Id="rId1" Type="http://schemas.openxmlformats.org/officeDocument/2006/relationships/slideLayout" Target="../slideLayouts/slideLayout2.xml"/><Relationship Id="rId6" Type="http://schemas.openxmlformats.org/officeDocument/2006/relationships/hyperlink" Target="https://nl.wikipedia.org/wiki/Aanvoegende_wijs" TargetMode="External"/><Relationship Id="rId11" Type="http://schemas.openxmlformats.org/officeDocument/2006/relationships/hyperlink" Target="https://nl.wikipedia.org/wiki/Supinum" TargetMode="External"/><Relationship Id="rId5" Type="http://schemas.openxmlformats.org/officeDocument/2006/relationships/hyperlink" Target="https://nl.wikipedia.org/wiki/Gebiedende_wijs" TargetMode="External"/><Relationship Id="rId10" Type="http://schemas.openxmlformats.org/officeDocument/2006/relationships/hyperlink" Target="https://nl.wikipedia.org/wiki/Gerundivum" TargetMode="External"/><Relationship Id="rId4" Type="http://schemas.openxmlformats.org/officeDocument/2006/relationships/hyperlink" Target="https://nl.wikipedia.org/wiki/Indicatief" TargetMode="External"/><Relationship Id="rId9" Type="http://schemas.openxmlformats.org/officeDocument/2006/relationships/hyperlink" Target="https://nl.wikipedia.org/wiki/Gerundiu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331065"/>
          </a:xfrm>
        </p:spPr>
        <p:txBody>
          <a:bodyPr>
            <a:noAutofit/>
          </a:bodyPr>
          <a:lstStyle/>
          <a:p>
            <a:pPr algn="ctr"/>
            <a:r>
              <a:rPr lang="tr-TR" b="1" dirty="0" err="1" smtClean="0">
                <a:solidFill>
                  <a:srgbClr val="C00000"/>
                </a:solidFill>
              </a:rPr>
              <a:t>Werkwoord</a:t>
            </a:r>
            <a:endParaRPr lang="tr-TR" b="1" dirty="0">
              <a:solidFill>
                <a:srgbClr val="C00000"/>
              </a:solidFill>
            </a:endParaRPr>
          </a:p>
        </p:txBody>
      </p:sp>
      <p:sp>
        <p:nvSpPr>
          <p:cNvPr id="3" name="İçerik Yer Tutucusu 2"/>
          <p:cNvSpPr>
            <a:spLocks noGrp="1"/>
          </p:cNvSpPr>
          <p:nvPr>
            <p:ph idx="1"/>
          </p:nvPr>
        </p:nvSpPr>
        <p:spPr>
          <a:xfrm>
            <a:off x="838200" y="852055"/>
            <a:ext cx="10515600" cy="5324908"/>
          </a:xfrm>
        </p:spPr>
        <p:txBody>
          <a:bodyPr>
            <a:normAutofit fontScale="92500" lnSpcReduction="20000"/>
          </a:bodyPr>
          <a:lstStyle/>
          <a:p>
            <a:pPr marL="0" indent="0">
              <a:buNone/>
            </a:pPr>
            <a:r>
              <a:rPr lang="tr-TR" dirty="0" smtClean="0"/>
              <a:t>W</a:t>
            </a:r>
            <a:r>
              <a:rPr lang="nl-NL" dirty="0" smtClean="0"/>
              <a:t>erkwoorden </a:t>
            </a:r>
            <a:r>
              <a:rPr lang="nl-NL" dirty="0"/>
              <a:t>zijn dingen die je kunt </a:t>
            </a:r>
            <a:r>
              <a:rPr lang="nl-NL" dirty="0" smtClean="0"/>
              <a:t>doen</a:t>
            </a:r>
            <a:r>
              <a:rPr lang="tr-TR" dirty="0" smtClean="0"/>
              <a:t>: </a:t>
            </a:r>
            <a:r>
              <a:rPr lang="nl-NL" dirty="0" smtClean="0"/>
              <a:t>fietsen</a:t>
            </a:r>
            <a:r>
              <a:rPr lang="nl-NL" dirty="0"/>
              <a:t>, lopen, spelen, kruipen, klappen, slapen</a:t>
            </a:r>
            <a:r>
              <a:rPr lang="nl-NL" dirty="0" smtClean="0"/>
              <a:t>…</a:t>
            </a:r>
            <a:endParaRPr lang="tr-TR" dirty="0" smtClean="0"/>
          </a:p>
          <a:p>
            <a:pPr marL="0" indent="0">
              <a:buNone/>
            </a:pPr>
            <a:r>
              <a:rPr lang="nl-NL" dirty="0"/>
              <a:t>Ik fiets naar school. </a:t>
            </a:r>
          </a:p>
          <a:p>
            <a:pPr marL="0" indent="0">
              <a:buNone/>
            </a:pPr>
            <a:r>
              <a:rPr lang="nl-NL" dirty="0"/>
              <a:t>Het hele werkwoord is fietsen.Wij spelen met de blokken.</a:t>
            </a:r>
          </a:p>
          <a:p>
            <a:pPr marL="0" indent="0">
              <a:buNone/>
            </a:pPr>
            <a:r>
              <a:rPr lang="nl-NL" dirty="0"/>
              <a:t>Het hele werkwoord is spelen</a:t>
            </a:r>
            <a:r>
              <a:rPr lang="nl-NL" dirty="0" smtClean="0"/>
              <a:t>.</a:t>
            </a:r>
            <a:endParaRPr lang="tr-TR" dirty="0" smtClean="0"/>
          </a:p>
          <a:p>
            <a:pPr marL="0" indent="0">
              <a:buNone/>
            </a:pPr>
            <a:r>
              <a:rPr lang="nl-NL" dirty="0"/>
              <a:t>Er gebeurt </a:t>
            </a:r>
            <a:r>
              <a:rPr lang="nl-NL" dirty="0" smtClean="0"/>
              <a:t>iets</a:t>
            </a:r>
            <a:r>
              <a:rPr lang="tr-TR" dirty="0" smtClean="0"/>
              <a:t>: </a:t>
            </a:r>
            <a:r>
              <a:rPr lang="nl-NL" dirty="0" smtClean="0"/>
              <a:t>sneeuwen</a:t>
            </a:r>
            <a:r>
              <a:rPr lang="nl-NL" dirty="0"/>
              <a:t>, hagelen, waaien, regenen</a:t>
            </a:r>
            <a:r>
              <a:rPr lang="nl-NL" dirty="0" smtClean="0"/>
              <a:t>…</a:t>
            </a:r>
            <a:endParaRPr lang="tr-TR" dirty="0" smtClean="0"/>
          </a:p>
          <a:p>
            <a:pPr marL="0" indent="0">
              <a:buNone/>
            </a:pPr>
            <a:r>
              <a:rPr lang="nl-NL" dirty="0"/>
              <a:t>Het sneeuwt buiten.</a:t>
            </a:r>
          </a:p>
          <a:p>
            <a:pPr marL="0" indent="0">
              <a:buNone/>
            </a:pPr>
            <a:r>
              <a:rPr lang="nl-NL" dirty="0"/>
              <a:t>Het hele werkwoord is sneeuwen.Het waait erg hard.</a:t>
            </a:r>
          </a:p>
          <a:p>
            <a:pPr marL="0" indent="0">
              <a:buNone/>
            </a:pPr>
            <a:r>
              <a:rPr lang="nl-NL" dirty="0"/>
              <a:t>Het hele werkwoord is waaien</a:t>
            </a:r>
            <a:r>
              <a:rPr lang="nl-NL" dirty="0" smtClean="0"/>
              <a:t>.</a:t>
            </a:r>
            <a:endParaRPr lang="tr-TR" dirty="0" smtClean="0"/>
          </a:p>
          <a:p>
            <a:pPr marL="0" indent="0">
              <a:buNone/>
            </a:pPr>
            <a:r>
              <a:rPr lang="nl-NL" dirty="0"/>
              <a:t>Iemand is </a:t>
            </a:r>
            <a:r>
              <a:rPr lang="nl-NL" dirty="0" smtClean="0"/>
              <a:t>iets</a:t>
            </a:r>
            <a:r>
              <a:rPr lang="tr-TR" dirty="0" smtClean="0"/>
              <a:t>: </a:t>
            </a:r>
            <a:r>
              <a:rPr lang="nl-NL" dirty="0" smtClean="0"/>
              <a:t>zijn</a:t>
            </a:r>
            <a:r>
              <a:rPr lang="nl-NL" dirty="0"/>
              <a:t>, worden, lijken, blijven</a:t>
            </a:r>
            <a:r>
              <a:rPr lang="nl-NL" dirty="0" smtClean="0"/>
              <a:t>…</a:t>
            </a:r>
            <a:endParaRPr lang="tr-TR" dirty="0" smtClean="0"/>
          </a:p>
          <a:p>
            <a:pPr marL="0" indent="0">
              <a:buNone/>
            </a:pPr>
            <a:r>
              <a:rPr lang="nl-NL" dirty="0"/>
              <a:t>Mark is bakker.</a:t>
            </a:r>
          </a:p>
          <a:p>
            <a:pPr marL="0" indent="0">
              <a:buNone/>
            </a:pPr>
            <a:r>
              <a:rPr lang="nl-NL" dirty="0"/>
              <a:t>Het hele werkwoord is zijn.Roos wordt juffrouw.</a:t>
            </a:r>
          </a:p>
          <a:p>
            <a:pPr marL="0" indent="0">
              <a:buNone/>
            </a:pPr>
            <a:r>
              <a:rPr lang="nl-NL" dirty="0"/>
              <a:t>Het hele werkwoord is worden.</a:t>
            </a:r>
          </a:p>
          <a:p>
            <a:pPr marL="0" indent="0">
              <a:buNone/>
            </a:pPr>
            <a:endParaRPr lang="tr-TR" dirty="0" smtClean="0"/>
          </a:p>
          <a:p>
            <a:pPr marL="0" indent="0">
              <a:buNone/>
            </a:pPr>
            <a:endParaRPr lang="tr-TR" dirty="0"/>
          </a:p>
          <a:p>
            <a:pPr marL="0" indent="0">
              <a:buNone/>
            </a:pPr>
            <a:endParaRPr lang="nl-NL" dirty="0"/>
          </a:p>
          <a:p>
            <a:pPr marL="0" indent="0">
              <a:buNone/>
            </a:pPr>
            <a:endParaRPr lang="tr-TR" dirty="0"/>
          </a:p>
        </p:txBody>
      </p:sp>
    </p:spTree>
    <p:extLst>
      <p:ext uri="{BB962C8B-B14F-4D97-AF65-F5344CB8AC3E}">
        <p14:creationId xmlns:p14="http://schemas.microsoft.com/office/powerpoint/2010/main" val="2281094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01230"/>
          </a:xfrm>
        </p:spPr>
        <p:txBody>
          <a:bodyPr>
            <a:normAutofit fontScale="90000"/>
          </a:bodyPr>
          <a:lstStyle/>
          <a:p>
            <a:pPr algn="ctr"/>
            <a:r>
              <a:rPr lang="tr-TR" b="1" dirty="0" err="1">
                <a:solidFill>
                  <a:srgbClr val="C00000"/>
                </a:solidFill>
              </a:rPr>
              <a:t>Werkwoord</a:t>
            </a:r>
            <a:endParaRPr lang="tr-TR" dirty="0"/>
          </a:p>
        </p:txBody>
      </p:sp>
      <p:sp>
        <p:nvSpPr>
          <p:cNvPr id="3" name="İçerik Yer Tutucusu 2"/>
          <p:cNvSpPr>
            <a:spLocks noGrp="1"/>
          </p:cNvSpPr>
          <p:nvPr>
            <p:ph idx="1"/>
          </p:nvPr>
        </p:nvSpPr>
        <p:spPr>
          <a:xfrm>
            <a:off x="135081" y="1350818"/>
            <a:ext cx="11700163" cy="5216237"/>
          </a:xfrm>
        </p:spPr>
        <p:txBody>
          <a:bodyPr>
            <a:noAutofit/>
          </a:bodyPr>
          <a:lstStyle/>
          <a:p>
            <a:r>
              <a:rPr lang="tr-TR" sz="1400" dirty="0" smtClean="0"/>
              <a:t>IPA</a:t>
            </a:r>
            <a:r>
              <a:rPr lang="tr-TR" sz="1400" dirty="0"/>
              <a:t>: ˈ</a:t>
            </a:r>
            <a:r>
              <a:rPr lang="tr-TR" sz="1400" dirty="0" err="1"/>
              <a:t>ʋɛr</a:t>
            </a:r>
            <a:r>
              <a:rPr lang="tr-TR" sz="1400" dirty="0"/>
              <a:t>(ə)</a:t>
            </a:r>
            <a:r>
              <a:rPr lang="tr-TR" sz="1400" dirty="0" err="1"/>
              <a:t>kˌʋoːrt</a:t>
            </a:r>
            <a:r>
              <a:rPr lang="tr-TR" sz="1400" dirty="0"/>
              <a:t>; </a:t>
            </a:r>
            <a:r>
              <a:rPr lang="tr-TR" sz="1400" dirty="0" err="1"/>
              <a:t>Gender</a:t>
            </a:r>
            <a:r>
              <a:rPr lang="tr-TR" sz="1400" dirty="0"/>
              <a:t>: </a:t>
            </a:r>
            <a:r>
              <a:rPr lang="tr-TR" sz="1400" dirty="0" err="1"/>
              <a:t>neuter</a:t>
            </a:r>
            <a:r>
              <a:rPr lang="tr-TR" sz="1400" dirty="0"/>
              <a:t>; </a:t>
            </a:r>
            <a:r>
              <a:rPr lang="tr-TR" sz="1400" dirty="0" err="1"/>
              <a:t>Type</a:t>
            </a:r>
            <a:r>
              <a:rPr lang="tr-TR" sz="1400" dirty="0"/>
              <a:t>: </a:t>
            </a:r>
            <a:r>
              <a:rPr lang="tr-TR" sz="1400" dirty="0" err="1" smtClean="0"/>
              <a:t>noun</a:t>
            </a:r>
            <a:r>
              <a:rPr lang="tr-TR" sz="1400" dirty="0" smtClean="0"/>
              <a:t>; en.wiktionary.org</a:t>
            </a:r>
            <a:endParaRPr lang="tr-TR" sz="1400" dirty="0"/>
          </a:p>
          <a:p>
            <a:r>
              <a:rPr lang="tr-TR" sz="1400" dirty="0"/>
              <a:t>fiil { </a:t>
            </a:r>
            <a:r>
              <a:rPr lang="tr-TR" sz="1400" dirty="0" err="1"/>
              <a:t>noun</a:t>
            </a:r>
            <a:r>
              <a:rPr lang="tr-TR" sz="1400" dirty="0"/>
              <a:t> }</a:t>
            </a:r>
          </a:p>
          <a:p>
            <a:r>
              <a:rPr lang="tr-TR" sz="1400" dirty="0" err="1"/>
              <a:t>Een</a:t>
            </a:r>
            <a:r>
              <a:rPr lang="tr-TR" sz="1400" dirty="0"/>
              <a:t> </a:t>
            </a:r>
            <a:r>
              <a:rPr lang="tr-TR" sz="1400" dirty="0" err="1"/>
              <a:t>woord</a:t>
            </a:r>
            <a:r>
              <a:rPr lang="tr-TR" sz="1400" dirty="0"/>
              <a:t> </a:t>
            </a:r>
            <a:r>
              <a:rPr lang="tr-TR" sz="1400" dirty="0" err="1"/>
              <a:t>dat</a:t>
            </a:r>
            <a:r>
              <a:rPr lang="tr-TR" sz="1400" dirty="0"/>
              <a:t> </a:t>
            </a:r>
            <a:r>
              <a:rPr lang="tr-TR" sz="1400" dirty="0" err="1"/>
              <a:t>een</a:t>
            </a:r>
            <a:r>
              <a:rPr lang="tr-TR" sz="1400" dirty="0"/>
              <a:t> </a:t>
            </a:r>
            <a:r>
              <a:rPr lang="tr-TR" sz="1400" dirty="0" err="1"/>
              <a:t>actie</a:t>
            </a:r>
            <a:r>
              <a:rPr lang="tr-TR" sz="1400" dirty="0"/>
              <a:t> of </a:t>
            </a:r>
            <a:r>
              <a:rPr lang="tr-TR" sz="1400" dirty="0" err="1"/>
              <a:t>staat</a:t>
            </a:r>
            <a:r>
              <a:rPr lang="tr-TR" sz="1400" dirty="0"/>
              <a:t> </a:t>
            </a:r>
            <a:r>
              <a:rPr lang="tr-TR" sz="1400" dirty="0" err="1"/>
              <a:t>aangeeft</a:t>
            </a:r>
            <a:r>
              <a:rPr lang="tr-TR" sz="1400" dirty="0"/>
              <a:t>; </a:t>
            </a:r>
            <a:r>
              <a:rPr lang="tr-TR" sz="1400" dirty="0" err="1"/>
              <a:t>het</a:t>
            </a:r>
            <a:r>
              <a:rPr lang="tr-TR" sz="1400" dirty="0"/>
              <a:t> </a:t>
            </a:r>
            <a:r>
              <a:rPr lang="tr-TR" sz="1400" dirty="0" err="1"/>
              <a:t>wordt</a:t>
            </a:r>
            <a:r>
              <a:rPr lang="tr-TR" sz="1400" dirty="0"/>
              <a:t> </a:t>
            </a:r>
            <a:r>
              <a:rPr lang="tr-TR" sz="1400" dirty="0" err="1"/>
              <a:t>meestal</a:t>
            </a:r>
            <a:r>
              <a:rPr lang="tr-TR" sz="1400" dirty="0"/>
              <a:t> </a:t>
            </a:r>
            <a:r>
              <a:rPr lang="tr-TR" sz="1400" dirty="0" err="1"/>
              <a:t>gebruikt</a:t>
            </a:r>
            <a:r>
              <a:rPr lang="tr-TR" sz="1400" dirty="0"/>
              <a:t> </a:t>
            </a:r>
            <a:r>
              <a:rPr lang="tr-TR" sz="1400" dirty="0" err="1"/>
              <a:t>als</a:t>
            </a:r>
            <a:r>
              <a:rPr lang="tr-TR" sz="1400" dirty="0"/>
              <a:t> </a:t>
            </a:r>
            <a:r>
              <a:rPr lang="tr-TR" sz="1400" dirty="0" err="1"/>
              <a:t>het</a:t>
            </a:r>
            <a:r>
              <a:rPr lang="tr-TR" sz="1400" dirty="0"/>
              <a:t> </a:t>
            </a:r>
            <a:r>
              <a:rPr lang="tr-TR" sz="1400" dirty="0" err="1"/>
              <a:t>predicaat</a:t>
            </a:r>
            <a:r>
              <a:rPr lang="tr-TR" sz="1400" dirty="0"/>
              <a:t> of </a:t>
            </a:r>
            <a:r>
              <a:rPr lang="tr-TR" sz="1400" dirty="0" err="1"/>
              <a:t>gezegde</a:t>
            </a:r>
            <a:r>
              <a:rPr lang="tr-TR" sz="1400" dirty="0"/>
              <a:t> in </a:t>
            </a:r>
            <a:r>
              <a:rPr lang="tr-TR" sz="1400" dirty="0" err="1"/>
              <a:t>een</a:t>
            </a:r>
            <a:r>
              <a:rPr lang="tr-TR" sz="1400" dirty="0"/>
              <a:t> </a:t>
            </a:r>
            <a:r>
              <a:rPr lang="tr-TR" sz="1400" dirty="0" err="1"/>
              <a:t>zin</a:t>
            </a:r>
            <a:r>
              <a:rPr lang="tr-TR" sz="1400" dirty="0"/>
              <a:t>.</a:t>
            </a:r>
          </a:p>
          <a:p>
            <a:r>
              <a:rPr lang="tr-TR" sz="1400" dirty="0"/>
              <a:t>Bir eylem veya durum belirten bir sözcük; genelde bir cümle yükleminin parçasıdır.</a:t>
            </a:r>
          </a:p>
          <a:p>
            <a:r>
              <a:rPr lang="tr-TR" sz="1400" dirty="0"/>
              <a:t>Dit </a:t>
            </a:r>
            <a:r>
              <a:rPr lang="tr-TR" sz="1400" dirty="0" err="1"/>
              <a:t>werkwoord</a:t>
            </a:r>
            <a:r>
              <a:rPr lang="tr-TR" sz="1400" dirty="0"/>
              <a:t> </a:t>
            </a:r>
            <a:r>
              <a:rPr lang="tr-TR" sz="1400" dirty="0" err="1"/>
              <a:t>wordt</a:t>
            </a:r>
            <a:r>
              <a:rPr lang="tr-TR" sz="1400" dirty="0"/>
              <a:t> </a:t>
            </a:r>
            <a:r>
              <a:rPr lang="tr-TR" sz="1400" dirty="0" err="1"/>
              <a:t>gewoonlijk</a:t>
            </a:r>
            <a:r>
              <a:rPr lang="tr-TR" sz="1400" dirty="0"/>
              <a:t> </a:t>
            </a:r>
            <a:r>
              <a:rPr lang="tr-TR" sz="1400" dirty="0" err="1"/>
              <a:t>alleen</a:t>
            </a:r>
            <a:r>
              <a:rPr lang="tr-TR" sz="1400" dirty="0"/>
              <a:t> </a:t>
            </a:r>
            <a:r>
              <a:rPr lang="tr-TR" sz="1400" dirty="0" err="1"/>
              <a:t>gebruikt</a:t>
            </a:r>
            <a:r>
              <a:rPr lang="tr-TR" sz="1400" dirty="0"/>
              <a:t> in de derde </a:t>
            </a:r>
            <a:r>
              <a:rPr lang="tr-TR" sz="1400" dirty="0" err="1"/>
              <a:t>persoon</a:t>
            </a:r>
            <a:r>
              <a:rPr lang="tr-TR" sz="1400" dirty="0"/>
              <a:t>.</a:t>
            </a:r>
          </a:p>
          <a:p>
            <a:pPr marL="0" indent="0">
              <a:buNone/>
            </a:pPr>
            <a:r>
              <a:rPr lang="tr-TR" sz="1400" dirty="0" smtClean="0"/>
              <a:t>Bu </a:t>
            </a:r>
            <a:r>
              <a:rPr lang="tr-TR" sz="1400" dirty="0"/>
              <a:t>fiil, normalde sadece üçüncü kişi için kullanılmaktadır.</a:t>
            </a:r>
          </a:p>
          <a:p>
            <a:pPr marL="0" indent="0">
              <a:buNone/>
            </a:pPr>
            <a:r>
              <a:rPr lang="tr-TR" sz="1400" dirty="0" smtClean="0"/>
              <a:t>eylem </a:t>
            </a:r>
            <a:r>
              <a:rPr lang="tr-TR" sz="1400" dirty="0"/>
              <a:t>{ </a:t>
            </a:r>
            <a:r>
              <a:rPr lang="tr-TR" sz="1400" dirty="0" err="1"/>
              <a:t>noun</a:t>
            </a:r>
            <a:r>
              <a:rPr lang="tr-TR" sz="1400" dirty="0"/>
              <a:t> }</a:t>
            </a:r>
          </a:p>
          <a:p>
            <a:pPr marL="0" indent="0">
              <a:buNone/>
            </a:pPr>
            <a:r>
              <a:rPr lang="tr-TR" sz="1400" dirty="0" err="1"/>
              <a:t>Een</a:t>
            </a:r>
            <a:r>
              <a:rPr lang="tr-TR" sz="1400" dirty="0"/>
              <a:t> </a:t>
            </a:r>
            <a:r>
              <a:rPr lang="tr-TR" sz="1400" dirty="0" err="1"/>
              <a:t>woord</a:t>
            </a:r>
            <a:r>
              <a:rPr lang="tr-TR" sz="1400" dirty="0"/>
              <a:t> </a:t>
            </a:r>
            <a:r>
              <a:rPr lang="tr-TR" sz="1400" dirty="0" err="1"/>
              <a:t>dat</a:t>
            </a:r>
            <a:r>
              <a:rPr lang="tr-TR" sz="1400" dirty="0"/>
              <a:t> </a:t>
            </a:r>
            <a:r>
              <a:rPr lang="tr-TR" sz="1400" dirty="0" err="1"/>
              <a:t>een</a:t>
            </a:r>
            <a:r>
              <a:rPr lang="tr-TR" sz="1400" dirty="0"/>
              <a:t> </a:t>
            </a:r>
            <a:r>
              <a:rPr lang="tr-TR" sz="1400" dirty="0" err="1"/>
              <a:t>actie</a:t>
            </a:r>
            <a:r>
              <a:rPr lang="tr-TR" sz="1400" dirty="0"/>
              <a:t> of </a:t>
            </a:r>
            <a:r>
              <a:rPr lang="tr-TR" sz="1400" dirty="0" err="1"/>
              <a:t>staat</a:t>
            </a:r>
            <a:r>
              <a:rPr lang="tr-TR" sz="1400" dirty="0"/>
              <a:t> </a:t>
            </a:r>
            <a:r>
              <a:rPr lang="tr-TR" sz="1400" dirty="0" err="1"/>
              <a:t>aangeeft</a:t>
            </a:r>
            <a:r>
              <a:rPr lang="tr-TR" sz="1400" dirty="0"/>
              <a:t>; </a:t>
            </a:r>
            <a:r>
              <a:rPr lang="tr-TR" sz="1400" dirty="0" err="1"/>
              <a:t>het</a:t>
            </a:r>
            <a:r>
              <a:rPr lang="tr-TR" sz="1400" dirty="0"/>
              <a:t> </a:t>
            </a:r>
            <a:r>
              <a:rPr lang="tr-TR" sz="1400" dirty="0" err="1"/>
              <a:t>wordt</a:t>
            </a:r>
            <a:r>
              <a:rPr lang="tr-TR" sz="1400" dirty="0"/>
              <a:t> </a:t>
            </a:r>
            <a:r>
              <a:rPr lang="tr-TR" sz="1400" dirty="0" err="1"/>
              <a:t>meestal</a:t>
            </a:r>
            <a:r>
              <a:rPr lang="tr-TR" sz="1400" dirty="0"/>
              <a:t> </a:t>
            </a:r>
            <a:r>
              <a:rPr lang="tr-TR" sz="1400" dirty="0" err="1"/>
              <a:t>gebruikt</a:t>
            </a:r>
            <a:r>
              <a:rPr lang="tr-TR" sz="1400" dirty="0"/>
              <a:t> </a:t>
            </a:r>
            <a:r>
              <a:rPr lang="tr-TR" sz="1400" dirty="0" err="1"/>
              <a:t>als</a:t>
            </a:r>
            <a:r>
              <a:rPr lang="tr-TR" sz="1400" dirty="0"/>
              <a:t> </a:t>
            </a:r>
            <a:r>
              <a:rPr lang="tr-TR" sz="1400" dirty="0" err="1"/>
              <a:t>het</a:t>
            </a:r>
            <a:r>
              <a:rPr lang="tr-TR" sz="1400" dirty="0"/>
              <a:t> </a:t>
            </a:r>
            <a:r>
              <a:rPr lang="tr-TR" sz="1400" dirty="0" err="1"/>
              <a:t>predicaat</a:t>
            </a:r>
            <a:r>
              <a:rPr lang="tr-TR" sz="1400" dirty="0"/>
              <a:t> of </a:t>
            </a:r>
            <a:r>
              <a:rPr lang="tr-TR" sz="1400" dirty="0" err="1"/>
              <a:t>gezegde</a:t>
            </a:r>
            <a:r>
              <a:rPr lang="tr-TR" sz="1400" dirty="0"/>
              <a:t> in </a:t>
            </a:r>
            <a:r>
              <a:rPr lang="tr-TR" sz="1400" dirty="0" err="1"/>
              <a:t>een</a:t>
            </a:r>
            <a:r>
              <a:rPr lang="tr-TR" sz="1400" dirty="0"/>
              <a:t> </a:t>
            </a:r>
            <a:r>
              <a:rPr lang="tr-TR" sz="1400" dirty="0" err="1"/>
              <a:t>zin</a:t>
            </a:r>
            <a:r>
              <a:rPr lang="tr-TR" sz="1400" dirty="0"/>
              <a:t>.</a:t>
            </a:r>
          </a:p>
          <a:p>
            <a:pPr marL="0" indent="0">
              <a:buNone/>
            </a:pPr>
            <a:r>
              <a:rPr lang="tr-TR" sz="1400" dirty="0"/>
              <a:t>Bir eylem veya durum belirten bir sözcük; genelde bir cümle yükleminin parçasıdır.</a:t>
            </a:r>
          </a:p>
          <a:p>
            <a:pPr marL="0" indent="0">
              <a:buNone/>
            </a:pPr>
            <a:r>
              <a:rPr lang="tr-TR" sz="1400" dirty="0" err="1"/>
              <a:t>Woorden</a:t>
            </a:r>
            <a:r>
              <a:rPr lang="tr-TR" sz="1400" dirty="0"/>
              <a:t> </a:t>
            </a:r>
            <a:r>
              <a:rPr lang="tr-TR" sz="1400" dirty="0" err="1"/>
              <a:t>hebben</a:t>
            </a:r>
            <a:r>
              <a:rPr lang="tr-TR" sz="1400" dirty="0"/>
              <a:t> </a:t>
            </a:r>
            <a:r>
              <a:rPr lang="tr-TR" sz="1400" dirty="0" err="1"/>
              <a:t>temperament</a:t>
            </a:r>
            <a:r>
              <a:rPr lang="tr-TR" sz="1400" dirty="0"/>
              <a:t>, </a:t>
            </a:r>
            <a:r>
              <a:rPr lang="tr-TR" sz="1400" dirty="0" err="1"/>
              <a:t>wist</a:t>
            </a:r>
            <a:r>
              <a:rPr lang="tr-TR" sz="1400" dirty="0"/>
              <a:t> je </a:t>
            </a:r>
            <a:r>
              <a:rPr lang="tr-TR" sz="1400" dirty="0" err="1"/>
              <a:t>dat</a:t>
            </a:r>
            <a:r>
              <a:rPr lang="tr-TR" sz="1400" dirty="0"/>
              <a:t>, </a:t>
            </a:r>
            <a:r>
              <a:rPr lang="tr-TR" sz="1400" dirty="0" err="1"/>
              <a:t>werkwoorden</a:t>
            </a:r>
            <a:r>
              <a:rPr lang="tr-TR" sz="1400" dirty="0"/>
              <a:t> in </a:t>
            </a:r>
            <a:r>
              <a:rPr lang="tr-TR" sz="1400" dirty="0" err="1"/>
              <a:t>het</a:t>
            </a:r>
            <a:r>
              <a:rPr lang="tr-TR" sz="1400" dirty="0"/>
              <a:t> </a:t>
            </a:r>
            <a:r>
              <a:rPr lang="tr-TR" sz="1400" dirty="0" err="1"/>
              <a:t>bijzonder</a:t>
            </a:r>
            <a:r>
              <a:rPr lang="tr-TR" sz="1400" dirty="0"/>
              <a:t>.</a:t>
            </a:r>
          </a:p>
          <a:p>
            <a:pPr marL="0" indent="0">
              <a:buNone/>
            </a:pPr>
            <a:r>
              <a:rPr lang="tr-TR" sz="1400" dirty="0" smtClean="0"/>
              <a:t>Kelimeler </a:t>
            </a:r>
            <a:r>
              <a:rPr lang="tr-TR" sz="1400" dirty="0"/>
              <a:t>etki bırakır özellikle eylemler.</a:t>
            </a:r>
          </a:p>
          <a:p>
            <a:pPr marL="0" indent="0">
              <a:buNone/>
            </a:pPr>
            <a:r>
              <a:rPr lang="tr-TR" sz="1400" dirty="0" smtClean="0"/>
              <a:t>Fiil - </a:t>
            </a:r>
            <a:r>
              <a:rPr lang="tr-TR" sz="1400" dirty="0" err="1" smtClean="0"/>
              <a:t>een</a:t>
            </a:r>
            <a:r>
              <a:rPr lang="tr-TR" sz="1400" dirty="0" smtClean="0"/>
              <a:t> </a:t>
            </a:r>
            <a:r>
              <a:rPr lang="tr-TR" sz="1400" dirty="0" err="1"/>
              <a:t>woordsoort</a:t>
            </a:r>
            <a:endParaRPr lang="tr-TR" sz="1400" dirty="0"/>
          </a:p>
          <a:p>
            <a:r>
              <a:rPr lang="tr-TR" sz="1400" dirty="0"/>
              <a:t>Dit </a:t>
            </a:r>
            <a:r>
              <a:rPr lang="tr-TR" sz="1400" dirty="0" err="1"/>
              <a:t>werkwoord</a:t>
            </a:r>
            <a:r>
              <a:rPr lang="tr-TR" sz="1400" dirty="0"/>
              <a:t> </a:t>
            </a:r>
            <a:r>
              <a:rPr lang="tr-TR" sz="1400" dirty="0" err="1"/>
              <a:t>wordt</a:t>
            </a:r>
            <a:r>
              <a:rPr lang="tr-TR" sz="1400" dirty="0"/>
              <a:t> </a:t>
            </a:r>
            <a:r>
              <a:rPr lang="tr-TR" sz="1400" dirty="0" err="1"/>
              <a:t>gewoonlijk</a:t>
            </a:r>
            <a:r>
              <a:rPr lang="tr-TR" sz="1400" dirty="0"/>
              <a:t> </a:t>
            </a:r>
            <a:r>
              <a:rPr lang="tr-TR" sz="1400" dirty="0" err="1"/>
              <a:t>alleen</a:t>
            </a:r>
            <a:r>
              <a:rPr lang="tr-TR" sz="1400" dirty="0"/>
              <a:t> </a:t>
            </a:r>
            <a:r>
              <a:rPr lang="tr-TR" sz="1400" dirty="0" err="1"/>
              <a:t>gebruikt</a:t>
            </a:r>
            <a:r>
              <a:rPr lang="tr-TR" sz="1400" dirty="0"/>
              <a:t> in de derde </a:t>
            </a:r>
            <a:r>
              <a:rPr lang="tr-TR" sz="1400" dirty="0" err="1"/>
              <a:t>persoon</a:t>
            </a:r>
            <a:r>
              <a:rPr lang="tr-TR" sz="1400" dirty="0"/>
              <a:t>.</a:t>
            </a:r>
          </a:p>
          <a:p>
            <a:pPr marL="0" indent="0">
              <a:buNone/>
            </a:pPr>
            <a:r>
              <a:rPr lang="tr-TR" sz="1400" dirty="0" smtClean="0"/>
              <a:t>Bu </a:t>
            </a:r>
            <a:r>
              <a:rPr lang="tr-TR" sz="1400" dirty="0"/>
              <a:t>fiil, normalde sadece üçüncü kişi için kullanılmaktadır.</a:t>
            </a:r>
          </a:p>
          <a:p>
            <a:r>
              <a:rPr lang="tr-TR" sz="1400" dirty="0" err="1"/>
              <a:t>een</a:t>
            </a:r>
            <a:r>
              <a:rPr lang="tr-TR" sz="1400" dirty="0"/>
              <a:t> </a:t>
            </a:r>
            <a:r>
              <a:rPr lang="tr-TR" sz="1400" dirty="0" err="1"/>
              <a:t>woordsoort</a:t>
            </a:r>
            <a:r>
              <a:rPr lang="tr-TR" sz="1400" dirty="0"/>
              <a:t> </a:t>
            </a:r>
            <a:r>
              <a:rPr lang="tr-TR" sz="1400" dirty="0" err="1"/>
              <a:t>die</a:t>
            </a:r>
            <a:r>
              <a:rPr lang="tr-TR" sz="1400" dirty="0"/>
              <a:t> </a:t>
            </a:r>
            <a:r>
              <a:rPr lang="tr-TR" sz="1400" dirty="0" err="1"/>
              <a:t>een</a:t>
            </a:r>
            <a:r>
              <a:rPr lang="tr-TR" sz="1400" dirty="0"/>
              <a:t> </a:t>
            </a:r>
            <a:r>
              <a:rPr lang="tr-TR" sz="1400" dirty="0" err="1"/>
              <a:t>doen</a:t>
            </a:r>
            <a:r>
              <a:rPr lang="tr-TR" sz="1400" dirty="0"/>
              <a:t>, </a:t>
            </a:r>
            <a:r>
              <a:rPr lang="tr-TR" sz="1400" dirty="0" err="1"/>
              <a:t>zijn</a:t>
            </a:r>
            <a:r>
              <a:rPr lang="tr-TR" sz="1400" dirty="0"/>
              <a:t> of </a:t>
            </a:r>
            <a:r>
              <a:rPr lang="tr-TR" sz="1400" dirty="0" err="1"/>
              <a:t>worden</a:t>
            </a:r>
            <a:r>
              <a:rPr lang="tr-TR" sz="1400" dirty="0"/>
              <a:t> </a:t>
            </a:r>
            <a:r>
              <a:rPr lang="tr-TR" sz="1400" dirty="0" err="1"/>
              <a:t>uitdrukt</a:t>
            </a:r>
            <a:endParaRPr lang="tr-TR" sz="1400" dirty="0"/>
          </a:p>
          <a:p>
            <a:r>
              <a:rPr lang="tr-TR" sz="1400" dirty="0" err="1"/>
              <a:t>Een</a:t>
            </a:r>
            <a:r>
              <a:rPr lang="tr-TR" sz="1400" dirty="0"/>
              <a:t> </a:t>
            </a:r>
            <a:r>
              <a:rPr lang="tr-TR" sz="1400" dirty="0" err="1"/>
              <a:t>woord</a:t>
            </a:r>
            <a:r>
              <a:rPr lang="tr-TR" sz="1400" dirty="0"/>
              <a:t> </a:t>
            </a:r>
            <a:r>
              <a:rPr lang="tr-TR" sz="1400" dirty="0" err="1"/>
              <a:t>dat</a:t>
            </a:r>
            <a:r>
              <a:rPr lang="tr-TR" sz="1400" dirty="0"/>
              <a:t> </a:t>
            </a:r>
            <a:r>
              <a:rPr lang="tr-TR" sz="1400" dirty="0" err="1"/>
              <a:t>een</a:t>
            </a:r>
            <a:r>
              <a:rPr lang="tr-TR" sz="1400" dirty="0"/>
              <a:t> </a:t>
            </a:r>
            <a:r>
              <a:rPr lang="tr-TR" sz="1400" dirty="0" err="1"/>
              <a:t>actie</a:t>
            </a:r>
            <a:r>
              <a:rPr lang="tr-TR" sz="1400" dirty="0"/>
              <a:t> of </a:t>
            </a:r>
            <a:r>
              <a:rPr lang="tr-TR" sz="1400" dirty="0" err="1"/>
              <a:t>staat</a:t>
            </a:r>
            <a:r>
              <a:rPr lang="tr-TR" sz="1400" dirty="0"/>
              <a:t> </a:t>
            </a:r>
            <a:r>
              <a:rPr lang="tr-TR" sz="1400" dirty="0" err="1"/>
              <a:t>aangeeft</a:t>
            </a:r>
            <a:r>
              <a:rPr lang="tr-TR" sz="1400" dirty="0"/>
              <a:t>; </a:t>
            </a:r>
            <a:r>
              <a:rPr lang="tr-TR" sz="1400" dirty="0" err="1"/>
              <a:t>het</a:t>
            </a:r>
            <a:r>
              <a:rPr lang="tr-TR" sz="1400" dirty="0"/>
              <a:t> </a:t>
            </a:r>
            <a:r>
              <a:rPr lang="tr-TR" sz="1400" dirty="0" err="1"/>
              <a:t>wordt</a:t>
            </a:r>
            <a:r>
              <a:rPr lang="tr-TR" sz="1400" dirty="0"/>
              <a:t> </a:t>
            </a:r>
            <a:r>
              <a:rPr lang="tr-TR" sz="1400" dirty="0" err="1"/>
              <a:t>meestal</a:t>
            </a:r>
            <a:r>
              <a:rPr lang="tr-TR" sz="1400" dirty="0"/>
              <a:t> </a:t>
            </a:r>
            <a:r>
              <a:rPr lang="tr-TR" sz="1400" dirty="0" err="1"/>
              <a:t>gebruikt</a:t>
            </a:r>
            <a:r>
              <a:rPr lang="tr-TR" sz="1400" dirty="0"/>
              <a:t> </a:t>
            </a:r>
            <a:r>
              <a:rPr lang="tr-TR" sz="1400" dirty="0" err="1"/>
              <a:t>als</a:t>
            </a:r>
            <a:r>
              <a:rPr lang="tr-TR" sz="1400" dirty="0"/>
              <a:t> </a:t>
            </a:r>
            <a:r>
              <a:rPr lang="tr-TR" sz="1400" dirty="0" err="1"/>
              <a:t>het</a:t>
            </a:r>
            <a:r>
              <a:rPr lang="tr-TR" sz="1400" dirty="0"/>
              <a:t> </a:t>
            </a:r>
            <a:r>
              <a:rPr lang="tr-TR" sz="1400" dirty="0" err="1"/>
              <a:t>predicaat</a:t>
            </a:r>
            <a:r>
              <a:rPr lang="tr-TR" sz="1400" dirty="0"/>
              <a:t> of </a:t>
            </a:r>
            <a:r>
              <a:rPr lang="tr-TR" sz="1400" dirty="0" err="1"/>
              <a:t>gezegde</a:t>
            </a:r>
            <a:r>
              <a:rPr lang="tr-TR" sz="1400" dirty="0"/>
              <a:t> in </a:t>
            </a:r>
            <a:r>
              <a:rPr lang="tr-TR" sz="1400" dirty="0" err="1"/>
              <a:t>een</a:t>
            </a:r>
            <a:r>
              <a:rPr lang="tr-TR" sz="1400" dirty="0"/>
              <a:t> </a:t>
            </a:r>
            <a:r>
              <a:rPr lang="tr-TR" sz="1400" dirty="0" err="1"/>
              <a:t>zin</a:t>
            </a:r>
            <a:r>
              <a:rPr lang="tr-TR" sz="1400" dirty="0"/>
              <a:t>.</a:t>
            </a:r>
          </a:p>
        </p:txBody>
      </p:sp>
    </p:spTree>
    <p:extLst>
      <p:ext uri="{BB962C8B-B14F-4D97-AF65-F5344CB8AC3E}">
        <p14:creationId xmlns:p14="http://schemas.microsoft.com/office/powerpoint/2010/main" val="33550514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85000" lnSpcReduction="20000"/>
          </a:bodyPr>
          <a:lstStyle/>
          <a:p>
            <a:r>
              <a:rPr lang="tr-TR" dirty="0"/>
              <a:t>Sözlük Hollandaca Türkçe benzer ifadeler. (5)</a:t>
            </a:r>
          </a:p>
          <a:p>
            <a:r>
              <a:rPr lang="tr-TR" dirty="0" err="1"/>
              <a:t>intransitief</a:t>
            </a:r>
            <a:r>
              <a:rPr lang="tr-TR" dirty="0"/>
              <a:t> </a:t>
            </a:r>
            <a:r>
              <a:rPr lang="tr-TR" dirty="0" err="1"/>
              <a:t>werkwoord</a:t>
            </a:r>
            <a:endParaRPr lang="tr-TR" dirty="0"/>
          </a:p>
          <a:p>
            <a:r>
              <a:rPr lang="tr-TR" dirty="0" err="1"/>
              <a:t>geçişmesiz</a:t>
            </a:r>
            <a:r>
              <a:rPr lang="tr-TR" dirty="0"/>
              <a:t> fiil</a:t>
            </a:r>
          </a:p>
          <a:p>
            <a:r>
              <a:rPr lang="tr-TR" dirty="0" err="1"/>
              <a:t>onovergankelijk</a:t>
            </a:r>
            <a:r>
              <a:rPr lang="tr-TR" dirty="0"/>
              <a:t> </a:t>
            </a:r>
            <a:r>
              <a:rPr lang="tr-TR" dirty="0" err="1"/>
              <a:t>werkwoord</a:t>
            </a:r>
            <a:endParaRPr lang="tr-TR" dirty="0"/>
          </a:p>
          <a:p>
            <a:r>
              <a:rPr lang="tr-TR" dirty="0" err="1"/>
              <a:t>geçişmesiz</a:t>
            </a:r>
            <a:r>
              <a:rPr lang="tr-TR" dirty="0"/>
              <a:t> fiil, </a:t>
            </a:r>
            <a:r>
              <a:rPr lang="tr-TR" dirty="0" err="1"/>
              <a:t>geçişsiz</a:t>
            </a:r>
            <a:r>
              <a:rPr lang="tr-TR" dirty="0"/>
              <a:t> eylem, </a:t>
            </a:r>
            <a:r>
              <a:rPr lang="tr-TR" dirty="0" err="1"/>
              <a:t>geçişsiz</a:t>
            </a:r>
            <a:r>
              <a:rPr lang="tr-TR" dirty="0"/>
              <a:t> fiil</a:t>
            </a:r>
          </a:p>
          <a:p>
            <a:r>
              <a:rPr lang="tr-TR" dirty="0" err="1"/>
              <a:t>overgankelijk</a:t>
            </a:r>
            <a:r>
              <a:rPr lang="tr-TR" dirty="0"/>
              <a:t> </a:t>
            </a:r>
            <a:r>
              <a:rPr lang="tr-TR" dirty="0" err="1"/>
              <a:t>werkwoord</a:t>
            </a:r>
            <a:endParaRPr lang="tr-TR" dirty="0"/>
          </a:p>
          <a:p>
            <a:r>
              <a:rPr lang="tr-TR" dirty="0"/>
              <a:t>geçişli eylem, geçişli </a:t>
            </a:r>
            <a:r>
              <a:rPr lang="tr-TR" dirty="0" err="1"/>
              <a:t>fiiil</a:t>
            </a:r>
            <a:r>
              <a:rPr lang="tr-TR" dirty="0"/>
              <a:t>, geçişli fiil</a:t>
            </a:r>
          </a:p>
          <a:p>
            <a:r>
              <a:rPr lang="tr-TR" dirty="0" err="1"/>
              <a:t>transitief</a:t>
            </a:r>
            <a:r>
              <a:rPr lang="tr-TR" dirty="0"/>
              <a:t> </a:t>
            </a:r>
            <a:r>
              <a:rPr lang="tr-TR" dirty="0" err="1"/>
              <a:t>werkwoord</a:t>
            </a:r>
            <a:endParaRPr lang="tr-TR" dirty="0"/>
          </a:p>
          <a:p>
            <a:r>
              <a:rPr lang="tr-TR" dirty="0"/>
              <a:t>geçişli eylem, geçişli </a:t>
            </a:r>
            <a:r>
              <a:rPr lang="tr-TR" dirty="0" err="1"/>
              <a:t>fiiil</a:t>
            </a:r>
            <a:r>
              <a:rPr lang="tr-TR" dirty="0"/>
              <a:t>, geçişli fiil</a:t>
            </a:r>
          </a:p>
          <a:p>
            <a:r>
              <a:rPr lang="tr-TR" dirty="0" err="1"/>
              <a:t>wederkerend</a:t>
            </a:r>
            <a:r>
              <a:rPr lang="tr-TR" dirty="0"/>
              <a:t> </a:t>
            </a:r>
            <a:r>
              <a:rPr lang="tr-TR" dirty="0" err="1"/>
              <a:t>werkwoord</a:t>
            </a:r>
            <a:endParaRPr lang="tr-TR" dirty="0"/>
          </a:p>
          <a:p>
            <a:r>
              <a:rPr lang="tr-TR" dirty="0"/>
              <a:t>dönüşlü eylem</a:t>
            </a:r>
          </a:p>
        </p:txBody>
      </p:sp>
    </p:spTree>
    <p:extLst>
      <p:ext uri="{BB962C8B-B14F-4D97-AF65-F5344CB8AC3E}">
        <p14:creationId xmlns:p14="http://schemas.microsoft.com/office/powerpoint/2010/main" val="3848826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55000" lnSpcReduction="20000"/>
          </a:bodyPr>
          <a:lstStyle/>
          <a:p>
            <a:r>
              <a:rPr lang="tr-TR" dirty="0"/>
              <a:t>"</a:t>
            </a:r>
            <a:r>
              <a:rPr lang="tr-TR" dirty="0" err="1"/>
              <a:t>werkwoord</a:t>
            </a:r>
            <a:r>
              <a:rPr lang="tr-TR" dirty="0"/>
              <a:t>" ile Örnek cümleler, çeviri belleği</a:t>
            </a:r>
          </a:p>
          <a:p>
            <a:r>
              <a:rPr lang="tr-TR" dirty="0" err="1"/>
              <a:t>add</a:t>
            </a:r>
            <a:r>
              <a:rPr lang="tr-TR" dirty="0"/>
              <a:t> </a:t>
            </a:r>
            <a:r>
              <a:rPr lang="tr-TR" dirty="0" err="1"/>
              <a:t>example</a:t>
            </a:r>
            <a:endParaRPr lang="tr-TR" dirty="0"/>
          </a:p>
          <a:p>
            <a:r>
              <a:rPr lang="tr-TR" dirty="0" err="1"/>
              <a:t>Waarom</a:t>
            </a:r>
            <a:r>
              <a:rPr lang="tr-TR" dirty="0"/>
              <a:t> </a:t>
            </a:r>
            <a:r>
              <a:rPr lang="tr-TR" dirty="0" err="1"/>
              <a:t>dat</a:t>
            </a:r>
            <a:r>
              <a:rPr lang="tr-TR" dirty="0"/>
              <a:t> </a:t>
            </a:r>
            <a:r>
              <a:rPr lang="tr-TR" dirty="0" err="1"/>
              <a:t>werkwoord</a:t>
            </a:r>
            <a:r>
              <a:rPr lang="tr-TR" dirty="0"/>
              <a:t>, </a:t>
            </a:r>
            <a:r>
              <a:rPr lang="tr-TR" dirty="0" err="1"/>
              <a:t>het</a:t>
            </a:r>
            <a:r>
              <a:rPr lang="tr-TR" dirty="0"/>
              <a:t> '</a:t>
            </a:r>
            <a:r>
              <a:rPr lang="tr-TR" dirty="0" err="1"/>
              <a:t>voelt</a:t>
            </a:r>
            <a:r>
              <a:rPr lang="tr-TR" dirty="0"/>
              <a:t>' </a:t>
            </a:r>
            <a:r>
              <a:rPr lang="tr-TR" dirty="0" err="1"/>
              <a:t>niet</a:t>
            </a:r>
            <a:r>
              <a:rPr lang="tr-TR" dirty="0"/>
              <a:t> </a:t>
            </a:r>
            <a:r>
              <a:rPr lang="tr-TR" dirty="0" err="1"/>
              <a:t>goed</a:t>
            </a:r>
            <a:r>
              <a:rPr lang="tr-TR" dirty="0" smtClean="0"/>
              <a:t>?</a:t>
            </a:r>
            <a:endParaRPr lang="tr-TR" dirty="0"/>
          </a:p>
          <a:p>
            <a:r>
              <a:rPr lang="tr-TR" dirty="0"/>
              <a:t>Niçin biz şu fiili kullanmaktayız, doğruymuş gibi "hissettirmiyor"?</a:t>
            </a:r>
          </a:p>
          <a:p>
            <a:r>
              <a:rPr lang="tr-TR" dirty="0"/>
              <a:t>Met of </a:t>
            </a:r>
            <a:r>
              <a:rPr lang="tr-TR" dirty="0" err="1"/>
              <a:t>zonder</a:t>
            </a:r>
            <a:r>
              <a:rPr lang="tr-TR" dirty="0"/>
              <a:t> </a:t>
            </a:r>
            <a:r>
              <a:rPr lang="tr-TR" dirty="0" err="1"/>
              <a:t>werkwoord</a:t>
            </a:r>
            <a:r>
              <a:rPr lang="tr-TR" dirty="0" smtClean="0"/>
              <a:t>?</a:t>
            </a:r>
            <a:endParaRPr lang="tr-TR" dirty="0"/>
          </a:p>
          <a:p>
            <a:r>
              <a:rPr lang="tr-TR" dirty="0"/>
              <a:t>Fiil mi yoksa fiil olmayan bir sözcük grubudur?</a:t>
            </a:r>
          </a:p>
          <a:p>
            <a:r>
              <a:rPr lang="tr-TR" dirty="0"/>
              <a:t>Ze </a:t>
            </a:r>
            <a:r>
              <a:rPr lang="tr-TR" dirty="0" err="1"/>
              <a:t>denkt</a:t>
            </a:r>
            <a:r>
              <a:rPr lang="tr-TR" dirty="0"/>
              <a:t> </a:t>
            </a:r>
            <a:r>
              <a:rPr lang="tr-TR" dirty="0" err="1"/>
              <a:t>dat</a:t>
            </a:r>
            <a:r>
              <a:rPr lang="tr-TR" dirty="0"/>
              <a:t> </a:t>
            </a:r>
            <a:r>
              <a:rPr lang="tr-TR" dirty="0" err="1"/>
              <a:t>we</a:t>
            </a:r>
            <a:r>
              <a:rPr lang="tr-TR" dirty="0"/>
              <a:t> </a:t>
            </a:r>
            <a:r>
              <a:rPr lang="tr-TR" dirty="0" err="1"/>
              <a:t>Latijnse</a:t>
            </a:r>
            <a:r>
              <a:rPr lang="tr-TR" dirty="0"/>
              <a:t> </a:t>
            </a:r>
            <a:r>
              <a:rPr lang="tr-TR" dirty="0" err="1"/>
              <a:t>werkwoorden</a:t>
            </a:r>
            <a:r>
              <a:rPr lang="tr-TR" dirty="0"/>
              <a:t> </a:t>
            </a:r>
            <a:r>
              <a:rPr lang="tr-TR" dirty="0" err="1"/>
              <a:t>vervormen</a:t>
            </a:r>
            <a:r>
              <a:rPr lang="tr-TR" dirty="0" smtClean="0"/>
              <a:t>.</a:t>
            </a:r>
            <a:endParaRPr lang="tr-TR" dirty="0"/>
          </a:p>
          <a:p>
            <a:r>
              <a:rPr lang="tr-TR" dirty="0"/>
              <a:t>Latince fiil çekimi yapıyoruz sanıyor.</a:t>
            </a:r>
          </a:p>
          <a:p>
            <a:r>
              <a:rPr lang="tr-TR" dirty="0"/>
              <a:t>3 </a:t>
            </a:r>
            <a:r>
              <a:rPr lang="tr-TR" dirty="0" err="1"/>
              <a:t>Het</a:t>
            </a:r>
            <a:r>
              <a:rPr lang="tr-TR" dirty="0"/>
              <a:t> </a:t>
            </a:r>
            <a:r>
              <a:rPr lang="tr-TR" dirty="0" err="1"/>
              <a:t>Griekse</a:t>
            </a:r>
            <a:r>
              <a:rPr lang="tr-TR" dirty="0"/>
              <a:t> </a:t>
            </a:r>
            <a:r>
              <a:rPr lang="tr-TR" dirty="0" err="1"/>
              <a:t>werkwoord</a:t>
            </a:r>
            <a:r>
              <a:rPr lang="tr-TR" dirty="0"/>
              <a:t> </a:t>
            </a:r>
            <a:r>
              <a:rPr lang="tr-TR" dirty="0" err="1"/>
              <a:t>waarvan</a:t>
            </a:r>
            <a:r>
              <a:rPr lang="tr-TR" dirty="0"/>
              <a:t> „</a:t>
            </a:r>
            <a:r>
              <a:rPr lang="tr-TR" dirty="0" err="1"/>
              <a:t>vriend</a:t>
            </a:r>
            <a:r>
              <a:rPr lang="tr-TR" dirty="0"/>
              <a:t>” is </a:t>
            </a:r>
            <a:r>
              <a:rPr lang="tr-TR" dirty="0" err="1"/>
              <a:t>afgeleid</a:t>
            </a:r>
            <a:r>
              <a:rPr lang="tr-TR" dirty="0"/>
              <a:t>, </a:t>
            </a:r>
            <a:r>
              <a:rPr lang="tr-TR" dirty="0" err="1"/>
              <a:t>brengt</a:t>
            </a:r>
            <a:r>
              <a:rPr lang="tr-TR" dirty="0"/>
              <a:t> </a:t>
            </a:r>
            <a:r>
              <a:rPr lang="tr-TR" dirty="0" err="1"/>
              <a:t>derhalve</a:t>
            </a:r>
            <a:r>
              <a:rPr lang="tr-TR" dirty="0"/>
              <a:t> </a:t>
            </a:r>
            <a:r>
              <a:rPr lang="tr-TR" dirty="0" err="1"/>
              <a:t>een</a:t>
            </a:r>
            <a:r>
              <a:rPr lang="tr-TR" dirty="0"/>
              <a:t> </a:t>
            </a:r>
            <a:r>
              <a:rPr lang="tr-TR" dirty="0" err="1"/>
              <a:t>warmere</a:t>
            </a:r>
            <a:r>
              <a:rPr lang="tr-TR" dirty="0"/>
              <a:t> en </a:t>
            </a:r>
            <a:r>
              <a:rPr lang="tr-TR" dirty="0" err="1"/>
              <a:t>intiemere</a:t>
            </a:r>
            <a:r>
              <a:rPr lang="tr-TR" dirty="0"/>
              <a:t> </a:t>
            </a:r>
            <a:r>
              <a:rPr lang="tr-TR" dirty="0" err="1"/>
              <a:t>emotie</a:t>
            </a:r>
            <a:r>
              <a:rPr lang="tr-TR" dirty="0"/>
              <a:t> </a:t>
            </a:r>
            <a:r>
              <a:rPr lang="tr-TR" dirty="0" err="1"/>
              <a:t>tot</a:t>
            </a:r>
            <a:r>
              <a:rPr lang="tr-TR" dirty="0"/>
              <a:t> </a:t>
            </a:r>
            <a:r>
              <a:rPr lang="tr-TR" dirty="0" err="1"/>
              <a:t>uitdrukking</a:t>
            </a:r>
            <a:r>
              <a:rPr lang="tr-TR" dirty="0"/>
              <a:t> dan de </a:t>
            </a:r>
            <a:r>
              <a:rPr lang="tr-TR" dirty="0" err="1"/>
              <a:t>liefde</a:t>
            </a:r>
            <a:r>
              <a:rPr lang="tr-TR" dirty="0"/>
              <a:t> </a:t>
            </a:r>
            <a:r>
              <a:rPr lang="tr-TR" dirty="0" err="1"/>
              <a:t>die</a:t>
            </a:r>
            <a:r>
              <a:rPr lang="tr-TR" dirty="0"/>
              <a:t> </a:t>
            </a:r>
            <a:r>
              <a:rPr lang="tr-TR" dirty="0" err="1"/>
              <a:t>tot</a:t>
            </a:r>
            <a:r>
              <a:rPr lang="tr-TR" dirty="0"/>
              <a:t> </a:t>
            </a:r>
            <a:r>
              <a:rPr lang="tr-TR" dirty="0" err="1"/>
              <a:t>uitdrukking</a:t>
            </a:r>
            <a:r>
              <a:rPr lang="tr-TR" dirty="0"/>
              <a:t> </a:t>
            </a:r>
            <a:r>
              <a:rPr lang="tr-TR" dirty="0" err="1"/>
              <a:t>wordt</a:t>
            </a:r>
            <a:r>
              <a:rPr lang="tr-TR" dirty="0"/>
              <a:t> </a:t>
            </a:r>
            <a:r>
              <a:rPr lang="tr-TR" dirty="0" err="1"/>
              <a:t>gebracht</a:t>
            </a:r>
            <a:r>
              <a:rPr lang="tr-TR" dirty="0"/>
              <a:t> </a:t>
            </a:r>
            <a:r>
              <a:rPr lang="tr-TR" dirty="0" err="1"/>
              <a:t>door</a:t>
            </a:r>
            <a:r>
              <a:rPr lang="tr-TR" dirty="0"/>
              <a:t> </a:t>
            </a:r>
            <a:r>
              <a:rPr lang="tr-TR" dirty="0" err="1"/>
              <a:t>het</a:t>
            </a:r>
            <a:r>
              <a:rPr lang="tr-TR" dirty="0"/>
              <a:t> </a:t>
            </a:r>
            <a:r>
              <a:rPr lang="tr-TR" dirty="0" err="1"/>
              <a:t>werkwoord</a:t>
            </a:r>
            <a:r>
              <a:rPr lang="tr-TR" dirty="0"/>
              <a:t> </a:t>
            </a:r>
            <a:r>
              <a:rPr lang="tr-TR" dirty="0" err="1"/>
              <a:t>ágapan</a:t>
            </a:r>
            <a:r>
              <a:rPr lang="tr-TR" dirty="0"/>
              <a:t>, </a:t>
            </a:r>
            <a:r>
              <a:rPr lang="tr-TR" dirty="0" err="1"/>
              <a:t>dat</a:t>
            </a:r>
            <a:r>
              <a:rPr lang="tr-TR" dirty="0"/>
              <a:t> in de </a:t>
            </a:r>
            <a:r>
              <a:rPr lang="tr-TR" dirty="0" err="1"/>
              <a:t>Griekse</a:t>
            </a:r>
            <a:r>
              <a:rPr lang="tr-TR" dirty="0"/>
              <a:t> tekst </a:t>
            </a:r>
            <a:r>
              <a:rPr lang="tr-TR" dirty="0" err="1"/>
              <a:t>van</a:t>
            </a:r>
            <a:r>
              <a:rPr lang="tr-TR" dirty="0"/>
              <a:t> </a:t>
            </a:r>
            <a:r>
              <a:rPr lang="tr-TR" dirty="0" err="1"/>
              <a:t>Johannes</a:t>
            </a:r>
            <a:r>
              <a:rPr lang="tr-TR" dirty="0"/>
              <a:t> 3:16 </a:t>
            </a:r>
            <a:r>
              <a:rPr lang="tr-TR" dirty="0" err="1"/>
              <a:t>staat</a:t>
            </a:r>
            <a:r>
              <a:rPr lang="tr-TR" dirty="0"/>
              <a:t>, </a:t>
            </a:r>
            <a:r>
              <a:rPr lang="tr-TR" dirty="0" err="1"/>
              <a:t>waar</a:t>
            </a:r>
            <a:r>
              <a:rPr lang="tr-TR" dirty="0"/>
              <a:t> </a:t>
            </a:r>
            <a:r>
              <a:rPr lang="tr-TR" dirty="0" err="1"/>
              <a:t>wij</a:t>
            </a:r>
            <a:r>
              <a:rPr lang="tr-TR" dirty="0"/>
              <a:t> </a:t>
            </a:r>
            <a:r>
              <a:rPr lang="tr-TR" dirty="0" err="1"/>
              <a:t>Jezus</a:t>
            </a:r>
            <a:r>
              <a:rPr lang="tr-TR" dirty="0"/>
              <a:t> </a:t>
            </a:r>
            <a:r>
              <a:rPr lang="tr-TR" dirty="0" err="1"/>
              <a:t>horen</a:t>
            </a:r>
            <a:r>
              <a:rPr lang="tr-TR" dirty="0"/>
              <a:t> </a:t>
            </a:r>
            <a:r>
              <a:rPr lang="tr-TR" dirty="0" err="1"/>
              <a:t>zeggen</a:t>
            </a:r>
            <a:r>
              <a:rPr lang="tr-TR" dirty="0"/>
              <a:t>: „</a:t>
            </a:r>
            <a:r>
              <a:rPr lang="tr-TR" dirty="0" err="1"/>
              <a:t>God</a:t>
            </a:r>
            <a:r>
              <a:rPr lang="tr-TR" dirty="0"/>
              <a:t> </a:t>
            </a:r>
            <a:r>
              <a:rPr lang="tr-TR" dirty="0" err="1"/>
              <a:t>heeft</a:t>
            </a:r>
            <a:r>
              <a:rPr lang="tr-TR" dirty="0"/>
              <a:t> de </a:t>
            </a:r>
            <a:r>
              <a:rPr lang="tr-TR" dirty="0" err="1"/>
              <a:t>wereld</a:t>
            </a:r>
            <a:r>
              <a:rPr lang="tr-TR" dirty="0"/>
              <a:t> </a:t>
            </a:r>
            <a:r>
              <a:rPr lang="tr-TR" dirty="0" err="1"/>
              <a:t>zozeer</a:t>
            </a:r>
            <a:r>
              <a:rPr lang="tr-TR" dirty="0"/>
              <a:t> </a:t>
            </a:r>
            <a:r>
              <a:rPr lang="tr-TR" dirty="0" err="1"/>
              <a:t>liefgehad</a:t>
            </a:r>
            <a:r>
              <a:rPr lang="tr-TR" dirty="0"/>
              <a:t> </a:t>
            </a:r>
            <a:r>
              <a:rPr lang="tr-TR" dirty="0" err="1"/>
              <a:t>dat</a:t>
            </a:r>
            <a:r>
              <a:rPr lang="tr-TR" dirty="0"/>
              <a:t> </a:t>
            </a:r>
            <a:r>
              <a:rPr lang="tr-TR" dirty="0" err="1"/>
              <a:t>hij</a:t>
            </a:r>
            <a:r>
              <a:rPr lang="tr-TR" dirty="0"/>
              <a:t> </a:t>
            </a:r>
            <a:r>
              <a:rPr lang="tr-TR" dirty="0" err="1"/>
              <a:t>zijn</a:t>
            </a:r>
            <a:r>
              <a:rPr lang="tr-TR" dirty="0"/>
              <a:t> </a:t>
            </a:r>
            <a:r>
              <a:rPr lang="tr-TR" dirty="0" err="1"/>
              <a:t>eniggeboren</a:t>
            </a:r>
            <a:r>
              <a:rPr lang="tr-TR" dirty="0"/>
              <a:t> </a:t>
            </a:r>
            <a:r>
              <a:rPr lang="tr-TR" dirty="0" err="1"/>
              <a:t>Zoon</a:t>
            </a:r>
            <a:r>
              <a:rPr lang="tr-TR" dirty="0"/>
              <a:t> </a:t>
            </a:r>
            <a:r>
              <a:rPr lang="tr-TR" dirty="0" err="1"/>
              <a:t>heeft</a:t>
            </a:r>
            <a:r>
              <a:rPr lang="tr-TR" dirty="0"/>
              <a:t> </a:t>
            </a:r>
            <a:r>
              <a:rPr lang="tr-TR" dirty="0" err="1"/>
              <a:t>gegeven</a:t>
            </a:r>
            <a:r>
              <a:rPr lang="tr-TR" dirty="0"/>
              <a:t>, </a:t>
            </a:r>
            <a:r>
              <a:rPr lang="tr-TR" dirty="0" err="1"/>
              <a:t>opdat</a:t>
            </a:r>
            <a:r>
              <a:rPr lang="tr-TR" dirty="0"/>
              <a:t> </a:t>
            </a:r>
            <a:r>
              <a:rPr lang="tr-TR" dirty="0" err="1"/>
              <a:t>een</a:t>
            </a:r>
            <a:r>
              <a:rPr lang="tr-TR" dirty="0"/>
              <a:t> </a:t>
            </a:r>
            <a:r>
              <a:rPr lang="tr-TR" dirty="0" err="1"/>
              <a:t>ieder</a:t>
            </a:r>
            <a:r>
              <a:rPr lang="tr-TR" dirty="0"/>
              <a:t> </a:t>
            </a:r>
            <a:r>
              <a:rPr lang="tr-TR" dirty="0" err="1"/>
              <a:t>die</a:t>
            </a:r>
            <a:r>
              <a:rPr lang="tr-TR" dirty="0"/>
              <a:t> </a:t>
            </a:r>
            <a:r>
              <a:rPr lang="tr-TR" dirty="0" err="1"/>
              <a:t>geloof</a:t>
            </a:r>
            <a:r>
              <a:rPr lang="tr-TR" dirty="0"/>
              <a:t> </a:t>
            </a:r>
            <a:r>
              <a:rPr lang="tr-TR" dirty="0" err="1"/>
              <a:t>oefent</a:t>
            </a:r>
            <a:r>
              <a:rPr lang="tr-TR" dirty="0"/>
              <a:t> in hem, </a:t>
            </a:r>
            <a:r>
              <a:rPr lang="tr-TR" dirty="0" err="1"/>
              <a:t>niet</a:t>
            </a:r>
            <a:r>
              <a:rPr lang="tr-TR" dirty="0"/>
              <a:t> </a:t>
            </a:r>
            <a:r>
              <a:rPr lang="tr-TR" dirty="0" err="1"/>
              <a:t>vernietigd</a:t>
            </a:r>
            <a:r>
              <a:rPr lang="tr-TR" dirty="0"/>
              <a:t> </a:t>
            </a:r>
            <a:r>
              <a:rPr lang="tr-TR" dirty="0" err="1"/>
              <a:t>zou</a:t>
            </a:r>
            <a:r>
              <a:rPr lang="tr-TR" dirty="0"/>
              <a:t> </a:t>
            </a:r>
            <a:r>
              <a:rPr lang="tr-TR" dirty="0" err="1"/>
              <a:t>worden</a:t>
            </a:r>
            <a:r>
              <a:rPr lang="tr-TR" dirty="0"/>
              <a:t>, </a:t>
            </a:r>
            <a:r>
              <a:rPr lang="tr-TR" dirty="0" err="1"/>
              <a:t>maar</a:t>
            </a:r>
            <a:r>
              <a:rPr lang="tr-TR" dirty="0"/>
              <a:t> </a:t>
            </a:r>
            <a:r>
              <a:rPr lang="tr-TR" dirty="0" err="1"/>
              <a:t>eeuwig</a:t>
            </a:r>
            <a:r>
              <a:rPr lang="tr-TR" dirty="0"/>
              <a:t> </a:t>
            </a:r>
            <a:r>
              <a:rPr lang="tr-TR" dirty="0" err="1"/>
              <a:t>leven</a:t>
            </a:r>
            <a:r>
              <a:rPr lang="tr-TR" dirty="0"/>
              <a:t> </a:t>
            </a:r>
            <a:r>
              <a:rPr lang="tr-TR" dirty="0" err="1"/>
              <a:t>zou</a:t>
            </a:r>
            <a:r>
              <a:rPr lang="tr-TR" dirty="0"/>
              <a:t> </a:t>
            </a:r>
            <a:r>
              <a:rPr lang="tr-TR" dirty="0" err="1"/>
              <a:t>hebben</a:t>
            </a:r>
            <a:r>
              <a:rPr lang="tr-TR" dirty="0" smtClean="0"/>
              <a:t>.”</a:t>
            </a:r>
            <a:endParaRPr lang="tr-TR" dirty="0"/>
          </a:p>
          <a:p>
            <a:r>
              <a:rPr lang="tr-TR" dirty="0"/>
              <a:t>3 Dolayısıyla “dost” sözcüğünün türetildiği Yunanca fiil, İsa’nın “Allah dünyayı öyle sevdi ki, biricik Oğlunu verdi; ta ki, ona iman eden her adam helâk olmasın ancak ebedî hayatı olsun” sözlerinin kayıtlı olduğu </a:t>
            </a:r>
            <a:r>
              <a:rPr lang="tr-TR" dirty="0" err="1"/>
              <a:t>Yuhanna</a:t>
            </a:r>
            <a:r>
              <a:rPr lang="tr-TR" dirty="0"/>
              <a:t> 3:16 ayetinin Yunanca metninde geçen </a:t>
            </a:r>
            <a:r>
              <a:rPr lang="tr-TR" dirty="0" err="1"/>
              <a:t>agapan</a:t>
            </a:r>
            <a:r>
              <a:rPr lang="tr-TR" dirty="0"/>
              <a:t> fiilinin yansıttığı sevgiden daha sıcak ve daha candan bir duyguya işaret eder.</a:t>
            </a:r>
          </a:p>
        </p:txBody>
      </p:sp>
    </p:spTree>
    <p:extLst>
      <p:ext uri="{BB962C8B-B14F-4D97-AF65-F5344CB8AC3E}">
        <p14:creationId xmlns:p14="http://schemas.microsoft.com/office/powerpoint/2010/main" val="3536043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Kaynakça</a:t>
            </a:r>
            <a:endParaRPr lang="tr-TR" dirty="0"/>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www.taal-oefenen.nl/instruction/taal/werkwoorden/werkwoorden-algemeen/wat-is-een-werkwoord</a:t>
            </a:r>
            <a:endParaRPr lang="tr-TR" dirty="0" smtClean="0"/>
          </a:p>
          <a:p>
            <a:r>
              <a:rPr lang="tr-TR" dirty="0">
                <a:hlinkClick r:id="rId3"/>
              </a:rPr>
              <a:t>https://</a:t>
            </a:r>
            <a:r>
              <a:rPr lang="tr-TR" dirty="0" smtClean="0">
                <a:hlinkClick r:id="rId3"/>
              </a:rPr>
              <a:t>nl.wikipedia.org/wiki/Werkwoord</a:t>
            </a:r>
            <a:endParaRPr lang="tr-TR" dirty="0" smtClean="0"/>
          </a:p>
          <a:p>
            <a:endParaRPr lang="tr-TR" dirty="0" smtClean="0"/>
          </a:p>
          <a:p>
            <a:endParaRPr lang="tr-TR" dirty="0"/>
          </a:p>
        </p:txBody>
      </p:sp>
    </p:spTree>
    <p:extLst>
      <p:ext uri="{BB962C8B-B14F-4D97-AF65-F5344CB8AC3E}">
        <p14:creationId xmlns:p14="http://schemas.microsoft.com/office/powerpoint/2010/main" val="433580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Werkwoord</a:t>
            </a:r>
            <a:endParaRPr lang="tr-TR" dirty="0"/>
          </a:p>
        </p:txBody>
      </p:sp>
      <p:sp>
        <p:nvSpPr>
          <p:cNvPr id="3" name="İçerik Yer Tutucusu 2"/>
          <p:cNvSpPr>
            <a:spLocks noGrp="1"/>
          </p:cNvSpPr>
          <p:nvPr>
            <p:ph idx="1"/>
          </p:nvPr>
        </p:nvSpPr>
        <p:spPr/>
        <p:txBody>
          <a:bodyPr/>
          <a:lstStyle/>
          <a:p>
            <a:r>
              <a:rPr lang="nl-NL" dirty="0"/>
              <a:t>Werkwoorden kunnen veranderen in de </a:t>
            </a:r>
            <a:r>
              <a:rPr lang="nl-NL" dirty="0" smtClean="0"/>
              <a:t>zin</a:t>
            </a:r>
            <a:r>
              <a:rPr lang="tr-TR" dirty="0" smtClean="0"/>
              <a:t>: </a:t>
            </a:r>
            <a:r>
              <a:rPr lang="tr-TR" dirty="0"/>
              <a:t>z</a:t>
            </a:r>
            <a:r>
              <a:rPr lang="nl-NL" dirty="0" smtClean="0"/>
              <a:t>e </a:t>
            </a:r>
            <a:r>
              <a:rPr lang="nl-NL" dirty="0"/>
              <a:t>geven aan in welke tijd (tegenwoordige of verleden tijd) de zin staat</a:t>
            </a:r>
            <a:r>
              <a:rPr lang="nl-NL" dirty="0" smtClean="0"/>
              <a:t>.</a:t>
            </a:r>
            <a:endParaRPr lang="tr-TR" dirty="0" smtClean="0"/>
          </a:p>
          <a:p>
            <a:r>
              <a:rPr lang="nl-NL" dirty="0"/>
              <a:t>Tegenwoordige </a:t>
            </a:r>
            <a:r>
              <a:rPr lang="nl-NL" dirty="0" smtClean="0"/>
              <a:t>tijd</a:t>
            </a:r>
            <a:r>
              <a:rPr lang="tr-TR" dirty="0" smtClean="0"/>
              <a:t>: </a:t>
            </a:r>
            <a:r>
              <a:rPr lang="nl-NL" dirty="0" smtClean="0"/>
              <a:t>Ik </a:t>
            </a:r>
            <a:r>
              <a:rPr lang="nl-NL" dirty="0"/>
              <a:t>loop naar </a:t>
            </a:r>
            <a:r>
              <a:rPr lang="nl-NL" dirty="0" smtClean="0"/>
              <a:t>school</a:t>
            </a:r>
            <a:r>
              <a:rPr lang="tr-TR" dirty="0" smtClean="0"/>
              <a:t>; </a:t>
            </a:r>
            <a:r>
              <a:rPr lang="nl-NL" dirty="0" smtClean="0"/>
              <a:t>Wij </a:t>
            </a:r>
            <a:r>
              <a:rPr lang="nl-NL" dirty="0"/>
              <a:t>lopen naar school.</a:t>
            </a:r>
          </a:p>
          <a:p>
            <a:r>
              <a:rPr lang="nl-NL" dirty="0"/>
              <a:t>Verleden </a:t>
            </a:r>
            <a:r>
              <a:rPr lang="nl-NL" dirty="0" smtClean="0"/>
              <a:t>tijd</a:t>
            </a:r>
            <a:r>
              <a:rPr lang="tr-TR" dirty="0" smtClean="0"/>
              <a:t>: </a:t>
            </a:r>
            <a:r>
              <a:rPr lang="nl-NL" dirty="0" smtClean="0"/>
              <a:t>Ik </a:t>
            </a:r>
            <a:r>
              <a:rPr lang="nl-NL" dirty="0"/>
              <a:t>liep naar </a:t>
            </a:r>
            <a:r>
              <a:rPr lang="nl-NL" dirty="0" smtClean="0"/>
              <a:t>school</a:t>
            </a:r>
            <a:r>
              <a:rPr lang="tr-TR" dirty="0" smtClean="0"/>
              <a:t>; </a:t>
            </a:r>
            <a:r>
              <a:rPr lang="nl-NL" dirty="0" smtClean="0"/>
              <a:t>Wij </a:t>
            </a:r>
            <a:r>
              <a:rPr lang="nl-NL" dirty="0"/>
              <a:t>liepen naar </a:t>
            </a:r>
            <a:r>
              <a:rPr lang="nl-NL" dirty="0" smtClean="0"/>
              <a:t>school</a:t>
            </a:r>
            <a:endParaRPr lang="tr-TR" dirty="0" smtClean="0"/>
          </a:p>
          <a:p>
            <a:r>
              <a:rPr lang="nl-NL" dirty="0"/>
              <a:t>In één zin kunnen meerdere werkwoorden voorkomen. </a:t>
            </a:r>
            <a:r>
              <a:rPr lang="nl-NL" dirty="0"/>
              <a:t/>
            </a:r>
            <a:br>
              <a:rPr lang="nl-NL" dirty="0"/>
            </a:br>
            <a:r>
              <a:rPr lang="nl-NL" dirty="0"/>
              <a:t>Samen geven de werkwoorden de totale actie weer. </a:t>
            </a:r>
            <a:r>
              <a:rPr lang="nl-NL" dirty="0"/>
              <a:t/>
            </a:r>
            <a:br>
              <a:rPr lang="nl-NL" dirty="0"/>
            </a:br>
            <a:r>
              <a:rPr lang="nl-NL" dirty="0"/>
              <a:t>Kijk maar eens naar de volgende zin</a:t>
            </a:r>
            <a:r>
              <a:rPr lang="nl-NL" dirty="0" smtClean="0"/>
              <a:t>.</a:t>
            </a:r>
            <a:endParaRPr lang="tr-TR" dirty="0" smtClean="0"/>
          </a:p>
          <a:p>
            <a:r>
              <a:rPr lang="nl-NL" dirty="0"/>
              <a:t>De juffrouw </a:t>
            </a:r>
            <a:r>
              <a:rPr lang="nl-NL" b="1" dirty="0"/>
              <a:t>heeft </a:t>
            </a:r>
            <a:r>
              <a:rPr lang="nl-NL" dirty="0"/>
              <a:t>vanochtend alle kinderen een overhoring </a:t>
            </a:r>
            <a:r>
              <a:rPr lang="nl-NL" b="1" dirty="0"/>
              <a:t>laten maken</a:t>
            </a:r>
            <a:r>
              <a:rPr lang="nl-NL" dirty="0"/>
              <a:t>.</a:t>
            </a:r>
            <a:endParaRPr lang="nl-NL" dirty="0"/>
          </a:p>
          <a:p>
            <a:endParaRPr lang="tr-TR" dirty="0"/>
          </a:p>
        </p:txBody>
      </p:sp>
    </p:spTree>
    <p:extLst>
      <p:ext uri="{BB962C8B-B14F-4D97-AF65-F5344CB8AC3E}">
        <p14:creationId xmlns:p14="http://schemas.microsoft.com/office/powerpoint/2010/main" val="1173509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nl-NL" dirty="0"/>
              <a:t>Het werkwoord (Latijn: verbum [afk.: ww.]) is een woordsoort die in bijna alle talen van de wereld samen met het subject (onderwerp) en eventueel een of meer objecten (voorwerp) de basis vormt van een zin</a:t>
            </a:r>
            <a:r>
              <a:rPr lang="nl-NL" dirty="0" smtClean="0"/>
              <a:t>.</a:t>
            </a:r>
            <a:r>
              <a:rPr lang="tr-TR" dirty="0" smtClean="0"/>
              <a:t> </a:t>
            </a:r>
            <a:r>
              <a:rPr lang="tr-TR" dirty="0" err="1" smtClean="0"/>
              <a:t>Kenmerken</a:t>
            </a:r>
            <a:r>
              <a:rPr lang="tr-TR" dirty="0" smtClean="0"/>
              <a:t>:</a:t>
            </a:r>
          </a:p>
          <a:p>
            <a:pPr marL="0" indent="0">
              <a:buNone/>
            </a:pPr>
            <a:r>
              <a:rPr lang="nl-NL" dirty="0"/>
              <a:t>Werkwoorden kunnen algemeen worden gedefinieerd als een woordsoort die een handeling, gebeurtenis of toestand </a:t>
            </a:r>
            <a:r>
              <a:rPr lang="nl-NL" dirty="0" smtClean="0"/>
              <a:t>uitdrukt.</a:t>
            </a:r>
            <a:r>
              <a:rPr lang="tr-TR" dirty="0" smtClean="0"/>
              <a:t> </a:t>
            </a:r>
            <a:r>
              <a:rPr lang="nl-NL" dirty="0" smtClean="0"/>
              <a:t>Werkwoorden </a:t>
            </a:r>
            <a:r>
              <a:rPr lang="nl-NL" dirty="0"/>
              <a:t>verschillen als woordsoort wezenlijk van naamwoorden, doordat ze geen verwijzende functie hebben maar een actie (doen, gooien), toestand (zijn, staan, drijven) of een gebeurtenis (sterven, glinsteren) uitdrukken.</a:t>
            </a:r>
          </a:p>
          <a:p>
            <a:endParaRPr lang="nl-NL" dirty="0"/>
          </a:p>
          <a:p>
            <a:pPr marL="0" indent="0">
              <a:buNone/>
            </a:pPr>
            <a:r>
              <a:rPr lang="nl-NL" dirty="0"/>
              <a:t>Een belangrijk kenmerk van werkwoorden is verder dat ze in veel talen een groot aantal verschillende morfologische verschijningsvormen kunnen aannemen. Het voorkomen van deze verschillende vormen wordt vervoeging of conjugatie genoemd. Bij de vervoeging spelen een aantal aspecten zoals tijd, wijs en persoon een cruciale rol, de zogeheten grammaticale categorieën. Al deze aspecten komen in de vervoegde werkwoordsvormen tot uiting, met name in de specifieke uitgangen. In sommige (synthetische) talen zit er nog meer informatie in een werkwoordsvorm vervat, waardoor deze in extreme gevallen op zichzelf als een hele zin kan fungeren (dit heet ook wel taalkundige incorporatie).</a:t>
            </a:r>
            <a:endParaRPr lang="tr-TR" dirty="0"/>
          </a:p>
        </p:txBody>
      </p:sp>
    </p:spTree>
    <p:extLst>
      <p:ext uri="{BB962C8B-B14F-4D97-AF65-F5344CB8AC3E}">
        <p14:creationId xmlns:p14="http://schemas.microsoft.com/office/powerpoint/2010/main" val="2508511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nl-NL" dirty="0"/>
              <a:t>Men onderscheidt overgankelijke (transitieve) en onovergankelijke (intransitieve) werkwoorden.</a:t>
            </a:r>
          </a:p>
          <a:p>
            <a:pPr marL="0" indent="0">
              <a:buNone/>
            </a:pPr>
            <a:r>
              <a:rPr lang="nl-NL" dirty="0" smtClean="0"/>
              <a:t>Overgankelijke </a:t>
            </a:r>
            <a:r>
              <a:rPr lang="nl-NL" dirty="0"/>
              <a:t>werkwoorden</a:t>
            </a:r>
          </a:p>
          <a:p>
            <a:pPr marL="0" indent="0">
              <a:buNone/>
            </a:pPr>
            <a:r>
              <a:rPr lang="nl-NL" dirty="0"/>
              <a:t>1rightarrow blue.svg Zie ook actief/passief, argument, transitiviteit</a:t>
            </a:r>
          </a:p>
          <a:p>
            <a:pPr marL="0" indent="0">
              <a:buNone/>
            </a:pPr>
            <a:r>
              <a:rPr lang="nl-NL" dirty="0"/>
              <a:t>Overgankelijke of transitieve werkwoorden hebben naast een onderwerp ook een of meer objecten. Dit object is meestal een lijdend voorwerp, meewerkend voorwerp of </a:t>
            </a:r>
            <a:r>
              <a:rPr lang="nl-NL" dirty="0" smtClean="0"/>
              <a:t>voorzetselvoorwerp:</a:t>
            </a:r>
            <a:r>
              <a:rPr lang="tr-TR" dirty="0" smtClean="0"/>
              <a:t> </a:t>
            </a:r>
            <a:r>
              <a:rPr lang="nl-NL" dirty="0" smtClean="0"/>
              <a:t>Jan </a:t>
            </a:r>
            <a:r>
              <a:rPr lang="nl-NL" dirty="0"/>
              <a:t>slaat Piet</a:t>
            </a:r>
          </a:p>
          <a:p>
            <a:pPr marL="0" indent="0">
              <a:buNone/>
            </a:pPr>
            <a:r>
              <a:rPr lang="nl-NL" dirty="0"/>
              <a:t>Deze bovenstaande zin heeft één object, in dit geval ook het lijdend voorwerp: Piet. Jan is het onderwerp.</a:t>
            </a:r>
          </a:p>
          <a:p>
            <a:pPr marL="0" indent="0">
              <a:buNone/>
            </a:pPr>
            <a:r>
              <a:rPr lang="nl-NL" dirty="0" smtClean="0"/>
              <a:t>Jan </a:t>
            </a:r>
            <a:r>
              <a:rPr lang="nl-NL" dirty="0"/>
              <a:t>geeft Piet een boek</a:t>
            </a:r>
          </a:p>
          <a:p>
            <a:pPr marL="0" indent="0">
              <a:buNone/>
            </a:pPr>
            <a:r>
              <a:rPr lang="nl-NL" dirty="0"/>
              <a:t>Deze zin heeft twee objecten: Piet en een boek (Piet is meewerkend voorwerp, een boek lijdend voorwerp</a:t>
            </a:r>
            <a:r>
              <a:rPr lang="nl-NL" dirty="0" smtClean="0"/>
              <a:t>).</a:t>
            </a:r>
            <a:endParaRPr lang="nl-NL" dirty="0"/>
          </a:p>
          <a:p>
            <a:pPr marL="0" indent="0">
              <a:buNone/>
            </a:pPr>
            <a:r>
              <a:rPr lang="nl-NL" dirty="0"/>
              <a:t>Kenmerkend is dat het object subject wordt en vice versa, wanneer je het werkwoord passief maakt. Bijvoorbeeld: ‘ik sla hem’ wordt na passiveren: ‘hij wordt door mij geslagen’. Zie verder bedrijvende vorm en lijdende vorm.</a:t>
            </a:r>
            <a:endParaRPr lang="tr-TR" dirty="0"/>
          </a:p>
        </p:txBody>
      </p:sp>
    </p:spTree>
    <p:extLst>
      <p:ext uri="{BB962C8B-B14F-4D97-AF65-F5344CB8AC3E}">
        <p14:creationId xmlns:p14="http://schemas.microsoft.com/office/powerpoint/2010/main" val="685177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nl-NL" dirty="0"/>
              <a:t>Onovergankelijke of intransitieve werkwoorden hebben geen direct of indirect object:</a:t>
            </a:r>
          </a:p>
          <a:p>
            <a:pPr marL="0" indent="0">
              <a:buNone/>
            </a:pPr>
            <a:r>
              <a:rPr lang="nl-NL" dirty="0" smtClean="0"/>
              <a:t>Hij </a:t>
            </a:r>
            <a:r>
              <a:rPr lang="nl-NL" dirty="0"/>
              <a:t>glimt</a:t>
            </a:r>
          </a:p>
          <a:p>
            <a:pPr marL="0" indent="0">
              <a:buNone/>
            </a:pPr>
            <a:r>
              <a:rPr lang="nl-NL" dirty="0"/>
              <a:t>Er zijn ook werkwoorden die zowel met als zonder object kunnen optreden</a:t>
            </a:r>
            <a:r>
              <a:rPr lang="nl-NL" dirty="0" smtClean="0"/>
              <a:t>:</a:t>
            </a:r>
            <a:endParaRPr lang="nl-NL" dirty="0"/>
          </a:p>
          <a:p>
            <a:pPr marL="0" indent="0">
              <a:buNone/>
            </a:pPr>
            <a:r>
              <a:rPr lang="nl-NL" dirty="0"/>
              <a:t>Het sneeuwt</a:t>
            </a:r>
          </a:p>
          <a:p>
            <a:pPr marL="0" indent="0">
              <a:buNone/>
            </a:pPr>
            <a:r>
              <a:rPr lang="nl-NL" dirty="0"/>
              <a:t>Het sneeuwt poedersuiker</a:t>
            </a:r>
          </a:p>
          <a:p>
            <a:pPr marL="0" indent="0">
              <a:buNone/>
            </a:pPr>
            <a:r>
              <a:rPr lang="nl-NL" dirty="0"/>
              <a:t>Een onovergankelijk werkwoord kan wel een voorzetselvoorwerp hebben</a:t>
            </a:r>
            <a:r>
              <a:rPr lang="nl-NL" dirty="0" smtClean="0"/>
              <a:t>:</a:t>
            </a:r>
            <a:endParaRPr lang="nl-NL" dirty="0"/>
          </a:p>
          <a:p>
            <a:pPr marL="0" indent="0">
              <a:buNone/>
            </a:pPr>
            <a:r>
              <a:rPr lang="nl-NL" dirty="0"/>
              <a:t>Hij kijkt naar de film</a:t>
            </a:r>
          </a:p>
          <a:p>
            <a:pPr marL="0" indent="0">
              <a:buNone/>
            </a:pPr>
            <a:r>
              <a:rPr lang="nl-NL" dirty="0"/>
              <a:t>N.B. Het werkwoord 'kijken' kan ook overgankelijk gebruikt worden: Hij kijkt de kat uit de boom.</a:t>
            </a:r>
            <a:endParaRPr lang="tr-TR" dirty="0"/>
          </a:p>
        </p:txBody>
      </p:sp>
    </p:spTree>
    <p:extLst>
      <p:ext uri="{BB962C8B-B14F-4D97-AF65-F5344CB8AC3E}">
        <p14:creationId xmlns:p14="http://schemas.microsoft.com/office/powerpoint/2010/main" val="715224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Werkwoord</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Alternatieve</a:t>
            </a:r>
            <a:r>
              <a:rPr lang="tr-TR" dirty="0" smtClean="0"/>
              <a:t> modellen: </a:t>
            </a:r>
            <a:r>
              <a:rPr lang="nl-NL" dirty="0" smtClean="0"/>
              <a:t>In </a:t>
            </a:r>
            <a:r>
              <a:rPr lang="nl-NL" dirty="0"/>
              <a:t>termen van thematische relaties hebben transitieve werkwoorden altijd minstens twee argumenten, nl. het direct of indirect object, naast het onderwerp dat het eerste argument is. In dit verband wordt ook wel gesproken van valentie</a:t>
            </a:r>
            <a:r>
              <a:rPr lang="nl-NL" dirty="0" smtClean="0"/>
              <a:t>.</a:t>
            </a:r>
            <a:r>
              <a:rPr lang="tr-TR" dirty="0" smtClean="0"/>
              <a:t> </a:t>
            </a:r>
            <a:r>
              <a:rPr lang="tr-TR" dirty="0" err="1" smtClean="0"/>
              <a:t>Getal</a:t>
            </a:r>
            <a:r>
              <a:rPr lang="tr-TR" dirty="0" smtClean="0"/>
              <a:t> en </a:t>
            </a:r>
            <a:r>
              <a:rPr lang="tr-TR" dirty="0" err="1" smtClean="0"/>
              <a:t>persoon</a:t>
            </a:r>
            <a:r>
              <a:rPr lang="tr-TR" dirty="0" smtClean="0"/>
              <a:t>:</a:t>
            </a:r>
          </a:p>
          <a:p>
            <a:r>
              <a:rPr lang="nl-NL" dirty="0"/>
              <a:t>n bijna alle talen (behalve de puur </a:t>
            </a:r>
            <a:r>
              <a:rPr lang="nl-NL" dirty="0">
                <a:hlinkClick r:id="rId2" tooltip="Analytische taal"/>
              </a:rPr>
              <a:t>analytische</a:t>
            </a:r>
            <a:r>
              <a:rPr lang="nl-NL" dirty="0"/>
              <a:t>) veranderen werkwoorden in meer of mindere mate van vorm al naargelang het </a:t>
            </a:r>
            <a:r>
              <a:rPr lang="nl-NL" i="1" dirty="0"/>
              <a:t>getal</a:t>
            </a:r>
            <a:r>
              <a:rPr lang="nl-NL" dirty="0"/>
              <a:t>, de </a:t>
            </a:r>
            <a:r>
              <a:rPr lang="nl-NL" i="1" dirty="0"/>
              <a:t>persoon</a:t>
            </a:r>
            <a:r>
              <a:rPr lang="nl-NL" dirty="0"/>
              <a:t> en soms ook het </a:t>
            </a:r>
            <a:r>
              <a:rPr lang="nl-NL" i="1" dirty="0"/>
              <a:t>geslacht</a:t>
            </a:r>
            <a:r>
              <a:rPr lang="nl-NL" dirty="0"/>
              <a:t> van het bijbehorende subject. Dit heet de </a:t>
            </a:r>
            <a:r>
              <a:rPr lang="nl-NL" dirty="0">
                <a:hlinkClick r:id="rId3" tooltip="Vervoeging"/>
              </a:rPr>
              <a:t>vervoeging</a:t>
            </a:r>
            <a:r>
              <a:rPr lang="nl-NL" dirty="0"/>
              <a:t>. De aldus aan het subject aangepaste werkwoordsvorm heet ook wel de </a:t>
            </a:r>
            <a:r>
              <a:rPr lang="nl-NL" dirty="0">
                <a:hlinkClick r:id="rId4" tooltip="Persoonsvorm"/>
              </a:rPr>
              <a:t>persoonsvorm</a:t>
            </a:r>
            <a:r>
              <a:rPr lang="nl-NL" dirty="0"/>
              <a:t>. Met het getal wordt bedoeld </a:t>
            </a:r>
            <a:r>
              <a:rPr lang="nl-NL" dirty="0">
                <a:hlinkClick r:id="rId5" tooltip="Enkelvoud"/>
              </a:rPr>
              <a:t>enkelvoud</a:t>
            </a:r>
            <a:r>
              <a:rPr lang="nl-NL" dirty="0"/>
              <a:t> (</a:t>
            </a:r>
            <a:r>
              <a:rPr lang="nl-NL" i="1" dirty="0"/>
              <a:t>singularis</a:t>
            </a:r>
            <a:r>
              <a:rPr lang="nl-NL" dirty="0"/>
              <a:t>) of </a:t>
            </a:r>
            <a:r>
              <a:rPr lang="nl-NL" dirty="0">
                <a:hlinkClick r:id="rId6" tooltip="Meervoud (taal)"/>
              </a:rPr>
              <a:t>meervoud</a:t>
            </a:r>
            <a:r>
              <a:rPr lang="nl-NL" dirty="0"/>
              <a:t> (</a:t>
            </a:r>
            <a:r>
              <a:rPr lang="nl-NL" i="1" dirty="0"/>
              <a:t>pluralis</a:t>
            </a:r>
            <a:r>
              <a:rPr lang="nl-NL" dirty="0"/>
              <a:t>). Sommige talen kennen ook nog het </a:t>
            </a:r>
            <a:r>
              <a:rPr lang="nl-NL" dirty="0">
                <a:hlinkClick r:id="rId7" tooltip="Dualis"/>
              </a:rPr>
              <a:t>tweevoud</a:t>
            </a:r>
            <a:r>
              <a:rPr lang="nl-NL" dirty="0"/>
              <a:t> (</a:t>
            </a:r>
            <a:r>
              <a:rPr lang="nl-NL" i="1" dirty="0"/>
              <a:t>dualis</a:t>
            </a:r>
            <a:r>
              <a:rPr lang="nl-NL" dirty="0"/>
              <a:t>). Persoon onderscheiden wij in </a:t>
            </a:r>
            <a:r>
              <a:rPr lang="nl-NL" i="1" dirty="0"/>
              <a:t>eerste</a:t>
            </a:r>
            <a:r>
              <a:rPr lang="nl-NL" dirty="0"/>
              <a:t>, </a:t>
            </a:r>
            <a:r>
              <a:rPr lang="nl-NL" i="1" dirty="0"/>
              <a:t>tweede</a:t>
            </a:r>
            <a:r>
              <a:rPr lang="nl-NL" dirty="0"/>
              <a:t> en </a:t>
            </a:r>
            <a:r>
              <a:rPr lang="nl-NL" i="1" dirty="0"/>
              <a:t>derde persoon</a:t>
            </a:r>
            <a:r>
              <a:rPr lang="nl-NL" dirty="0"/>
              <a:t>. Deze zijn in het enkelvoud: (1) </a:t>
            </a:r>
            <a:r>
              <a:rPr lang="nl-NL" i="1" dirty="0"/>
              <a:t>ik</a:t>
            </a:r>
            <a:r>
              <a:rPr lang="nl-NL" dirty="0"/>
              <a:t>, (2) </a:t>
            </a:r>
            <a:r>
              <a:rPr lang="nl-NL" i="1" dirty="0"/>
              <a:t>jij</a:t>
            </a:r>
            <a:r>
              <a:rPr lang="nl-NL" dirty="0"/>
              <a:t> en </a:t>
            </a:r>
            <a:r>
              <a:rPr lang="nl-NL" i="1" dirty="0"/>
              <a:t>u</a:t>
            </a:r>
            <a:r>
              <a:rPr lang="nl-NL" dirty="0"/>
              <a:t> (en </a:t>
            </a:r>
            <a:r>
              <a:rPr lang="nl-NL" i="1" dirty="0"/>
              <a:t>gij</a:t>
            </a:r>
            <a:r>
              <a:rPr lang="nl-NL" dirty="0"/>
              <a:t>) en (3) </a:t>
            </a:r>
            <a:r>
              <a:rPr lang="nl-NL" i="1" dirty="0"/>
              <a:t>hij</a:t>
            </a:r>
            <a:r>
              <a:rPr lang="nl-NL" dirty="0"/>
              <a:t>, </a:t>
            </a:r>
            <a:r>
              <a:rPr lang="nl-NL" i="1" dirty="0"/>
              <a:t>zij</a:t>
            </a:r>
            <a:r>
              <a:rPr lang="nl-NL" dirty="0"/>
              <a:t> en </a:t>
            </a:r>
            <a:r>
              <a:rPr lang="nl-NL" i="1" dirty="0"/>
              <a:t>het</a:t>
            </a:r>
            <a:r>
              <a:rPr lang="nl-NL" dirty="0"/>
              <a:t>. In het meervoud: (1) </a:t>
            </a:r>
            <a:r>
              <a:rPr lang="nl-NL" i="1" dirty="0"/>
              <a:t>wij</a:t>
            </a:r>
            <a:r>
              <a:rPr lang="nl-NL" dirty="0"/>
              <a:t>, (2) </a:t>
            </a:r>
            <a:r>
              <a:rPr lang="nl-NL" i="1" dirty="0"/>
              <a:t>jullie</a:t>
            </a:r>
            <a:r>
              <a:rPr lang="nl-NL" dirty="0"/>
              <a:t> en </a:t>
            </a:r>
            <a:r>
              <a:rPr lang="nl-NL" i="1" dirty="0"/>
              <a:t>u</a:t>
            </a:r>
            <a:r>
              <a:rPr lang="nl-NL" dirty="0"/>
              <a:t> en (3) </a:t>
            </a:r>
            <a:r>
              <a:rPr lang="nl-NL" i="1" dirty="0"/>
              <a:t>zij</a:t>
            </a:r>
            <a:r>
              <a:rPr lang="nl-NL" dirty="0"/>
              <a:t>.</a:t>
            </a:r>
            <a:endParaRPr lang="tr-TR" dirty="0"/>
          </a:p>
        </p:txBody>
      </p:sp>
    </p:spTree>
    <p:extLst>
      <p:ext uri="{BB962C8B-B14F-4D97-AF65-F5344CB8AC3E}">
        <p14:creationId xmlns:p14="http://schemas.microsoft.com/office/powerpoint/2010/main" val="4016771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Tijd</a:t>
            </a:r>
            <a:endParaRPr lang="tr-TR" dirty="0"/>
          </a:p>
        </p:txBody>
      </p:sp>
      <p:sp>
        <p:nvSpPr>
          <p:cNvPr id="3" name="İçerik Yer Tutucusu 2"/>
          <p:cNvSpPr>
            <a:spLocks noGrp="1"/>
          </p:cNvSpPr>
          <p:nvPr>
            <p:ph idx="1"/>
          </p:nvPr>
        </p:nvSpPr>
        <p:spPr/>
        <p:txBody>
          <a:bodyPr>
            <a:normAutofit fontScale="85000" lnSpcReduction="20000"/>
          </a:bodyPr>
          <a:lstStyle/>
          <a:p>
            <a:r>
              <a:rPr lang="nl-NL" dirty="0"/>
              <a:t>Werkwoorden worden ook vervoegd naar tijd (tempora):</a:t>
            </a:r>
          </a:p>
          <a:p>
            <a:endParaRPr lang="nl-NL" dirty="0"/>
          </a:p>
          <a:p>
            <a:r>
              <a:rPr lang="nl-NL" dirty="0"/>
              <a:t>Onvoltooid tegenwoordige tijd (presens): ik loop</a:t>
            </a:r>
          </a:p>
          <a:p>
            <a:r>
              <a:rPr lang="nl-NL" dirty="0"/>
              <a:t>Voltooid tegenwoordige tijd (perfectum): ik heb gelopen</a:t>
            </a:r>
          </a:p>
          <a:p>
            <a:r>
              <a:rPr lang="nl-NL" dirty="0"/>
              <a:t>Onvoltooid verleden tijd (imperfectum): ik liep</a:t>
            </a:r>
          </a:p>
          <a:p>
            <a:r>
              <a:rPr lang="nl-NL" dirty="0"/>
              <a:t>Voltooid verleden tijd (plusquamperfectum): ik had gelopen</a:t>
            </a:r>
          </a:p>
          <a:p>
            <a:r>
              <a:rPr lang="nl-NL" dirty="0"/>
              <a:t>Onvoltooid tegenwoordige toekomende tijd (futurum simplex): ik zal lopen</a:t>
            </a:r>
          </a:p>
          <a:p>
            <a:r>
              <a:rPr lang="nl-NL" dirty="0"/>
              <a:t>Voltooid tegenwoordige toekomende tijd (futurum exactum): ik zal gelopen hebben</a:t>
            </a:r>
          </a:p>
          <a:p>
            <a:r>
              <a:rPr lang="nl-NL" dirty="0"/>
              <a:t>Onvoltooid verleden toekomende tijd (futurum praeteriti): ik zou lopen</a:t>
            </a:r>
          </a:p>
          <a:p>
            <a:r>
              <a:rPr lang="nl-NL" dirty="0"/>
              <a:t>Voltooid verleden toekomende tijd (futurum exactum praeteriti): ik zou gelopen hebben</a:t>
            </a:r>
            <a:endParaRPr lang="tr-TR" dirty="0"/>
          </a:p>
        </p:txBody>
      </p:sp>
    </p:spTree>
    <p:extLst>
      <p:ext uri="{BB962C8B-B14F-4D97-AF65-F5344CB8AC3E}">
        <p14:creationId xmlns:p14="http://schemas.microsoft.com/office/powerpoint/2010/main" val="1309127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Werkwoord</a:t>
            </a:r>
            <a:endParaRPr lang="tr-TR" dirty="0"/>
          </a:p>
        </p:txBody>
      </p:sp>
      <p:sp>
        <p:nvSpPr>
          <p:cNvPr id="3" name="İçerik Yer Tutucusu 2"/>
          <p:cNvSpPr>
            <a:spLocks noGrp="1"/>
          </p:cNvSpPr>
          <p:nvPr>
            <p:ph idx="1"/>
          </p:nvPr>
        </p:nvSpPr>
        <p:spPr>
          <a:xfrm>
            <a:off x="290945" y="1392382"/>
            <a:ext cx="11513128" cy="5237018"/>
          </a:xfrm>
        </p:spPr>
        <p:txBody>
          <a:bodyPr>
            <a:normAutofit fontScale="62500" lnSpcReduction="20000"/>
          </a:bodyPr>
          <a:lstStyle/>
          <a:p>
            <a:pPr marL="0" indent="0">
              <a:buNone/>
            </a:pPr>
            <a:r>
              <a:rPr lang="tr-TR" dirty="0" err="1" smtClean="0"/>
              <a:t>Wijs</a:t>
            </a:r>
            <a:endParaRPr lang="tr-TR" dirty="0"/>
          </a:p>
          <a:p>
            <a:pPr marL="0" indent="0">
              <a:buNone/>
            </a:pPr>
            <a:r>
              <a:rPr lang="nl-NL" dirty="0" smtClean="0"/>
              <a:t>Werkwoorden </a:t>
            </a:r>
            <a:r>
              <a:rPr lang="nl-NL" dirty="0"/>
              <a:t>kennen de volgende wijzen (modi</a:t>
            </a:r>
            <a:r>
              <a:rPr lang="nl-NL" dirty="0" smtClean="0"/>
              <a:t>):</a:t>
            </a:r>
            <a:endParaRPr lang="nl-NL" dirty="0"/>
          </a:p>
          <a:p>
            <a:pPr marL="0" indent="0">
              <a:buNone/>
            </a:pPr>
            <a:r>
              <a:rPr lang="nl-NL" dirty="0"/>
              <a:t>Aantonende wijs (indicatief) </a:t>
            </a:r>
          </a:p>
          <a:p>
            <a:pPr marL="0" indent="0">
              <a:buNone/>
            </a:pPr>
            <a:r>
              <a:rPr lang="nl-NL" dirty="0"/>
              <a:t>Dit is de “normale” vorm van het werkwoord, die de werkelijkheid aangeeft: ik loop, hij liep.</a:t>
            </a:r>
          </a:p>
          <a:p>
            <a:pPr marL="0" indent="0">
              <a:buNone/>
            </a:pPr>
            <a:r>
              <a:rPr lang="nl-NL" dirty="0"/>
              <a:t>Onbepaalde wijs (infinitief) </a:t>
            </a:r>
          </a:p>
          <a:p>
            <a:pPr marL="0" indent="0">
              <a:buNone/>
            </a:pPr>
            <a:r>
              <a:rPr lang="nl-NL" dirty="0"/>
              <a:t>Het hele werkwoord: lopen.</a:t>
            </a:r>
          </a:p>
          <a:p>
            <a:pPr marL="0" indent="0">
              <a:buNone/>
            </a:pPr>
            <a:r>
              <a:rPr lang="nl-NL" dirty="0"/>
              <a:t>Gebiedende wijs (imperatief) </a:t>
            </a:r>
          </a:p>
          <a:p>
            <a:pPr marL="0" indent="0">
              <a:buNone/>
            </a:pPr>
            <a:r>
              <a:rPr lang="nl-NL" dirty="0"/>
              <a:t>Deze geeft over het algemeen een bevel weer: loop!</a:t>
            </a:r>
          </a:p>
          <a:p>
            <a:pPr marL="0" indent="0">
              <a:buNone/>
            </a:pPr>
            <a:r>
              <a:rPr lang="nl-NL" dirty="0"/>
              <a:t>Aanvoegende wijs (conjunctief) </a:t>
            </a:r>
          </a:p>
          <a:p>
            <a:pPr marL="0" indent="0">
              <a:buNone/>
            </a:pPr>
            <a:r>
              <a:rPr lang="nl-NL" dirty="0"/>
              <a:t>De basisbetekenis van de conjunctief is: "iets dat niet waar is, iets waarvan niet zeker is of het waar is, of iets waarvan men wenst dat het waar is": hij zou lopen, hij zou dat gezegd hebben, ik wou dat het zo was.</a:t>
            </a:r>
          </a:p>
          <a:p>
            <a:pPr marL="0" indent="0">
              <a:buNone/>
            </a:pPr>
            <a:r>
              <a:rPr lang="nl-NL" dirty="0"/>
              <a:t>Uit de hier gegeven formuleringen blijkt duidelijk dat het Nederlands – in tegenstelling tot veel andere talen – behoudens versteende uitdrukkingen geen aparte conjunctiefvormen meer kent, maar de betekenis van de conjunctief weergeeft met behulp van hulpwerkwoorden. Het Nederlands gebruikt het imperfectum van de aantonende wijs (was het maar zo) en/of omschrijft de betekenis van de conjunctief door middel van het hulpwerkwoord zullen: ik zou het niet doen</a:t>
            </a:r>
            <a:r>
              <a:rPr lang="nl-NL" dirty="0" smtClean="0"/>
              <a:t>.</a:t>
            </a:r>
            <a:endParaRPr lang="nl-NL" dirty="0"/>
          </a:p>
          <a:p>
            <a:pPr marL="0" indent="0">
              <a:buNone/>
            </a:pPr>
            <a:r>
              <a:rPr lang="nl-NL" dirty="0"/>
              <a:t>Heel incidenteel komen nog echte conjunctiefvormen voor, bijvoorbeeld om extra nadruk te leggen op het bevel/advies/wens: leve de koningin!, het ga je goed , men zegge het voort en Tijdens de rechtszaak kwamen alle gruwelijke details over het drama aan bod. Wie daar kennis van wil nemen, leze de Telegraaf van vrijdag.</a:t>
            </a:r>
            <a:endParaRPr lang="tr-TR" dirty="0"/>
          </a:p>
        </p:txBody>
      </p:sp>
    </p:spTree>
    <p:extLst>
      <p:ext uri="{BB962C8B-B14F-4D97-AF65-F5344CB8AC3E}">
        <p14:creationId xmlns:p14="http://schemas.microsoft.com/office/powerpoint/2010/main" val="2249381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Werkwoordswijzen</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729703023"/>
              </p:ext>
            </p:extLst>
          </p:nvPr>
        </p:nvGraphicFramePr>
        <p:xfrm>
          <a:off x="1091961" y="1825625"/>
          <a:ext cx="10008078" cy="4663509"/>
        </p:xfrm>
        <a:graphic>
          <a:graphicData uri="http://schemas.openxmlformats.org/drawingml/2006/table">
            <a:tbl>
              <a:tblPr/>
              <a:tblGrid>
                <a:gridCol w="3336026"/>
                <a:gridCol w="3336026"/>
                <a:gridCol w="3336026"/>
              </a:tblGrid>
              <a:tr h="348107">
                <a:tc>
                  <a:txBody>
                    <a:bodyPr/>
                    <a:lstStyle/>
                    <a:p>
                      <a:pPr algn="ctr"/>
                      <a:r>
                        <a:rPr lang="tr-TR" sz="1700" dirty="0" err="1">
                          <a:effectLst/>
                        </a:rPr>
                        <a:t>modus</a:t>
                      </a:r>
                      <a:endParaRPr lang="tr-TR" sz="1700" dirty="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DDDDDD"/>
                    </a:solidFill>
                  </a:tcPr>
                </a:tc>
                <a:tc>
                  <a:txBody>
                    <a:bodyPr/>
                    <a:lstStyle/>
                    <a:p>
                      <a:pPr algn="ctr"/>
                      <a:r>
                        <a:rPr lang="tr-TR" sz="1700" dirty="0" err="1">
                          <a:effectLst/>
                        </a:rPr>
                        <a:t>wijs</a:t>
                      </a:r>
                      <a:endParaRPr lang="tr-TR" sz="1700" dirty="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DDDDDD"/>
                    </a:solidFill>
                  </a:tcPr>
                </a:tc>
                <a:tc>
                  <a:txBody>
                    <a:bodyPr/>
                    <a:lstStyle/>
                    <a:p>
                      <a:pPr algn="ctr"/>
                      <a:r>
                        <a:rPr lang="tr-TR" sz="1700">
                          <a:effectLst/>
                        </a:rPr>
                        <a:t>voorbeeld</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DDDDDD"/>
                    </a:solidFill>
                  </a:tcPr>
                </a:tc>
              </a:tr>
              <a:tr h="348107">
                <a:tc>
                  <a:txBody>
                    <a:bodyPr/>
                    <a:lstStyle/>
                    <a:p>
                      <a:r>
                        <a:rPr lang="tr-TR" sz="1700" u="none" strike="noStrike" dirty="0" err="1">
                          <a:solidFill>
                            <a:srgbClr val="0B0080"/>
                          </a:solidFill>
                          <a:effectLst/>
                          <a:hlinkClick r:id="rId2" tooltip="Infinitief"/>
                        </a:rPr>
                        <a:t>infinitief</a:t>
                      </a:r>
                      <a:endParaRPr lang="tr-TR" sz="1700" dirty="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onbepaalde wijs</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lopen</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609187">
                <a:tc>
                  <a:txBody>
                    <a:bodyPr/>
                    <a:lstStyle/>
                    <a:p>
                      <a:r>
                        <a:rPr lang="tr-TR" sz="1700">
                          <a:effectLst/>
                        </a:rPr>
                        <a:t>participium</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u="sng">
                          <a:solidFill>
                            <a:srgbClr val="0B0080"/>
                          </a:solidFill>
                          <a:effectLst/>
                          <a:hlinkClick r:id="rId3"/>
                        </a:rPr>
                        <a:t>deelwoord</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lopend</a:t>
                      </a:r>
                      <a:r>
                        <a:rPr lang="tr-TR" sz="1700">
                          <a:effectLst/>
                        </a:rPr>
                        <a:t/>
                      </a:r>
                      <a:br>
                        <a:rPr lang="tr-TR" sz="1700">
                          <a:effectLst/>
                        </a:rPr>
                      </a:br>
                      <a:r>
                        <a:rPr lang="tr-TR" sz="1700" i="1">
                          <a:effectLst/>
                        </a:rPr>
                        <a:t>gelopen</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u="none" strike="noStrike">
                          <a:solidFill>
                            <a:srgbClr val="0B0080"/>
                          </a:solidFill>
                          <a:effectLst/>
                          <a:hlinkClick r:id="rId4" tooltip="Indicatief"/>
                        </a:rPr>
                        <a:t>indicatief</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aantonende wijs</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ik loop</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a:effectLst/>
                        </a:rPr>
                        <a:t>imperatief</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u="none" strike="noStrike">
                          <a:solidFill>
                            <a:srgbClr val="0B0080"/>
                          </a:solidFill>
                          <a:effectLst/>
                          <a:hlinkClick r:id="rId5" tooltip="Gebiedende wijs"/>
                        </a:rPr>
                        <a:t>gebiedende wijs</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loop</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a:effectLst/>
                        </a:rPr>
                        <a:t>conjunctief</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u="none" strike="noStrike">
                          <a:solidFill>
                            <a:srgbClr val="0B0080"/>
                          </a:solidFill>
                          <a:effectLst/>
                          <a:hlinkClick r:id="rId6" tooltip="Aanvoegende wijs"/>
                        </a:rPr>
                        <a:t>aanvoegende wijs</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dat hij lope</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609187">
                <a:tc>
                  <a:txBody>
                    <a:bodyPr/>
                    <a:lstStyle/>
                    <a:p>
                      <a:r>
                        <a:rPr lang="tr-TR" sz="1700">
                          <a:effectLst/>
                        </a:rPr>
                        <a:t>conditionalis</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u="none" strike="noStrike">
                          <a:solidFill>
                            <a:srgbClr val="0B0080"/>
                          </a:solidFill>
                          <a:effectLst/>
                          <a:hlinkClick r:id="rId7" tooltip="Voorwaardelijke wijs"/>
                        </a:rPr>
                        <a:t>voorwaardelijke wijs</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nl-NL" sz="1700" i="1">
                          <a:effectLst/>
                        </a:rPr>
                        <a:t>Als (conditie), zou hij lopen</a:t>
                      </a:r>
                      <a:r>
                        <a:rPr lang="nl-NL" sz="1700">
                          <a:effectLst/>
                        </a:rPr>
                        <a:t/>
                      </a:r>
                      <a:br>
                        <a:rPr lang="nl-NL" sz="1700">
                          <a:effectLst/>
                        </a:rPr>
                      </a:br>
                      <a:r>
                        <a:rPr lang="nl-NL" sz="1700" i="1">
                          <a:effectLst/>
                        </a:rPr>
                        <a:t>Als (conditie), liep hij</a:t>
                      </a:r>
                      <a:endParaRPr lang="nl-NL"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u="none" strike="noStrike">
                          <a:solidFill>
                            <a:srgbClr val="0B0080"/>
                          </a:solidFill>
                          <a:effectLst/>
                          <a:hlinkClick r:id="rId8" tooltip="Optatief"/>
                        </a:rPr>
                        <a:t>optatief</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wensende wijs</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moge hij lopen</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u="none" strike="noStrike">
                          <a:solidFill>
                            <a:srgbClr val="0B0080"/>
                          </a:solidFill>
                          <a:effectLst/>
                          <a:hlinkClick r:id="rId9" tooltip="Gerundium"/>
                        </a:rPr>
                        <a:t>gerundium</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verbaal substantief</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het lopen</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660279">
                <a:tc>
                  <a:txBody>
                    <a:bodyPr/>
                    <a:lstStyle/>
                    <a:p>
                      <a:r>
                        <a:rPr lang="tr-TR" sz="1700" u="none" strike="noStrike">
                          <a:solidFill>
                            <a:srgbClr val="0B0080"/>
                          </a:solidFill>
                          <a:effectLst/>
                          <a:hlinkClick r:id="rId10" tooltip="Gerundivum"/>
                        </a:rPr>
                        <a:t>gerundivum</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verbaal adjectief</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a:effectLst/>
                        </a:rPr>
                        <a:t>er moet worden gelopen</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48107">
                <a:tc>
                  <a:txBody>
                    <a:bodyPr/>
                    <a:lstStyle/>
                    <a:p>
                      <a:r>
                        <a:rPr lang="tr-TR" sz="1700" u="none" strike="noStrike">
                          <a:solidFill>
                            <a:srgbClr val="0B0080"/>
                          </a:solidFill>
                          <a:effectLst/>
                          <a:hlinkClick r:id="rId11" tooltip="Supinum"/>
                        </a:rPr>
                        <a:t>supinum</a:t>
                      </a:r>
                      <a:endParaRPr lang="tr-TR" sz="170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a:effectLst/>
                        </a:rPr>
                        <a:t>verbaal substantief</a:t>
                      </a: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tr-TR" sz="1700" i="1" dirty="0">
                          <a:effectLst/>
                        </a:rPr>
                        <a:t>om te </a:t>
                      </a:r>
                      <a:r>
                        <a:rPr lang="tr-TR" sz="1700" i="1" dirty="0" err="1">
                          <a:effectLst/>
                        </a:rPr>
                        <a:t>lopen</a:t>
                      </a:r>
                      <a:endParaRPr lang="tr-TR" sz="1700" dirty="0">
                        <a:effectLst/>
                      </a:endParaRPr>
                    </a:p>
                  </a:txBody>
                  <a:tcPr marL="87027" marR="87027" marT="43513" marB="43513"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bl>
          </a:graphicData>
        </a:graphic>
      </p:graphicFrame>
    </p:spTree>
    <p:extLst>
      <p:ext uri="{BB962C8B-B14F-4D97-AF65-F5344CB8AC3E}">
        <p14:creationId xmlns:p14="http://schemas.microsoft.com/office/powerpoint/2010/main" val="676492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1503</Words>
  <Application>Microsoft Office PowerPoint</Application>
  <PresentationFormat>Geniş ekran</PresentationFormat>
  <Paragraphs>148</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Werkwoord</vt:lpstr>
      <vt:lpstr>Werkwoord</vt:lpstr>
      <vt:lpstr>Werkwoord</vt:lpstr>
      <vt:lpstr>Werkwoord</vt:lpstr>
      <vt:lpstr>Werkwoord</vt:lpstr>
      <vt:lpstr>Werkwoord</vt:lpstr>
      <vt:lpstr>Tijd</vt:lpstr>
      <vt:lpstr>Werkwoord</vt:lpstr>
      <vt:lpstr>Werkwoordswijzen</vt:lpstr>
      <vt:lpstr>Werkwoord</vt:lpstr>
      <vt:lpstr>Werkwoord</vt:lpstr>
      <vt:lpstr>Werkwoord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Hafta9</dc:title>
  <dc:creator>MUSTAFA GÜLEÇ</dc:creator>
  <cp:lastModifiedBy>Mustafa Güleç</cp:lastModifiedBy>
  <cp:revision>24</cp:revision>
  <dcterms:created xsi:type="dcterms:W3CDTF">2018-02-22T10:33:38Z</dcterms:created>
  <dcterms:modified xsi:type="dcterms:W3CDTF">2020-02-06T16:18:19Z</dcterms:modified>
</cp:coreProperties>
</file>