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211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47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39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467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88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11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22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63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7748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231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74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8C39D-1A89-479F-8895-70CE92F718C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C2C5B-8FF9-4D48-8DB0-B1E6F406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5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89200" y="2514600"/>
            <a:ext cx="81788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Polymerase Chain Reaction</a:t>
            </a:r>
          </a:p>
        </p:txBody>
      </p:sp>
      <p:sp>
        <p:nvSpPr>
          <p:cNvPr id="106504" name="Text Box 8"/>
          <p:cNvSpPr txBox="1">
            <a:spLocks noChangeArrowheads="1"/>
          </p:cNvSpPr>
          <p:nvPr/>
        </p:nvSpPr>
        <p:spPr bwMode="auto">
          <a:xfrm>
            <a:off x="3962400" y="41910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tr-TR" altLang="tr-TR" b="1">
                <a:effectLst>
                  <a:outerShdw blurRad="38100" dist="38100" dir="2700000" algn="tl">
                    <a:srgbClr val="C0C0C0"/>
                  </a:outerShdw>
                </a:effectLst>
              </a:rPr>
              <a:t>Department of Microbiology</a:t>
            </a:r>
          </a:p>
        </p:txBody>
      </p:sp>
    </p:spTree>
    <p:extLst>
      <p:ext uri="{BB962C8B-B14F-4D97-AF65-F5344CB8AC3E}">
        <p14:creationId xmlns:p14="http://schemas.microsoft.com/office/powerpoint/2010/main" val="36860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457200"/>
            <a:ext cx="7793038" cy="6492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Lecture Content</a:t>
            </a:r>
          </a:p>
        </p:txBody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5600" y="12954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i="1" dirty="0">
                <a:ea typeface="ＭＳ Ｐゴシック" charset="0"/>
              </a:rPr>
              <a:t>Definition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i="1" dirty="0" err="1">
                <a:ea typeface="ＭＳ Ｐゴシック" charset="0"/>
              </a:rPr>
              <a:t>History</a:t>
            </a:r>
            <a:endParaRPr lang="tr-TR" i="1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i="1" dirty="0" err="1">
                <a:ea typeface="ＭＳ Ｐゴシック" charset="0"/>
              </a:rPr>
              <a:t>Intracelluler</a:t>
            </a:r>
            <a:r>
              <a:rPr lang="tr-TR" i="1" dirty="0">
                <a:ea typeface="ＭＳ Ｐゴシック" charset="0"/>
              </a:rPr>
              <a:t> DNA </a:t>
            </a:r>
            <a:r>
              <a:rPr lang="tr-TR" i="1" dirty="0" err="1">
                <a:ea typeface="ＭＳ Ｐゴシック" charset="0"/>
              </a:rPr>
              <a:t>replication</a:t>
            </a:r>
            <a:endParaRPr lang="tr-TR" i="1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i="1" dirty="0">
                <a:ea typeface="ＭＳ Ｐゴシック" charset="0"/>
              </a:rPr>
              <a:t>PCR </a:t>
            </a:r>
            <a:r>
              <a:rPr lang="tr-TR" i="1" dirty="0" err="1">
                <a:ea typeface="ＭＳ Ｐゴシック" charset="0"/>
              </a:rPr>
              <a:t>contents</a:t>
            </a:r>
            <a:endParaRPr lang="tr-TR" i="1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i="1" dirty="0">
                <a:ea typeface="ＭＳ Ｐゴシック" charset="0"/>
              </a:rPr>
              <a:t>PCR </a:t>
            </a:r>
            <a:r>
              <a:rPr lang="tr-TR" i="1" dirty="0" err="1">
                <a:ea typeface="ＭＳ Ｐゴシック" charset="0"/>
              </a:rPr>
              <a:t>basic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principles</a:t>
            </a:r>
            <a:endParaRPr lang="tr-TR" i="1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i="1" dirty="0" err="1">
                <a:ea typeface="ＭＳ Ｐゴシック" charset="0"/>
              </a:rPr>
              <a:t>Where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to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use</a:t>
            </a:r>
            <a:r>
              <a:rPr lang="tr-TR" i="1" dirty="0">
                <a:ea typeface="ＭＳ Ｐゴシック" charset="0"/>
              </a:rPr>
              <a:t> PCR?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i="1" dirty="0" err="1">
                <a:ea typeface="ＭＳ Ｐゴシック" charset="0"/>
              </a:rPr>
              <a:t>Advantages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and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disadvantages</a:t>
            </a:r>
            <a:endParaRPr lang="tr-TR" i="1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i="1" dirty="0">
                <a:ea typeface="ＭＳ Ｐゴシック" charset="0"/>
              </a:rPr>
              <a:t>PCR </a:t>
            </a:r>
            <a:r>
              <a:rPr lang="tr-TR" i="1" dirty="0" err="1">
                <a:ea typeface="ＭＳ Ｐゴシック" charset="0"/>
              </a:rPr>
              <a:t>optimisation</a:t>
            </a:r>
            <a:endParaRPr lang="tr-TR" i="1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i="1" dirty="0">
                <a:ea typeface="ＭＳ Ｐゴシック" charset="0"/>
              </a:rPr>
              <a:t>PCR </a:t>
            </a:r>
            <a:r>
              <a:rPr lang="tr-TR" i="1" dirty="0" err="1">
                <a:ea typeface="ＭＳ Ｐゴシック" charset="0"/>
              </a:rPr>
              <a:t>inhibitors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and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enhancers</a:t>
            </a:r>
            <a:r>
              <a:rPr lang="tr-TR" i="1" dirty="0">
                <a:ea typeface="ＭＳ Ｐゴシック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i="1" dirty="0" err="1">
                <a:ea typeface="ＭＳ Ｐゴシック" charset="0"/>
              </a:rPr>
              <a:t>Troubleshooting</a:t>
            </a:r>
            <a:endParaRPr lang="tr-TR" i="1" dirty="0">
              <a:ea typeface="ＭＳ Ｐゴシック" charset="0"/>
            </a:endParaRPr>
          </a:p>
          <a:p>
            <a:pPr marL="0" indent="0">
              <a:buNone/>
              <a:defRPr/>
            </a:pPr>
            <a:endParaRPr lang="tr-TR" i="1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tr-TR" i="1" dirty="0"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tr-TR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83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PCR definition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133601"/>
            <a:ext cx="8229600" cy="4525963"/>
          </a:xfrm>
        </p:spPr>
        <p:txBody>
          <a:bodyPr/>
          <a:lstStyle/>
          <a:p>
            <a:pPr eaLnBrk="1" hangingPunct="1"/>
            <a:r>
              <a:rPr lang="tr-TR" altLang="tr-TR" i="1"/>
              <a:t>in-vitro</a:t>
            </a:r>
            <a:r>
              <a:rPr lang="tr-TR" altLang="tr-TR"/>
              <a:t> enzymatic synthesis of the copies of a specific DNA fragment by the help of small oligonucleotides called </a:t>
            </a:r>
            <a:r>
              <a:rPr lang="tr-TR" altLang="en-US"/>
              <a:t>“</a:t>
            </a:r>
            <a:r>
              <a:rPr lang="tr-TR" altLang="ja-JP"/>
              <a:t>primers</a:t>
            </a:r>
            <a:r>
              <a:rPr lang="tr-TR" altLang="en-US"/>
              <a:t>”</a:t>
            </a:r>
            <a:endParaRPr lang="tr-TR" altLang="ja-JP"/>
          </a:p>
          <a:p>
            <a:pPr eaLnBrk="1" hangingPunct="1"/>
            <a:r>
              <a:rPr lang="tr-TR" altLang="tr-TR" i="1"/>
              <a:t>in-vitro </a:t>
            </a:r>
            <a:r>
              <a:rPr lang="tr-TR" altLang="tr-TR"/>
              <a:t>amplification of nucleic acids</a:t>
            </a:r>
          </a:p>
          <a:p>
            <a:pPr eaLnBrk="1" hangingPunct="1"/>
            <a:r>
              <a:rPr lang="tr-TR" altLang="tr-TR"/>
              <a:t>DNA photocopy</a:t>
            </a:r>
          </a:p>
          <a:p>
            <a:pPr eaLnBrk="1" hangingPunct="1"/>
            <a:r>
              <a:rPr lang="tr-TR" altLang="tr-TR"/>
              <a:t>samanlıkta iğne aramak yerine samanlıktaki iğnelerin sayısını çoğaltmak</a:t>
            </a:r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24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685800"/>
            <a:ext cx="7793038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Short</a:t>
            </a:r>
            <a:r>
              <a:rPr lang="tr-TR" alt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History</a:t>
            </a:r>
            <a:r>
              <a:rPr lang="tr-TR" alt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 PCR:</a:t>
            </a:r>
            <a:r>
              <a:rPr lang="tr-TR" altLang="tr-TR" dirty="0" smtClean="0">
                <a:solidFill>
                  <a:schemeClr val="tx1"/>
                </a:solidFill>
              </a:rPr>
              <a:t/>
            </a:r>
            <a:br>
              <a:rPr lang="tr-TR" altLang="tr-TR" dirty="0" smtClean="0">
                <a:solidFill>
                  <a:schemeClr val="tx1"/>
                </a:solidFill>
              </a:rPr>
            </a:br>
            <a:endParaRPr lang="tr-TR" altLang="tr-TR" dirty="0" smtClean="0">
              <a:solidFill>
                <a:schemeClr val="tx1"/>
              </a:solidFill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0" y="18288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1971</a:t>
            </a:r>
            <a:r>
              <a:rPr lang="tr-TR" altLang="tr-TR" dirty="0" smtClean="0"/>
              <a:t> </a:t>
            </a:r>
            <a:r>
              <a:rPr lang="tr-TR" altLang="tr-TR" i="1" dirty="0" err="1" smtClean="0"/>
              <a:t>Khorana</a:t>
            </a:r>
            <a:r>
              <a:rPr lang="tr-TR" altLang="tr-TR" i="1" dirty="0" smtClean="0"/>
              <a:t> et al. </a:t>
            </a:r>
            <a:r>
              <a:rPr lang="tr-TR" altLang="tr-TR" dirty="0" err="1" smtClean="0"/>
              <a:t>Developed</a:t>
            </a:r>
            <a:r>
              <a:rPr lang="tr-TR" altLang="tr-TR" dirty="0" smtClean="0"/>
              <a:t> a </a:t>
            </a:r>
            <a:r>
              <a:rPr lang="tr-TR" altLang="tr-TR" dirty="0" err="1" smtClean="0"/>
              <a:t>method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replicating</a:t>
            </a:r>
            <a:r>
              <a:rPr lang="tr-TR" altLang="tr-TR" dirty="0" smtClean="0"/>
              <a:t> a </a:t>
            </a:r>
            <a:r>
              <a:rPr lang="tr-TR" altLang="tr-TR" dirty="0" err="1" smtClean="0"/>
              <a:t>specific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region</a:t>
            </a:r>
            <a:r>
              <a:rPr lang="tr-TR" altLang="tr-TR" dirty="0" smtClean="0"/>
              <a:t> of an </a:t>
            </a:r>
            <a:r>
              <a:rPr lang="tr-TR" altLang="tr-TR" dirty="0" err="1" smtClean="0"/>
              <a:t>double-stranded</a:t>
            </a:r>
            <a:r>
              <a:rPr lang="tr-TR" altLang="tr-TR" dirty="0" smtClean="0"/>
              <a:t> DNA </a:t>
            </a:r>
            <a:r>
              <a:rPr lang="tr-TR" altLang="tr-TR" dirty="0" err="1" smtClean="0"/>
              <a:t>by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help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two</a:t>
            </a:r>
            <a:r>
              <a:rPr lang="tr-TR" altLang="tr-TR" dirty="0" smtClean="0"/>
              <a:t> DNA </a:t>
            </a:r>
            <a:r>
              <a:rPr lang="tr-TR" altLang="tr-TR" dirty="0" err="1" smtClean="0"/>
              <a:t>synthesis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primers</a:t>
            </a:r>
            <a:r>
              <a:rPr lang="tr-TR" altLang="tr-TR" dirty="0" smtClean="0"/>
              <a:t> 3</a:t>
            </a:r>
            <a:r>
              <a:rPr lang="tr-TR" altLang="en-US" dirty="0" smtClean="0"/>
              <a:t>’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ends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which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opposed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each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other</a:t>
            </a:r>
            <a:r>
              <a:rPr lang="tr-TR" altLang="tr-TR" dirty="0" smtClean="0"/>
              <a:t>  </a:t>
            </a:r>
          </a:p>
          <a:p>
            <a:pPr eaLnBrk="1" hangingPunct="1">
              <a:defRPr/>
            </a:pPr>
            <a:r>
              <a:rPr lang="tr-TR" alt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1983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Kary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Mullis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Cetus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firm</a:t>
            </a:r>
            <a:r>
              <a:rPr lang="tr-TR" altLang="tr-TR" dirty="0" smtClean="0"/>
              <a:t>) </a:t>
            </a:r>
            <a:r>
              <a:rPr lang="tr-TR" altLang="tr-TR" dirty="0" err="1" smtClean="0"/>
              <a:t>developed</a:t>
            </a:r>
            <a:r>
              <a:rPr lang="tr-TR" altLang="tr-TR" dirty="0" smtClean="0"/>
              <a:t> PCR</a:t>
            </a:r>
          </a:p>
        </p:txBody>
      </p:sp>
    </p:spTree>
    <p:extLst>
      <p:ext uri="{BB962C8B-B14F-4D97-AF65-F5344CB8AC3E}">
        <p14:creationId xmlns:p14="http://schemas.microsoft.com/office/powerpoint/2010/main" val="73554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35250" y="935038"/>
            <a:ext cx="7772400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1985</a:t>
            </a:r>
            <a:r>
              <a:rPr lang="tr-TR" dirty="0">
                <a:ea typeface="ＭＳ Ｐゴシック" charset="0"/>
              </a:rPr>
              <a:t> First </a:t>
            </a:r>
            <a:r>
              <a:rPr lang="tr-TR" dirty="0" err="1">
                <a:ea typeface="ＭＳ Ｐゴシック" charset="0"/>
              </a:rPr>
              <a:t>report</a:t>
            </a:r>
            <a:r>
              <a:rPr lang="tr-TR" dirty="0">
                <a:ea typeface="ＭＳ Ｐゴシック" charset="0"/>
              </a:rPr>
              <a:t> of </a:t>
            </a:r>
            <a:r>
              <a:rPr lang="tr-TR" i="1" dirty="0">
                <a:ea typeface="ＭＳ Ｐゴシック" charset="0"/>
              </a:rPr>
              <a:t>PCR </a:t>
            </a:r>
            <a:r>
              <a:rPr lang="tr-TR" i="1" dirty="0" err="1">
                <a:ea typeface="ＭＳ Ｐゴシック" charset="0"/>
              </a:rPr>
              <a:t>with</a:t>
            </a:r>
            <a:r>
              <a:rPr lang="tr-TR" i="1" dirty="0">
                <a:ea typeface="ＭＳ Ｐゴシック" charset="0"/>
              </a:rPr>
              <a:t> a DNA </a:t>
            </a:r>
            <a:r>
              <a:rPr lang="tr-TR" i="1" dirty="0" err="1">
                <a:ea typeface="ＭＳ Ｐゴシック" charset="0"/>
              </a:rPr>
              <a:t>polymerase</a:t>
            </a:r>
            <a:r>
              <a:rPr lang="tr-TR" i="1" dirty="0">
                <a:ea typeface="ＭＳ Ｐゴシック" charset="0"/>
              </a:rPr>
              <a:t> I </a:t>
            </a:r>
            <a:r>
              <a:rPr lang="tr-TR" i="1" dirty="0" err="1">
                <a:ea typeface="ＭＳ Ｐゴシック" charset="0"/>
              </a:rPr>
              <a:t>Klenow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fragment</a:t>
            </a:r>
            <a:r>
              <a:rPr lang="tr-TR" i="1" dirty="0">
                <a:ea typeface="ＭＳ Ｐゴシック" charset="0"/>
              </a:rPr>
              <a:t> (</a:t>
            </a:r>
            <a:r>
              <a:rPr lang="tr-TR" i="1" dirty="0" err="1">
                <a:ea typeface="ＭＳ Ｐゴシック" charset="0"/>
              </a:rPr>
              <a:t>Saiki</a:t>
            </a:r>
            <a:r>
              <a:rPr lang="tr-TR" i="1" dirty="0">
                <a:ea typeface="ＭＳ Ｐゴシック" charset="0"/>
              </a:rPr>
              <a:t> et al., 1988).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tr-TR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1988</a:t>
            </a:r>
            <a:r>
              <a:rPr lang="tr-TR" dirty="0">
                <a:ea typeface="ＭＳ Ｐゴシック" charset="0"/>
              </a:rPr>
              <a:t> First </a:t>
            </a:r>
            <a:r>
              <a:rPr lang="tr-TR" dirty="0" err="1">
                <a:ea typeface="ＭＳ Ｐゴシック" charset="0"/>
              </a:rPr>
              <a:t>application</a:t>
            </a:r>
            <a:r>
              <a:rPr lang="tr-TR" dirty="0">
                <a:ea typeface="ＭＳ Ｐゴシック" charset="0"/>
              </a:rPr>
              <a:t> of PCR </a:t>
            </a:r>
            <a:r>
              <a:rPr lang="tr-TR" dirty="0" err="1">
                <a:ea typeface="ＭＳ Ｐゴシック" charset="0"/>
              </a:rPr>
              <a:t>by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the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help</a:t>
            </a:r>
            <a:r>
              <a:rPr lang="tr-TR" dirty="0">
                <a:ea typeface="ＭＳ Ｐゴシック" charset="0"/>
              </a:rPr>
              <a:t> of </a:t>
            </a:r>
            <a:r>
              <a:rPr lang="tr-TR" dirty="0" err="1">
                <a:ea typeface="ＭＳ Ｐゴシック" charset="0"/>
              </a:rPr>
              <a:t>first</a:t>
            </a:r>
            <a:r>
              <a:rPr lang="tr-TR" dirty="0">
                <a:ea typeface="ＭＳ Ｐゴシック" charset="0"/>
              </a:rPr>
              <a:t> time </a:t>
            </a:r>
            <a:r>
              <a:rPr lang="tr-TR" dirty="0" err="1">
                <a:ea typeface="ＭＳ Ｐゴシック" charset="0"/>
              </a:rPr>
              <a:t>use</a:t>
            </a:r>
            <a:r>
              <a:rPr lang="tr-TR" dirty="0">
                <a:ea typeface="ＭＳ Ｐゴシック" charset="0"/>
              </a:rPr>
              <a:t> of </a:t>
            </a:r>
            <a:r>
              <a:rPr lang="tr-TR" dirty="0" err="1">
                <a:ea typeface="ＭＳ Ｐゴシック" charset="0"/>
              </a:rPr>
              <a:t>Taq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polymerase</a:t>
            </a:r>
            <a:r>
              <a:rPr lang="tr-TR" dirty="0">
                <a:ea typeface="ＭＳ Ｐゴシック" charset="0"/>
              </a:rPr>
              <a:t>   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tr-TR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1993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Kary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Mullis</a:t>
            </a:r>
            <a:r>
              <a:rPr lang="tr-TR" i="1" dirty="0">
                <a:ea typeface="ＭＳ Ｐゴシック" charset="0"/>
              </a:rPr>
              <a:t> </a:t>
            </a:r>
            <a:r>
              <a:rPr lang="tr-TR" i="1" dirty="0" err="1">
                <a:ea typeface="ＭＳ Ｐゴシック" charset="0"/>
              </a:rPr>
              <a:t>awarded</a:t>
            </a:r>
            <a:r>
              <a:rPr lang="tr-TR" i="1" dirty="0">
                <a:ea typeface="ＭＳ Ｐゴシック" charset="0"/>
              </a:rPr>
              <a:t> Nobel Prize in </a:t>
            </a:r>
            <a:r>
              <a:rPr lang="tr-TR" i="1" dirty="0" err="1">
                <a:ea typeface="ＭＳ Ｐゴシック" charset="0"/>
              </a:rPr>
              <a:t>Chemistry</a:t>
            </a:r>
            <a:endParaRPr lang="tr-TR" i="1" dirty="0">
              <a:ea typeface="ＭＳ Ｐゴシック" charset="0"/>
            </a:endParaRPr>
          </a:p>
          <a:p>
            <a:pPr eaLnBrk="1" hangingPunct="1">
              <a:lnSpc>
                <a:spcPct val="110000"/>
              </a:lnSpc>
              <a:defRPr/>
            </a:pPr>
            <a:r>
              <a:rPr lang="tr-TR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1993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Licences</a:t>
            </a:r>
            <a:r>
              <a:rPr lang="tr-TR" dirty="0">
                <a:ea typeface="ＭＳ Ｐゴシック" charset="0"/>
              </a:rPr>
              <a:t> of PCR </a:t>
            </a:r>
            <a:r>
              <a:rPr lang="tr-TR" dirty="0" err="1">
                <a:ea typeface="ＭＳ Ｐゴシック" charset="0"/>
              </a:rPr>
              <a:t>technology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and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Taq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polymerase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enzymes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were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bought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by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the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world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leader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commercial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firms</a:t>
            </a:r>
            <a:endParaRPr lang="tr-TR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34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09850" y="417513"/>
            <a:ext cx="7793038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Intracellular DNA replication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i="1"/>
              <a:t>DNA replication occurs at 37</a:t>
            </a:r>
            <a:r>
              <a:rPr lang="tr-TR" altLang="tr-TR" i="1">
                <a:cs typeface="Arial" panose="020B0604020202020204" pitchFamily="34" charset="0"/>
              </a:rPr>
              <a:t>°</a:t>
            </a:r>
            <a:r>
              <a:rPr lang="tr-TR" altLang="tr-TR" i="1"/>
              <a:t>C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Helper proteins like single strand binding proteins are used in replication 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i="1"/>
              <a:t>A RNA primer of 12 nucleotide are formed by an enzyme </a:t>
            </a:r>
            <a:r>
              <a:rPr lang="tr-TR" altLang="en-US" i="1"/>
              <a:t>“</a:t>
            </a:r>
            <a:r>
              <a:rPr lang="tr-TR" altLang="ja-JP" i="1"/>
              <a:t>primase</a:t>
            </a:r>
            <a:r>
              <a:rPr lang="tr-TR" altLang="en-US" i="1"/>
              <a:t>”</a:t>
            </a:r>
            <a:r>
              <a:rPr lang="tr-TR" altLang="ja-JP" i="1"/>
              <a:t> in the origin of replication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DNA polymerase binds to this enzyme and synthesis DNA by binding nucleotides to 3</a:t>
            </a:r>
            <a:r>
              <a:rPr lang="tr-TR" altLang="en-US"/>
              <a:t>’</a:t>
            </a:r>
            <a:r>
              <a:rPr lang="tr-TR" altLang="tr-TR"/>
              <a:t> end</a:t>
            </a:r>
          </a:p>
        </p:txBody>
      </p:sp>
    </p:spTree>
    <p:extLst>
      <p:ext uri="{BB962C8B-B14F-4D97-AF65-F5344CB8AC3E}">
        <p14:creationId xmlns:p14="http://schemas.microsoft.com/office/powerpoint/2010/main" val="365461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4138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PCR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027113"/>
            <a:ext cx="4572000" cy="2057400"/>
          </a:xfrm>
        </p:spPr>
        <p:txBody>
          <a:bodyPr>
            <a:normAutofit fontScale="32500" lnSpcReduction="2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b="1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Reaction</a:t>
            </a:r>
            <a:r>
              <a:rPr lang="tr-TR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content</a:t>
            </a:r>
            <a:endParaRPr lang="en-US" dirty="0">
              <a:ea typeface="ＭＳ Ｐゴシック" charset="0"/>
            </a:endParaRPr>
          </a:p>
          <a:p>
            <a:pPr lvl="1" eaLnBrk="1" hangingPunct="1">
              <a:lnSpc>
                <a:spcPct val="110000"/>
              </a:lnSpc>
              <a:defRPr/>
            </a:pPr>
            <a:r>
              <a:rPr lang="tr-TR" dirty="0" err="1">
                <a:ea typeface="ＭＳ Ｐゴシック" charset="0"/>
              </a:rPr>
              <a:t>Reaction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buffer</a:t>
            </a:r>
            <a:endParaRPr lang="en-US" dirty="0">
              <a:ea typeface="ＭＳ Ｐゴシック" charset="0"/>
            </a:endParaRP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dirty="0">
                <a:ea typeface="ＭＳ Ｐゴシック" charset="0"/>
              </a:rPr>
              <a:t>Template</a:t>
            </a:r>
            <a:r>
              <a:rPr lang="tr-TR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DNA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dirty="0">
                <a:ea typeface="ＭＳ Ｐゴシック" charset="0"/>
              </a:rPr>
              <a:t>Primer</a:t>
            </a:r>
            <a:r>
              <a:rPr lang="tr-TR" dirty="0">
                <a:ea typeface="ＭＳ Ｐゴシック" charset="0"/>
              </a:rPr>
              <a:t>s</a:t>
            </a:r>
            <a:endParaRPr lang="en-US" dirty="0">
              <a:ea typeface="ＭＳ Ｐゴシック" charset="0"/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dirty="0">
                <a:ea typeface="ＭＳ Ｐゴシック" charset="0"/>
              </a:rPr>
              <a:t>Forward </a:t>
            </a:r>
            <a:r>
              <a:rPr lang="tr-TR" dirty="0">
                <a:ea typeface="ＭＳ Ｐゴシック" charset="0"/>
              </a:rPr>
              <a:t>ve</a:t>
            </a:r>
            <a:r>
              <a:rPr lang="en-US" dirty="0">
                <a:ea typeface="ＭＳ Ｐゴシック" charset="0"/>
              </a:rPr>
              <a:t> reverse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dirty="0">
                <a:ea typeface="ＭＳ Ｐゴシック" charset="0"/>
              </a:rPr>
              <a:t>Nu</a:t>
            </a:r>
            <a:r>
              <a:rPr lang="tr-TR" dirty="0">
                <a:ea typeface="ＭＳ Ｐゴシック" charset="0"/>
              </a:rPr>
              <a:t>c</a:t>
            </a:r>
            <a:r>
              <a:rPr lang="en-US" dirty="0" err="1">
                <a:ea typeface="ＭＳ Ｐゴシック" charset="0"/>
              </a:rPr>
              <a:t>leotid</a:t>
            </a:r>
            <a:r>
              <a:rPr lang="tr-TR" dirty="0">
                <a:ea typeface="ＭＳ Ｐゴシック" charset="0"/>
              </a:rPr>
              <a:t>es</a:t>
            </a:r>
            <a:endParaRPr lang="en-US" dirty="0">
              <a:ea typeface="ＭＳ Ｐゴシック" charset="0"/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dirty="0">
                <a:ea typeface="ＭＳ Ｐゴシック" charset="0"/>
              </a:rPr>
              <a:t>DNA</a:t>
            </a:r>
            <a:r>
              <a:rPr lang="tr-TR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synthesis</a:t>
            </a:r>
            <a:endParaRPr lang="en-US" dirty="0">
              <a:ea typeface="ＭＳ Ｐゴシック" charset="0"/>
            </a:endParaRP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dirty="0">
                <a:ea typeface="ＭＳ Ｐゴシック" charset="0"/>
              </a:rPr>
              <a:t>Pol</a:t>
            </a:r>
            <a:r>
              <a:rPr lang="tr-TR" dirty="0">
                <a:ea typeface="ＭＳ Ｐゴシック" charset="0"/>
              </a:rPr>
              <a:t>y</a:t>
            </a:r>
            <a:r>
              <a:rPr lang="en-US" dirty="0" err="1">
                <a:ea typeface="ＭＳ Ｐゴシック" charset="0"/>
              </a:rPr>
              <a:t>mera</a:t>
            </a:r>
            <a:r>
              <a:rPr lang="tr-TR" dirty="0">
                <a:ea typeface="ＭＳ Ｐゴシック" charset="0"/>
              </a:rPr>
              <a:t>se</a:t>
            </a:r>
            <a:endParaRPr lang="en-US" dirty="0">
              <a:ea typeface="ＭＳ Ｐゴシック" charset="0"/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dirty="0" err="1">
                <a:ea typeface="ＭＳ Ｐゴシック" charset="0"/>
              </a:rPr>
              <a:t>Taq</a:t>
            </a:r>
            <a:r>
              <a:rPr lang="en-US" dirty="0">
                <a:ea typeface="ＭＳ Ｐゴシック" charset="0"/>
              </a:rPr>
              <a:t> </a:t>
            </a:r>
            <a:r>
              <a:rPr lang="tr-TR" dirty="0">
                <a:ea typeface="ＭＳ Ｐゴシック" charset="0"/>
              </a:rPr>
              <a:t>DNA </a:t>
            </a:r>
            <a:r>
              <a:rPr lang="en-US" dirty="0">
                <a:ea typeface="ＭＳ Ｐゴシック" charset="0"/>
              </a:rPr>
              <a:t>polymerase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dirty="0">
                <a:ea typeface="ＭＳ Ｐゴシック" charset="0"/>
              </a:rPr>
              <a:t>MgCl</a:t>
            </a:r>
            <a:r>
              <a:rPr lang="en-US" baseline="-25000" dirty="0">
                <a:ea typeface="ＭＳ Ｐゴシック" charset="0"/>
              </a:rPr>
              <a:t>2</a:t>
            </a:r>
            <a:r>
              <a:rPr lang="en-US" dirty="0">
                <a:ea typeface="ＭＳ Ｐゴシック" charset="0"/>
              </a:rPr>
              <a:t> 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tr-TR" dirty="0">
                <a:ea typeface="ＭＳ Ｐゴシック" charset="0"/>
              </a:rPr>
              <a:t>E</a:t>
            </a:r>
            <a:r>
              <a:rPr lang="en-US" dirty="0" err="1">
                <a:ea typeface="ＭＳ Ｐゴシック" charset="0"/>
              </a:rPr>
              <a:t>nyz</a:t>
            </a:r>
            <a:r>
              <a:rPr lang="tr-TR" dirty="0">
                <a:ea typeface="ＭＳ Ｐゴシック" charset="0"/>
              </a:rPr>
              <a:t>me</a:t>
            </a:r>
            <a:r>
              <a:rPr lang="en-US" dirty="0">
                <a:ea typeface="ＭＳ Ｐゴシック" charset="0"/>
              </a:rPr>
              <a:t> </a:t>
            </a:r>
            <a:r>
              <a:rPr lang="tr-TR" dirty="0" err="1">
                <a:ea typeface="ＭＳ Ｐゴシック" charset="0"/>
              </a:rPr>
              <a:t>activity</a:t>
            </a:r>
            <a:r>
              <a:rPr lang="tr-TR" dirty="0">
                <a:ea typeface="ＭＳ Ｐゴシック" charset="0"/>
              </a:rPr>
              <a:t> </a:t>
            </a:r>
            <a:endParaRPr lang="en-US" dirty="0">
              <a:ea typeface="ＭＳ Ｐゴシック" charset="0"/>
            </a:endParaRP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5867400" y="914400"/>
            <a:ext cx="4572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tr-TR" sz="32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Temperature</a:t>
            </a:r>
            <a:r>
              <a:rPr lang="tr-TR" sz="3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tr-TR" sz="32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control</a:t>
            </a:r>
            <a:endParaRPr lang="en-US" sz="3200" b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PCR </a:t>
            </a:r>
            <a:r>
              <a:rPr lang="tr-TR" sz="2800" dirty="0" err="1">
                <a:latin typeface="Arial" charset="0"/>
                <a:ea typeface="ＭＳ Ｐゴシック" charset="0"/>
              </a:rPr>
              <a:t>equipment</a:t>
            </a:r>
            <a:r>
              <a:rPr lang="tr-TR" sz="2800" dirty="0">
                <a:latin typeface="Arial" charset="0"/>
                <a:ea typeface="ＭＳ Ｐゴシック" charset="0"/>
              </a:rPr>
              <a:t> (</a:t>
            </a:r>
            <a:r>
              <a:rPr lang="tr-TR" sz="2800" dirty="0" err="1">
                <a:latin typeface="Arial" charset="0"/>
                <a:ea typeface="ＭＳ Ｐゴシック" charset="0"/>
              </a:rPr>
              <a:t>thermal</a:t>
            </a:r>
            <a:r>
              <a:rPr lang="tr-TR" sz="2800" dirty="0">
                <a:latin typeface="Arial" charset="0"/>
                <a:ea typeface="ＭＳ Ｐゴシック" charset="0"/>
              </a:rPr>
              <a:t> </a:t>
            </a:r>
            <a:r>
              <a:rPr lang="tr-TR" sz="2800" dirty="0" err="1">
                <a:latin typeface="Arial" charset="0"/>
                <a:ea typeface="ＭＳ Ｐゴシック" charset="0"/>
              </a:rPr>
              <a:t>cycler</a:t>
            </a:r>
            <a:r>
              <a:rPr lang="tr-TR" sz="2800" dirty="0">
                <a:latin typeface="Arial" charset="0"/>
                <a:ea typeface="ＭＳ Ｐゴシック" charset="0"/>
              </a:rPr>
              <a:t>)</a:t>
            </a:r>
            <a:endParaRPr lang="en-US" sz="2800" dirty="0">
              <a:latin typeface="Arial" charset="0"/>
              <a:ea typeface="ＭＳ Ｐゴシック" charset="0"/>
            </a:endParaRPr>
          </a:p>
          <a:p>
            <a:pPr marL="742950" lvl="1" indent="-285750">
              <a:lnSpc>
                <a:spcPct val="11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tr-TR" sz="2800" dirty="0" err="1">
                <a:latin typeface="Arial" charset="0"/>
                <a:ea typeface="ＭＳ Ｐゴシック" charset="0"/>
              </a:rPr>
              <a:t>Automatic</a:t>
            </a:r>
            <a:r>
              <a:rPr lang="tr-TR" sz="2800" dirty="0">
                <a:latin typeface="Arial" charset="0"/>
                <a:ea typeface="ＭＳ Ｐゴシック" charset="0"/>
              </a:rPr>
              <a:t> </a:t>
            </a:r>
            <a:r>
              <a:rPr lang="tr-TR" sz="2800" dirty="0" err="1">
                <a:latin typeface="Arial" charset="0"/>
                <a:ea typeface="ＭＳ Ｐゴシック" charset="0"/>
              </a:rPr>
              <a:t>regulation</a:t>
            </a:r>
            <a:r>
              <a:rPr lang="tr-TR" sz="2800" dirty="0">
                <a:latin typeface="Arial" charset="0"/>
                <a:ea typeface="ＭＳ Ｐゴシック" charset="0"/>
              </a:rPr>
              <a:t> of </a:t>
            </a:r>
            <a:r>
              <a:rPr lang="tr-TR" sz="2800" dirty="0" err="1">
                <a:latin typeface="Arial" charset="0"/>
                <a:ea typeface="ＭＳ Ｐゴシック" charset="0"/>
              </a:rPr>
              <a:t>temperature</a:t>
            </a:r>
            <a:r>
              <a:rPr lang="tr-TR" sz="2800" dirty="0">
                <a:latin typeface="Arial" charset="0"/>
                <a:ea typeface="ＭＳ Ｐゴシック" charset="0"/>
              </a:rPr>
              <a:t> </a:t>
            </a:r>
            <a:r>
              <a:rPr lang="tr-TR" sz="2800" dirty="0" err="1">
                <a:latin typeface="Arial" charset="0"/>
                <a:ea typeface="ＭＳ Ｐゴシック" charset="0"/>
              </a:rPr>
              <a:t>by</a:t>
            </a:r>
            <a:r>
              <a:rPr lang="tr-TR" sz="2800" dirty="0">
                <a:latin typeface="Arial" charset="0"/>
                <a:ea typeface="ＭＳ Ｐゴシック" charset="0"/>
              </a:rPr>
              <a:t> </a:t>
            </a:r>
            <a:r>
              <a:rPr lang="tr-TR" sz="2800" dirty="0" err="1">
                <a:latin typeface="Arial" charset="0"/>
                <a:ea typeface="ＭＳ Ｐゴシック" charset="0"/>
              </a:rPr>
              <a:t>steps</a:t>
            </a:r>
            <a:r>
              <a:rPr lang="tr-TR" sz="2800" dirty="0">
                <a:latin typeface="Arial" charset="0"/>
                <a:ea typeface="ＭＳ Ｐゴシック" charset="0"/>
              </a:rPr>
              <a:t> </a:t>
            </a:r>
            <a:r>
              <a:rPr lang="tr-TR" sz="2800" dirty="0" err="1">
                <a:latin typeface="Arial" charset="0"/>
                <a:ea typeface="ＭＳ Ｐゴシック" charset="0"/>
              </a:rPr>
              <a:t>and</a:t>
            </a:r>
            <a:r>
              <a:rPr lang="tr-TR" sz="2800" dirty="0">
                <a:latin typeface="Arial" charset="0"/>
                <a:ea typeface="ＭＳ Ｐゴシック" charset="0"/>
              </a:rPr>
              <a:t> </a:t>
            </a:r>
            <a:r>
              <a:rPr lang="tr-TR" sz="2800" dirty="0" err="1">
                <a:latin typeface="Arial" charset="0"/>
                <a:ea typeface="ＭＳ Ｐゴシック" charset="0"/>
              </a:rPr>
              <a:t>cycles</a:t>
            </a:r>
            <a:endParaRPr lang="en-US" sz="2800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25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87625" y="384175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ea typeface="ＭＳ Ｐゴシック" charset="0"/>
              </a:rPr>
              <a:t>Characteristics of Primer</a:t>
            </a:r>
            <a:r>
              <a:rPr lang="tr-TR" sz="3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ea typeface="ＭＳ Ｐゴシック" charset="0"/>
              </a:rPr>
              <a:t>s</a:t>
            </a:r>
            <a:endParaRPr lang="en-GB" b="1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omic Sans MS" charset="0"/>
              <a:ea typeface="ＭＳ Ｐゴシック" charset="0"/>
              <a:cs typeface="+mj-cs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98725" y="2003425"/>
            <a:ext cx="7772400" cy="4114800"/>
          </a:xfrm>
        </p:spPr>
        <p:txBody>
          <a:bodyPr/>
          <a:lstStyle/>
          <a:p>
            <a:pPr eaLnBrk="1" hangingPunct="1"/>
            <a:r>
              <a:rPr lang="en-GB" altLang="tr-TR" sz="2400">
                <a:latin typeface="Comic Sans MS" panose="030F0702030302020204" pitchFamily="66" charset="0"/>
              </a:rPr>
              <a:t>18-30 </a:t>
            </a:r>
            <a:r>
              <a:rPr lang="tr-TR" altLang="tr-TR" sz="2400">
                <a:latin typeface="Comic Sans MS" panose="030F0702030302020204" pitchFamily="66" charset="0"/>
              </a:rPr>
              <a:t>nucleotides</a:t>
            </a:r>
            <a:endParaRPr lang="en-GB" altLang="tr-TR" sz="240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sz="2400">
                <a:latin typeface="Comic Sans MS" panose="030F0702030302020204" pitchFamily="66" charset="0"/>
              </a:rPr>
              <a:t>F and R primers should have similar Tm values</a:t>
            </a:r>
            <a:endParaRPr lang="en-GB" altLang="tr-TR" sz="240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tr-TR" sz="2400">
                <a:latin typeface="Comic Sans MS" panose="030F0702030302020204" pitchFamily="66" charset="0"/>
              </a:rPr>
              <a:t>G+C </a:t>
            </a:r>
            <a:r>
              <a:rPr lang="tr-TR" altLang="tr-TR" sz="2400">
                <a:latin typeface="Comic Sans MS" panose="030F0702030302020204" pitchFamily="66" charset="0"/>
              </a:rPr>
              <a:t>content</a:t>
            </a:r>
            <a:r>
              <a:rPr lang="en-GB" altLang="tr-TR" sz="2400">
                <a:latin typeface="Comic Sans MS" panose="030F0702030302020204" pitchFamily="66" charset="0"/>
              </a:rPr>
              <a:t>  ~ 50%</a:t>
            </a:r>
          </a:p>
          <a:p>
            <a:pPr eaLnBrk="1" hangingPunct="1"/>
            <a:r>
              <a:rPr lang="en-GB" altLang="tr-TR" sz="2400">
                <a:latin typeface="Comic Sans MS" panose="030F0702030302020204" pitchFamily="66" charset="0"/>
              </a:rPr>
              <a:t>Primer should end with G</a:t>
            </a:r>
            <a:r>
              <a:rPr lang="tr-TR" altLang="tr-TR" sz="2400">
                <a:latin typeface="Comic Sans MS" panose="030F0702030302020204" pitchFamily="66" charset="0"/>
              </a:rPr>
              <a:t> or</a:t>
            </a:r>
            <a:r>
              <a:rPr lang="en-GB" altLang="tr-TR" sz="2400">
                <a:latin typeface="Comic Sans MS" panose="030F0702030302020204" pitchFamily="66" charset="0"/>
              </a:rPr>
              <a:t> C at the 3</a:t>
            </a:r>
            <a:r>
              <a:rPr lang="en-GB" altLang="en-US" sz="2400">
                <a:latin typeface="Comic Sans MS" panose="030F0702030302020204" pitchFamily="66" charset="0"/>
              </a:rPr>
              <a:t>’</a:t>
            </a:r>
            <a:r>
              <a:rPr lang="en-GB" altLang="tr-TR" sz="2400">
                <a:latin typeface="Comic Sans MS" panose="030F0702030302020204" pitchFamily="66" charset="0"/>
              </a:rPr>
              <a:t> </a:t>
            </a:r>
            <a:r>
              <a:rPr lang="tr-TR" altLang="tr-TR" sz="2400">
                <a:latin typeface="Comic Sans MS" panose="030F0702030302020204" pitchFamily="66" charset="0"/>
              </a:rPr>
              <a:t>end </a:t>
            </a:r>
            <a:endParaRPr lang="en-GB" altLang="tr-TR" sz="240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sz="2400">
                <a:latin typeface="Comic Sans MS" panose="030F0702030302020204" pitchFamily="66" charset="0"/>
              </a:rPr>
              <a:t>Primers should not end with A or T  </a:t>
            </a:r>
            <a:endParaRPr lang="en-GB" altLang="tr-TR" sz="240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tr-TR" sz="2400">
                <a:latin typeface="Comic Sans MS" panose="030F0702030302020204" pitchFamily="66" charset="0"/>
              </a:rPr>
              <a:t>Sequences those could form hairpins should be inhibited</a:t>
            </a:r>
          </a:p>
          <a:p>
            <a:pPr eaLnBrk="1" hangingPunct="1"/>
            <a:r>
              <a:rPr lang="tr-TR" altLang="tr-TR" sz="2400">
                <a:latin typeface="Comic Sans MS" panose="030F0702030302020204" pitchFamily="66" charset="0"/>
              </a:rPr>
              <a:t>Primers should not be complementary to each other</a:t>
            </a:r>
            <a:endParaRPr lang="en-GB" altLang="tr-TR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06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Geniş ekran</PresentationFormat>
  <Paragraphs>54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MS PGothic</vt:lpstr>
      <vt:lpstr>MS PGothic</vt:lpstr>
      <vt:lpstr>Arial</vt:lpstr>
      <vt:lpstr>Calibri</vt:lpstr>
      <vt:lpstr>Calibri Light</vt:lpstr>
      <vt:lpstr>Comic Sans MS</vt:lpstr>
      <vt:lpstr>Office Teması</vt:lpstr>
      <vt:lpstr>Polymerase Chain Reaction</vt:lpstr>
      <vt:lpstr>Lecture Content</vt:lpstr>
      <vt:lpstr>PCR definition</vt:lpstr>
      <vt:lpstr>Short History of PCR: </vt:lpstr>
      <vt:lpstr>PowerPoint Sunusu</vt:lpstr>
      <vt:lpstr>Intracellular DNA replication</vt:lpstr>
      <vt:lpstr>PCR</vt:lpstr>
      <vt:lpstr>Characteristics of Primers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Polymerase Chain Reaction</dc:title>
  <dc:creator>Inci Basak Kaya</dc:creator>
  <cp:lastModifiedBy>Inci Basak Kaya</cp:lastModifiedBy>
  <cp:revision>1</cp:revision>
  <dcterms:created xsi:type="dcterms:W3CDTF">2018-02-15T14:23:12Z</dcterms:created>
  <dcterms:modified xsi:type="dcterms:W3CDTF">2018-02-15T14:23:21Z</dcterms:modified>
</cp:coreProperties>
</file>