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48" r:id="rId3"/>
    <p:sldId id="349" r:id="rId4"/>
    <p:sldId id="347" r:id="rId5"/>
    <p:sldId id="258" r:id="rId6"/>
    <p:sldId id="259" r:id="rId7"/>
    <p:sldId id="260" r:id="rId8"/>
    <p:sldId id="306" r:id="rId9"/>
    <p:sldId id="307" r:id="rId10"/>
    <p:sldId id="308" r:id="rId11"/>
    <p:sldId id="309" r:id="rId12"/>
    <p:sldId id="261" r:id="rId13"/>
    <p:sldId id="312" r:id="rId14"/>
    <p:sldId id="313" r:id="rId15"/>
    <p:sldId id="314" r:id="rId16"/>
    <p:sldId id="262" r:id="rId17"/>
    <p:sldId id="315" r:id="rId18"/>
    <p:sldId id="345" r:id="rId19"/>
    <p:sldId id="346" r:id="rId20"/>
    <p:sldId id="265" r:id="rId21"/>
    <p:sldId id="266" r:id="rId22"/>
    <p:sldId id="287" r:id="rId23"/>
    <p:sldId id="288" r:id="rId24"/>
    <p:sldId id="289" r:id="rId25"/>
    <p:sldId id="290" r:id="rId26"/>
    <p:sldId id="291" r:id="rId27"/>
    <p:sldId id="292" r:id="rId28"/>
    <p:sldId id="293" r:id="rId29"/>
    <p:sldId id="294" r:id="rId30"/>
    <p:sldId id="316" r:id="rId31"/>
    <p:sldId id="317" r:id="rId32"/>
    <p:sldId id="318" r:id="rId33"/>
    <p:sldId id="319" r:id="rId34"/>
    <p:sldId id="320" r:id="rId35"/>
    <p:sldId id="321" r:id="rId36"/>
    <p:sldId id="322" r:id="rId37"/>
    <p:sldId id="323"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9507A-E5CA-4A82-8127-C26938DEABEA}" type="datetimeFigureOut">
              <a:rPr lang="en-GB" smtClean="0"/>
              <a:pPr/>
              <a:t>14/12/2017</a:t>
            </a:fld>
            <a:endParaRPr lang="en-GB"/>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53D50D-5B77-4F44-B9B0-1216E4B12D55}" type="slidenum">
              <a:rPr lang="en-GB" smtClean="0"/>
              <a:pPr/>
              <a:t>‹#›</a:t>
            </a:fld>
            <a:endParaRPr lang="en-GB"/>
          </a:p>
        </p:txBody>
      </p:sp>
    </p:spTree>
    <p:extLst>
      <p:ext uri="{BB962C8B-B14F-4D97-AF65-F5344CB8AC3E}">
        <p14:creationId xmlns:p14="http://schemas.microsoft.com/office/powerpoint/2010/main" val="85022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864C4F-0BF0-46CB-9ED0-C01B3D79BA6A}" type="slidenum">
              <a:rPr lang="tr-TR"/>
              <a:pPr eaLnBrk="1" hangingPunct="1"/>
              <a:t>30</a:t>
            </a:fld>
            <a:endParaRPr lang="tr-T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71D881-8500-4A59-8B7B-7076A50EA764}" type="slidenum">
              <a:rPr lang="tr-TR"/>
              <a:pPr eaLnBrk="1" hangingPunct="1"/>
              <a:t>31</a:t>
            </a:fld>
            <a:endParaRPr lang="tr-T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6DA2F0-D796-4BB6-942A-3136F62331D5}" type="slidenum">
              <a:rPr lang="tr-TR"/>
              <a:pPr eaLnBrk="1" hangingPunct="1"/>
              <a:t>32</a:t>
            </a:fld>
            <a:endParaRPr lang="tr-T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FA36A3-461C-477F-B521-B91156BEDE52}" type="slidenum">
              <a:rPr lang="tr-TR"/>
              <a:pPr eaLnBrk="1" hangingPunct="1"/>
              <a:t>33</a:t>
            </a:fld>
            <a:endParaRPr lang="tr-T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ED71B1-BA32-4DF6-9B58-66955FEE48BE}" type="slidenum">
              <a:rPr lang="tr-TR"/>
              <a:pPr eaLnBrk="1" hangingPunct="1"/>
              <a:t>34</a:t>
            </a:fld>
            <a:endParaRPr lang="tr-T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4AE3BC-BA1B-4F05-B2A1-6672489780BC}" type="slidenum">
              <a:rPr lang="tr-TR"/>
              <a:pPr eaLnBrk="1" hangingPunct="1"/>
              <a:t>35</a:t>
            </a:fld>
            <a:endParaRPr lang="tr-T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12AFC3-D40B-4CBE-9C21-D6244BE4A4EE}" type="slidenum">
              <a:rPr lang="tr-TR"/>
              <a:pPr eaLnBrk="1" hangingPunct="1"/>
              <a:t>36</a:t>
            </a:fld>
            <a:endParaRPr lang="tr-T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GB"/>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410237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405064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2057400" cy="5851525"/>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2012368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E6C4414-35B9-4C89-A9B9-294398DB0EF9}" type="datetime1">
              <a:rPr lang="tr-TR"/>
              <a:pPr>
                <a:defRPr/>
              </a:pPr>
              <a:t>14.12.2017</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Öğretim Yöntemleri</a:t>
            </a:r>
          </a:p>
        </p:txBody>
      </p:sp>
      <p:sp>
        <p:nvSpPr>
          <p:cNvPr id="5" name="Rectangle 6"/>
          <p:cNvSpPr>
            <a:spLocks noGrp="1" noChangeArrowheads="1"/>
          </p:cNvSpPr>
          <p:nvPr>
            <p:ph type="sldNum" sz="quarter" idx="12"/>
          </p:nvPr>
        </p:nvSpPr>
        <p:spPr>
          <a:ln/>
        </p:spPr>
        <p:txBody>
          <a:bodyPr/>
          <a:lstStyle>
            <a:lvl1pPr>
              <a:defRPr/>
            </a:lvl1pPr>
          </a:lstStyle>
          <a:p>
            <a:pPr>
              <a:defRPr/>
            </a:pPr>
            <a:fld id="{54956528-2C15-480B-9A8A-6E2260C0905C}" type="slidenum">
              <a:rPr lang="tr-TR"/>
              <a:pPr>
                <a:defRPr/>
              </a:pPr>
              <a:t>‹#›</a:t>
            </a:fld>
            <a:r>
              <a:rPr lang="tr-TR"/>
              <a:t>/31</a:t>
            </a:r>
          </a:p>
        </p:txBody>
      </p:sp>
    </p:spTree>
    <p:extLst>
      <p:ext uri="{BB962C8B-B14F-4D97-AF65-F5344CB8AC3E}">
        <p14:creationId xmlns:p14="http://schemas.microsoft.com/office/powerpoint/2010/main" val="214375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123702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365196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38472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GB"/>
          </a:p>
        </p:txBody>
      </p:sp>
      <p:sp>
        <p:nvSpPr>
          <p:cNvPr id="3" name="Metin Yer Tutucusu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330789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355110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9783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GB"/>
          </a:p>
        </p:txBody>
      </p:sp>
      <p:sp>
        <p:nvSpPr>
          <p:cNvPr id="3" name="İçerik Yer Tutucus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405882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en-GB"/>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EC4C334-D72A-487E-9448-5EE3CDF44277}" type="datetimeFigureOut">
              <a:rPr lang="en-GB" smtClean="0"/>
              <a:pPr/>
              <a:t>14/12/2017</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90399D0-0BF8-40CF-823F-D3FCE9B1C73D}" type="slidenum">
              <a:rPr lang="en-GB" smtClean="0"/>
              <a:pPr/>
              <a:t>‹#›</a:t>
            </a:fld>
            <a:endParaRPr lang="en-GB"/>
          </a:p>
        </p:txBody>
      </p:sp>
    </p:spTree>
    <p:extLst>
      <p:ext uri="{BB962C8B-B14F-4D97-AF65-F5344CB8AC3E}">
        <p14:creationId xmlns:p14="http://schemas.microsoft.com/office/powerpoint/2010/main" val="320019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4C334-D72A-487E-9448-5EE3CDF44277}" type="datetimeFigureOut">
              <a:rPr lang="en-GB" smtClean="0"/>
              <a:pPr/>
              <a:t>14/12/2017</a:t>
            </a:fld>
            <a:endParaRPr lang="en-GB"/>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399D0-0BF8-40CF-823F-D3FCE9B1C73D}" type="slidenum">
              <a:rPr lang="en-GB" smtClean="0"/>
              <a:pPr/>
              <a:t>‹#›</a:t>
            </a:fld>
            <a:endParaRPr lang="en-GB"/>
          </a:p>
        </p:txBody>
      </p:sp>
    </p:spTree>
    <p:extLst>
      <p:ext uri="{BB962C8B-B14F-4D97-AF65-F5344CB8AC3E}">
        <p14:creationId xmlns:p14="http://schemas.microsoft.com/office/powerpoint/2010/main" val="65746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hyperlink" Target="http://images.googlesyndicatedsearch.com/imgres?imgurl=http://www.fontaene.de/archiv/nr-27/bilder/beyin.jpg&amp;imgrefurl=http://www.fontaene.de/archiv/nr-27/index.htm&amp;h=206&amp;w=150&amp;sz=9&amp;tbnid=PcPWUfc87L_zEM:&amp;tbnh=105&amp;tbnw=76&amp;prev=/images?q=beyin+resmi&amp;um=1&amp;start=1&amp;sa=X&amp;oi=images&amp;ct=image&amp;cd=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syndicatedsearch.com/imgres?imgurl=http://www.fontaene.de/archiv/nr-29/images/beyin.jpg&amp;imgrefurl=http://www.fontaene.de/archiv/nr-29/index.html&amp;h=160&amp;w=180&amp;sz=11&amp;tbnid=Oz-0K0usvVp64M:&amp;tbnh=90&amp;tbnw=101&amp;prev=/images?q=beyin+resmi&amp;um=1&amp;start=2&amp;sa=X&amp;oi=images&amp;ct=image&amp;cd=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deveyuku.com/ProdImages/group9/125808_big_7923723.jp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ÖĞRETİM YÖNTEM VE TEKNİKLERİ</a:t>
            </a:r>
            <a:endParaRPr lang="en-GB" dirty="0"/>
          </a:p>
        </p:txBody>
      </p:sp>
      <p:sp>
        <p:nvSpPr>
          <p:cNvPr id="3" name="Alt Başlık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45925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323851" y="260351"/>
            <a:ext cx="8424863" cy="633413"/>
          </a:xfrm>
          <a:noFill/>
        </p:spPr>
        <p:txBody>
          <a:bodyPr/>
          <a:lstStyle/>
          <a:p>
            <a:pPr eaLnBrk="1" hangingPunct="1"/>
            <a:r>
              <a:rPr lang="tr-TR" sz="3200" dirty="0" smtClean="0"/>
              <a:t>İyi planlanmış ve iyi uygulanmış bir gösterim</a:t>
            </a:r>
          </a:p>
        </p:txBody>
      </p:sp>
      <p:sp>
        <p:nvSpPr>
          <p:cNvPr id="14339" name="Rectangle 3"/>
          <p:cNvSpPr>
            <a:spLocks noGrp="1" noChangeArrowheads="1"/>
          </p:cNvSpPr>
          <p:nvPr>
            <p:ph idx="1"/>
          </p:nvPr>
        </p:nvSpPr>
        <p:spPr>
          <a:xfrm>
            <a:off x="395288" y="981075"/>
            <a:ext cx="8229600" cy="5327650"/>
          </a:xfrm>
          <a:noFill/>
        </p:spPr>
        <p:txBody>
          <a:bodyPr>
            <a:normAutofit lnSpcReduction="10000"/>
          </a:bodyPr>
          <a:lstStyle/>
          <a:p>
            <a:pPr eaLnBrk="1" hangingPunct="1">
              <a:lnSpc>
                <a:spcPct val="80000"/>
              </a:lnSpc>
            </a:pPr>
            <a:r>
              <a:rPr lang="tr-TR" sz="2400" dirty="0" smtClean="0"/>
              <a:t>İlgi çeker</a:t>
            </a:r>
          </a:p>
          <a:p>
            <a:pPr eaLnBrk="1" hangingPunct="1">
              <a:lnSpc>
                <a:spcPct val="80000"/>
              </a:lnSpc>
            </a:pPr>
            <a:r>
              <a:rPr lang="tr-TR" sz="2400" dirty="0" smtClean="0"/>
              <a:t>Standardı görmeyi sağlar</a:t>
            </a:r>
          </a:p>
          <a:p>
            <a:pPr eaLnBrk="1" hangingPunct="1">
              <a:lnSpc>
                <a:spcPct val="80000"/>
              </a:lnSpc>
            </a:pPr>
            <a:r>
              <a:rPr lang="tr-TR" sz="2400" dirty="0" smtClean="0"/>
              <a:t>Öğrenmeye güdüler</a:t>
            </a:r>
          </a:p>
          <a:p>
            <a:pPr eaLnBrk="1" hangingPunct="1">
              <a:lnSpc>
                <a:spcPct val="80000"/>
              </a:lnSpc>
            </a:pPr>
            <a:r>
              <a:rPr lang="tr-TR" sz="2400" dirty="0" err="1" smtClean="0"/>
              <a:t>Psikomotor</a:t>
            </a:r>
            <a:r>
              <a:rPr lang="tr-TR" sz="2400" dirty="0" smtClean="0"/>
              <a:t> becerilerin yanı sıra iletişim becerilerinin de öğretilmesinde etkilidir </a:t>
            </a:r>
          </a:p>
          <a:p>
            <a:pPr eaLnBrk="1" hangingPunct="1">
              <a:lnSpc>
                <a:spcPct val="80000"/>
              </a:lnSpc>
            </a:pPr>
            <a:r>
              <a:rPr lang="tr-TR" sz="2400" dirty="0" smtClean="0"/>
              <a:t>Katılımcılardan yararlanma fırsatı verir</a:t>
            </a:r>
          </a:p>
          <a:p>
            <a:pPr eaLnBrk="1" hangingPunct="1">
              <a:lnSpc>
                <a:spcPct val="80000"/>
              </a:lnSpc>
            </a:pPr>
            <a:r>
              <a:rPr lang="tr-TR" sz="2400" dirty="0" smtClean="0"/>
              <a:t>İşlemlerin basitleştirilmesini sağlar</a:t>
            </a:r>
          </a:p>
          <a:p>
            <a:pPr eaLnBrk="1" hangingPunct="1">
              <a:lnSpc>
                <a:spcPct val="80000"/>
              </a:lnSpc>
            </a:pPr>
            <a:r>
              <a:rPr lang="tr-TR" sz="2400" dirty="0" smtClean="0"/>
              <a:t>Aralarda özetlemeye yer verir</a:t>
            </a:r>
          </a:p>
          <a:p>
            <a:pPr eaLnBrk="1" hangingPunct="1">
              <a:lnSpc>
                <a:spcPct val="80000"/>
              </a:lnSpc>
            </a:pPr>
            <a:r>
              <a:rPr lang="tr-TR" sz="2400" dirty="0" smtClean="0"/>
              <a:t>Görsel ve sözel açıklamaların tamamlayıcı olmasına özen gösterir</a:t>
            </a:r>
          </a:p>
          <a:p>
            <a:pPr eaLnBrk="1" hangingPunct="1">
              <a:lnSpc>
                <a:spcPct val="80000"/>
              </a:lnSpc>
            </a:pPr>
            <a:r>
              <a:rPr lang="tr-TR" sz="2400" dirty="0" smtClean="0"/>
              <a:t>İlginin azalmasına neden olacak kadar uzun sürmez</a:t>
            </a:r>
          </a:p>
          <a:p>
            <a:pPr eaLnBrk="1" hangingPunct="1">
              <a:lnSpc>
                <a:spcPct val="80000"/>
              </a:lnSpc>
            </a:pPr>
            <a:r>
              <a:rPr lang="tr-TR" sz="2400" dirty="0" smtClean="0"/>
              <a:t>Bitiminde özetler</a:t>
            </a:r>
          </a:p>
          <a:p>
            <a:pPr eaLnBrk="1" hangingPunct="1">
              <a:lnSpc>
                <a:spcPct val="80000"/>
              </a:lnSpc>
            </a:pPr>
            <a:r>
              <a:rPr lang="tr-TR" sz="2400" dirty="0" smtClean="0"/>
              <a:t>Dönüt alır ve düzeltme verir</a:t>
            </a:r>
          </a:p>
          <a:p>
            <a:pPr eaLnBrk="1" hangingPunct="1">
              <a:lnSpc>
                <a:spcPct val="80000"/>
              </a:lnSpc>
            </a:pPr>
            <a:r>
              <a:rPr lang="tr-TR" sz="2400" dirty="0" smtClean="0"/>
              <a:t>Bitiminde yazılı materyal sunar</a:t>
            </a:r>
          </a:p>
          <a:p>
            <a:pPr eaLnBrk="1" hangingPunct="1">
              <a:lnSpc>
                <a:spcPct val="80000"/>
              </a:lnSpc>
            </a:pPr>
            <a:r>
              <a:rPr lang="tr-TR" sz="2400" dirty="0" smtClean="0"/>
              <a:t>Gözlem formu sunar</a:t>
            </a:r>
          </a:p>
        </p:txBody>
      </p:sp>
    </p:spTree>
    <p:extLst>
      <p:ext uri="{BB962C8B-B14F-4D97-AF65-F5344CB8AC3E}">
        <p14:creationId xmlns:p14="http://schemas.microsoft.com/office/powerpoint/2010/main" val="3470305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4339">
                                            <p:txEl>
                                              <p:pRg st="8" end="8"/>
                                            </p:txEl>
                                          </p:spTgt>
                                        </p:tgtEl>
                                        <p:attrNameLst>
                                          <p:attrName>style.visibility</p:attrName>
                                        </p:attrNameLst>
                                      </p:cBhvr>
                                      <p:to>
                                        <p:strVal val="visible"/>
                                      </p:to>
                                    </p:set>
                                    <p:anim calcmode="lin" valueType="num">
                                      <p:cBhvr additive="base">
                                        <p:cTn id="55"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4339">
                                            <p:txEl>
                                              <p:pRg st="9" end="9"/>
                                            </p:txEl>
                                          </p:spTgt>
                                        </p:tgtEl>
                                        <p:attrNameLst>
                                          <p:attrName>style.visibility</p:attrName>
                                        </p:attrNameLst>
                                      </p:cBhvr>
                                      <p:to>
                                        <p:strVal val="visible"/>
                                      </p:to>
                                    </p:set>
                                    <p:anim calcmode="lin" valueType="num">
                                      <p:cBhvr additive="base">
                                        <p:cTn id="61"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3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4339">
                                            <p:txEl>
                                              <p:pRg st="10" end="10"/>
                                            </p:txEl>
                                          </p:spTgt>
                                        </p:tgtEl>
                                        <p:attrNameLst>
                                          <p:attrName>style.visibility</p:attrName>
                                        </p:attrNameLst>
                                      </p:cBhvr>
                                      <p:to>
                                        <p:strVal val="visible"/>
                                      </p:to>
                                    </p:set>
                                    <p:anim calcmode="lin" valueType="num">
                                      <p:cBhvr additive="base">
                                        <p:cTn id="67"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3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4339">
                                            <p:txEl>
                                              <p:pRg st="11" end="11"/>
                                            </p:txEl>
                                          </p:spTgt>
                                        </p:tgtEl>
                                        <p:attrNameLst>
                                          <p:attrName>style.visibility</p:attrName>
                                        </p:attrNameLst>
                                      </p:cBhvr>
                                      <p:to>
                                        <p:strVal val="visible"/>
                                      </p:to>
                                    </p:set>
                                    <p:anim calcmode="lin" valueType="num">
                                      <p:cBhvr additive="base">
                                        <p:cTn id="73" dur="5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33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4339">
                                            <p:txEl>
                                              <p:pRg st="12" end="12"/>
                                            </p:txEl>
                                          </p:spTgt>
                                        </p:tgtEl>
                                        <p:attrNameLst>
                                          <p:attrName>style.visibility</p:attrName>
                                        </p:attrNameLst>
                                      </p:cBhvr>
                                      <p:to>
                                        <p:strVal val="visible"/>
                                      </p:to>
                                    </p:set>
                                    <p:anim calcmode="lin" valueType="num">
                                      <p:cBhvr additive="base">
                                        <p:cTn id="79" dur="5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33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noFill/>
        </p:spPr>
        <p:txBody>
          <a:bodyPr>
            <a:normAutofit/>
          </a:bodyPr>
          <a:lstStyle/>
          <a:p>
            <a:pPr eaLnBrk="1" hangingPunct="1"/>
            <a:r>
              <a:rPr lang="tr-TR" sz="3600" dirty="0" smtClean="0"/>
              <a:t>Gösterim (Demonstrasyon)</a:t>
            </a:r>
          </a:p>
        </p:txBody>
      </p:sp>
      <p:sp>
        <p:nvSpPr>
          <p:cNvPr id="15363" name="Rectangle 3"/>
          <p:cNvSpPr>
            <a:spLocks noGrp="1" noChangeArrowheads="1"/>
          </p:cNvSpPr>
          <p:nvPr>
            <p:ph idx="1"/>
          </p:nvPr>
        </p:nvSpPr>
        <p:spPr/>
        <p:txBody>
          <a:bodyPr/>
          <a:lstStyle/>
          <a:p>
            <a:pPr marL="0" indent="0" eaLnBrk="1" hangingPunct="1">
              <a:buNone/>
            </a:pPr>
            <a:r>
              <a:rPr lang="tr-TR" sz="2800" u="sng" dirty="0" smtClean="0"/>
              <a:t>Başarılı gösterim için</a:t>
            </a:r>
          </a:p>
          <a:p>
            <a:pPr lvl="1" eaLnBrk="1" hangingPunct="1"/>
            <a:endParaRPr lang="tr-TR" sz="2400" dirty="0" smtClean="0"/>
          </a:p>
          <a:p>
            <a:pPr lvl="1" eaLnBrk="1" hangingPunct="1"/>
            <a:endParaRPr lang="tr-TR" sz="2400" dirty="0"/>
          </a:p>
          <a:p>
            <a:pPr lvl="1" eaLnBrk="1" hangingPunct="1"/>
            <a:r>
              <a:rPr lang="tr-TR" sz="2400" dirty="0" smtClean="0"/>
              <a:t>Öğretmenin gösterim planı yapması </a:t>
            </a:r>
          </a:p>
          <a:p>
            <a:pPr lvl="1" eaLnBrk="1" hangingPunct="1"/>
            <a:r>
              <a:rPr lang="tr-TR" sz="2400" dirty="0" smtClean="0"/>
              <a:t>Gereçleri eksiksiz hazırlaması </a:t>
            </a:r>
          </a:p>
          <a:p>
            <a:pPr lvl="1" eaLnBrk="1" hangingPunct="1"/>
            <a:r>
              <a:rPr lang="tr-TR" sz="2400" dirty="0" smtClean="0"/>
              <a:t>Uygulamanın bir denemesini yapması </a:t>
            </a:r>
          </a:p>
          <a:p>
            <a:pPr lvl="1" eaLnBrk="1" hangingPunct="1"/>
            <a:r>
              <a:rPr lang="tr-TR" sz="2400" dirty="0" smtClean="0"/>
              <a:t>Ürünün nitelikli olduğundan emin olması gerekir</a:t>
            </a:r>
          </a:p>
        </p:txBody>
      </p:sp>
      <p:pic>
        <p:nvPicPr>
          <p:cNvPr id="15366" name="Picture 6" descr="planw"/>
          <p:cNvPicPr>
            <a:picLocks noChangeAspect="1" noChangeArrowheads="1"/>
          </p:cNvPicPr>
          <p:nvPr/>
        </p:nvPicPr>
        <p:blipFill>
          <a:blip r:embed="rId2" cstate="print"/>
          <a:srcRect/>
          <a:stretch>
            <a:fillRect/>
          </a:stretch>
        </p:blipFill>
        <p:spPr bwMode="auto">
          <a:xfrm>
            <a:off x="5292080" y="1412877"/>
            <a:ext cx="3528391" cy="1512068"/>
          </a:xfrm>
          <a:prstGeom prst="rect">
            <a:avLst/>
          </a:prstGeom>
          <a:noFill/>
          <a:ln w="9525">
            <a:noFill/>
            <a:miter lim="800000"/>
            <a:headEnd/>
            <a:tailEnd/>
          </a:ln>
        </p:spPr>
      </p:pic>
    </p:spTree>
    <p:extLst>
      <p:ext uri="{BB962C8B-B14F-4D97-AF65-F5344CB8AC3E}">
        <p14:creationId xmlns:p14="http://schemas.microsoft.com/office/powerpoint/2010/main" val="252048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in)">
                                      <p:cBhvr>
                                        <p:cTn id="7" dur="500"/>
                                        <p:tgtEl>
                                          <p:spTgt spid="1536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3">
                                            <p:txEl>
                                              <p:pRg st="3" end="3"/>
                                            </p:txEl>
                                          </p:spTgt>
                                        </p:tgtEl>
                                        <p:attrNameLst>
                                          <p:attrName>style.visibility</p:attrName>
                                        </p:attrNameLst>
                                      </p:cBhvr>
                                      <p:to>
                                        <p:strVal val="visible"/>
                                      </p:to>
                                    </p:set>
                                    <p:animEffect transition="in" filter="box(in)">
                                      <p:cBhvr>
                                        <p:cTn id="10" dur="500"/>
                                        <p:tgtEl>
                                          <p:spTgt spid="15363">
                                            <p:txEl>
                                              <p:pRg st="3" end="3"/>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animEffect transition="in" filter="box(in)">
                                      <p:cBhvr>
                                        <p:cTn id="13" dur="500"/>
                                        <p:tgtEl>
                                          <p:spTgt spid="15363">
                                            <p:txEl>
                                              <p:pRg st="4" end="4"/>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363">
                                            <p:txEl>
                                              <p:pRg st="5" end="5"/>
                                            </p:txEl>
                                          </p:spTgt>
                                        </p:tgtEl>
                                        <p:attrNameLst>
                                          <p:attrName>style.visibility</p:attrName>
                                        </p:attrNameLst>
                                      </p:cBhvr>
                                      <p:to>
                                        <p:strVal val="visible"/>
                                      </p:to>
                                    </p:set>
                                    <p:animEffect transition="in" filter="box(in)">
                                      <p:cBhvr>
                                        <p:cTn id="16" dur="500"/>
                                        <p:tgtEl>
                                          <p:spTgt spid="15363">
                                            <p:txEl>
                                              <p:pRg st="5" end="5"/>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animEffect transition="in" filter="box(in)">
                                      <p:cBhvr>
                                        <p:cTn id="19" dur="500"/>
                                        <p:tgtEl>
                                          <p:spTgt spid="15363">
                                            <p:txEl>
                                              <p:pRg st="6" end="6"/>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box(in)">
                                      <p:cBhvr>
                                        <p:cTn id="2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Grp="1"/>
          </p:cNvSpPr>
          <p:nvPr>
            <p:ph type="title"/>
          </p:nvPr>
        </p:nvSpPr>
        <p:spPr/>
        <p:txBody>
          <a:bodyPr/>
          <a:lstStyle/>
          <a:p>
            <a:r>
              <a:rPr lang="tr-TR" dirty="0" smtClean="0">
                <a:solidFill>
                  <a:schemeClr val="tx1"/>
                </a:solidFill>
              </a:rPr>
              <a:t>SORU- YANIT</a:t>
            </a:r>
          </a:p>
        </p:txBody>
      </p:sp>
      <p:sp>
        <p:nvSpPr>
          <p:cNvPr id="561155" name="Rectangle 3"/>
          <p:cNvSpPr>
            <a:spLocks noGrp="1"/>
          </p:cNvSpPr>
          <p:nvPr>
            <p:ph idx="1"/>
          </p:nvPr>
        </p:nvSpPr>
        <p:spPr/>
        <p:txBody>
          <a:bodyPr/>
          <a:lstStyle/>
          <a:p>
            <a:pPr>
              <a:lnSpc>
                <a:spcPct val="110000"/>
              </a:lnSpc>
            </a:pPr>
            <a:r>
              <a:rPr lang="tr-TR" dirty="0" smtClean="0"/>
              <a:t>Öğretenin hazırladığı soruları öğrenenlerin sözel olarak yanıtlamalarına dayanan bir öğretim yöntemidir</a:t>
            </a:r>
          </a:p>
          <a:p>
            <a:pPr>
              <a:lnSpc>
                <a:spcPct val="110000"/>
              </a:lnSpc>
            </a:pPr>
            <a:r>
              <a:rPr lang="tr-TR" dirty="0" smtClean="0"/>
              <a:t>Soru yanıt, öğrenenlerin düşünmelerine ve yaratıcılıklarına olanak tanır</a:t>
            </a:r>
            <a:endParaRPr lang="tr-TR" sz="2200" dirty="0" smtClean="0"/>
          </a:p>
        </p:txBody>
      </p:sp>
    </p:spTree>
    <p:extLst>
      <p:ext uri="{BB962C8B-B14F-4D97-AF65-F5344CB8AC3E}">
        <p14:creationId xmlns:p14="http://schemas.microsoft.com/office/powerpoint/2010/main" val="627978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500">
                                          <p:stCondLst>
                                            <p:cond delay="0"/>
                                          </p:stCondLst>
                                        </p:cTn>
                                        <p:tgtEl>
                                          <p:spTgt spid="561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61155">
                                            <p:txEl>
                                              <p:pRg st="0" end="0"/>
                                            </p:txEl>
                                          </p:spTgt>
                                        </p:tgtEl>
                                        <p:attrNameLst>
                                          <p:attrName>style.visibility</p:attrName>
                                        </p:attrNameLst>
                                      </p:cBhvr>
                                      <p:to>
                                        <p:strVal val="visible"/>
                                      </p:to>
                                    </p:set>
                                    <p:anim calcmode="lin" valueType="num">
                                      <p:cBhvr additive="base">
                                        <p:cTn id="11" dur="500" fill="hold"/>
                                        <p:tgtEl>
                                          <p:spTgt spid="5611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611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NIS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61155">
                                            <p:txEl>
                                              <p:pRg st="1" end="1"/>
                                            </p:txEl>
                                          </p:spTgt>
                                        </p:tgtEl>
                                        <p:attrNameLst>
                                          <p:attrName>style.visibility</p:attrName>
                                        </p:attrNameLst>
                                      </p:cBhvr>
                                      <p:to>
                                        <p:strVal val="visible"/>
                                      </p:to>
                                    </p:set>
                                    <p:anim calcmode="lin" valueType="num">
                                      <p:cBhvr additive="base">
                                        <p:cTn id="17" dur="500" fill="hold"/>
                                        <p:tgtEl>
                                          <p:spTgt spid="56115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611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NIS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build="p" autoUpdateAnimBg="0"/>
      <p:bldP spid="5611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 türleri </a:t>
            </a:r>
            <a:endParaRPr lang="en-GB" dirty="0"/>
          </a:p>
        </p:txBody>
      </p:sp>
      <p:sp>
        <p:nvSpPr>
          <p:cNvPr id="3" name="İçerik Yer Tutucusu 2"/>
          <p:cNvSpPr>
            <a:spLocks noGrp="1"/>
          </p:cNvSpPr>
          <p:nvPr>
            <p:ph idx="1"/>
          </p:nvPr>
        </p:nvSpPr>
        <p:spPr/>
        <p:txBody>
          <a:bodyPr>
            <a:normAutofit fontScale="92500" lnSpcReduction="20000"/>
          </a:bodyPr>
          <a:lstStyle/>
          <a:p>
            <a:r>
              <a:rPr lang="tr-TR" dirty="0" smtClean="0"/>
              <a:t>Bilişsel alanın düzeylerine göre:</a:t>
            </a:r>
          </a:p>
          <a:p>
            <a:pPr lvl="1"/>
            <a:r>
              <a:rPr lang="tr-TR" dirty="0" smtClean="0"/>
              <a:t>Düşük düzeyli sorular</a:t>
            </a:r>
          </a:p>
          <a:p>
            <a:pPr lvl="1"/>
            <a:r>
              <a:rPr lang="tr-TR" dirty="0" smtClean="0"/>
              <a:t>Yüksek düzeyli sorular/düşünme soruları</a:t>
            </a:r>
          </a:p>
          <a:p>
            <a:pPr lvl="3"/>
            <a:r>
              <a:rPr lang="tr-TR" dirty="0" smtClean="0"/>
              <a:t>Anlama, kavrama, uygulama, analiz, sentez, değerlendirme soruları…</a:t>
            </a:r>
            <a:endParaRPr lang="tr-TR" dirty="0"/>
          </a:p>
          <a:p>
            <a:pPr marL="1371600" lvl="3" indent="0">
              <a:buNone/>
            </a:pPr>
            <a:r>
              <a:rPr lang="tr-TR" b="1" u="sng" dirty="0" smtClean="0">
                <a:solidFill>
                  <a:srgbClr val="FF0000"/>
                </a:solidFill>
              </a:rPr>
              <a:t>Örnekler:</a:t>
            </a:r>
          </a:p>
          <a:p>
            <a:pPr marL="1371600" lvl="3" indent="0">
              <a:buNone/>
            </a:pPr>
            <a:r>
              <a:rPr lang="tr-TR" dirty="0" smtClean="0"/>
              <a:t>Kilis hangi bölgemizdedir?</a:t>
            </a:r>
          </a:p>
          <a:p>
            <a:pPr marL="1371600" lvl="3" indent="0">
              <a:buNone/>
            </a:pPr>
            <a:r>
              <a:rPr lang="tr-TR" dirty="0" smtClean="0"/>
              <a:t>Birleşmiş Milletler Örgütü’nün kaç üyesi vardır?</a:t>
            </a:r>
          </a:p>
          <a:p>
            <a:pPr marL="1371600" lvl="3" indent="0">
              <a:buNone/>
            </a:pPr>
            <a:r>
              <a:rPr lang="tr-TR" dirty="0" smtClean="0"/>
              <a:t>Kadınların iş hayatında düşük düzeyde yer almalarının nedenleri nelerdir?</a:t>
            </a:r>
          </a:p>
          <a:p>
            <a:pPr marL="1371600" lvl="3" indent="0">
              <a:buNone/>
            </a:pPr>
            <a:r>
              <a:rPr lang="tr-TR" dirty="0" smtClean="0"/>
              <a:t>4 işlemi çeşitli defalar kullanarak </a:t>
            </a:r>
            <a:r>
              <a:rPr lang="tr-TR" dirty="0"/>
              <a:t>5458 </a:t>
            </a:r>
            <a:r>
              <a:rPr lang="tr-TR" dirty="0" smtClean="0"/>
              <a:t>sayısını nasıl elde edersiniz?</a:t>
            </a:r>
          </a:p>
          <a:p>
            <a:pPr marL="1371600" lvl="3" indent="0">
              <a:buNone/>
            </a:pPr>
            <a:r>
              <a:rPr lang="tr-TR" dirty="0" smtClean="0"/>
              <a:t>Yeryüzü şekillerinden 8 tanesini sayarak tanımlayın.</a:t>
            </a:r>
          </a:p>
          <a:p>
            <a:pPr marL="1371600" lvl="3" indent="0">
              <a:buNone/>
            </a:pPr>
            <a:r>
              <a:rPr lang="tr-TR" dirty="0" smtClean="0"/>
              <a:t>«Trafik kuralları insanların düzen içinde yaşamaları için vardır» Bu konuyu </a:t>
            </a:r>
            <a:r>
              <a:rPr lang="tr-TR" dirty="0" err="1" smtClean="0"/>
              <a:t>olumlayan</a:t>
            </a:r>
            <a:r>
              <a:rPr lang="tr-TR" dirty="0" smtClean="0"/>
              <a:t> düşünceler nelerdir? </a:t>
            </a:r>
          </a:p>
          <a:p>
            <a:pPr marL="1371600" lvl="3" indent="0">
              <a:buNone/>
            </a:pPr>
            <a:endParaRPr lang="tr-TR" dirty="0" smtClean="0"/>
          </a:p>
          <a:p>
            <a:pPr marL="1371600" lvl="3" indent="0">
              <a:buNone/>
            </a:pPr>
            <a:endParaRPr lang="tr-TR" dirty="0" smtClean="0"/>
          </a:p>
        </p:txBody>
      </p:sp>
    </p:spTree>
    <p:extLst>
      <p:ext uri="{BB962C8B-B14F-4D97-AF65-F5344CB8AC3E}">
        <p14:creationId xmlns:p14="http://schemas.microsoft.com/office/powerpoint/2010/main" val="21745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Diğer soru türleri ve soru sorma teknikleri</a:t>
            </a:r>
            <a:endParaRPr lang="en-GB" dirty="0"/>
          </a:p>
        </p:txBody>
      </p:sp>
      <p:sp>
        <p:nvSpPr>
          <p:cNvPr id="3" name="İçerik Yer Tutucusu 2"/>
          <p:cNvSpPr>
            <a:spLocks noGrp="1"/>
          </p:cNvSpPr>
          <p:nvPr>
            <p:ph sz="half" idx="1"/>
          </p:nvPr>
        </p:nvSpPr>
        <p:spPr/>
        <p:txBody>
          <a:bodyPr/>
          <a:lstStyle/>
          <a:p>
            <a:r>
              <a:rPr lang="tr-TR" dirty="0" smtClean="0"/>
              <a:t>Odaklaşma soruları</a:t>
            </a:r>
          </a:p>
          <a:p>
            <a:endParaRPr lang="tr-TR" dirty="0" smtClean="0"/>
          </a:p>
          <a:p>
            <a:endParaRPr lang="tr-TR" dirty="0"/>
          </a:p>
          <a:p>
            <a:r>
              <a:rPr lang="tr-TR" dirty="0" smtClean="0"/>
              <a:t>Yüreklendirici sorular</a:t>
            </a:r>
          </a:p>
          <a:p>
            <a:endParaRPr lang="en-GB" dirty="0"/>
          </a:p>
        </p:txBody>
      </p:sp>
      <p:sp>
        <p:nvSpPr>
          <p:cNvPr id="4" name="İçerik Yer Tutucusu 3"/>
          <p:cNvSpPr>
            <a:spLocks noGrp="1"/>
          </p:cNvSpPr>
          <p:nvPr>
            <p:ph sz="half" idx="2"/>
          </p:nvPr>
        </p:nvSpPr>
        <p:spPr/>
        <p:txBody>
          <a:bodyPr/>
          <a:lstStyle/>
          <a:p>
            <a:r>
              <a:rPr lang="tr-TR" dirty="0"/>
              <a:t>Soru sorarken uygulanan teknikler</a:t>
            </a:r>
          </a:p>
          <a:p>
            <a:pPr lvl="1"/>
            <a:r>
              <a:rPr lang="tr-TR" dirty="0" smtClean="0"/>
              <a:t>Süre verme</a:t>
            </a:r>
          </a:p>
          <a:p>
            <a:pPr lvl="1"/>
            <a:r>
              <a:rPr lang="tr-TR" dirty="0" smtClean="0"/>
              <a:t>Tekrar</a:t>
            </a:r>
          </a:p>
          <a:p>
            <a:pPr lvl="1"/>
            <a:r>
              <a:rPr lang="tr-TR" dirty="0" smtClean="0"/>
              <a:t>İpucu verme</a:t>
            </a:r>
          </a:p>
          <a:p>
            <a:pPr lvl="1"/>
            <a:r>
              <a:rPr lang="tr-TR" dirty="0" smtClean="0"/>
              <a:t>Ek sorular</a:t>
            </a:r>
          </a:p>
          <a:p>
            <a:pPr lvl="1"/>
            <a:r>
              <a:rPr lang="tr-TR" dirty="0" smtClean="0"/>
              <a:t>Sorunun bilişsel düzeyini düşürme</a:t>
            </a:r>
            <a:endParaRPr lang="en-GB" dirty="0"/>
          </a:p>
        </p:txBody>
      </p:sp>
    </p:spTree>
    <p:extLst>
      <p:ext uri="{BB962C8B-B14F-4D97-AF65-F5344CB8AC3E}">
        <p14:creationId xmlns:p14="http://schemas.microsoft.com/office/powerpoint/2010/main" val="279691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smtClean="0"/>
              <a:t>Soru sormanın 5 temel özelliği </a:t>
            </a:r>
            <a:endParaRPr lang="en-GB" dirty="0"/>
          </a:p>
        </p:txBody>
      </p:sp>
      <p:sp>
        <p:nvSpPr>
          <p:cNvPr id="6" name="İçerik Yer Tutucusu 5"/>
          <p:cNvSpPr>
            <a:spLocks noGrp="1"/>
          </p:cNvSpPr>
          <p:nvPr>
            <p:ph idx="1"/>
          </p:nvPr>
        </p:nvSpPr>
        <p:spPr/>
        <p:txBody>
          <a:bodyPr/>
          <a:lstStyle/>
          <a:p>
            <a:r>
              <a:rPr lang="tr-TR" dirty="0" smtClean="0"/>
              <a:t>Amaca hizmet etmesi</a:t>
            </a:r>
          </a:p>
          <a:p>
            <a:r>
              <a:rPr lang="tr-TR" dirty="0" smtClean="0"/>
              <a:t>Öğrenme süreci ile bağlantı</a:t>
            </a:r>
          </a:p>
          <a:p>
            <a:r>
              <a:rPr lang="tr-TR" dirty="0" smtClean="0"/>
              <a:t>Açıklık</a:t>
            </a:r>
          </a:p>
          <a:p>
            <a:r>
              <a:rPr lang="tr-TR" dirty="0" smtClean="0"/>
              <a:t>Çeşitlilik</a:t>
            </a:r>
          </a:p>
          <a:p>
            <a:r>
              <a:rPr lang="tr-TR" dirty="0" smtClean="0"/>
              <a:t>Orta/üst düzey başarı </a:t>
            </a:r>
            <a:endParaRPr lang="en-GB" dirty="0"/>
          </a:p>
        </p:txBody>
      </p:sp>
    </p:spTree>
    <p:extLst>
      <p:ext uri="{BB962C8B-B14F-4D97-AF65-F5344CB8AC3E}">
        <p14:creationId xmlns:p14="http://schemas.microsoft.com/office/powerpoint/2010/main" val="348930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p:cNvSpPr>
          <p:nvPr>
            <p:ph type="title"/>
          </p:nvPr>
        </p:nvSpPr>
        <p:spPr/>
        <p:txBody>
          <a:bodyPr/>
          <a:lstStyle/>
          <a:p>
            <a:r>
              <a:rPr lang="tr-TR" dirty="0" smtClean="0">
                <a:solidFill>
                  <a:schemeClr val="tx1"/>
                </a:solidFill>
              </a:rPr>
              <a:t>Soru - yanıt</a:t>
            </a:r>
          </a:p>
        </p:txBody>
      </p:sp>
      <p:sp>
        <p:nvSpPr>
          <p:cNvPr id="562180" name="Rectangle 4"/>
          <p:cNvSpPr>
            <a:spLocks noGrp="1"/>
          </p:cNvSpPr>
          <p:nvPr>
            <p:ph type="body" idx="1"/>
          </p:nvPr>
        </p:nvSpPr>
        <p:spPr/>
        <p:txBody>
          <a:bodyPr>
            <a:normAutofit/>
          </a:bodyPr>
          <a:lstStyle/>
          <a:p>
            <a:pPr>
              <a:lnSpc>
                <a:spcPct val="90000"/>
              </a:lnSpc>
            </a:pPr>
            <a:r>
              <a:rPr lang="tr-TR" sz="3100" dirty="0" smtClean="0"/>
              <a:t>Avantajları </a:t>
            </a:r>
          </a:p>
        </p:txBody>
      </p:sp>
      <p:sp>
        <p:nvSpPr>
          <p:cNvPr id="562179" name="Rectangle 3"/>
          <p:cNvSpPr>
            <a:spLocks noGrp="1"/>
          </p:cNvSpPr>
          <p:nvPr>
            <p:ph sz="half" idx="2"/>
          </p:nvPr>
        </p:nvSpPr>
        <p:spPr/>
        <p:txBody>
          <a:bodyPr>
            <a:normAutofit/>
          </a:bodyPr>
          <a:lstStyle/>
          <a:p>
            <a:pPr>
              <a:lnSpc>
                <a:spcPct val="90000"/>
              </a:lnSpc>
            </a:pPr>
            <a:r>
              <a:rPr lang="tr-TR" sz="2800" dirty="0" smtClean="0"/>
              <a:t>Anımsama, yargılama, karar verme ve yaratıcı düşünce</a:t>
            </a:r>
          </a:p>
          <a:p>
            <a:pPr>
              <a:lnSpc>
                <a:spcPct val="90000"/>
              </a:lnSpc>
            </a:pPr>
            <a:r>
              <a:rPr lang="tr-TR" sz="2800" dirty="0" smtClean="0"/>
              <a:t>Bilgi, kavrama, uygulama, analiz, sentez ve değerlendirme</a:t>
            </a:r>
          </a:p>
          <a:p>
            <a:pPr>
              <a:lnSpc>
                <a:spcPct val="90000"/>
              </a:lnSpc>
            </a:pPr>
            <a:r>
              <a:rPr lang="tr-TR" sz="2800" dirty="0" smtClean="0"/>
              <a:t>Öğretene geri bildirim</a:t>
            </a:r>
          </a:p>
        </p:txBody>
      </p:sp>
      <p:sp>
        <p:nvSpPr>
          <p:cNvPr id="2" name="Metin Yer Tutucusu 1"/>
          <p:cNvSpPr>
            <a:spLocks noGrp="1"/>
          </p:cNvSpPr>
          <p:nvPr>
            <p:ph type="body" sz="quarter" idx="3"/>
          </p:nvPr>
        </p:nvSpPr>
        <p:spPr/>
        <p:txBody>
          <a:bodyPr>
            <a:normAutofit/>
          </a:bodyPr>
          <a:lstStyle/>
          <a:p>
            <a:r>
              <a:rPr lang="tr-TR" sz="3200" dirty="0" smtClean="0"/>
              <a:t>Dezavantajları </a:t>
            </a:r>
            <a:endParaRPr lang="en-GB" sz="3200" dirty="0"/>
          </a:p>
        </p:txBody>
      </p:sp>
      <p:sp>
        <p:nvSpPr>
          <p:cNvPr id="3" name="İçerik Yer Tutucusu 2"/>
          <p:cNvSpPr>
            <a:spLocks noGrp="1"/>
          </p:cNvSpPr>
          <p:nvPr>
            <p:ph sz="quarter" idx="4"/>
          </p:nvPr>
        </p:nvSpPr>
        <p:spPr/>
        <p:txBody>
          <a:bodyPr/>
          <a:lstStyle/>
          <a:p>
            <a:pPr>
              <a:lnSpc>
                <a:spcPct val="90000"/>
              </a:lnSpc>
            </a:pPr>
            <a:r>
              <a:rPr lang="tr-TR" sz="2800" dirty="0"/>
              <a:t>Daha yavaş </a:t>
            </a:r>
          </a:p>
          <a:p>
            <a:pPr>
              <a:lnSpc>
                <a:spcPct val="90000"/>
              </a:lnSpc>
            </a:pPr>
            <a:r>
              <a:rPr lang="tr-TR" sz="2800" dirty="0"/>
              <a:t>Soru hazırlama güçlüğü</a:t>
            </a:r>
          </a:p>
          <a:p>
            <a:pPr>
              <a:lnSpc>
                <a:spcPct val="90000"/>
              </a:lnSpc>
            </a:pPr>
            <a:r>
              <a:rPr lang="tr-TR" sz="2800" dirty="0"/>
              <a:t>Yanlış yanıtlar</a:t>
            </a:r>
          </a:p>
          <a:p>
            <a:pPr>
              <a:lnSpc>
                <a:spcPct val="90000"/>
              </a:lnSpc>
            </a:pPr>
            <a:r>
              <a:rPr lang="tr-TR" sz="2800" dirty="0"/>
              <a:t>Güven kaybı</a:t>
            </a:r>
          </a:p>
          <a:p>
            <a:endParaRPr lang="en-GB" dirty="0"/>
          </a:p>
        </p:txBody>
      </p:sp>
    </p:spTree>
    <p:extLst>
      <p:ext uri="{BB962C8B-B14F-4D97-AF65-F5344CB8AC3E}">
        <p14:creationId xmlns:p14="http://schemas.microsoft.com/office/powerpoint/2010/main" val="2618108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anim calcmode="lin" valueType="num">
                                      <p:cBhvr additive="base">
                                        <p:cTn id="7" dur="500" fill="hold"/>
                                        <p:tgtEl>
                                          <p:spTgt spid="562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2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NIS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2179">
                                            <p:txEl>
                                              <p:pRg st="1" end="1"/>
                                            </p:txEl>
                                          </p:spTgt>
                                        </p:tgtEl>
                                        <p:attrNameLst>
                                          <p:attrName>style.visibility</p:attrName>
                                        </p:attrNameLst>
                                      </p:cBhvr>
                                      <p:to>
                                        <p:strVal val="visible"/>
                                      </p:to>
                                    </p:set>
                                    <p:anim calcmode="lin" valueType="num">
                                      <p:cBhvr additive="base">
                                        <p:cTn id="13" dur="500" fill="hold"/>
                                        <p:tgtEl>
                                          <p:spTgt spid="562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2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NIS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2179">
                                            <p:txEl>
                                              <p:pRg st="2" end="2"/>
                                            </p:txEl>
                                          </p:spTgt>
                                        </p:tgtEl>
                                        <p:attrNameLst>
                                          <p:attrName>style.visibility</p:attrName>
                                        </p:attrNameLst>
                                      </p:cBhvr>
                                      <p:to>
                                        <p:strVal val="visible"/>
                                      </p:to>
                                    </p:set>
                                    <p:anim calcmode="lin" valueType="num">
                                      <p:cBhvr additive="base">
                                        <p:cTn id="19" dur="500" fill="hold"/>
                                        <p:tgtEl>
                                          <p:spTgt spid="562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2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NIS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2180">
                                            <p:txEl>
                                              <p:pRg st="0" end="0"/>
                                            </p:txEl>
                                          </p:spTgt>
                                        </p:tgtEl>
                                        <p:attrNameLst>
                                          <p:attrName>style.visibility</p:attrName>
                                        </p:attrNameLst>
                                      </p:cBhvr>
                                      <p:to>
                                        <p:strVal val="visible"/>
                                      </p:to>
                                    </p:set>
                                    <p:anim calcmode="lin" valueType="num">
                                      <p:cBhvr additive="base">
                                        <p:cTn id="25" dur="500" fill="hold"/>
                                        <p:tgtEl>
                                          <p:spTgt spid="56218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21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NIS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2178">
                                            <p:txEl>
                                              <p:pRg st="0" end="0"/>
                                            </p:txEl>
                                          </p:spTgt>
                                        </p:tgtEl>
                                        <p:attrNameLst>
                                          <p:attrName>style.visibility</p:attrName>
                                        </p:attrNameLst>
                                      </p:cBhvr>
                                      <p:to>
                                        <p:strVal val="visible"/>
                                      </p:to>
                                    </p:set>
                                    <p:anim calcmode="lin" valueType="num">
                                      <p:cBhvr additive="base">
                                        <p:cTn id="31" dur="500" fill="hold"/>
                                        <p:tgtEl>
                                          <p:spTgt spid="56217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21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NIS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8" grpId="0" build="p" autoUpdateAnimBg="0"/>
      <p:bldP spid="562180" grpId="0" build="p" autoUpdateAnimBg="0"/>
      <p:bldP spid="5621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Ödev	</a:t>
            </a:r>
            <a:endParaRPr lang="en-GB" dirty="0"/>
          </a:p>
        </p:txBody>
      </p:sp>
      <p:sp>
        <p:nvSpPr>
          <p:cNvPr id="7" name="İçerik Yer Tutucusu 6"/>
          <p:cNvSpPr>
            <a:spLocks noGrp="1"/>
          </p:cNvSpPr>
          <p:nvPr>
            <p:ph idx="1"/>
          </p:nvPr>
        </p:nvSpPr>
        <p:spPr/>
        <p:txBody>
          <a:bodyPr/>
          <a:lstStyle/>
          <a:p>
            <a:r>
              <a:rPr lang="tr-TR" dirty="0" smtClean="0"/>
              <a:t>Kitabınızda sayfa 208’deki (eski kitapta 222. sayfa) soru sorma tekniklerini dikkate alarak çeşitli düzeylerde 5 tane soru hazırlayın.</a:t>
            </a:r>
          </a:p>
          <a:p>
            <a:endParaRPr lang="tr-TR" dirty="0" smtClean="0"/>
          </a:p>
          <a:p>
            <a:r>
              <a:rPr lang="tr-TR" dirty="0" smtClean="0"/>
              <a:t>Sayfa 210-211’deki (eski kitapta 224-225) soru sorma kontrol listesini herhangi bir dersinizde kullanın. Sonuçları arkadaşınızla paylaşın.</a:t>
            </a:r>
            <a:endParaRPr lang="en-GB" dirty="0"/>
          </a:p>
        </p:txBody>
      </p:sp>
    </p:spTree>
    <p:extLst>
      <p:ext uri="{BB962C8B-B14F-4D97-AF65-F5344CB8AC3E}">
        <p14:creationId xmlns:p14="http://schemas.microsoft.com/office/powerpoint/2010/main" val="25904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Uygulama, alıştırma, inceleme, </a:t>
            </a:r>
            <a:br>
              <a:rPr lang="tr-TR" dirty="0" smtClean="0"/>
            </a:br>
            <a:endParaRPr lang="en-GB" dirty="0"/>
          </a:p>
        </p:txBody>
      </p:sp>
      <p:sp>
        <p:nvSpPr>
          <p:cNvPr id="3" name="İçerik Yer Tutucusu 2"/>
          <p:cNvSpPr>
            <a:spLocks noGrp="1"/>
          </p:cNvSpPr>
          <p:nvPr>
            <p:ph idx="1"/>
          </p:nvPr>
        </p:nvSpPr>
        <p:spPr/>
        <p:txBody>
          <a:bodyPr/>
          <a:lstStyle/>
          <a:p>
            <a:r>
              <a:rPr lang="tr-TR" b="1" dirty="0" smtClean="0"/>
              <a:t>Uygulama: </a:t>
            </a:r>
            <a:r>
              <a:rPr lang="tr-TR" dirty="0" smtClean="0"/>
              <a:t>öğrenilen bilgilerin verilen yeni durumlarda kullanılmasıdır</a:t>
            </a:r>
          </a:p>
          <a:p>
            <a:r>
              <a:rPr lang="tr-TR" b="1" dirty="0" smtClean="0"/>
              <a:t>Alıştırma: </a:t>
            </a:r>
            <a:r>
              <a:rPr lang="tr-TR" dirty="0" smtClean="0"/>
              <a:t>öğrenilen bilgilerin tekrar yoluyla pekiştirilmesidir</a:t>
            </a:r>
          </a:p>
          <a:p>
            <a:r>
              <a:rPr lang="tr-TR" b="1" dirty="0" smtClean="0"/>
              <a:t>İnceleme: </a:t>
            </a:r>
            <a:r>
              <a:rPr lang="tr-TR" dirty="0" smtClean="0"/>
              <a:t>bilgilerin inceleme (doğada, gerçek ortamında) yoluyla öğrenilmesi - öğrenilenlerin inceleme yaparak pekiştirilmesi</a:t>
            </a:r>
            <a:endParaRPr lang="en-GB" dirty="0"/>
          </a:p>
        </p:txBody>
      </p:sp>
    </p:spTree>
    <p:extLst>
      <p:ext uri="{BB962C8B-B14F-4D97-AF65-F5344CB8AC3E}">
        <p14:creationId xmlns:p14="http://schemas.microsoft.com/office/powerpoint/2010/main" val="1276875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Ev ödevi </a:t>
            </a:r>
            <a:endParaRPr lang="en-GB" dirty="0"/>
          </a:p>
        </p:txBody>
      </p:sp>
      <p:sp>
        <p:nvSpPr>
          <p:cNvPr id="3" name="İçerik Yer Tutucusu 2"/>
          <p:cNvSpPr>
            <a:spLocks noGrp="1"/>
          </p:cNvSpPr>
          <p:nvPr>
            <p:ph idx="1"/>
          </p:nvPr>
        </p:nvSpPr>
        <p:spPr/>
        <p:txBody>
          <a:bodyPr/>
          <a:lstStyle/>
          <a:p>
            <a:r>
              <a:rPr lang="tr-TR" dirty="0" smtClean="0"/>
              <a:t>Sayfa 215-217 arasını okuyarak ev ödevinin öğretimde kullanılması ile ilgili bir değerlendirme yapın.</a:t>
            </a:r>
            <a:endParaRPr lang="en-GB" dirty="0"/>
          </a:p>
        </p:txBody>
      </p:sp>
    </p:spTree>
    <p:extLst>
      <p:ext uri="{BB962C8B-B14F-4D97-AF65-F5344CB8AC3E}">
        <p14:creationId xmlns:p14="http://schemas.microsoft.com/office/powerpoint/2010/main" val="357035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Yöntem -Teknik ilişkisi</a:t>
            </a:r>
            <a:endParaRPr lang="tr-TR" dirty="0"/>
          </a:p>
        </p:txBody>
      </p:sp>
      <p:sp>
        <p:nvSpPr>
          <p:cNvPr id="5" name="4 İçerik Yer Tutucusu"/>
          <p:cNvSpPr>
            <a:spLocks noGrp="1"/>
          </p:cNvSpPr>
          <p:nvPr>
            <p:ph sz="half" idx="1"/>
          </p:nvPr>
        </p:nvSpPr>
        <p:spPr/>
        <p:txBody>
          <a:bodyPr/>
          <a:lstStyle/>
          <a:p>
            <a:pPr algn="ctr"/>
            <a:r>
              <a:rPr lang="tr-TR" b="1" u="sng" dirty="0" smtClean="0"/>
              <a:t>Yöntem</a:t>
            </a:r>
          </a:p>
          <a:p>
            <a:r>
              <a:rPr lang="tr-TR" dirty="0" smtClean="0"/>
              <a:t>Hedefe ulaşmak için izlenen yol</a:t>
            </a:r>
          </a:p>
          <a:p>
            <a:r>
              <a:rPr lang="tr-TR" dirty="0" smtClean="0"/>
              <a:t>Tasarım</a:t>
            </a:r>
          </a:p>
          <a:p>
            <a:r>
              <a:rPr lang="tr-TR" dirty="0" smtClean="0"/>
              <a:t>Öğretme öğrenme sürecinin planı</a:t>
            </a:r>
            <a:endParaRPr lang="tr-TR" dirty="0"/>
          </a:p>
        </p:txBody>
      </p:sp>
      <p:sp>
        <p:nvSpPr>
          <p:cNvPr id="6" name="5 İçerik Yer Tutucusu"/>
          <p:cNvSpPr>
            <a:spLocks noGrp="1"/>
          </p:cNvSpPr>
          <p:nvPr>
            <p:ph sz="half" idx="2"/>
          </p:nvPr>
        </p:nvSpPr>
        <p:spPr/>
        <p:txBody>
          <a:bodyPr/>
          <a:lstStyle/>
          <a:p>
            <a:pPr algn="ctr"/>
            <a:r>
              <a:rPr lang="tr-TR" b="1" u="sng" dirty="0" smtClean="0"/>
              <a:t>Teknik</a:t>
            </a:r>
          </a:p>
          <a:p>
            <a:r>
              <a:rPr lang="tr-TR" dirty="0" smtClean="0"/>
              <a:t>Yöntemi uygulamaya koyma biçimi</a:t>
            </a:r>
          </a:p>
          <a:p>
            <a:r>
              <a:rPr lang="tr-TR" dirty="0" smtClean="0"/>
              <a:t>Uygulama</a:t>
            </a:r>
          </a:p>
          <a:p>
            <a:r>
              <a:rPr lang="tr-TR" dirty="0" smtClean="0"/>
              <a:t>Planın kullanılması</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p:cNvSpPr>
          <p:nvPr>
            <p:ph type="title"/>
          </p:nvPr>
        </p:nvSpPr>
        <p:spPr bwMode="auto">
          <a:noFill/>
        </p:spPr>
        <p:txBody>
          <a:bodyPr/>
          <a:lstStyle/>
          <a:p>
            <a:r>
              <a:rPr lang="tr-TR" smtClean="0">
                <a:ln>
                  <a:noFill/>
                </a:ln>
                <a:solidFill>
                  <a:schemeClr val="tx1"/>
                </a:solidFill>
              </a:rPr>
              <a:t>Tartışma</a:t>
            </a:r>
          </a:p>
        </p:txBody>
      </p:sp>
      <p:sp>
        <p:nvSpPr>
          <p:cNvPr id="565251" name="Rectangle 3"/>
          <p:cNvSpPr>
            <a:spLocks noGrp="1"/>
          </p:cNvSpPr>
          <p:nvPr>
            <p:ph idx="1"/>
          </p:nvPr>
        </p:nvSpPr>
        <p:spPr/>
        <p:txBody>
          <a:bodyPr/>
          <a:lstStyle/>
          <a:p>
            <a:r>
              <a:rPr lang="tr-TR" dirty="0" smtClean="0"/>
              <a:t>Öğrenenlerin bir konu ya da bir sorun üzerinde birlikte konuşarak olası çözüm yollarını aramalarına dayanan ve tüm grubun etkinliğe katılımı esas olan bu öğretim yönteminde iki önemli nokta; </a:t>
            </a:r>
            <a:r>
              <a:rPr lang="tr-TR" dirty="0" smtClean="0">
                <a:solidFill>
                  <a:srgbClr val="0000FF"/>
                </a:solidFill>
              </a:rPr>
              <a:t>açık bir amacın olması</a:t>
            </a:r>
            <a:r>
              <a:rPr lang="tr-TR" dirty="0" smtClean="0"/>
              <a:t> </a:t>
            </a:r>
            <a:r>
              <a:rPr lang="tr-TR" dirty="0" smtClean="0">
                <a:solidFill>
                  <a:srgbClr val="0000FF"/>
                </a:solidFill>
              </a:rPr>
              <a:t>ve iyi bir ön hazırlığı gerektirmesi</a:t>
            </a:r>
            <a:r>
              <a:rPr lang="tr-TR" dirty="0" smtClean="0"/>
              <a:t>dir.</a:t>
            </a:r>
          </a:p>
        </p:txBody>
      </p:sp>
      <p:pic>
        <p:nvPicPr>
          <p:cNvPr id="565252" name="Picture 4"/>
          <p:cNvPicPr>
            <a:picLocks noChangeAspect="1" noChangeArrowheads="1"/>
          </p:cNvPicPr>
          <p:nvPr/>
        </p:nvPicPr>
        <p:blipFill>
          <a:blip r:embed="rId3" cstate="print"/>
          <a:srcRect/>
          <a:stretch>
            <a:fillRect/>
          </a:stretch>
        </p:blipFill>
        <p:spPr bwMode="auto">
          <a:xfrm>
            <a:off x="5795964" y="5092701"/>
            <a:ext cx="2314575" cy="1765300"/>
          </a:xfrm>
          <a:prstGeom prst="rect">
            <a:avLst/>
          </a:prstGeom>
          <a:noFill/>
          <a:ln w="9525">
            <a:noFill/>
            <a:miter lim="800000"/>
            <a:headEnd/>
            <a:tailEnd/>
          </a:ln>
        </p:spPr>
      </p:pic>
    </p:spTree>
    <p:extLst>
      <p:ext uri="{BB962C8B-B14F-4D97-AF65-F5344CB8AC3E}">
        <p14:creationId xmlns:p14="http://schemas.microsoft.com/office/powerpoint/2010/main" val="801670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5252"/>
                                        </p:tgtEl>
                                        <p:attrNameLst>
                                          <p:attrName>style.visibility</p:attrName>
                                        </p:attrNameLst>
                                      </p:cBhvr>
                                      <p:to>
                                        <p:strVal val="visible"/>
                                      </p:to>
                                    </p:set>
                                    <p:anim calcmode="lin" valueType="num">
                                      <p:cBhvr additive="base">
                                        <p:cTn id="7" dur="500" fill="hold"/>
                                        <p:tgtEl>
                                          <p:spTgt spid="565252"/>
                                        </p:tgtEl>
                                        <p:attrNameLst>
                                          <p:attrName>ppt_x</p:attrName>
                                        </p:attrNameLst>
                                      </p:cBhvr>
                                      <p:tavLst>
                                        <p:tav tm="0">
                                          <p:val>
                                            <p:strVal val="0-#ppt_w/2"/>
                                          </p:val>
                                        </p:tav>
                                        <p:tav tm="100000">
                                          <p:val>
                                            <p:strVal val="#ppt_x"/>
                                          </p:val>
                                        </p:tav>
                                      </p:tavLst>
                                    </p:anim>
                                    <p:anim calcmode="lin" valueType="num">
                                      <p:cBhvr additive="base">
                                        <p:cTn id="8" dur="500" fill="hold"/>
                                        <p:tgtEl>
                                          <p:spTgt spid="565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NIS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5250">
                                            <p:txEl>
                                              <p:pRg st="0" end="0"/>
                                            </p:txEl>
                                          </p:spTgt>
                                        </p:tgtEl>
                                        <p:attrNameLst>
                                          <p:attrName>style.visibility</p:attrName>
                                        </p:attrNameLst>
                                      </p:cBhvr>
                                      <p:to>
                                        <p:strVal val="visible"/>
                                      </p:to>
                                    </p:set>
                                    <p:anim calcmode="lin" valueType="num">
                                      <p:cBhvr additive="base">
                                        <p:cTn id="13" dur="500" fill="hold"/>
                                        <p:tgtEl>
                                          <p:spTgt spid="56525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52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NIS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5251">
                                            <p:txEl>
                                              <p:pRg st="0" end="0"/>
                                            </p:txEl>
                                          </p:spTgt>
                                        </p:tgtEl>
                                        <p:attrNameLst>
                                          <p:attrName>style.visibility</p:attrName>
                                        </p:attrNameLst>
                                      </p:cBhvr>
                                      <p:to>
                                        <p:strVal val="visible"/>
                                      </p:to>
                                    </p:set>
                                    <p:anim calcmode="lin" valueType="num">
                                      <p:cBhvr additive="base">
                                        <p:cTn id="19" dur="500" fill="hold"/>
                                        <p:tgtEl>
                                          <p:spTgt spid="56525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52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NIS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build="p" autoUpdateAnimBg="0"/>
      <p:bldP spid="5652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6274" name="Rectangle 2"/>
          <p:cNvSpPr>
            <a:spLocks noGrp="1"/>
          </p:cNvSpPr>
          <p:nvPr>
            <p:ph type="title"/>
          </p:nvPr>
        </p:nvSpPr>
        <p:spPr bwMode="auto">
          <a:xfrm>
            <a:off x="457200" y="274638"/>
            <a:ext cx="8229600" cy="922114"/>
          </a:xfrm>
          <a:noFill/>
        </p:spPr>
        <p:txBody>
          <a:bodyPr>
            <a:normAutofit/>
          </a:bodyPr>
          <a:lstStyle/>
          <a:p>
            <a:r>
              <a:rPr lang="tr-TR" sz="4000" b="1" dirty="0" smtClean="0">
                <a:ln>
                  <a:noFill/>
                </a:ln>
                <a:solidFill>
                  <a:schemeClr val="tx1"/>
                </a:solidFill>
              </a:rPr>
              <a:t>Tartışma Teknikleri</a:t>
            </a:r>
          </a:p>
        </p:txBody>
      </p:sp>
      <p:sp>
        <p:nvSpPr>
          <p:cNvPr id="566275" name="Rectangle 3"/>
          <p:cNvSpPr>
            <a:spLocks noGrp="1"/>
          </p:cNvSpPr>
          <p:nvPr>
            <p:ph sz="half" idx="1"/>
          </p:nvPr>
        </p:nvSpPr>
        <p:spPr>
          <a:xfrm>
            <a:off x="457200" y="1124744"/>
            <a:ext cx="3898776" cy="5001421"/>
          </a:xfrm>
        </p:spPr>
        <p:txBody>
          <a:bodyPr>
            <a:normAutofit lnSpcReduction="10000"/>
          </a:bodyPr>
          <a:lstStyle/>
          <a:p>
            <a:pPr>
              <a:lnSpc>
                <a:spcPct val="90000"/>
              </a:lnSpc>
            </a:pPr>
            <a:r>
              <a:rPr lang="tr-TR" dirty="0" smtClean="0">
                <a:solidFill>
                  <a:srgbClr val="FF0000"/>
                </a:solidFill>
              </a:rPr>
              <a:t>Büyük Grup Tartışması</a:t>
            </a:r>
          </a:p>
          <a:p>
            <a:pPr>
              <a:lnSpc>
                <a:spcPct val="90000"/>
              </a:lnSpc>
              <a:buFont typeface="Wingdings 2" pitchFamily="18" charset="2"/>
              <a:buNone/>
            </a:pPr>
            <a:r>
              <a:rPr lang="tr-TR" dirty="0" smtClean="0"/>
              <a:t>(Büyük tartışma kümeleri)</a:t>
            </a:r>
          </a:p>
          <a:p>
            <a:pPr>
              <a:lnSpc>
                <a:spcPct val="90000"/>
              </a:lnSpc>
            </a:pPr>
            <a:r>
              <a:rPr lang="tr-TR" dirty="0" smtClean="0">
                <a:solidFill>
                  <a:srgbClr val="FF0000"/>
                </a:solidFill>
              </a:rPr>
              <a:t>Münazara</a:t>
            </a:r>
          </a:p>
          <a:p>
            <a:pPr>
              <a:lnSpc>
                <a:spcPct val="90000"/>
              </a:lnSpc>
              <a:buFont typeface="Wingdings 2" pitchFamily="18" charset="2"/>
              <a:buNone/>
            </a:pPr>
            <a:r>
              <a:rPr lang="tr-TR" dirty="0" smtClean="0"/>
              <a:t>(Karşıt panel)</a:t>
            </a:r>
          </a:p>
          <a:p>
            <a:pPr>
              <a:lnSpc>
                <a:spcPct val="90000"/>
              </a:lnSpc>
            </a:pPr>
            <a:r>
              <a:rPr lang="tr-TR" dirty="0" smtClean="0">
                <a:solidFill>
                  <a:srgbClr val="FF0000"/>
                </a:solidFill>
              </a:rPr>
              <a:t>Panel</a:t>
            </a:r>
          </a:p>
          <a:p>
            <a:pPr>
              <a:lnSpc>
                <a:spcPct val="90000"/>
              </a:lnSpc>
              <a:buFont typeface="Wingdings 2" pitchFamily="18" charset="2"/>
              <a:buNone/>
            </a:pPr>
            <a:r>
              <a:rPr lang="tr-TR" dirty="0" smtClean="0"/>
              <a:t>(Açık oturum)</a:t>
            </a:r>
          </a:p>
          <a:p>
            <a:pPr>
              <a:lnSpc>
                <a:spcPct val="90000"/>
              </a:lnSpc>
            </a:pPr>
            <a:r>
              <a:rPr lang="tr-TR" dirty="0" smtClean="0">
                <a:solidFill>
                  <a:srgbClr val="FF0000"/>
                </a:solidFill>
              </a:rPr>
              <a:t>Sempozyum</a:t>
            </a:r>
          </a:p>
          <a:p>
            <a:pPr>
              <a:lnSpc>
                <a:spcPct val="90000"/>
              </a:lnSpc>
              <a:buFont typeface="Wingdings 2" pitchFamily="18" charset="2"/>
              <a:buNone/>
            </a:pPr>
            <a:r>
              <a:rPr lang="tr-TR" dirty="0" smtClean="0"/>
              <a:t>(Sunulu Tartışma)</a:t>
            </a:r>
          </a:p>
          <a:p>
            <a:pPr>
              <a:lnSpc>
                <a:spcPct val="90000"/>
              </a:lnSpc>
            </a:pPr>
            <a:r>
              <a:rPr lang="tr-TR" dirty="0" smtClean="0">
                <a:solidFill>
                  <a:srgbClr val="FF0000"/>
                </a:solidFill>
              </a:rPr>
              <a:t>Vızıltı Grupları</a:t>
            </a:r>
          </a:p>
          <a:p>
            <a:pPr>
              <a:lnSpc>
                <a:spcPct val="90000"/>
              </a:lnSpc>
              <a:buFont typeface="Wingdings 2" pitchFamily="18" charset="2"/>
              <a:buNone/>
            </a:pPr>
            <a:r>
              <a:rPr lang="tr-TR" dirty="0" smtClean="0"/>
              <a:t>(</a:t>
            </a:r>
            <a:r>
              <a:rPr lang="tr-TR" dirty="0" err="1" smtClean="0"/>
              <a:t>Buzz</a:t>
            </a:r>
            <a:r>
              <a:rPr lang="tr-TR" dirty="0" smtClean="0"/>
              <a:t> grup/ Küçük tartışma grubu)</a:t>
            </a:r>
          </a:p>
          <a:p>
            <a:pPr>
              <a:lnSpc>
                <a:spcPct val="90000"/>
              </a:lnSpc>
            </a:pPr>
            <a:endParaRPr lang="tr-TR" sz="2500" dirty="0" smtClean="0"/>
          </a:p>
          <a:p>
            <a:pPr>
              <a:lnSpc>
                <a:spcPct val="90000"/>
              </a:lnSpc>
            </a:pPr>
            <a:endParaRPr lang="tr-TR" sz="2500" dirty="0" smtClean="0"/>
          </a:p>
          <a:p>
            <a:pPr>
              <a:lnSpc>
                <a:spcPct val="90000"/>
              </a:lnSpc>
            </a:pPr>
            <a:endParaRPr lang="tr-TR" sz="2500" dirty="0" smtClean="0"/>
          </a:p>
        </p:txBody>
      </p:sp>
      <p:sp>
        <p:nvSpPr>
          <p:cNvPr id="566276" name="Rectangle 4"/>
          <p:cNvSpPr>
            <a:spLocks noGrp="1"/>
          </p:cNvSpPr>
          <p:nvPr>
            <p:ph sz="half" idx="2"/>
          </p:nvPr>
        </p:nvSpPr>
        <p:spPr>
          <a:xfrm>
            <a:off x="4572000" y="1124745"/>
            <a:ext cx="4114800" cy="5001420"/>
          </a:xfrm>
        </p:spPr>
        <p:txBody>
          <a:bodyPr>
            <a:normAutofit lnSpcReduction="10000"/>
          </a:bodyPr>
          <a:lstStyle/>
          <a:p>
            <a:r>
              <a:rPr lang="tr-TR" dirty="0" smtClean="0">
                <a:solidFill>
                  <a:srgbClr val="FF0000"/>
                </a:solidFill>
              </a:rPr>
              <a:t>Seminer</a:t>
            </a:r>
          </a:p>
          <a:p>
            <a:pPr>
              <a:buFont typeface="Wingdings 2" pitchFamily="18" charset="2"/>
              <a:buNone/>
            </a:pPr>
            <a:r>
              <a:rPr lang="tr-TR" dirty="0" smtClean="0"/>
              <a:t>(Toplu çalışma)</a:t>
            </a:r>
          </a:p>
          <a:p>
            <a:r>
              <a:rPr lang="tr-TR" dirty="0" err="1" smtClean="0">
                <a:solidFill>
                  <a:srgbClr val="FF0000"/>
                </a:solidFill>
              </a:rPr>
              <a:t>Kollegyum</a:t>
            </a:r>
            <a:endParaRPr lang="tr-TR" dirty="0" smtClean="0">
              <a:solidFill>
                <a:srgbClr val="FF0000"/>
              </a:solidFill>
            </a:endParaRPr>
          </a:p>
          <a:p>
            <a:pPr>
              <a:buFont typeface="Wingdings 2" pitchFamily="18" charset="2"/>
              <a:buNone/>
            </a:pPr>
            <a:r>
              <a:rPr lang="tr-TR" dirty="0" smtClean="0"/>
              <a:t>(Bilimsel tartışma)</a:t>
            </a:r>
          </a:p>
          <a:p>
            <a:r>
              <a:rPr lang="tr-TR" dirty="0" smtClean="0">
                <a:solidFill>
                  <a:srgbClr val="FF0000"/>
                </a:solidFill>
              </a:rPr>
              <a:t>Beyin Fırtınası</a:t>
            </a:r>
          </a:p>
          <a:p>
            <a:r>
              <a:rPr lang="tr-TR" dirty="0" smtClean="0">
                <a:solidFill>
                  <a:srgbClr val="FF0000"/>
                </a:solidFill>
              </a:rPr>
              <a:t>Workshop</a:t>
            </a:r>
          </a:p>
          <a:p>
            <a:pPr>
              <a:buFont typeface="Wingdings 2" pitchFamily="18" charset="2"/>
              <a:buNone/>
            </a:pPr>
            <a:r>
              <a:rPr lang="tr-TR" dirty="0" smtClean="0"/>
              <a:t>(Düşünce</a:t>
            </a:r>
            <a:r>
              <a:rPr lang="tr-TR" dirty="0"/>
              <a:t> </a:t>
            </a:r>
            <a:r>
              <a:rPr lang="tr-TR" dirty="0" smtClean="0"/>
              <a:t>Atölyesi, İşlik, </a:t>
            </a:r>
            <a:r>
              <a:rPr lang="tr-TR" dirty="0" err="1" smtClean="0"/>
              <a:t>Çalıştay</a:t>
            </a:r>
            <a:r>
              <a:rPr lang="tr-TR" dirty="0" smtClean="0"/>
              <a:t>)</a:t>
            </a:r>
          </a:p>
          <a:p>
            <a:r>
              <a:rPr lang="tr-TR" dirty="0" smtClean="0">
                <a:solidFill>
                  <a:srgbClr val="FF0000"/>
                </a:solidFill>
              </a:rPr>
              <a:t>Forum</a:t>
            </a:r>
          </a:p>
        </p:txBody>
      </p:sp>
    </p:spTree>
    <p:extLst>
      <p:ext uri="{BB962C8B-B14F-4D97-AF65-F5344CB8AC3E}">
        <p14:creationId xmlns:p14="http://schemas.microsoft.com/office/powerpoint/2010/main" val="2111482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6274">
                                            <p:txEl>
                                              <p:pRg st="0" end="0"/>
                                            </p:txEl>
                                          </p:spTgt>
                                        </p:tgtEl>
                                        <p:attrNameLst>
                                          <p:attrName>style.visibility</p:attrName>
                                        </p:attrNameLst>
                                      </p:cBhvr>
                                      <p:to>
                                        <p:strVal val="visible"/>
                                      </p:to>
                                    </p:set>
                                    <p:anim calcmode="lin" valueType="num">
                                      <p:cBhvr additive="base">
                                        <p:cTn id="7" dur="500" fill="hold"/>
                                        <p:tgtEl>
                                          <p:spTgt spid="5662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62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NIS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6275">
                                            <p:txEl>
                                              <p:pRg st="0" end="0"/>
                                            </p:txEl>
                                          </p:spTgt>
                                        </p:tgtEl>
                                        <p:attrNameLst>
                                          <p:attrName>style.visibility</p:attrName>
                                        </p:attrNameLst>
                                      </p:cBhvr>
                                      <p:to>
                                        <p:strVal val="visible"/>
                                      </p:to>
                                    </p:set>
                                    <p:anim calcmode="lin" valueType="num">
                                      <p:cBhvr additive="base">
                                        <p:cTn id="13" dur="500" fill="hold"/>
                                        <p:tgtEl>
                                          <p:spTgt spid="5662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6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NIS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6275">
                                            <p:txEl>
                                              <p:pRg st="1" end="1"/>
                                            </p:txEl>
                                          </p:spTgt>
                                        </p:tgtEl>
                                        <p:attrNameLst>
                                          <p:attrName>style.visibility</p:attrName>
                                        </p:attrNameLst>
                                      </p:cBhvr>
                                      <p:to>
                                        <p:strVal val="visible"/>
                                      </p:to>
                                    </p:set>
                                    <p:anim calcmode="lin" valueType="num">
                                      <p:cBhvr additive="base">
                                        <p:cTn id="19" dur="500" fill="hold"/>
                                        <p:tgtEl>
                                          <p:spTgt spid="5662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62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NIS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6275">
                                            <p:txEl>
                                              <p:pRg st="2" end="2"/>
                                            </p:txEl>
                                          </p:spTgt>
                                        </p:tgtEl>
                                        <p:attrNameLst>
                                          <p:attrName>style.visibility</p:attrName>
                                        </p:attrNameLst>
                                      </p:cBhvr>
                                      <p:to>
                                        <p:strVal val="visible"/>
                                      </p:to>
                                    </p:set>
                                    <p:anim calcmode="lin" valueType="num">
                                      <p:cBhvr additive="base">
                                        <p:cTn id="25" dur="500" fill="hold"/>
                                        <p:tgtEl>
                                          <p:spTgt spid="5662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62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NIS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6275">
                                            <p:txEl>
                                              <p:pRg st="3" end="3"/>
                                            </p:txEl>
                                          </p:spTgt>
                                        </p:tgtEl>
                                        <p:attrNameLst>
                                          <p:attrName>style.visibility</p:attrName>
                                        </p:attrNameLst>
                                      </p:cBhvr>
                                      <p:to>
                                        <p:strVal val="visible"/>
                                      </p:to>
                                    </p:set>
                                    <p:anim calcmode="lin" valueType="num">
                                      <p:cBhvr additive="base">
                                        <p:cTn id="31" dur="500" fill="hold"/>
                                        <p:tgtEl>
                                          <p:spTgt spid="56627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62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NIS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66275">
                                            <p:txEl>
                                              <p:pRg st="4" end="4"/>
                                            </p:txEl>
                                          </p:spTgt>
                                        </p:tgtEl>
                                        <p:attrNameLst>
                                          <p:attrName>style.visibility</p:attrName>
                                        </p:attrNameLst>
                                      </p:cBhvr>
                                      <p:to>
                                        <p:strVal val="visible"/>
                                      </p:to>
                                    </p:set>
                                    <p:anim calcmode="lin" valueType="num">
                                      <p:cBhvr additive="base">
                                        <p:cTn id="37" dur="500" fill="hold"/>
                                        <p:tgtEl>
                                          <p:spTgt spid="56627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662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NIS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66275">
                                            <p:txEl>
                                              <p:pRg st="5" end="5"/>
                                            </p:txEl>
                                          </p:spTgt>
                                        </p:tgtEl>
                                        <p:attrNameLst>
                                          <p:attrName>style.visibility</p:attrName>
                                        </p:attrNameLst>
                                      </p:cBhvr>
                                      <p:to>
                                        <p:strVal val="visible"/>
                                      </p:to>
                                    </p:set>
                                    <p:anim calcmode="lin" valueType="num">
                                      <p:cBhvr additive="base">
                                        <p:cTn id="43" dur="500" fill="hold"/>
                                        <p:tgtEl>
                                          <p:spTgt spid="56627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662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ANIS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66275">
                                            <p:txEl>
                                              <p:pRg st="6" end="6"/>
                                            </p:txEl>
                                          </p:spTgt>
                                        </p:tgtEl>
                                        <p:attrNameLst>
                                          <p:attrName>style.visibility</p:attrName>
                                        </p:attrNameLst>
                                      </p:cBhvr>
                                      <p:to>
                                        <p:strVal val="visible"/>
                                      </p:to>
                                    </p:set>
                                    <p:anim calcmode="lin" valueType="num">
                                      <p:cBhvr additive="base">
                                        <p:cTn id="49" dur="500" fill="hold"/>
                                        <p:tgtEl>
                                          <p:spTgt spid="56627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662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ANISES.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66275">
                                            <p:txEl>
                                              <p:pRg st="7" end="7"/>
                                            </p:txEl>
                                          </p:spTgt>
                                        </p:tgtEl>
                                        <p:attrNameLst>
                                          <p:attrName>style.visibility</p:attrName>
                                        </p:attrNameLst>
                                      </p:cBhvr>
                                      <p:to>
                                        <p:strVal val="visible"/>
                                      </p:to>
                                    </p:set>
                                    <p:anim calcmode="lin" valueType="num">
                                      <p:cBhvr additive="base">
                                        <p:cTn id="55" dur="500" fill="hold"/>
                                        <p:tgtEl>
                                          <p:spTgt spid="566275">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662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ANISES.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66275">
                                            <p:txEl>
                                              <p:pRg st="8" end="8"/>
                                            </p:txEl>
                                          </p:spTgt>
                                        </p:tgtEl>
                                        <p:attrNameLst>
                                          <p:attrName>style.visibility</p:attrName>
                                        </p:attrNameLst>
                                      </p:cBhvr>
                                      <p:to>
                                        <p:strVal val="visible"/>
                                      </p:to>
                                    </p:set>
                                    <p:anim calcmode="lin" valueType="num">
                                      <p:cBhvr additive="base">
                                        <p:cTn id="61" dur="500" fill="hold"/>
                                        <p:tgtEl>
                                          <p:spTgt spid="566275">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662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ANIS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66275">
                                            <p:txEl>
                                              <p:pRg st="9" end="9"/>
                                            </p:txEl>
                                          </p:spTgt>
                                        </p:tgtEl>
                                        <p:attrNameLst>
                                          <p:attrName>style.visibility</p:attrName>
                                        </p:attrNameLst>
                                      </p:cBhvr>
                                      <p:to>
                                        <p:strVal val="visible"/>
                                      </p:to>
                                    </p:set>
                                    <p:anim calcmode="lin" valueType="num">
                                      <p:cBhvr additive="base">
                                        <p:cTn id="67" dur="500" fill="hold"/>
                                        <p:tgtEl>
                                          <p:spTgt spid="566275">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6627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ANISES.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66276">
                                            <p:txEl>
                                              <p:pRg st="0" end="0"/>
                                            </p:txEl>
                                          </p:spTgt>
                                        </p:tgtEl>
                                        <p:attrNameLst>
                                          <p:attrName>style.visibility</p:attrName>
                                        </p:attrNameLst>
                                      </p:cBhvr>
                                      <p:to>
                                        <p:strVal val="visible"/>
                                      </p:to>
                                    </p:set>
                                    <p:anim calcmode="lin" valueType="num">
                                      <p:cBhvr additive="base">
                                        <p:cTn id="73" dur="500" fill="hold"/>
                                        <p:tgtEl>
                                          <p:spTgt spid="566276">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662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ANISES.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66276">
                                            <p:txEl>
                                              <p:pRg st="1" end="1"/>
                                            </p:txEl>
                                          </p:spTgt>
                                        </p:tgtEl>
                                        <p:attrNameLst>
                                          <p:attrName>style.visibility</p:attrName>
                                        </p:attrNameLst>
                                      </p:cBhvr>
                                      <p:to>
                                        <p:strVal val="visible"/>
                                      </p:to>
                                    </p:set>
                                    <p:anim calcmode="lin" valueType="num">
                                      <p:cBhvr additive="base">
                                        <p:cTn id="79" dur="500" fill="hold"/>
                                        <p:tgtEl>
                                          <p:spTgt spid="566276">
                                            <p:txEl>
                                              <p:pRg st="1" end="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6627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ANISES.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66276">
                                            <p:txEl>
                                              <p:pRg st="2" end="2"/>
                                            </p:txEl>
                                          </p:spTgt>
                                        </p:tgtEl>
                                        <p:attrNameLst>
                                          <p:attrName>style.visibility</p:attrName>
                                        </p:attrNameLst>
                                      </p:cBhvr>
                                      <p:to>
                                        <p:strVal val="visible"/>
                                      </p:to>
                                    </p:set>
                                    <p:anim calcmode="lin" valueType="num">
                                      <p:cBhvr additive="base">
                                        <p:cTn id="85" dur="500" fill="hold"/>
                                        <p:tgtEl>
                                          <p:spTgt spid="566276">
                                            <p:txEl>
                                              <p:pRg st="2" end="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56627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ANISES.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566276">
                                            <p:txEl>
                                              <p:pRg st="3" end="3"/>
                                            </p:txEl>
                                          </p:spTgt>
                                        </p:tgtEl>
                                        <p:attrNameLst>
                                          <p:attrName>style.visibility</p:attrName>
                                        </p:attrNameLst>
                                      </p:cBhvr>
                                      <p:to>
                                        <p:strVal val="visible"/>
                                      </p:to>
                                    </p:set>
                                    <p:anim calcmode="lin" valueType="num">
                                      <p:cBhvr additive="base">
                                        <p:cTn id="91" dur="500" fill="hold"/>
                                        <p:tgtEl>
                                          <p:spTgt spid="566276">
                                            <p:txEl>
                                              <p:pRg st="3" end="3"/>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56627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2" name="ANISES.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566276">
                                            <p:txEl>
                                              <p:pRg st="4" end="4"/>
                                            </p:txEl>
                                          </p:spTgt>
                                        </p:tgtEl>
                                        <p:attrNameLst>
                                          <p:attrName>style.visibility</p:attrName>
                                        </p:attrNameLst>
                                      </p:cBhvr>
                                      <p:to>
                                        <p:strVal val="visible"/>
                                      </p:to>
                                    </p:set>
                                    <p:anim calcmode="lin" valueType="num">
                                      <p:cBhvr additive="base">
                                        <p:cTn id="97" dur="500" fill="hold"/>
                                        <p:tgtEl>
                                          <p:spTgt spid="566276">
                                            <p:txEl>
                                              <p:pRg st="4" end="4"/>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56627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2" name="ANISES.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566276">
                                            <p:txEl>
                                              <p:pRg st="5" end="5"/>
                                            </p:txEl>
                                          </p:spTgt>
                                        </p:tgtEl>
                                        <p:attrNameLst>
                                          <p:attrName>style.visibility</p:attrName>
                                        </p:attrNameLst>
                                      </p:cBhvr>
                                      <p:to>
                                        <p:strVal val="visible"/>
                                      </p:to>
                                    </p:set>
                                    <p:anim calcmode="lin" valueType="num">
                                      <p:cBhvr additive="base">
                                        <p:cTn id="103" dur="500" fill="hold"/>
                                        <p:tgtEl>
                                          <p:spTgt spid="566276">
                                            <p:txEl>
                                              <p:pRg st="5" end="5"/>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56627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2" name="ANISES.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566276">
                                            <p:txEl>
                                              <p:pRg st="6" end="6"/>
                                            </p:txEl>
                                          </p:spTgt>
                                        </p:tgtEl>
                                        <p:attrNameLst>
                                          <p:attrName>style.visibility</p:attrName>
                                        </p:attrNameLst>
                                      </p:cBhvr>
                                      <p:to>
                                        <p:strVal val="visible"/>
                                      </p:to>
                                    </p:set>
                                    <p:anim calcmode="lin" valueType="num">
                                      <p:cBhvr additive="base">
                                        <p:cTn id="109" dur="500" fill="hold"/>
                                        <p:tgtEl>
                                          <p:spTgt spid="566276">
                                            <p:txEl>
                                              <p:pRg st="6" end="6"/>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56627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2" name="ANISES.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566276">
                                            <p:txEl>
                                              <p:pRg st="7" end="7"/>
                                            </p:txEl>
                                          </p:spTgt>
                                        </p:tgtEl>
                                        <p:attrNameLst>
                                          <p:attrName>style.visibility</p:attrName>
                                        </p:attrNameLst>
                                      </p:cBhvr>
                                      <p:to>
                                        <p:strVal val="visible"/>
                                      </p:to>
                                    </p:set>
                                    <p:anim calcmode="lin" valueType="num">
                                      <p:cBhvr additive="base">
                                        <p:cTn id="115" dur="500" fill="hold"/>
                                        <p:tgtEl>
                                          <p:spTgt spid="566276">
                                            <p:txEl>
                                              <p:pRg st="7" end="7"/>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56627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2" name="ANIS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4" grpId="0" build="p" autoUpdateAnimBg="0"/>
      <p:bldP spid="566275" grpId="0" build="p" autoUpdateAnimBg="0"/>
      <p:bldP spid="56627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1043608" y="274639"/>
            <a:ext cx="7643193" cy="561975"/>
          </a:xfrm>
          <a:noFill/>
        </p:spPr>
        <p:txBody>
          <a:bodyPr>
            <a:normAutofit fontScale="90000"/>
          </a:bodyPr>
          <a:lstStyle/>
          <a:p>
            <a:pPr eaLnBrk="1" hangingPunct="1"/>
            <a:r>
              <a:rPr lang="tr-TR" sz="3600" b="1" dirty="0" smtClean="0"/>
              <a:t>Örnek Olay İnceleme</a:t>
            </a:r>
          </a:p>
        </p:txBody>
      </p:sp>
      <p:sp>
        <p:nvSpPr>
          <p:cNvPr id="21507" name="Rectangle 3"/>
          <p:cNvSpPr>
            <a:spLocks noGrp="1" noChangeArrowheads="1"/>
          </p:cNvSpPr>
          <p:nvPr>
            <p:ph idx="1"/>
          </p:nvPr>
        </p:nvSpPr>
        <p:spPr>
          <a:xfrm>
            <a:off x="457200" y="981076"/>
            <a:ext cx="8229600" cy="5544268"/>
          </a:xfrm>
          <a:noFill/>
          <a:ln w="63500">
            <a:solidFill>
              <a:srgbClr val="969696"/>
            </a:solidFill>
          </a:ln>
        </p:spPr>
        <p:txBody>
          <a:bodyPr>
            <a:normAutofit/>
          </a:bodyPr>
          <a:lstStyle/>
          <a:p>
            <a:pPr eaLnBrk="1" hangingPunct="1"/>
            <a:r>
              <a:rPr lang="tr-TR" sz="2800" dirty="0" smtClean="0"/>
              <a:t>Yaşamda karşılaşılmış ya da karşılaşılma olasılığı bulunan sorun niteliğindeki olaylara, çözüm yolları bulma temeline dayanır. </a:t>
            </a:r>
          </a:p>
          <a:p>
            <a:pPr eaLnBrk="1" hangingPunct="1"/>
            <a:endParaRPr lang="tr-TR" sz="2800" dirty="0" smtClean="0"/>
          </a:p>
          <a:p>
            <a:pPr eaLnBrk="1" hangingPunct="1"/>
            <a:r>
              <a:rPr lang="tr-TR" sz="2800" dirty="0" smtClean="0"/>
              <a:t>Örnek olay incelemesi ile eleştirel düşünme, problem çözme ve karar verme becerileri gelişir. Olaylara karşı duyarlılıklar gelişir, kalıcı ve üst düzey öğrenmeler edinilir.</a:t>
            </a:r>
          </a:p>
        </p:txBody>
      </p:sp>
      <p:pic>
        <p:nvPicPr>
          <p:cNvPr id="88069" name="Picture 7" descr="not_a_problem"/>
          <p:cNvPicPr>
            <a:picLocks noChangeAspect="1" noChangeArrowheads="1"/>
          </p:cNvPicPr>
          <p:nvPr/>
        </p:nvPicPr>
        <p:blipFill>
          <a:blip r:embed="rId2" cstate="print"/>
          <a:srcRect/>
          <a:stretch>
            <a:fillRect/>
          </a:stretch>
        </p:blipFill>
        <p:spPr bwMode="auto">
          <a:xfrm>
            <a:off x="5724127" y="5157191"/>
            <a:ext cx="2089547" cy="1513483"/>
          </a:xfrm>
          <a:prstGeom prst="rect">
            <a:avLst/>
          </a:prstGeom>
          <a:noFill/>
          <a:ln w="9525">
            <a:noFill/>
            <a:miter lim="800000"/>
            <a:headEnd/>
            <a:tailEnd/>
          </a:ln>
        </p:spPr>
      </p:pic>
    </p:spTree>
    <p:extLst>
      <p:ext uri="{BB962C8B-B14F-4D97-AF65-F5344CB8AC3E}">
        <p14:creationId xmlns:p14="http://schemas.microsoft.com/office/powerpoint/2010/main" val="1606890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a:xfrm>
            <a:off x="971600" y="274639"/>
            <a:ext cx="7715201" cy="561975"/>
          </a:xfrm>
          <a:noFill/>
        </p:spPr>
        <p:txBody>
          <a:bodyPr>
            <a:normAutofit fontScale="90000"/>
          </a:bodyPr>
          <a:lstStyle/>
          <a:p>
            <a:pPr eaLnBrk="1" hangingPunct="1"/>
            <a:r>
              <a:rPr lang="tr-TR" sz="3600" b="1" dirty="0" smtClean="0"/>
              <a:t>Örnek Olay İnceleme</a:t>
            </a:r>
          </a:p>
        </p:txBody>
      </p:sp>
      <p:sp>
        <p:nvSpPr>
          <p:cNvPr id="22531" name="Rectangle 3"/>
          <p:cNvSpPr>
            <a:spLocks noGrp="1" noChangeArrowheads="1"/>
          </p:cNvSpPr>
          <p:nvPr>
            <p:ph idx="1"/>
          </p:nvPr>
        </p:nvSpPr>
        <p:spPr>
          <a:xfrm>
            <a:off x="468314" y="1268413"/>
            <a:ext cx="6407942" cy="5040312"/>
          </a:xfrm>
          <a:noFill/>
          <a:ln w="50800">
            <a:solidFill>
              <a:srgbClr val="333399"/>
            </a:solidFill>
          </a:ln>
        </p:spPr>
        <p:txBody>
          <a:bodyPr/>
          <a:lstStyle/>
          <a:p>
            <a:pPr eaLnBrk="1" hangingPunct="1">
              <a:lnSpc>
                <a:spcPct val="90000"/>
              </a:lnSpc>
            </a:pPr>
            <a:r>
              <a:rPr lang="tr-TR" sz="2400" dirty="0" smtClean="0"/>
              <a:t>Örnek olay bütün sınıfın katılımı ile incelenebileceği gibi; sınıf, küçük gruplara ayrılarak her gruba farklı ya da aynı örnek olay verilebilir. Olayın herkes tarafından doğru anlaşılması sağlanmalıdır. </a:t>
            </a:r>
          </a:p>
          <a:p>
            <a:pPr eaLnBrk="1" hangingPunct="1">
              <a:lnSpc>
                <a:spcPct val="90000"/>
              </a:lnSpc>
            </a:pPr>
            <a:endParaRPr lang="tr-TR" sz="2400" dirty="0" smtClean="0"/>
          </a:p>
          <a:p>
            <a:pPr eaLnBrk="1" hangingPunct="1">
              <a:lnSpc>
                <a:spcPct val="90000"/>
              </a:lnSpc>
            </a:pPr>
            <a:r>
              <a:rPr lang="tr-TR" sz="2400" dirty="0" smtClean="0"/>
              <a:t>Olayın nedeni, nasıl olduğu, neden olduğu durumlar ve sonuçları tartışılmalı, daha sonra alternatif çözüm önerileri üzerinde durulmalıdır. </a:t>
            </a:r>
          </a:p>
        </p:txBody>
      </p:sp>
      <p:pic>
        <p:nvPicPr>
          <p:cNvPr id="89093" name="Picture 8" descr="idea_puzzle"/>
          <p:cNvPicPr>
            <a:picLocks noChangeAspect="1" noChangeArrowheads="1"/>
          </p:cNvPicPr>
          <p:nvPr/>
        </p:nvPicPr>
        <p:blipFill>
          <a:blip r:embed="rId2" cstate="print"/>
          <a:srcRect/>
          <a:stretch>
            <a:fillRect/>
          </a:stretch>
        </p:blipFill>
        <p:spPr bwMode="auto">
          <a:xfrm>
            <a:off x="6876256" y="2133601"/>
            <a:ext cx="1820069" cy="3533775"/>
          </a:xfrm>
          <a:prstGeom prst="rect">
            <a:avLst/>
          </a:prstGeom>
          <a:noFill/>
          <a:ln w="9525">
            <a:noFill/>
            <a:miter lim="800000"/>
            <a:headEnd/>
            <a:tailEnd/>
          </a:ln>
        </p:spPr>
      </p:pic>
    </p:spTree>
    <p:extLst>
      <p:ext uri="{BB962C8B-B14F-4D97-AF65-F5344CB8AC3E}">
        <p14:creationId xmlns:p14="http://schemas.microsoft.com/office/powerpoint/2010/main" val="1508708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395536" y="274638"/>
            <a:ext cx="8291265" cy="850900"/>
          </a:xfrm>
          <a:noFill/>
        </p:spPr>
        <p:txBody>
          <a:bodyPr>
            <a:normAutofit/>
          </a:bodyPr>
          <a:lstStyle/>
          <a:p>
            <a:pPr eaLnBrk="1" hangingPunct="1"/>
            <a:r>
              <a:rPr lang="tr-TR" sz="2800" b="1" dirty="0" smtClean="0"/>
              <a:t>Bütün sınıfınla yapılan örnek olay incelenmesinde;</a:t>
            </a:r>
          </a:p>
        </p:txBody>
      </p:sp>
      <p:sp>
        <p:nvSpPr>
          <p:cNvPr id="23559" name="Rectangle 7"/>
          <p:cNvSpPr>
            <a:spLocks noGrp="1" noChangeArrowheads="1"/>
          </p:cNvSpPr>
          <p:nvPr>
            <p:ph idx="1"/>
          </p:nvPr>
        </p:nvSpPr>
        <p:spPr>
          <a:noFill/>
        </p:spPr>
        <p:txBody>
          <a:bodyPr/>
          <a:lstStyle/>
          <a:p>
            <a:pPr marL="609600" indent="-609600" eaLnBrk="1" hangingPunct="1">
              <a:lnSpc>
                <a:spcPct val="90000"/>
              </a:lnSpc>
              <a:buFontTx/>
              <a:buNone/>
            </a:pPr>
            <a:r>
              <a:rPr lang="tr-TR" sz="2400" dirty="0" smtClean="0"/>
              <a:t>1. Örnek olay yazılı olarak sunulur.</a:t>
            </a:r>
          </a:p>
          <a:p>
            <a:pPr marL="609600" indent="-609600" eaLnBrk="1" hangingPunct="1">
              <a:lnSpc>
                <a:spcPct val="90000"/>
              </a:lnSpc>
            </a:pPr>
            <a:endParaRPr lang="tr-TR" sz="2400" dirty="0" smtClean="0"/>
          </a:p>
          <a:p>
            <a:pPr marL="609600" indent="-609600" eaLnBrk="1" hangingPunct="1">
              <a:lnSpc>
                <a:spcPct val="90000"/>
              </a:lnSpc>
              <a:buFontTx/>
              <a:buNone/>
            </a:pPr>
            <a:r>
              <a:rPr lang="tr-TR" sz="2400" dirty="0" smtClean="0"/>
              <a:t>2. Sorular varsa yanıtlanır. </a:t>
            </a:r>
          </a:p>
          <a:p>
            <a:pPr marL="609600" indent="-609600" eaLnBrk="1" hangingPunct="1">
              <a:lnSpc>
                <a:spcPct val="90000"/>
              </a:lnSpc>
            </a:pPr>
            <a:endParaRPr lang="tr-TR" sz="2400" dirty="0" smtClean="0"/>
          </a:p>
          <a:p>
            <a:pPr marL="609600" indent="-609600" eaLnBrk="1" hangingPunct="1">
              <a:lnSpc>
                <a:spcPct val="90000"/>
              </a:lnSpc>
              <a:buFontTx/>
              <a:buNone/>
            </a:pPr>
            <a:r>
              <a:rPr lang="tr-TR" sz="2400" dirty="0" smtClean="0"/>
              <a:t>3. Yönlendirici sorular sorulur. </a:t>
            </a:r>
          </a:p>
          <a:p>
            <a:pPr marL="609600" indent="-609600" eaLnBrk="1" hangingPunct="1">
              <a:lnSpc>
                <a:spcPct val="90000"/>
              </a:lnSpc>
              <a:buFontTx/>
              <a:buNone/>
            </a:pPr>
            <a:endParaRPr lang="tr-TR" sz="2400" dirty="0" smtClean="0"/>
          </a:p>
          <a:p>
            <a:pPr marL="609600" indent="-609600" eaLnBrk="1" hangingPunct="1">
              <a:lnSpc>
                <a:spcPct val="90000"/>
              </a:lnSpc>
              <a:buFontTx/>
              <a:buNone/>
            </a:pPr>
            <a:r>
              <a:rPr lang="tr-TR" sz="2400" dirty="0" smtClean="0"/>
              <a:t>4. Çözüm seçenekleri üretmeleri istenir. İkili üçlü gruplar halinde tartışma fırsatı verilebilir.</a:t>
            </a:r>
          </a:p>
          <a:p>
            <a:pPr marL="609600" indent="-609600" eaLnBrk="1" hangingPunct="1">
              <a:lnSpc>
                <a:spcPct val="90000"/>
              </a:lnSpc>
            </a:pPr>
            <a:endParaRPr lang="tr-TR" sz="2400" dirty="0" smtClean="0"/>
          </a:p>
          <a:p>
            <a:pPr marL="609600" indent="-609600" eaLnBrk="1" hangingPunct="1">
              <a:lnSpc>
                <a:spcPct val="90000"/>
              </a:lnSpc>
              <a:buFontTx/>
              <a:buNone/>
            </a:pPr>
            <a:r>
              <a:rPr lang="tr-TR" sz="2400" dirty="0" smtClean="0"/>
              <a:t>5. Yeni çözüm önerileri dikkate alınarak örnek olayın yeniden yazılması istenir.</a:t>
            </a:r>
          </a:p>
        </p:txBody>
      </p:sp>
      <p:pic>
        <p:nvPicPr>
          <p:cNvPr id="90116" name="Picture 5" descr="soru%20bankasi"/>
          <p:cNvPicPr>
            <a:picLocks noChangeAspect="1" noChangeArrowheads="1"/>
          </p:cNvPicPr>
          <p:nvPr/>
        </p:nvPicPr>
        <p:blipFill>
          <a:blip r:embed="rId2" cstate="print"/>
          <a:srcRect/>
          <a:stretch>
            <a:fillRect/>
          </a:stretch>
        </p:blipFill>
        <p:spPr bwMode="auto">
          <a:xfrm>
            <a:off x="7020272" y="1196976"/>
            <a:ext cx="1688754" cy="2232024"/>
          </a:xfrm>
          <a:prstGeom prst="rect">
            <a:avLst/>
          </a:prstGeom>
          <a:noFill/>
          <a:ln w="9525">
            <a:noFill/>
            <a:miter lim="800000"/>
            <a:headEnd/>
            <a:tailEnd/>
          </a:ln>
        </p:spPr>
      </p:pic>
    </p:spTree>
    <p:extLst>
      <p:ext uri="{BB962C8B-B14F-4D97-AF65-F5344CB8AC3E}">
        <p14:creationId xmlns:p14="http://schemas.microsoft.com/office/powerpoint/2010/main" val="2719337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9">
                                            <p:txEl>
                                              <p:pRg st="0" end="0"/>
                                            </p:txEl>
                                          </p:spTgt>
                                        </p:tgtEl>
                                        <p:attrNameLst>
                                          <p:attrName>style.visibility</p:attrName>
                                        </p:attrNameLst>
                                      </p:cBhvr>
                                      <p:to>
                                        <p:strVal val="visible"/>
                                      </p:to>
                                    </p:set>
                                    <p:anim calcmode="lin" valueType="num">
                                      <p:cBhvr additive="base">
                                        <p:cTn id="7" dur="500" fill="hold"/>
                                        <p:tgtEl>
                                          <p:spTgt spid="235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9">
                                            <p:txEl>
                                              <p:pRg st="2" end="2"/>
                                            </p:txEl>
                                          </p:spTgt>
                                        </p:tgtEl>
                                        <p:attrNameLst>
                                          <p:attrName>style.visibility</p:attrName>
                                        </p:attrNameLst>
                                      </p:cBhvr>
                                      <p:to>
                                        <p:strVal val="visible"/>
                                      </p:to>
                                    </p:set>
                                    <p:anim calcmode="lin" valueType="num">
                                      <p:cBhvr additive="base">
                                        <p:cTn id="13" dur="500" fill="hold"/>
                                        <p:tgtEl>
                                          <p:spTgt spid="235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9">
                                            <p:txEl>
                                              <p:pRg st="4" end="4"/>
                                            </p:txEl>
                                          </p:spTgt>
                                        </p:tgtEl>
                                        <p:attrNameLst>
                                          <p:attrName>style.visibility</p:attrName>
                                        </p:attrNameLst>
                                      </p:cBhvr>
                                      <p:to>
                                        <p:strVal val="visible"/>
                                      </p:to>
                                    </p:set>
                                    <p:anim calcmode="lin" valueType="num">
                                      <p:cBhvr additive="base">
                                        <p:cTn id="19" dur="500" fill="hold"/>
                                        <p:tgtEl>
                                          <p:spTgt spid="235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59">
                                            <p:txEl>
                                              <p:pRg st="6" end="6"/>
                                            </p:txEl>
                                          </p:spTgt>
                                        </p:tgtEl>
                                        <p:attrNameLst>
                                          <p:attrName>style.visibility</p:attrName>
                                        </p:attrNameLst>
                                      </p:cBhvr>
                                      <p:to>
                                        <p:strVal val="visible"/>
                                      </p:to>
                                    </p:set>
                                    <p:anim calcmode="lin" valueType="num">
                                      <p:cBhvr additive="base">
                                        <p:cTn id="25" dur="500" fill="hold"/>
                                        <p:tgtEl>
                                          <p:spTgt spid="2355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559">
                                            <p:txEl>
                                              <p:pRg st="8" end="8"/>
                                            </p:txEl>
                                          </p:spTgt>
                                        </p:tgtEl>
                                        <p:attrNameLst>
                                          <p:attrName>style.visibility</p:attrName>
                                        </p:attrNameLst>
                                      </p:cBhvr>
                                      <p:to>
                                        <p:strVal val="visible"/>
                                      </p:to>
                                    </p:set>
                                    <p:anim calcmode="lin" valueType="num">
                                      <p:cBhvr additive="base">
                                        <p:cTn id="31" dur="500" fill="hold"/>
                                        <p:tgtEl>
                                          <p:spTgt spid="2355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412777"/>
            <a:ext cx="8229600" cy="4713388"/>
          </a:xfrm>
        </p:spPr>
        <p:txBody>
          <a:bodyPr/>
          <a:lstStyle/>
          <a:p>
            <a:pPr eaLnBrk="1" hangingPunct="1">
              <a:lnSpc>
                <a:spcPct val="80000"/>
              </a:lnSpc>
              <a:buFontTx/>
              <a:buNone/>
            </a:pPr>
            <a:r>
              <a:rPr lang="tr-TR" sz="2400" dirty="0" smtClean="0"/>
              <a:t>1. Her gruba aynı ya da farklı örnek olay yazılı olarak sunulur. Sorular varsa  açıklayıcı yanıtlar verilir.</a:t>
            </a:r>
          </a:p>
          <a:p>
            <a:pPr eaLnBrk="1" hangingPunct="1">
              <a:lnSpc>
                <a:spcPct val="80000"/>
              </a:lnSpc>
              <a:buFontTx/>
              <a:buNone/>
            </a:pPr>
            <a:r>
              <a:rPr lang="tr-TR" sz="2400" dirty="0" smtClean="0"/>
              <a:t>2. Yönlendirici sorular sorulur. Yönlendirici sorular yazılı olarak da verilebilir.</a:t>
            </a:r>
          </a:p>
          <a:p>
            <a:pPr eaLnBrk="1" hangingPunct="1">
              <a:lnSpc>
                <a:spcPct val="80000"/>
              </a:lnSpc>
              <a:buFontTx/>
              <a:buNone/>
            </a:pPr>
            <a:r>
              <a:rPr lang="tr-TR" sz="2400" dirty="0" smtClean="0"/>
              <a:t>3. Çalışma sırasında sorular yanıtlanır.</a:t>
            </a:r>
          </a:p>
          <a:p>
            <a:pPr eaLnBrk="1" hangingPunct="1">
              <a:lnSpc>
                <a:spcPct val="80000"/>
              </a:lnSpc>
              <a:buFontTx/>
              <a:buNone/>
            </a:pPr>
            <a:r>
              <a:rPr lang="tr-TR" sz="2400" dirty="0" smtClean="0"/>
              <a:t>4. Çözüm seçenekleri üretmeleri istenir.</a:t>
            </a:r>
          </a:p>
          <a:p>
            <a:pPr eaLnBrk="1" hangingPunct="1">
              <a:lnSpc>
                <a:spcPct val="80000"/>
              </a:lnSpc>
              <a:buFontTx/>
              <a:buNone/>
            </a:pPr>
            <a:r>
              <a:rPr lang="tr-TR" sz="2400" dirty="0" smtClean="0"/>
              <a:t>5. Çözüm yollarının grup sözcüsü tarafından </a:t>
            </a:r>
          </a:p>
          <a:p>
            <a:pPr eaLnBrk="1" hangingPunct="1">
              <a:lnSpc>
                <a:spcPct val="80000"/>
              </a:lnSpc>
              <a:buFontTx/>
              <a:buNone/>
            </a:pPr>
            <a:r>
              <a:rPr lang="tr-TR" sz="2400" dirty="0" smtClean="0"/>
              <a:t>	sunulması sağlanır. </a:t>
            </a:r>
          </a:p>
          <a:p>
            <a:pPr eaLnBrk="1" hangingPunct="1">
              <a:lnSpc>
                <a:spcPct val="80000"/>
              </a:lnSpc>
              <a:buFontTx/>
              <a:buNone/>
            </a:pPr>
            <a:r>
              <a:rPr lang="tr-TR" sz="2400" dirty="0" smtClean="0"/>
              <a:t>6. Büyük grup tartışması yapılır. Çözüm yolları tahtaya yazılır.</a:t>
            </a:r>
          </a:p>
        </p:txBody>
      </p:sp>
      <p:sp>
        <p:nvSpPr>
          <p:cNvPr id="91140" name="Rectangle 4"/>
          <p:cNvSpPr>
            <a:spLocks noChangeArrowheads="1"/>
          </p:cNvSpPr>
          <p:nvPr/>
        </p:nvSpPr>
        <p:spPr bwMode="auto">
          <a:xfrm>
            <a:off x="467545" y="260350"/>
            <a:ext cx="8354196" cy="647700"/>
          </a:xfrm>
          <a:prstGeom prst="rect">
            <a:avLst/>
          </a:prstGeom>
          <a:noFill/>
          <a:ln w="9525">
            <a:noFill/>
            <a:miter lim="800000"/>
            <a:headEnd/>
            <a:tailEnd/>
          </a:ln>
          <a:effectLst/>
        </p:spPr>
        <p:txBody>
          <a:bodyPr anchor="ctr"/>
          <a:lstStyle/>
          <a:p>
            <a:pPr algn="ctr"/>
            <a:r>
              <a:rPr lang="tr-TR" sz="3200" b="1" dirty="0"/>
              <a:t>Gruplarla örnek olay incelemesinde;</a:t>
            </a:r>
          </a:p>
        </p:txBody>
      </p:sp>
      <p:pic>
        <p:nvPicPr>
          <p:cNvPr id="91141" name="Picture 6" descr="Yunanca_Ogretmen%5B1%5D"/>
          <p:cNvPicPr>
            <a:picLocks noChangeAspect="1" noChangeArrowheads="1"/>
          </p:cNvPicPr>
          <p:nvPr/>
        </p:nvPicPr>
        <p:blipFill>
          <a:blip r:embed="rId2" cstate="print"/>
          <a:srcRect/>
          <a:stretch>
            <a:fillRect/>
          </a:stretch>
        </p:blipFill>
        <p:spPr bwMode="auto">
          <a:xfrm>
            <a:off x="5795963" y="4797426"/>
            <a:ext cx="2239963" cy="1679575"/>
          </a:xfrm>
          <a:prstGeom prst="rect">
            <a:avLst/>
          </a:prstGeom>
          <a:noFill/>
          <a:ln w="9525">
            <a:noFill/>
            <a:miter lim="800000"/>
            <a:headEnd/>
            <a:tailEnd/>
          </a:ln>
        </p:spPr>
      </p:pic>
    </p:spTree>
    <p:extLst>
      <p:ext uri="{BB962C8B-B14F-4D97-AF65-F5344CB8AC3E}">
        <p14:creationId xmlns:p14="http://schemas.microsoft.com/office/powerpoint/2010/main" val="3753076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579">
                                            <p:txEl>
                                              <p:pRg st="5" end="5"/>
                                            </p:txEl>
                                          </p:spTgt>
                                        </p:tgtEl>
                                        <p:attrNameLst>
                                          <p:attrName>style.visibility</p:attrName>
                                        </p:attrNameLst>
                                      </p:cBhvr>
                                      <p:to>
                                        <p:strVal val="visible"/>
                                      </p:to>
                                    </p:set>
                                    <p:anim calcmode="lin" valueType="num">
                                      <p:cBhvr additive="base">
                                        <p:cTn id="35"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4579">
                                            <p:txEl>
                                              <p:pRg st="6" end="6"/>
                                            </p:txEl>
                                          </p:spTgt>
                                        </p:tgtEl>
                                        <p:attrNameLst>
                                          <p:attrName>style.visibility</p:attrName>
                                        </p:attrNameLst>
                                      </p:cBhvr>
                                      <p:to>
                                        <p:strVal val="visible"/>
                                      </p:to>
                                    </p:set>
                                    <p:anim calcmode="lin" valueType="num">
                                      <p:cBhvr additive="base">
                                        <p:cTn id="41"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827584" y="260350"/>
            <a:ext cx="8075117" cy="1143000"/>
          </a:xfrm>
          <a:noFill/>
        </p:spPr>
        <p:txBody>
          <a:bodyPr/>
          <a:lstStyle/>
          <a:p>
            <a:pPr eaLnBrk="1" hangingPunct="1"/>
            <a:r>
              <a:rPr lang="tr-TR" sz="3200" b="1" dirty="0" smtClean="0"/>
              <a:t>Örnek olay incelemesi yöntemini seçen eğitici;</a:t>
            </a:r>
          </a:p>
        </p:txBody>
      </p:sp>
      <p:sp>
        <p:nvSpPr>
          <p:cNvPr id="25603" name="Rectangle 3"/>
          <p:cNvSpPr>
            <a:spLocks noGrp="1" noChangeArrowheads="1"/>
          </p:cNvSpPr>
          <p:nvPr>
            <p:ph idx="1"/>
          </p:nvPr>
        </p:nvSpPr>
        <p:spPr>
          <a:noFill/>
        </p:spPr>
        <p:txBody>
          <a:bodyPr/>
          <a:lstStyle/>
          <a:p>
            <a:pPr eaLnBrk="1" hangingPunct="1">
              <a:lnSpc>
                <a:spcPct val="90000"/>
              </a:lnSpc>
            </a:pPr>
            <a:r>
              <a:rPr lang="tr-TR" sz="2800" dirty="0" smtClean="0"/>
              <a:t>Yöntemin iyi planlanmasına, </a:t>
            </a:r>
          </a:p>
          <a:p>
            <a:pPr eaLnBrk="1" hangingPunct="1">
              <a:lnSpc>
                <a:spcPct val="90000"/>
              </a:lnSpc>
            </a:pPr>
            <a:r>
              <a:rPr lang="tr-TR" sz="2800" dirty="0" smtClean="0"/>
              <a:t>Tartışmaların dersin hedefleri çerçevesi dışına çıkmamasına, </a:t>
            </a:r>
          </a:p>
          <a:p>
            <a:pPr eaLnBrk="1" hangingPunct="1">
              <a:lnSpc>
                <a:spcPct val="90000"/>
              </a:lnSpc>
            </a:pPr>
            <a:r>
              <a:rPr lang="tr-TR" sz="2800" dirty="0" smtClean="0"/>
              <a:t>Olayın sınıfta tartışılabilir özellikte olmasına, </a:t>
            </a:r>
          </a:p>
          <a:p>
            <a:pPr eaLnBrk="1" hangingPunct="1">
              <a:lnSpc>
                <a:spcPct val="90000"/>
              </a:lnSpc>
            </a:pPr>
            <a:r>
              <a:rPr lang="tr-TR" sz="2800" dirty="0" smtClean="0"/>
              <a:t>Katılımcıların tartışma kurallarına uymalarına, </a:t>
            </a:r>
          </a:p>
          <a:p>
            <a:pPr eaLnBrk="1" hangingPunct="1">
              <a:lnSpc>
                <a:spcPct val="90000"/>
              </a:lnSpc>
            </a:pPr>
            <a:r>
              <a:rPr lang="tr-TR" sz="2800" dirty="0" smtClean="0"/>
              <a:t>Gürültülü bir ortam oluşturulmamasına,</a:t>
            </a:r>
          </a:p>
          <a:p>
            <a:pPr eaLnBrk="1" hangingPunct="1">
              <a:lnSpc>
                <a:spcPct val="90000"/>
              </a:lnSpc>
            </a:pPr>
            <a:r>
              <a:rPr lang="tr-TR" sz="2800" dirty="0" smtClean="0"/>
              <a:t>Sorunu çözme yönünde katılımcıların nasıl bir yol izlediklerine,</a:t>
            </a:r>
          </a:p>
          <a:p>
            <a:pPr eaLnBrk="1" hangingPunct="1">
              <a:lnSpc>
                <a:spcPct val="90000"/>
              </a:lnSpc>
            </a:pPr>
            <a:r>
              <a:rPr lang="tr-TR" sz="2800" dirty="0" smtClean="0"/>
              <a:t>Birbirlerini etkileyip etkilemediklerini gözlemeye özen göstermelidir.</a:t>
            </a:r>
          </a:p>
        </p:txBody>
      </p:sp>
    </p:spTree>
    <p:extLst>
      <p:ext uri="{BB962C8B-B14F-4D97-AF65-F5344CB8AC3E}">
        <p14:creationId xmlns:p14="http://schemas.microsoft.com/office/powerpoint/2010/main" val="3079834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1259632" y="274639"/>
            <a:ext cx="7427169" cy="561975"/>
          </a:xfrm>
          <a:noFill/>
        </p:spPr>
        <p:txBody>
          <a:bodyPr>
            <a:normAutofit fontScale="90000"/>
          </a:bodyPr>
          <a:lstStyle/>
          <a:p>
            <a:pPr eaLnBrk="1" hangingPunct="1"/>
            <a:r>
              <a:rPr lang="tr-TR" sz="3600" b="1" dirty="0" smtClean="0"/>
              <a:t>Örnek Olay İnceleme</a:t>
            </a:r>
          </a:p>
        </p:txBody>
      </p:sp>
      <p:sp>
        <p:nvSpPr>
          <p:cNvPr id="26627" name="Rectangle 3"/>
          <p:cNvSpPr>
            <a:spLocks noGrp="1" noChangeArrowheads="1"/>
          </p:cNvSpPr>
          <p:nvPr>
            <p:ph idx="1"/>
          </p:nvPr>
        </p:nvSpPr>
        <p:spPr>
          <a:xfrm>
            <a:off x="457200" y="1268761"/>
            <a:ext cx="8229600" cy="4857404"/>
          </a:xfrm>
          <a:noFill/>
        </p:spPr>
        <p:txBody>
          <a:bodyPr/>
          <a:lstStyle/>
          <a:p>
            <a:pPr eaLnBrk="1" hangingPunct="1"/>
            <a:endParaRPr lang="tr-TR" sz="2800" dirty="0" smtClean="0"/>
          </a:p>
          <a:p>
            <a:pPr eaLnBrk="1" hangingPunct="1"/>
            <a:r>
              <a:rPr lang="tr-TR" sz="2800" dirty="0" smtClean="0"/>
              <a:t>Örnek olay inceleme uygulamasının ardından küçük sunular, soru yanıt, rol oynama, konuşma halkası, görüş geliştirme gibi yöntemlerden biri ya da bir kısmı kullanılarak hedefler yönünde davranışlar oluşturulabilir. </a:t>
            </a:r>
          </a:p>
        </p:txBody>
      </p:sp>
      <p:pic>
        <p:nvPicPr>
          <p:cNvPr id="93189" name="Picture 5" descr="marka-patent"/>
          <p:cNvPicPr>
            <a:picLocks noChangeAspect="1" noChangeArrowheads="1"/>
          </p:cNvPicPr>
          <p:nvPr/>
        </p:nvPicPr>
        <p:blipFill>
          <a:blip r:embed="rId2" cstate="print"/>
          <a:srcRect/>
          <a:stretch>
            <a:fillRect/>
          </a:stretch>
        </p:blipFill>
        <p:spPr bwMode="auto">
          <a:xfrm>
            <a:off x="6443665" y="4292601"/>
            <a:ext cx="1843087" cy="1957388"/>
          </a:xfrm>
          <a:prstGeom prst="rect">
            <a:avLst/>
          </a:prstGeom>
          <a:noFill/>
          <a:ln w="9525">
            <a:noFill/>
            <a:miter lim="800000"/>
            <a:headEnd/>
            <a:tailEnd/>
          </a:ln>
        </p:spPr>
      </p:pic>
    </p:spTree>
    <p:extLst>
      <p:ext uri="{BB962C8B-B14F-4D97-AF65-F5344CB8AC3E}">
        <p14:creationId xmlns:p14="http://schemas.microsoft.com/office/powerpoint/2010/main" val="2082680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1115616" y="274638"/>
            <a:ext cx="7571187" cy="633412"/>
          </a:xfrm>
          <a:noFill/>
        </p:spPr>
        <p:txBody>
          <a:bodyPr>
            <a:normAutofit fontScale="90000"/>
          </a:bodyPr>
          <a:lstStyle/>
          <a:p>
            <a:pPr eaLnBrk="1" hangingPunct="1"/>
            <a:r>
              <a:rPr lang="tr-TR" sz="4000" b="1" dirty="0" smtClean="0"/>
              <a:t>Rol Oynama </a:t>
            </a:r>
          </a:p>
        </p:txBody>
      </p:sp>
      <p:sp>
        <p:nvSpPr>
          <p:cNvPr id="27651" name="Rectangle 3"/>
          <p:cNvSpPr>
            <a:spLocks noGrp="1" noChangeArrowheads="1"/>
          </p:cNvSpPr>
          <p:nvPr>
            <p:ph idx="1"/>
          </p:nvPr>
        </p:nvSpPr>
        <p:spPr>
          <a:xfrm>
            <a:off x="468313" y="1052513"/>
            <a:ext cx="8229600" cy="4525962"/>
          </a:xfrm>
          <a:noFill/>
        </p:spPr>
        <p:txBody>
          <a:bodyPr/>
          <a:lstStyle/>
          <a:p>
            <a:pPr eaLnBrk="1" hangingPunct="1">
              <a:lnSpc>
                <a:spcPct val="90000"/>
              </a:lnSpc>
            </a:pPr>
            <a:r>
              <a:rPr lang="tr-TR" sz="2600" dirty="0" smtClean="0"/>
              <a:t>Katılımcılar, maddelerin ve insanların durumlarını dramatize ederler. Amacı, katılımcıların çeşitli konularda </a:t>
            </a:r>
            <a:r>
              <a:rPr lang="tr-TR" sz="2600" b="1" dirty="0" smtClean="0">
                <a:solidFill>
                  <a:srgbClr val="FF0000"/>
                </a:solidFill>
              </a:rPr>
              <a:t>görüşlerini</a:t>
            </a:r>
            <a:r>
              <a:rPr lang="tr-TR" sz="2600" dirty="0" smtClean="0"/>
              <a:t> ve </a:t>
            </a:r>
            <a:r>
              <a:rPr lang="tr-TR" sz="2600" b="1" dirty="0" smtClean="0">
                <a:solidFill>
                  <a:srgbClr val="FF0000"/>
                </a:solidFill>
              </a:rPr>
              <a:t>duygularını anlamalarına </a:t>
            </a:r>
            <a:r>
              <a:rPr lang="tr-TR" sz="2600" dirty="0" smtClean="0"/>
              <a:t>yardımcı olmak ve </a:t>
            </a:r>
            <a:r>
              <a:rPr lang="tr-TR" sz="2600" b="1" dirty="0" smtClean="0">
                <a:solidFill>
                  <a:srgbClr val="FF0000"/>
                </a:solidFill>
              </a:rPr>
              <a:t>empati yetisi </a:t>
            </a:r>
            <a:r>
              <a:rPr lang="tr-TR" sz="2600" dirty="0" smtClean="0"/>
              <a:t>geliştirmektir. </a:t>
            </a:r>
          </a:p>
          <a:p>
            <a:pPr eaLnBrk="1" hangingPunct="1">
              <a:lnSpc>
                <a:spcPct val="90000"/>
              </a:lnSpc>
            </a:pPr>
            <a:r>
              <a:rPr lang="tr-TR" sz="2600" dirty="0" smtClean="0"/>
              <a:t>Katılımcıları gerçek yaşamı model alan ortamlara sokmayı amaçlar. </a:t>
            </a:r>
          </a:p>
          <a:p>
            <a:pPr eaLnBrk="1" hangingPunct="1">
              <a:lnSpc>
                <a:spcPct val="90000"/>
              </a:lnSpc>
            </a:pPr>
            <a:r>
              <a:rPr lang="tr-TR" sz="2600" dirty="0" smtClean="0"/>
              <a:t>Başkalarının kişiliğini canlandırma, </a:t>
            </a:r>
            <a:r>
              <a:rPr lang="tr-TR" sz="2600" b="1" dirty="0" smtClean="0">
                <a:solidFill>
                  <a:srgbClr val="FF0000"/>
                </a:solidFill>
              </a:rPr>
              <a:t>başkası gibi düşünme</a:t>
            </a:r>
            <a:r>
              <a:rPr lang="tr-TR" sz="2600" dirty="0" smtClean="0"/>
              <a:t>, katılımcıda olumlu davranış örüntüleri gelişmesine yardımcı olur.</a:t>
            </a:r>
            <a:r>
              <a:rPr lang="tr-TR" sz="2400" dirty="0" smtClean="0"/>
              <a:t> </a:t>
            </a:r>
          </a:p>
        </p:txBody>
      </p:sp>
      <p:pic>
        <p:nvPicPr>
          <p:cNvPr id="94213" name="Picture 5" descr="drama02"/>
          <p:cNvPicPr>
            <a:picLocks noChangeAspect="1" noChangeArrowheads="1"/>
          </p:cNvPicPr>
          <p:nvPr/>
        </p:nvPicPr>
        <p:blipFill>
          <a:blip r:embed="rId2" cstate="print"/>
          <a:srcRect/>
          <a:stretch>
            <a:fillRect/>
          </a:stretch>
        </p:blipFill>
        <p:spPr bwMode="auto">
          <a:xfrm>
            <a:off x="5651501" y="4437063"/>
            <a:ext cx="2520951" cy="1890712"/>
          </a:xfrm>
          <a:prstGeom prst="rect">
            <a:avLst/>
          </a:prstGeom>
          <a:noFill/>
          <a:ln w="9525">
            <a:noFill/>
            <a:miter lim="800000"/>
            <a:headEnd/>
            <a:tailEnd/>
          </a:ln>
        </p:spPr>
      </p:pic>
    </p:spTree>
    <p:extLst>
      <p:ext uri="{BB962C8B-B14F-4D97-AF65-F5344CB8AC3E}">
        <p14:creationId xmlns:p14="http://schemas.microsoft.com/office/powerpoint/2010/main" val="81545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899592" y="274639"/>
            <a:ext cx="7787209" cy="1354161"/>
          </a:xfrm>
          <a:noFill/>
        </p:spPr>
        <p:txBody>
          <a:bodyPr>
            <a:normAutofit/>
          </a:bodyPr>
          <a:lstStyle/>
          <a:p>
            <a:pPr eaLnBrk="1" hangingPunct="1"/>
            <a:r>
              <a:rPr lang="tr-TR" sz="3200" dirty="0" smtClean="0"/>
              <a:t>Rol oynamada öğretenlerin yapmaları gerekenler;</a:t>
            </a:r>
          </a:p>
        </p:txBody>
      </p:sp>
      <p:sp>
        <p:nvSpPr>
          <p:cNvPr id="28675" name="Rectangle 3"/>
          <p:cNvSpPr>
            <a:spLocks noGrp="1" noChangeArrowheads="1"/>
          </p:cNvSpPr>
          <p:nvPr>
            <p:ph idx="1"/>
          </p:nvPr>
        </p:nvSpPr>
        <p:spPr>
          <a:xfrm>
            <a:off x="468313" y="1673226"/>
            <a:ext cx="8229600" cy="4635500"/>
          </a:xfrm>
          <a:noFill/>
        </p:spPr>
        <p:txBody>
          <a:bodyPr/>
          <a:lstStyle/>
          <a:p>
            <a:pPr marL="381000" indent="-381000" eaLnBrk="1" hangingPunct="1">
              <a:lnSpc>
                <a:spcPct val="80000"/>
              </a:lnSpc>
              <a:buFontTx/>
              <a:buAutoNum type="arabicPeriod"/>
            </a:pPr>
            <a:r>
              <a:rPr lang="tr-TR" sz="2200" dirty="0" smtClean="0"/>
              <a:t>Hazır bir senaryo verebilir ya da katılımcılardan senaryo oluşturmalarını isteyebilirsiniz. </a:t>
            </a:r>
            <a:r>
              <a:rPr lang="tr-TR" sz="2200" b="1" dirty="0" smtClean="0">
                <a:solidFill>
                  <a:srgbClr val="FF0000"/>
                </a:solidFill>
              </a:rPr>
              <a:t>Senaryo konunun amaçlarına hizmet etmelidir.</a:t>
            </a:r>
            <a:r>
              <a:rPr lang="tr-TR" sz="2200" dirty="0" smtClean="0"/>
              <a:t> Katılımcının ilgisini çekmelidir. </a:t>
            </a:r>
          </a:p>
          <a:p>
            <a:pPr marL="381000" indent="-381000" eaLnBrk="1" hangingPunct="1">
              <a:lnSpc>
                <a:spcPct val="80000"/>
              </a:lnSpc>
              <a:buFontTx/>
              <a:buAutoNum type="arabicPeriod"/>
            </a:pPr>
            <a:r>
              <a:rPr lang="tr-TR" sz="2200" dirty="0" smtClean="0"/>
              <a:t>Hazırlık için yeterli süre verin.</a:t>
            </a:r>
          </a:p>
          <a:p>
            <a:pPr marL="381000" indent="-381000" eaLnBrk="1" hangingPunct="1">
              <a:lnSpc>
                <a:spcPct val="80000"/>
              </a:lnSpc>
              <a:buFontTx/>
              <a:buAutoNum type="arabicPeriod"/>
            </a:pPr>
            <a:r>
              <a:rPr lang="tr-TR" sz="2200" dirty="0" smtClean="0"/>
              <a:t>Oyunun oynanmasını sağlayın. Bütün katılımcıların oyunu görebilmeleri ve duyabilmeleri için ortamı düzenleyin.</a:t>
            </a:r>
          </a:p>
          <a:p>
            <a:pPr marL="381000" indent="-381000" eaLnBrk="1" hangingPunct="1">
              <a:lnSpc>
                <a:spcPct val="80000"/>
              </a:lnSpc>
              <a:buFontTx/>
              <a:buAutoNum type="arabicPeriod"/>
            </a:pPr>
            <a:r>
              <a:rPr lang="tr-TR" sz="2200" dirty="0" smtClean="0"/>
              <a:t>Oyunu, dersin amaçları, beceriler ve içerik doğrultusunda tartışın.</a:t>
            </a:r>
          </a:p>
          <a:p>
            <a:pPr marL="381000" indent="-381000" eaLnBrk="1" hangingPunct="1">
              <a:lnSpc>
                <a:spcPct val="80000"/>
              </a:lnSpc>
              <a:buFontTx/>
              <a:buAutoNum type="arabicPeriod"/>
            </a:pPr>
            <a:r>
              <a:rPr lang="tr-TR" sz="2200" dirty="0" smtClean="0"/>
              <a:t>Oyunda vurgulanan olumsuzluk oynatıldıktan ve üzerinde tartışıldıktan sonra </a:t>
            </a:r>
            <a:r>
              <a:rPr lang="tr-TR" sz="2200" b="1" dirty="0" smtClean="0">
                <a:solidFill>
                  <a:srgbClr val="FF0000"/>
                </a:solidFill>
              </a:rPr>
              <a:t>bir kez de olumlu olarak</a:t>
            </a:r>
            <a:r>
              <a:rPr lang="tr-TR" sz="2200" dirty="0" smtClean="0"/>
              <a:t>, </a:t>
            </a:r>
            <a:r>
              <a:rPr lang="tr-TR" sz="2200" b="1" dirty="0" smtClean="0">
                <a:solidFill>
                  <a:srgbClr val="FF0000"/>
                </a:solidFill>
              </a:rPr>
              <a:t>olması gerektiği gibi </a:t>
            </a:r>
            <a:r>
              <a:rPr lang="tr-TR" sz="2200" dirty="0" smtClean="0"/>
              <a:t>oynatılırsa daha yararlı olabilir.</a:t>
            </a:r>
          </a:p>
          <a:p>
            <a:pPr marL="381000" indent="-381000" eaLnBrk="1" hangingPunct="1">
              <a:lnSpc>
                <a:spcPct val="80000"/>
              </a:lnSpc>
              <a:buFontTx/>
              <a:buAutoNum type="arabicPeriod"/>
            </a:pPr>
            <a:r>
              <a:rPr lang="tr-TR" sz="2200" dirty="0" smtClean="0"/>
              <a:t>Psikolojik analizlere girmemeye özen gösterin.</a:t>
            </a:r>
          </a:p>
          <a:p>
            <a:pPr marL="381000" indent="-381000" eaLnBrk="1" hangingPunct="1">
              <a:lnSpc>
                <a:spcPct val="80000"/>
              </a:lnSpc>
              <a:buFontTx/>
              <a:buAutoNum type="arabicPeriod"/>
            </a:pPr>
            <a:r>
              <a:rPr lang="tr-TR" sz="2200" dirty="0" smtClean="0"/>
              <a:t>Rol oynamada hata yapan katılımcıların yanlışlarını görmezden gelin.</a:t>
            </a:r>
          </a:p>
        </p:txBody>
      </p:sp>
    </p:spTree>
    <p:extLst>
      <p:ext uri="{BB962C8B-B14F-4D97-AF65-F5344CB8AC3E}">
        <p14:creationId xmlns:p14="http://schemas.microsoft.com/office/powerpoint/2010/main" val="809522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74638"/>
            <a:ext cx="8229600" cy="706090"/>
          </a:xfrm>
        </p:spPr>
        <p:txBody>
          <a:bodyPr>
            <a:normAutofit fontScale="90000"/>
          </a:bodyPr>
          <a:lstStyle/>
          <a:p>
            <a:r>
              <a:rPr lang="tr-TR" dirty="0" smtClean="0"/>
              <a:t>Hedef-strateji-yöntem-teknik</a:t>
            </a:r>
            <a:endParaRPr lang="tr-TR" dirty="0"/>
          </a:p>
        </p:txBody>
      </p:sp>
      <p:graphicFrame>
        <p:nvGraphicFramePr>
          <p:cNvPr id="6" name="5 Tablo"/>
          <p:cNvGraphicFramePr>
            <a:graphicFrameLocks noGrp="1"/>
          </p:cNvGraphicFramePr>
          <p:nvPr/>
        </p:nvGraphicFramePr>
        <p:xfrm>
          <a:off x="539552" y="980727"/>
          <a:ext cx="8136904" cy="5376346"/>
        </p:xfrm>
        <a:graphic>
          <a:graphicData uri="http://schemas.openxmlformats.org/drawingml/2006/table">
            <a:tbl>
              <a:tblPr firstRow="1" bandRow="1">
                <a:tableStyleId>{5C22544A-7EE6-4342-B048-85BDC9FD1C3A}</a:tableStyleId>
              </a:tblPr>
              <a:tblGrid>
                <a:gridCol w="2034226">
                  <a:extLst>
                    <a:ext uri="{9D8B030D-6E8A-4147-A177-3AD203B41FA5}">
                      <a16:colId xmlns:a16="http://schemas.microsoft.com/office/drawing/2014/main" val="20000"/>
                    </a:ext>
                  </a:extLst>
                </a:gridCol>
                <a:gridCol w="2034226">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792089">
                <a:tc>
                  <a:txBody>
                    <a:bodyPr/>
                    <a:lstStyle/>
                    <a:p>
                      <a:r>
                        <a:rPr lang="tr-TR" sz="2800" dirty="0" smtClean="0"/>
                        <a:t>Hedef</a:t>
                      </a:r>
                      <a:endParaRPr lang="tr-TR" sz="2800" dirty="0"/>
                    </a:p>
                  </a:txBody>
                  <a:tcPr/>
                </a:tc>
                <a:tc>
                  <a:txBody>
                    <a:bodyPr/>
                    <a:lstStyle/>
                    <a:p>
                      <a:r>
                        <a:rPr lang="tr-TR" sz="2800" dirty="0" smtClean="0"/>
                        <a:t>Strateji</a:t>
                      </a:r>
                      <a:endParaRPr lang="tr-TR" sz="2800" dirty="0"/>
                    </a:p>
                  </a:txBody>
                  <a:tcPr/>
                </a:tc>
                <a:tc>
                  <a:txBody>
                    <a:bodyPr/>
                    <a:lstStyle/>
                    <a:p>
                      <a:r>
                        <a:rPr lang="tr-TR" sz="2800" dirty="0" smtClean="0"/>
                        <a:t>Yöntem</a:t>
                      </a:r>
                      <a:endParaRPr lang="tr-TR" sz="2800" dirty="0"/>
                    </a:p>
                  </a:txBody>
                  <a:tcPr/>
                </a:tc>
                <a:tc>
                  <a:txBody>
                    <a:bodyPr/>
                    <a:lstStyle/>
                    <a:p>
                      <a:r>
                        <a:rPr lang="tr-TR" sz="2800" dirty="0" smtClean="0"/>
                        <a:t>Teknik</a:t>
                      </a:r>
                      <a:endParaRPr lang="tr-TR" sz="2800" dirty="0"/>
                    </a:p>
                  </a:txBody>
                  <a:tcPr/>
                </a:tc>
                <a:extLst>
                  <a:ext uri="{0D108BD9-81ED-4DB2-BD59-A6C34878D82A}">
                    <a16:rowId xmlns:a16="http://schemas.microsoft.com/office/drawing/2014/main" val="10000"/>
                  </a:ext>
                </a:extLst>
              </a:tr>
              <a:tr h="1478622">
                <a:tc>
                  <a:txBody>
                    <a:bodyPr/>
                    <a:lstStyle/>
                    <a:p>
                      <a:r>
                        <a:rPr lang="tr-TR" sz="2800" dirty="0" smtClean="0"/>
                        <a:t>Bilgi</a:t>
                      </a:r>
                      <a:endParaRPr lang="tr-TR" sz="2800" dirty="0"/>
                    </a:p>
                  </a:txBody>
                  <a:tcPr/>
                </a:tc>
                <a:tc>
                  <a:txBody>
                    <a:bodyPr/>
                    <a:lstStyle/>
                    <a:p>
                      <a:r>
                        <a:rPr lang="tr-TR" sz="2800" dirty="0" smtClean="0"/>
                        <a:t>Sunuş</a:t>
                      </a:r>
                      <a:endParaRPr lang="tr-TR" sz="2800" dirty="0"/>
                    </a:p>
                  </a:txBody>
                  <a:tcPr/>
                </a:tc>
                <a:tc>
                  <a:txBody>
                    <a:bodyPr/>
                    <a:lstStyle/>
                    <a:p>
                      <a:r>
                        <a:rPr lang="tr-TR" sz="2800" dirty="0" smtClean="0"/>
                        <a:t>Anlatım</a:t>
                      </a:r>
                      <a:endParaRPr lang="tr-TR" sz="2800" dirty="0"/>
                    </a:p>
                  </a:txBody>
                  <a:tcPr/>
                </a:tc>
                <a:tc>
                  <a:txBody>
                    <a:bodyPr/>
                    <a:lstStyle/>
                    <a:p>
                      <a:r>
                        <a:rPr lang="tr-TR" sz="2800" dirty="0" smtClean="0"/>
                        <a:t>Gösterim, Beyin Fırtınası</a:t>
                      </a:r>
                      <a:endParaRPr lang="tr-TR" sz="2800" dirty="0"/>
                    </a:p>
                  </a:txBody>
                  <a:tcPr/>
                </a:tc>
                <a:extLst>
                  <a:ext uri="{0D108BD9-81ED-4DB2-BD59-A6C34878D82A}">
                    <a16:rowId xmlns:a16="http://schemas.microsoft.com/office/drawing/2014/main" val="10001"/>
                  </a:ext>
                </a:extLst>
              </a:tr>
              <a:tr h="1166998">
                <a:tc>
                  <a:txBody>
                    <a:bodyPr/>
                    <a:lstStyle/>
                    <a:p>
                      <a:r>
                        <a:rPr lang="tr-TR" sz="2800" dirty="0" smtClean="0"/>
                        <a:t>Kavrama </a:t>
                      </a:r>
                      <a:endParaRPr lang="tr-TR" sz="2800" dirty="0"/>
                    </a:p>
                  </a:txBody>
                  <a:tcPr/>
                </a:tc>
                <a:tc>
                  <a:txBody>
                    <a:bodyPr/>
                    <a:lstStyle/>
                    <a:p>
                      <a:r>
                        <a:rPr lang="tr-TR" sz="2800" dirty="0" smtClean="0"/>
                        <a:t>Buluş</a:t>
                      </a:r>
                      <a:endParaRPr lang="tr-TR" sz="2800" dirty="0"/>
                    </a:p>
                  </a:txBody>
                  <a:tcPr/>
                </a:tc>
                <a:tc>
                  <a:txBody>
                    <a:bodyPr/>
                    <a:lstStyle/>
                    <a:p>
                      <a:r>
                        <a:rPr lang="tr-TR" sz="2800" dirty="0" smtClean="0"/>
                        <a:t>Tartışma, Örnek Olay</a:t>
                      </a:r>
                      <a:endParaRPr lang="tr-TR" sz="2800" dirty="0"/>
                    </a:p>
                  </a:txBody>
                  <a:tcPr/>
                </a:tc>
                <a:tc>
                  <a:txBody>
                    <a:bodyPr/>
                    <a:lstStyle/>
                    <a:p>
                      <a:r>
                        <a:rPr lang="tr-TR" sz="2800" dirty="0" smtClean="0"/>
                        <a:t>Soru-cevap</a:t>
                      </a:r>
                      <a:endParaRPr lang="tr-TR" sz="2800" dirty="0"/>
                    </a:p>
                  </a:txBody>
                  <a:tcPr/>
                </a:tc>
                <a:extLst>
                  <a:ext uri="{0D108BD9-81ED-4DB2-BD59-A6C34878D82A}">
                    <a16:rowId xmlns:a16="http://schemas.microsoft.com/office/drawing/2014/main" val="10002"/>
                  </a:ext>
                </a:extLst>
              </a:tr>
              <a:tr h="1938637">
                <a:tc>
                  <a:txBody>
                    <a:bodyPr/>
                    <a:lstStyle/>
                    <a:p>
                      <a:r>
                        <a:rPr lang="tr-TR" sz="2800" dirty="0" smtClean="0"/>
                        <a:t>Uygulama</a:t>
                      </a:r>
                    </a:p>
                    <a:p>
                      <a:r>
                        <a:rPr lang="tr-TR" sz="2800" dirty="0" smtClean="0"/>
                        <a:t>Analiz</a:t>
                      </a:r>
                    </a:p>
                    <a:p>
                      <a:r>
                        <a:rPr lang="tr-TR" sz="2800" dirty="0" smtClean="0"/>
                        <a:t>Sentez</a:t>
                      </a:r>
                    </a:p>
                    <a:p>
                      <a:endParaRPr lang="tr-TR" sz="2800" dirty="0"/>
                    </a:p>
                  </a:txBody>
                  <a:tcPr/>
                </a:tc>
                <a:tc>
                  <a:txBody>
                    <a:bodyPr/>
                    <a:lstStyle/>
                    <a:p>
                      <a:r>
                        <a:rPr lang="tr-TR" sz="2800" dirty="0" smtClean="0"/>
                        <a:t>Araştırma</a:t>
                      </a:r>
                      <a:endParaRPr lang="tr-TR" sz="2800" dirty="0"/>
                    </a:p>
                  </a:txBody>
                  <a:tcPr/>
                </a:tc>
                <a:tc>
                  <a:txBody>
                    <a:bodyPr/>
                    <a:lstStyle/>
                    <a:p>
                      <a:r>
                        <a:rPr lang="tr-TR" sz="2800" dirty="0" smtClean="0"/>
                        <a:t>Gösterim, Problem Çözme</a:t>
                      </a:r>
                      <a:endParaRPr lang="tr-TR" sz="2800" dirty="0"/>
                    </a:p>
                  </a:txBody>
                  <a:tcPr/>
                </a:tc>
                <a:tc>
                  <a:txBody>
                    <a:bodyPr/>
                    <a:lstStyle/>
                    <a:p>
                      <a:r>
                        <a:rPr lang="tr-TR" sz="2800" dirty="0" smtClean="0"/>
                        <a:t>Benzetim, Drama, Grup Çalışması</a:t>
                      </a:r>
                      <a:endParaRPr lang="tr-TR" sz="28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ltbilgi Yer Tutucusu 2"/>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t>Öğretim Yöntemleri</a:t>
            </a:r>
          </a:p>
        </p:txBody>
      </p:sp>
      <p:sp>
        <p:nvSpPr>
          <p:cNvPr id="37890" name="Text Box 2"/>
          <p:cNvSpPr txBox="1">
            <a:spLocks noChangeArrowheads="1"/>
          </p:cNvSpPr>
          <p:nvPr/>
        </p:nvSpPr>
        <p:spPr bwMode="auto">
          <a:xfrm>
            <a:off x="2209800" y="228600"/>
            <a:ext cx="4038600" cy="714375"/>
          </a:xfrm>
          <a:prstGeom prst="rect">
            <a:avLst/>
          </a:prstGeom>
          <a:gradFill rotWithShape="1">
            <a:gsLst>
              <a:gs pos="0">
                <a:srgbClr val="FF0000"/>
              </a:gs>
              <a:gs pos="50000">
                <a:schemeClr val="tx1"/>
              </a:gs>
              <a:gs pos="100000">
                <a:srgbClr val="FF00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1905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1">
              <a:lnSpc>
                <a:spcPct val="125000"/>
              </a:lnSpc>
              <a:spcBef>
                <a:spcPct val="50000"/>
              </a:spcBef>
              <a:defRPr/>
            </a:pPr>
            <a:r>
              <a:rPr lang="tr-TR" sz="3200" b="1" dirty="0" smtClean="0">
                <a:solidFill>
                  <a:schemeClr val="bg1"/>
                </a:solidFill>
                <a:cs typeface="Times New Roman" pitchFamily="18" charset="0"/>
              </a:rPr>
              <a:t>BEY</a:t>
            </a:r>
            <a:r>
              <a:rPr lang="tr-TR" sz="3200" b="1" dirty="0" smtClean="0">
                <a:solidFill>
                  <a:schemeClr val="bg1"/>
                </a:solidFill>
              </a:rPr>
              <a:t>İ</a:t>
            </a:r>
            <a:r>
              <a:rPr lang="tr-TR" sz="3200" b="1" dirty="0" smtClean="0">
                <a:solidFill>
                  <a:schemeClr val="bg1"/>
                </a:solidFill>
                <a:cs typeface="Times New Roman" pitchFamily="18" charset="0"/>
              </a:rPr>
              <a:t>N FIRTINASI</a:t>
            </a:r>
            <a:r>
              <a:rPr lang="tr-TR" sz="3200" b="1" dirty="0" smtClean="0">
                <a:solidFill>
                  <a:schemeClr val="bg1"/>
                </a:solidFill>
              </a:rPr>
              <a:t>  </a:t>
            </a:r>
          </a:p>
        </p:txBody>
      </p:sp>
      <p:sp>
        <p:nvSpPr>
          <p:cNvPr id="37891" name="Text Box 3"/>
          <p:cNvSpPr txBox="1">
            <a:spLocks noChangeArrowheads="1"/>
          </p:cNvSpPr>
          <p:nvPr/>
        </p:nvSpPr>
        <p:spPr bwMode="auto">
          <a:xfrm>
            <a:off x="381000" y="1219200"/>
            <a:ext cx="8229600" cy="1200329"/>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96838" algn="l"/>
                <a:tab pos="193675" algn="l"/>
              </a:tabLst>
              <a:defRPr>
                <a:solidFill>
                  <a:schemeClr val="tx1"/>
                </a:solidFill>
                <a:latin typeface="Arial" pitchFamily="34" charset="0"/>
              </a:defRPr>
            </a:lvl1pPr>
            <a:lvl2pPr marL="742950" indent="-285750" eaLnBrk="0" hangingPunct="0">
              <a:tabLst>
                <a:tab pos="96838" algn="l"/>
                <a:tab pos="193675" algn="l"/>
              </a:tabLst>
              <a:defRPr>
                <a:solidFill>
                  <a:schemeClr val="tx1"/>
                </a:solidFill>
                <a:latin typeface="Arial" pitchFamily="34" charset="0"/>
              </a:defRPr>
            </a:lvl2pPr>
            <a:lvl3pPr marL="384175" indent="1588" eaLnBrk="0" hangingPunct="0">
              <a:tabLst>
                <a:tab pos="96838" algn="l"/>
                <a:tab pos="193675" algn="l"/>
              </a:tabLst>
              <a:defRPr>
                <a:solidFill>
                  <a:schemeClr val="tx1"/>
                </a:solidFill>
                <a:latin typeface="Arial" pitchFamily="34" charset="0"/>
              </a:defRPr>
            </a:lvl3pPr>
            <a:lvl4pPr marL="1600200" indent="-228600" eaLnBrk="0" hangingPunct="0">
              <a:tabLst>
                <a:tab pos="96838" algn="l"/>
                <a:tab pos="193675" algn="l"/>
              </a:tabLst>
              <a:defRPr>
                <a:solidFill>
                  <a:schemeClr val="tx1"/>
                </a:solidFill>
                <a:latin typeface="Arial" pitchFamily="34" charset="0"/>
              </a:defRPr>
            </a:lvl4pPr>
            <a:lvl5pPr marL="2057400" indent="-228600" eaLnBrk="0" hangingPunct="0">
              <a:tabLst>
                <a:tab pos="96838" algn="l"/>
                <a:tab pos="193675" algn="l"/>
              </a:tabLst>
              <a:defRPr>
                <a:solidFill>
                  <a:schemeClr val="tx1"/>
                </a:solidFill>
                <a:latin typeface="Arial" pitchFamily="34" charset="0"/>
              </a:defRPr>
            </a:lvl5pPr>
            <a:lvl6pPr marL="2514600" indent="-228600" eaLnBrk="0" fontAlgn="base" hangingPunct="0">
              <a:spcBef>
                <a:spcPct val="0"/>
              </a:spcBef>
              <a:spcAft>
                <a:spcPct val="0"/>
              </a:spcAft>
              <a:tabLst>
                <a:tab pos="96838" algn="l"/>
                <a:tab pos="193675" algn="l"/>
              </a:tabLst>
              <a:defRPr>
                <a:solidFill>
                  <a:schemeClr val="tx1"/>
                </a:solidFill>
                <a:latin typeface="Arial" pitchFamily="34" charset="0"/>
              </a:defRPr>
            </a:lvl6pPr>
            <a:lvl7pPr marL="2971800" indent="-228600" eaLnBrk="0" fontAlgn="base" hangingPunct="0">
              <a:spcBef>
                <a:spcPct val="0"/>
              </a:spcBef>
              <a:spcAft>
                <a:spcPct val="0"/>
              </a:spcAft>
              <a:tabLst>
                <a:tab pos="96838" algn="l"/>
                <a:tab pos="193675" algn="l"/>
              </a:tabLst>
              <a:defRPr>
                <a:solidFill>
                  <a:schemeClr val="tx1"/>
                </a:solidFill>
                <a:latin typeface="Arial" pitchFamily="34" charset="0"/>
              </a:defRPr>
            </a:lvl7pPr>
            <a:lvl8pPr marL="3429000" indent="-228600" eaLnBrk="0" fontAlgn="base" hangingPunct="0">
              <a:spcBef>
                <a:spcPct val="0"/>
              </a:spcBef>
              <a:spcAft>
                <a:spcPct val="0"/>
              </a:spcAft>
              <a:tabLst>
                <a:tab pos="96838" algn="l"/>
                <a:tab pos="193675" algn="l"/>
              </a:tabLst>
              <a:defRPr>
                <a:solidFill>
                  <a:schemeClr val="tx1"/>
                </a:solidFill>
                <a:latin typeface="Arial" pitchFamily="34" charset="0"/>
              </a:defRPr>
            </a:lvl8pPr>
            <a:lvl9pPr marL="3886200" indent="-228600" eaLnBrk="0" fontAlgn="base" hangingPunct="0">
              <a:spcBef>
                <a:spcPct val="0"/>
              </a:spcBef>
              <a:spcAft>
                <a:spcPct val="0"/>
              </a:spcAft>
              <a:tabLst>
                <a:tab pos="96838" algn="l"/>
                <a:tab pos="193675" algn="l"/>
              </a:tabLst>
              <a:defRPr>
                <a:solidFill>
                  <a:schemeClr val="tx1"/>
                </a:solidFill>
                <a:latin typeface="Arial" pitchFamily="34" charset="0"/>
              </a:defRPr>
            </a:lvl9pPr>
          </a:lstStyle>
          <a:p>
            <a:pPr lvl="2" eaLnBrk="1" hangingPunct="1"/>
            <a:r>
              <a:rPr lang="tr-TR" sz="2400" dirty="0">
                <a:solidFill>
                  <a:srgbClr val="000000"/>
                </a:solidFill>
                <a:cs typeface="Arial" pitchFamily="34" charset="0"/>
              </a:rPr>
              <a:t>Katılımcıların hayal güçlerini kullanmalarını sağlayan ve yaratıcılıklarını yüreklendirici bir sorun çözme yöntemidir. </a:t>
            </a:r>
            <a:endParaRPr lang="tr-TR" sz="2400" dirty="0">
              <a:solidFill>
                <a:srgbClr val="FFFF00"/>
              </a:solidFill>
              <a:cs typeface="Arial" pitchFamily="34" charset="0"/>
            </a:endParaRPr>
          </a:p>
        </p:txBody>
      </p:sp>
      <p:grpSp>
        <p:nvGrpSpPr>
          <p:cNvPr id="3079" name="Group 4"/>
          <p:cNvGrpSpPr>
            <a:grpSpLocks/>
          </p:cNvGrpSpPr>
          <p:nvPr/>
        </p:nvGrpSpPr>
        <p:grpSpPr bwMode="auto">
          <a:xfrm>
            <a:off x="4019550" y="2743200"/>
            <a:ext cx="1104900" cy="1371600"/>
            <a:chOff x="0" y="0"/>
            <a:chExt cx="696" cy="864"/>
          </a:xfrm>
        </p:grpSpPr>
        <p:sp>
          <p:nvSpPr>
            <p:cNvPr id="3081" name="Rectangle 5"/>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082" name="Rectangle 6"/>
            <p:cNvSpPr>
              <a:spLocks noChangeArrowheads="1"/>
            </p:cNvSpPr>
            <p:nvPr/>
          </p:nvSpPr>
          <p:spPr bwMode="auto">
            <a:xfrm>
              <a:off x="0" y="0"/>
              <a:ext cx="696" cy="86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900">
                  <a:solidFill>
                    <a:srgbClr val="333333"/>
                  </a:solidFill>
                  <a:cs typeface="Arial" pitchFamily="34" charset="0"/>
                  <a:hlinkClick r:id="rId4"/>
                </a:rPr>
                <a:t>  </a:t>
              </a:r>
              <a:r>
                <a:rPr lang="tr-TR" sz="7500">
                  <a:solidFill>
                    <a:srgbClr val="333333"/>
                  </a:solidFill>
                  <a:cs typeface="Arial" pitchFamily="34" charset="0"/>
                </a:rPr>
                <a:t> </a:t>
              </a:r>
              <a:r>
                <a:rPr lang="tr-TR" sz="900">
                  <a:solidFill>
                    <a:srgbClr val="333333"/>
                  </a:solidFill>
                  <a:cs typeface="Arial" pitchFamily="34" charset="0"/>
                </a:rPr>
                <a:t>                          </a:t>
              </a:r>
            </a:p>
          </p:txBody>
        </p:sp>
      </p:grpSp>
      <p:graphicFrame>
        <p:nvGraphicFramePr>
          <p:cNvPr id="3080" name="Object 7"/>
          <p:cNvGraphicFramePr>
            <a:graphicFrameLocks noChangeAspect="1"/>
          </p:cNvGraphicFramePr>
          <p:nvPr>
            <p:extLst>
              <p:ext uri="{D42A27DB-BD31-4B8C-83A1-F6EECF244321}">
                <p14:modId xmlns:p14="http://schemas.microsoft.com/office/powerpoint/2010/main" val="2907332213"/>
              </p:ext>
            </p:extLst>
          </p:nvPr>
        </p:nvGraphicFramePr>
        <p:xfrm>
          <a:off x="1403648" y="2420888"/>
          <a:ext cx="6408711" cy="4208512"/>
        </p:xfrm>
        <a:graphic>
          <a:graphicData uri="http://schemas.openxmlformats.org/presentationml/2006/ole">
            <mc:AlternateContent xmlns:mc="http://schemas.openxmlformats.org/markup-compatibility/2006">
              <mc:Choice xmlns:v="urn:schemas-microsoft-com:vml" Requires="v">
                <p:oleObj spid="_x0000_s1049" name="Photo Editor Photo" r:id="rId5" imgW="3809524" imgH="2715004" progId="">
                  <p:embed/>
                </p:oleObj>
              </mc:Choice>
              <mc:Fallback>
                <p:oleObj name="Photo Editor Photo" r:id="rId5" imgW="3809524" imgH="2715004"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420888"/>
                        <a:ext cx="6408711" cy="420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93326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diamond(in)">
                                      <p:cBhvr>
                                        <p:cTn id="7"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1295400"/>
            <a:ext cx="8610600" cy="946150"/>
          </a:xfrm>
          <a:prstGeom prst="rect">
            <a:avLst/>
          </a:prstGeom>
          <a:gradFill rotWithShape="1">
            <a:gsLst>
              <a:gs pos="0">
                <a:srgbClr val="FFCC99"/>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661988" algn="l"/>
              </a:tabLst>
              <a:defRPr>
                <a:solidFill>
                  <a:schemeClr val="tx1"/>
                </a:solidFill>
                <a:latin typeface="Arial" pitchFamily="34" charset="0"/>
              </a:defRPr>
            </a:lvl1pPr>
            <a:lvl2pPr marL="742950" indent="-285750" eaLnBrk="0" hangingPunct="0">
              <a:tabLst>
                <a:tab pos="661988" algn="l"/>
              </a:tabLst>
              <a:defRPr>
                <a:solidFill>
                  <a:schemeClr val="tx1"/>
                </a:solidFill>
                <a:latin typeface="Arial" pitchFamily="34" charset="0"/>
              </a:defRPr>
            </a:lvl2pPr>
            <a:lvl3pPr marL="381000" eaLnBrk="0" hangingPunct="0">
              <a:tabLst>
                <a:tab pos="661988" algn="l"/>
              </a:tabLst>
              <a:defRPr>
                <a:solidFill>
                  <a:schemeClr val="tx1"/>
                </a:solidFill>
                <a:latin typeface="Arial" pitchFamily="34" charset="0"/>
              </a:defRPr>
            </a:lvl3pPr>
            <a:lvl4pPr marL="1600200" indent="-228600" eaLnBrk="0" hangingPunct="0">
              <a:tabLst>
                <a:tab pos="661988" algn="l"/>
              </a:tabLst>
              <a:defRPr>
                <a:solidFill>
                  <a:schemeClr val="tx1"/>
                </a:solidFill>
                <a:latin typeface="Arial" pitchFamily="34" charset="0"/>
              </a:defRPr>
            </a:lvl4pPr>
            <a:lvl5pPr marL="2057400" indent="-228600" eaLnBrk="0" hangingPunct="0">
              <a:tabLst>
                <a:tab pos="661988" algn="l"/>
              </a:tabLst>
              <a:defRPr>
                <a:solidFill>
                  <a:schemeClr val="tx1"/>
                </a:solidFill>
                <a:latin typeface="Arial" pitchFamily="34" charset="0"/>
              </a:defRPr>
            </a:lvl5pPr>
            <a:lvl6pPr marL="2514600" indent="-228600" eaLnBrk="0" fontAlgn="base" hangingPunct="0">
              <a:spcBef>
                <a:spcPct val="0"/>
              </a:spcBef>
              <a:spcAft>
                <a:spcPct val="0"/>
              </a:spcAft>
              <a:tabLst>
                <a:tab pos="661988" algn="l"/>
              </a:tabLst>
              <a:defRPr>
                <a:solidFill>
                  <a:schemeClr val="tx1"/>
                </a:solidFill>
                <a:latin typeface="Arial" pitchFamily="34" charset="0"/>
              </a:defRPr>
            </a:lvl6pPr>
            <a:lvl7pPr marL="2971800" indent="-228600" eaLnBrk="0" fontAlgn="base" hangingPunct="0">
              <a:spcBef>
                <a:spcPct val="0"/>
              </a:spcBef>
              <a:spcAft>
                <a:spcPct val="0"/>
              </a:spcAft>
              <a:tabLst>
                <a:tab pos="661988" algn="l"/>
              </a:tabLst>
              <a:defRPr>
                <a:solidFill>
                  <a:schemeClr val="tx1"/>
                </a:solidFill>
                <a:latin typeface="Arial" pitchFamily="34" charset="0"/>
              </a:defRPr>
            </a:lvl7pPr>
            <a:lvl8pPr marL="3429000" indent="-228600" eaLnBrk="0" fontAlgn="base" hangingPunct="0">
              <a:spcBef>
                <a:spcPct val="0"/>
              </a:spcBef>
              <a:spcAft>
                <a:spcPct val="0"/>
              </a:spcAft>
              <a:tabLst>
                <a:tab pos="661988" algn="l"/>
              </a:tabLst>
              <a:defRPr>
                <a:solidFill>
                  <a:schemeClr val="tx1"/>
                </a:solidFill>
                <a:latin typeface="Arial" pitchFamily="34" charset="0"/>
              </a:defRPr>
            </a:lvl8pPr>
            <a:lvl9pPr marL="3886200" indent="-228600" eaLnBrk="0" fontAlgn="base" hangingPunct="0">
              <a:spcBef>
                <a:spcPct val="0"/>
              </a:spcBef>
              <a:spcAft>
                <a:spcPct val="0"/>
              </a:spcAft>
              <a:tabLst>
                <a:tab pos="661988" algn="l"/>
              </a:tabLst>
              <a:defRPr>
                <a:solidFill>
                  <a:schemeClr val="tx1"/>
                </a:solidFill>
                <a:latin typeface="Arial" pitchFamily="34" charset="0"/>
              </a:defRPr>
            </a:lvl9pPr>
          </a:lstStyle>
          <a:p>
            <a:pPr lvl="2" algn="just" eaLnBrk="1" hangingPunct="1"/>
            <a:r>
              <a:rPr lang="tr-TR" sz="2800" b="1">
                <a:solidFill>
                  <a:srgbClr val="000000"/>
                </a:solidFill>
                <a:cs typeface="Arial" pitchFamily="34" charset="0"/>
              </a:rPr>
              <a:t>1.Bir soruna yaratıcı çözümler bulmak amacıyla </a:t>
            </a:r>
            <a:r>
              <a:rPr lang="tr-TR" sz="2800" b="1">
                <a:solidFill>
                  <a:srgbClr val="000000"/>
                </a:solidFill>
              </a:rPr>
              <a:t>yapılır.</a:t>
            </a:r>
            <a:r>
              <a:rPr lang="tr-TR" sz="2800" b="1"/>
              <a:t> </a:t>
            </a:r>
          </a:p>
        </p:txBody>
      </p:sp>
      <p:sp>
        <p:nvSpPr>
          <p:cNvPr id="25603" name="Text Box 3"/>
          <p:cNvSpPr txBox="1">
            <a:spLocks noChangeArrowheads="1"/>
          </p:cNvSpPr>
          <p:nvPr/>
        </p:nvSpPr>
        <p:spPr bwMode="auto">
          <a:xfrm>
            <a:off x="304800" y="2590800"/>
            <a:ext cx="8458200" cy="946150"/>
          </a:xfrm>
          <a:prstGeom prst="rect">
            <a:avLst/>
          </a:prstGeom>
          <a:gradFill rotWithShape="1">
            <a:gsLst>
              <a:gs pos="0">
                <a:srgbClr val="FFCC99"/>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661988" algn="l"/>
              </a:tabLst>
              <a:defRPr>
                <a:solidFill>
                  <a:schemeClr val="tx1"/>
                </a:solidFill>
                <a:latin typeface="Arial" pitchFamily="34" charset="0"/>
              </a:defRPr>
            </a:lvl1pPr>
            <a:lvl2pPr marL="742950" indent="-285750" eaLnBrk="0" hangingPunct="0">
              <a:tabLst>
                <a:tab pos="661988" algn="l"/>
              </a:tabLst>
              <a:defRPr>
                <a:solidFill>
                  <a:schemeClr val="tx1"/>
                </a:solidFill>
                <a:latin typeface="Arial" pitchFamily="34" charset="0"/>
              </a:defRPr>
            </a:lvl2pPr>
            <a:lvl3pPr marL="381000" eaLnBrk="0" hangingPunct="0">
              <a:tabLst>
                <a:tab pos="661988" algn="l"/>
              </a:tabLst>
              <a:defRPr>
                <a:solidFill>
                  <a:schemeClr val="tx1"/>
                </a:solidFill>
                <a:latin typeface="Arial" pitchFamily="34" charset="0"/>
              </a:defRPr>
            </a:lvl3pPr>
            <a:lvl4pPr marL="1600200" indent="-228600" eaLnBrk="0" hangingPunct="0">
              <a:tabLst>
                <a:tab pos="661988" algn="l"/>
              </a:tabLst>
              <a:defRPr>
                <a:solidFill>
                  <a:schemeClr val="tx1"/>
                </a:solidFill>
                <a:latin typeface="Arial" pitchFamily="34" charset="0"/>
              </a:defRPr>
            </a:lvl4pPr>
            <a:lvl5pPr marL="2057400" indent="-228600" eaLnBrk="0" hangingPunct="0">
              <a:tabLst>
                <a:tab pos="661988" algn="l"/>
              </a:tabLst>
              <a:defRPr>
                <a:solidFill>
                  <a:schemeClr val="tx1"/>
                </a:solidFill>
                <a:latin typeface="Arial" pitchFamily="34" charset="0"/>
              </a:defRPr>
            </a:lvl5pPr>
            <a:lvl6pPr marL="2514600" indent="-228600" eaLnBrk="0" fontAlgn="base" hangingPunct="0">
              <a:spcBef>
                <a:spcPct val="0"/>
              </a:spcBef>
              <a:spcAft>
                <a:spcPct val="0"/>
              </a:spcAft>
              <a:tabLst>
                <a:tab pos="661988" algn="l"/>
              </a:tabLst>
              <a:defRPr>
                <a:solidFill>
                  <a:schemeClr val="tx1"/>
                </a:solidFill>
                <a:latin typeface="Arial" pitchFamily="34" charset="0"/>
              </a:defRPr>
            </a:lvl6pPr>
            <a:lvl7pPr marL="2971800" indent="-228600" eaLnBrk="0" fontAlgn="base" hangingPunct="0">
              <a:spcBef>
                <a:spcPct val="0"/>
              </a:spcBef>
              <a:spcAft>
                <a:spcPct val="0"/>
              </a:spcAft>
              <a:tabLst>
                <a:tab pos="661988" algn="l"/>
              </a:tabLst>
              <a:defRPr>
                <a:solidFill>
                  <a:schemeClr val="tx1"/>
                </a:solidFill>
                <a:latin typeface="Arial" pitchFamily="34" charset="0"/>
              </a:defRPr>
            </a:lvl7pPr>
            <a:lvl8pPr marL="3429000" indent="-228600" eaLnBrk="0" fontAlgn="base" hangingPunct="0">
              <a:spcBef>
                <a:spcPct val="0"/>
              </a:spcBef>
              <a:spcAft>
                <a:spcPct val="0"/>
              </a:spcAft>
              <a:tabLst>
                <a:tab pos="661988" algn="l"/>
              </a:tabLst>
              <a:defRPr>
                <a:solidFill>
                  <a:schemeClr val="tx1"/>
                </a:solidFill>
                <a:latin typeface="Arial" pitchFamily="34" charset="0"/>
              </a:defRPr>
            </a:lvl8pPr>
            <a:lvl9pPr marL="3886200" indent="-228600" eaLnBrk="0" fontAlgn="base" hangingPunct="0">
              <a:spcBef>
                <a:spcPct val="0"/>
              </a:spcBef>
              <a:spcAft>
                <a:spcPct val="0"/>
              </a:spcAft>
              <a:tabLst>
                <a:tab pos="661988" algn="l"/>
              </a:tabLst>
              <a:defRPr>
                <a:solidFill>
                  <a:schemeClr val="tx1"/>
                </a:solidFill>
                <a:latin typeface="Arial" pitchFamily="34" charset="0"/>
              </a:defRPr>
            </a:lvl9pPr>
          </a:lstStyle>
          <a:p>
            <a:pPr lvl="2" algn="just" eaLnBrk="1" hangingPunct="1"/>
            <a:r>
              <a:rPr lang="tr-TR" sz="2800" b="1">
                <a:solidFill>
                  <a:srgbClr val="000000"/>
                </a:solidFill>
                <a:cs typeface="Arial" pitchFamily="34" charset="0"/>
              </a:rPr>
              <a:t>2.	Katılımcıların yaratıcı düşünme yeterliklerini geliştirmek amacıyla yapılır. </a:t>
            </a:r>
          </a:p>
        </p:txBody>
      </p:sp>
      <p:sp>
        <p:nvSpPr>
          <p:cNvPr id="25604" name="Text Box 4"/>
          <p:cNvSpPr txBox="1">
            <a:spLocks noChangeArrowheads="1"/>
          </p:cNvSpPr>
          <p:nvPr/>
        </p:nvSpPr>
        <p:spPr bwMode="auto">
          <a:xfrm>
            <a:off x="304800" y="4129088"/>
            <a:ext cx="8458200" cy="946150"/>
          </a:xfrm>
          <a:prstGeom prst="rect">
            <a:avLst/>
          </a:prstGeom>
          <a:gradFill rotWithShape="1">
            <a:gsLst>
              <a:gs pos="0">
                <a:srgbClr val="FFCC99"/>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661988" algn="l"/>
              </a:tabLst>
              <a:defRPr>
                <a:solidFill>
                  <a:schemeClr val="tx1"/>
                </a:solidFill>
                <a:latin typeface="Arial" pitchFamily="34" charset="0"/>
              </a:defRPr>
            </a:lvl1pPr>
            <a:lvl2pPr marL="742950" indent="-285750" eaLnBrk="0" hangingPunct="0">
              <a:tabLst>
                <a:tab pos="661988" algn="l"/>
              </a:tabLst>
              <a:defRPr>
                <a:solidFill>
                  <a:schemeClr val="tx1"/>
                </a:solidFill>
                <a:latin typeface="Arial" pitchFamily="34" charset="0"/>
              </a:defRPr>
            </a:lvl2pPr>
            <a:lvl3pPr marL="381000" eaLnBrk="0" hangingPunct="0">
              <a:tabLst>
                <a:tab pos="661988" algn="l"/>
              </a:tabLst>
              <a:defRPr>
                <a:solidFill>
                  <a:schemeClr val="tx1"/>
                </a:solidFill>
                <a:latin typeface="Arial" pitchFamily="34" charset="0"/>
              </a:defRPr>
            </a:lvl3pPr>
            <a:lvl4pPr marL="1600200" indent="-228600" eaLnBrk="0" hangingPunct="0">
              <a:tabLst>
                <a:tab pos="661988" algn="l"/>
              </a:tabLst>
              <a:defRPr>
                <a:solidFill>
                  <a:schemeClr val="tx1"/>
                </a:solidFill>
                <a:latin typeface="Arial" pitchFamily="34" charset="0"/>
              </a:defRPr>
            </a:lvl4pPr>
            <a:lvl5pPr marL="2057400" indent="-228600" eaLnBrk="0" hangingPunct="0">
              <a:tabLst>
                <a:tab pos="661988" algn="l"/>
              </a:tabLst>
              <a:defRPr>
                <a:solidFill>
                  <a:schemeClr val="tx1"/>
                </a:solidFill>
                <a:latin typeface="Arial" pitchFamily="34" charset="0"/>
              </a:defRPr>
            </a:lvl5pPr>
            <a:lvl6pPr marL="2514600" indent="-228600" eaLnBrk="0" fontAlgn="base" hangingPunct="0">
              <a:spcBef>
                <a:spcPct val="0"/>
              </a:spcBef>
              <a:spcAft>
                <a:spcPct val="0"/>
              </a:spcAft>
              <a:tabLst>
                <a:tab pos="661988" algn="l"/>
              </a:tabLst>
              <a:defRPr>
                <a:solidFill>
                  <a:schemeClr val="tx1"/>
                </a:solidFill>
                <a:latin typeface="Arial" pitchFamily="34" charset="0"/>
              </a:defRPr>
            </a:lvl6pPr>
            <a:lvl7pPr marL="2971800" indent="-228600" eaLnBrk="0" fontAlgn="base" hangingPunct="0">
              <a:spcBef>
                <a:spcPct val="0"/>
              </a:spcBef>
              <a:spcAft>
                <a:spcPct val="0"/>
              </a:spcAft>
              <a:tabLst>
                <a:tab pos="661988" algn="l"/>
              </a:tabLst>
              <a:defRPr>
                <a:solidFill>
                  <a:schemeClr val="tx1"/>
                </a:solidFill>
                <a:latin typeface="Arial" pitchFamily="34" charset="0"/>
              </a:defRPr>
            </a:lvl7pPr>
            <a:lvl8pPr marL="3429000" indent="-228600" eaLnBrk="0" fontAlgn="base" hangingPunct="0">
              <a:spcBef>
                <a:spcPct val="0"/>
              </a:spcBef>
              <a:spcAft>
                <a:spcPct val="0"/>
              </a:spcAft>
              <a:tabLst>
                <a:tab pos="661988" algn="l"/>
              </a:tabLst>
              <a:defRPr>
                <a:solidFill>
                  <a:schemeClr val="tx1"/>
                </a:solidFill>
                <a:latin typeface="Arial" pitchFamily="34" charset="0"/>
              </a:defRPr>
            </a:lvl8pPr>
            <a:lvl9pPr marL="3886200" indent="-228600" eaLnBrk="0" fontAlgn="base" hangingPunct="0">
              <a:spcBef>
                <a:spcPct val="0"/>
              </a:spcBef>
              <a:spcAft>
                <a:spcPct val="0"/>
              </a:spcAft>
              <a:tabLst>
                <a:tab pos="661988" algn="l"/>
              </a:tabLst>
              <a:defRPr>
                <a:solidFill>
                  <a:schemeClr val="tx1"/>
                </a:solidFill>
                <a:latin typeface="Arial" pitchFamily="34" charset="0"/>
              </a:defRPr>
            </a:lvl9pPr>
          </a:lstStyle>
          <a:p>
            <a:pPr lvl="2" algn="just" eaLnBrk="1" hangingPunct="1"/>
            <a:r>
              <a:rPr lang="tr-TR" sz="2800" b="1" dirty="0">
                <a:solidFill>
                  <a:srgbClr val="000000"/>
                </a:solidFill>
                <a:cs typeface="Arial" pitchFamily="34" charset="0"/>
              </a:rPr>
              <a:t>3.	Esprili, keyifli ve demokratik ortamda yapılır. </a:t>
            </a:r>
          </a:p>
        </p:txBody>
      </p:sp>
      <p:sp>
        <p:nvSpPr>
          <p:cNvPr id="25605" name="Text Box 5"/>
          <p:cNvSpPr txBox="1">
            <a:spLocks noChangeArrowheads="1"/>
          </p:cNvSpPr>
          <p:nvPr/>
        </p:nvSpPr>
        <p:spPr bwMode="auto">
          <a:xfrm>
            <a:off x="2209800" y="228600"/>
            <a:ext cx="4038600" cy="714375"/>
          </a:xfrm>
          <a:prstGeom prst="rect">
            <a:avLst/>
          </a:prstGeom>
          <a:gradFill rotWithShape="1">
            <a:gsLst>
              <a:gs pos="0">
                <a:srgbClr val="FF0000"/>
              </a:gs>
              <a:gs pos="50000">
                <a:schemeClr val="tx1"/>
              </a:gs>
              <a:gs pos="100000">
                <a:srgbClr val="FF00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1905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1">
              <a:lnSpc>
                <a:spcPct val="125000"/>
              </a:lnSpc>
              <a:spcBef>
                <a:spcPct val="50000"/>
              </a:spcBef>
              <a:defRPr/>
            </a:pPr>
            <a:r>
              <a:rPr lang="tr-TR" sz="3200" b="1" smtClean="0">
                <a:solidFill>
                  <a:schemeClr val="bg1"/>
                </a:solidFill>
                <a:cs typeface="Times New Roman" pitchFamily="18" charset="0"/>
              </a:rPr>
              <a:t>BEY</a:t>
            </a:r>
            <a:r>
              <a:rPr lang="tr-TR" sz="3200" b="1" smtClean="0">
                <a:solidFill>
                  <a:schemeClr val="bg1"/>
                </a:solidFill>
              </a:rPr>
              <a:t>İ</a:t>
            </a:r>
            <a:r>
              <a:rPr lang="tr-TR" sz="3200" b="1" smtClean="0">
                <a:solidFill>
                  <a:schemeClr val="bg1"/>
                </a:solidFill>
                <a:cs typeface="Times New Roman" pitchFamily="18" charset="0"/>
              </a:rPr>
              <a:t>N FIRTINASI</a:t>
            </a:r>
            <a:r>
              <a:rPr lang="tr-TR" sz="3200" b="1" smtClean="0">
                <a:solidFill>
                  <a:schemeClr val="bg1"/>
                </a:solidFill>
              </a:rPr>
              <a:t>  </a:t>
            </a:r>
          </a:p>
        </p:txBody>
      </p:sp>
      <p:sp>
        <p:nvSpPr>
          <p:cNvPr id="25606" name="Text Box 6"/>
          <p:cNvSpPr txBox="1">
            <a:spLocks noChangeArrowheads="1"/>
          </p:cNvSpPr>
          <p:nvPr/>
        </p:nvSpPr>
        <p:spPr bwMode="auto">
          <a:xfrm>
            <a:off x="304800" y="5180013"/>
            <a:ext cx="8458200" cy="1373187"/>
          </a:xfrm>
          <a:prstGeom prst="rect">
            <a:avLst/>
          </a:prstGeom>
          <a:gradFill rotWithShape="1">
            <a:gsLst>
              <a:gs pos="0">
                <a:srgbClr val="FFCC99"/>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661988" algn="l"/>
              </a:tabLst>
              <a:defRPr>
                <a:solidFill>
                  <a:schemeClr val="tx1"/>
                </a:solidFill>
                <a:latin typeface="Arial" pitchFamily="34" charset="0"/>
              </a:defRPr>
            </a:lvl1pPr>
            <a:lvl2pPr marL="742950" indent="-285750" eaLnBrk="0" hangingPunct="0">
              <a:tabLst>
                <a:tab pos="661988" algn="l"/>
              </a:tabLst>
              <a:defRPr>
                <a:solidFill>
                  <a:schemeClr val="tx1"/>
                </a:solidFill>
                <a:latin typeface="Arial" pitchFamily="34" charset="0"/>
              </a:defRPr>
            </a:lvl2pPr>
            <a:lvl3pPr marL="381000" eaLnBrk="0" hangingPunct="0">
              <a:tabLst>
                <a:tab pos="661988" algn="l"/>
              </a:tabLst>
              <a:defRPr>
                <a:solidFill>
                  <a:schemeClr val="tx1"/>
                </a:solidFill>
                <a:latin typeface="Arial" pitchFamily="34" charset="0"/>
              </a:defRPr>
            </a:lvl3pPr>
            <a:lvl4pPr marL="1600200" indent="-228600" eaLnBrk="0" hangingPunct="0">
              <a:tabLst>
                <a:tab pos="661988" algn="l"/>
              </a:tabLst>
              <a:defRPr>
                <a:solidFill>
                  <a:schemeClr val="tx1"/>
                </a:solidFill>
                <a:latin typeface="Arial" pitchFamily="34" charset="0"/>
              </a:defRPr>
            </a:lvl4pPr>
            <a:lvl5pPr marL="2057400" indent="-228600" eaLnBrk="0" hangingPunct="0">
              <a:tabLst>
                <a:tab pos="661988" algn="l"/>
              </a:tabLst>
              <a:defRPr>
                <a:solidFill>
                  <a:schemeClr val="tx1"/>
                </a:solidFill>
                <a:latin typeface="Arial" pitchFamily="34" charset="0"/>
              </a:defRPr>
            </a:lvl5pPr>
            <a:lvl6pPr marL="2514600" indent="-228600" eaLnBrk="0" fontAlgn="base" hangingPunct="0">
              <a:spcBef>
                <a:spcPct val="0"/>
              </a:spcBef>
              <a:spcAft>
                <a:spcPct val="0"/>
              </a:spcAft>
              <a:tabLst>
                <a:tab pos="661988" algn="l"/>
              </a:tabLst>
              <a:defRPr>
                <a:solidFill>
                  <a:schemeClr val="tx1"/>
                </a:solidFill>
                <a:latin typeface="Arial" pitchFamily="34" charset="0"/>
              </a:defRPr>
            </a:lvl6pPr>
            <a:lvl7pPr marL="2971800" indent="-228600" eaLnBrk="0" fontAlgn="base" hangingPunct="0">
              <a:spcBef>
                <a:spcPct val="0"/>
              </a:spcBef>
              <a:spcAft>
                <a:spcPct val="0"/>
              </a:spcAft>
              <a:tabLst>
                <a:tab pos="661988" algn="l"/>
              </a:tabLst>
              <a:defRPr>
                <a:solidFill>
                  <a:schemeClr val="tx1"/>
                </a:solidFill>
                <a:latin typeface="Arial" pitchFamily="34" charset="0"/>
              </a:defRPr>
            </a:lvl7pPr>
            <a:lvl8pPr marL="3429000" indent="-228600" eaLnBrk="0" fontAlgn="base" hangingPunct="0">
              <a:spcBef>
                <a:spcPct val="0"/>
              </a:spcBef>
              <a:spcAft>
                <a:spcPct val="0"/>
              </a:spcAft>
              <a:tabLst>
                <a:tab pos="661988" algn="l"/>
              </a:tabLst>
              <a:defRPr>
                <a:solidFill>
                  <a:schemeClr val="tx1"/>
                </a:solidFill>
                <a:latin typeface="Arial" pitchFamily="34" charset="0"/>
              </a:defRPr>
            </a:lvl8pPr>
            <a:lvl9pPr marL="3886200" indent="-228600" eaLnBrk="0" fontAlgn="base" hangingPunct="0">
              <a:spcBef>
                <a:spcPct val="0"/>
              </a:spcBef>
              <a:spcAft>
                <a:spcPct val="0"/>
              </a:spcAft>
              <a:tabLst>
                <a:tab pos="661988" algn="l"/>
              </a:tabLst>
              <a:defRPr>
                <a:solidFill>
                  <a:schemeClr val="tx1"/>
                </a:solidFill>
                <a:latin typeface="Arial" pitchFamily="34" charset="0"/>
              </a:defRPr>
            </a:lvl9pPr>
          </a:lstStyle>
          <a:p>
            <a:pPr lvl="2" algn="just" eaLnBrk="1" hangingPunct="1"/>
            <a:r>
              <a:rPr lang="tr-TR" sz="2800" b="1">
                <a:solidFill>
                  <a:srgbClr val="000000"/>
                </a:solidFill>
                <a:cs typeface="Arial" pitchFamily="34" charset="0"/>
              </a:rPr>
              <a:t>4.	Katılımcılar, fikirlerine sınırlama getirmeden, uçuk, kaçık, yasalara uygun, uygun değil demeden konuşurlar. </a:t>
            </a:r>
          </a:p>
        </p:txBody>
      </p:sp>
      <p:pic>
        <p:nvPicPr>
          <p:cNvPr id="4107" name="Picture 10" descr="http://www.fontaene.de/archiv/nr-29/index.htm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52400"/>
            <a:ext cx="11541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197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0-#ppt_w/2"/>
                                          </p:val>
                                        </p:tav>
                                        <p:tav tm="100000">
                                          <p:val>
                                            <p:strVal val="#ppt_x"/>
                                          </p:val>
                                        </p:tav>
                                      </p:tavLst>
                                    </p:anim>
                                    <p:anim calcmode="lin" valueType="num">
                                      <p:cBhvr additive="base">
                                        <p:cTn id="14"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500" fill="hold"/>
                                        <p:tgtEl>
                                          <p:spTgt spid="25604"/>
                                        </p:tgtEl>
                                        <p:attrNameLst>
                                          <p:attrName>ppt_x</p:attrName>
                                        </p:attrNameLst>
                                      </p:cBhvr>
                                      <p:tavLst>
                                        <p:tav tm="0">
                                          <p:val>
                                            <p:strVal val="0-#ppt_w/2"/>
                                          </p:val>
                                        </p:tav>
                                        <p:tav tm="100000">
                                          <p:val>
                                            <p:strVal val="#ppt_x"/>
                                          </p:val>
                                        </p:tav>
                                      </p:tavLst>
                                    </p:anim>
                                    <p:anim calcmode="lin" valueType="num">
                                      <p:cBhvr additive="base">
                                        <p:cTn id="20"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6"/>
                                        </p:tgtEl>
                                        <p:attrNameLst>
                                          <p:attrName>style.visibility</p:attrName>
                                        </p:attrNameLst>
                                      </p:cBhvr>
                                      <p:to>
                                        <p:strVal val="visible"/>
                                      </p:to>
                                    </p:set>
                                    <p:anim calcmode="lin" valueType="num">
                                      <p:cBhvr additive="base">
                                        <p:cTn id="25" dur="500" fill="hold"/>
                                        <p:tgtEl>
                                          <p:spTgt spid="25606"/>
                                        </p:tgtEl>
                                        <p:attrNameLst>
                                          <p:attrName>ppt_x</p:attrName>
                                        </p:attrNameLst>
                                      </p:cBhvr>
                                      <p:tavLst>
                                        <p:tav tm="0">
                                          <p:val>
                                            <p:strVal val="0-#ppt_w/2"/>
                                          </p:val>
                                        </p:tav>
                                        <p:tav tm="100000">
                                          <p:val>
                                            <p:strVal val="#ppt_x"/>
                                          </p:val>
                                        </p:tav>
                                      </p:tavLst>
                                    </p:anim>
                                    <p:anim calcmode="lin" valueType="num">
                                      <p:cBhvr additive="base">
                                        <p:cTn id="26"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animBg="1" autoUpdateAnimBg="0"/>
      <p:bldP spid="25604" grpId="0" animBg="1" autoUpdateAnimBg="0"/>
      <p:bldP spid="2560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3138488"/>
            <a:ext cx="6248400" cy="519112"/>
          </a:xfrm>
          <a:prstGeom prst="rect">
            <a:avLst/>
          </a:prstGeom>
          <a:gradFill rotWithShape="1">
            <a:gsLst>
              <a:gs pos="0">
                <a:srgbClr val="FFCC99"/>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661988" algn="l"/>
              </a:tabLst>
              <a:defRPr>
                <a:solidFill>
                  <a:schemeClr val="tx1"/>
                </a:solidFill>
                <a:latin typeface="Arial" pitchFamily="34" charset="0"/>
              </a:defRPr>
            </a:lvl1pPr>
            <a:lvl2pPr marL="742950" indent="-285750" eaLnBrk="0" hangingPunct="0">
              <a:tabLst>
                <a:tab pos="661988" algn="l"/>
              </a:tabLst>
              <a:defRPr>
                <a:solidFill>
                  <a:schemeClr val="tx1"/>
                </a:solidFill>
                <a:latin typeface="Arial" pitchFamily="34" charset="0"/>
              </a:defRPr>
            </a:lvl2pPr>
            <a:lvl3pPr marL="381000" eaLnBrk="0" hangingPunct="0">
              <a:tabLst>
                <a:tab pos="661988" algn="l"/>
              </a:tabLst>
              <a:defRPr>
                <a:solidFill>
                  <a:schemeClr val="tx1"/>
                </a:solidFill>
                <a:latin typeface="Arial" pitchFamily="34" charset="0"/>
              </a:defRPr>
            </a:lvl3pPr>
            <a:lvl4pPr marL="1600200" indent="-228600" eaLnBrk="0" hangingPunct="0">
              <a:tabLst>
                <a:tab pos="661988" algn="l"/>
              </a:tabLst>
              <a:defRPr>
                <a:solidFill>
                  <a:schemeClr val="tx1"/>
                </a:solidFill>
                <a:latin typeface="Arial" pitchFamily="34" charset="0"/>
              </a:defRPr>
            </a:lvl4pPr>
            <a:lvl5pPr marL="2057400" indent="-228600" eaLnBrk="0" hangingPunct="0">
              <a:tabLst>
                <a:tab pos="661988" algn="l"/>
              </a:tabLst>
              <a:defRPr>
                <a:solidFill>
                  <a:schemeClr val="tx1"/>
                </a:solidFill>
                <a:latin typeface="Arial" pitchFamily="34" charset="0"/>
              </a:defRPr>
            </a:lvl5pPr>
            <a:lvl6pPr marL="2514600" indent="-228600" eaLnBrk="0" fontAlgn="base" hangingPunct="0">
              <a:spcBef>
                <a:spcPct val="0"/>
              </a:spcBef>
              <a:spcAft>
                <a:spcPct val="0"/>
              </a:spcAft>
              <a:tabLst>
                <a:tab pos="661988" algn="l"/>
              </a:tabLst>
              <a:defRPr>
                <a:solidFill>
                  <a:schemeClr val="tx1"/>
                </a:solidFill>
                <a:latin typeface="Arial" pitchFamily="34" charset="0"/>
              </a:defRPr>
            </a:lvl6pPr>
            <a:lvl7pPr marL="2971800" indent="-228600" eaLnBrk="0" fontAlgn="base" hangingPunct="0">
              <a:spcBef>
                <a:spcPct val="0"/>
              </a:spcBef>
              <a:spcAft>
                <a:spcPct val="0"/>
              </a:spcAft>
              <a:tabLst>
                <a:tab pos="661988" algn="l"/>
              </a:tabLst>
              <a:defRPr>
                <a:solidFill>
                  <a:schemeClr val="tx1"/>
                </a:solidFill>
                <a:latin typeface="Arial" pitchFamily="34" charset="0"/>
              </a:defRPr>
            </a:lvl7pPr>
            <a:lvl8pPr marL="3429000" indent="-228600" eaLnBrk="0" fontAlgn="base" hangingPunct="0">
              <a:spcBef>
                <a:spcPct val="0"/>
              </a:spcBef>
              <a:spcAft>
                <a:spcPct val="0"/>
              </a:spcAft>
              <a:tabLst>
                <a:tab pos="661988" algn="l"/>
              </a:tabLst>
              <a:defRPr>
                <a:solidFill>
                  <a:schemeClr val="tx1"/>
                </a:solidFill>
                <a:latin typeface="Arial" pitchFamily="34" charset="0"/>
              </a:defRPr>
            </a:lvl8pPr>
            <a:lvl9pPr marL="3886200" indent="-228600" eaLnBrk="0" fontAlgn="base" hangingPunct="0">
              <a:spcBef>
                <a:spcPct val="0"/>
              </a:spcBef>
              <a:spcAft>
                <a:spcPct val="0"/>
              </a:spcAft>
              <a:tabLst>
                <a:tab pos="661988" algn="l"/>
              </a:tabLst>
              <a:defRPr>
                <a:solidFill>
                  <a:schemeClr val="tx1"/>
                </a:solidFill>
                <a:latin typeface="Arial" pitchFamily="34" charset="0"/>
              </a:defRPr>
            </a:lvl9pPr>
          </a:lstStyle>
          <a:p>
            <a:pPr lvl="2" algn="just" eaLnBrk="1" hangingPunct="1"/>
            <a:r>
              <a:rPr lang="tr-TR" sz="2800" b="1">
                <a:solidFill>
                  <a:srgbClr val="000000"/>
                </a:solidFill>
                <a:latin typeface="Times New Roman" pitchFamily="18" charset="0"/>
                <a:cs typeface="Arial" pitchFamily="34" charset="0"/>
              </a:rPr>
              <a:t>5.</a:t>
            </a:r>
            <a:r>
              <a:rPr lang="tr-TR" sz="2800" b="1">
                <a:solidFill>
                  <a:srgbClr val="000000"/>
                </a:solidFill>
                <a:latin typeface="Times New Roman" pitchFamily="18" charset="0"/>
              </a:rPr>
              <a:t>Katılımcılar söz alarak konuşurlar. </a:t>
            </a:r>
            <a:r>
              <a:rPr lang="tr-TR" sz="2800" b="1">
                <a:solidFill>
                  <a:srgbClr val="000000"/>
                </a:solidFill>
                <a:latin typeface="Times New Roman" pitchFamily="18" charset="0"/>
                <a:cs typeface="Arial" pitchFamily="34" charset="0"/>
              </a:rPr>
              <a:t> </a:t>
            </a:r>
          </a:p>
        </p:txBody>
      </p:sp>
      <p:sp>
        <p:nvSpPr>
          <p:cNvPr id="27651" name="Text Box 3"/>
          <p:cNvSpPr txBox="1">
            <a:spLocks noChangeArrowheads="1"/>
          </p:cNvSpPr>
          <p:nvPr/>
        </p:nvSpPr>
        <p:spPr bwMode="auto">
          <a:xfrm>
            <a:off x="290513" y="3789363"/>
            <a:ext cx="8458200" cy="946150"/>
          </a:xfrm>
          <a:prstGeom prst="rect">
            <a:avLst/>
          </a:prstGeom>
          <a:gradFill rotWithShape="1">
            <a:gsLst>
              <a:gs pos="0">
                <a:srgbClr val="FFCC99"/>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661988" algn="l"/>
              </a:tabLst>
              <a:defRPr>
                <a:solidFill>
                  <a:schemeClr val="tx1"/>
                </a:solidFill>
                <a:latin typeface="Arial" pitchFamily="34" charset="0"/>
              </a:defRPr>
            </a:lvl1pPr>
            <a:lvl2pPr marL="742950" indent="-285750" eaLnBrk="0" hangingPunct="0">
              <a:tabLst>
                <a:tab pos="661988" algn="l"/>
              </a:tabLst>
              <a:defRPr>
                <a:solidFill>
                  <a:schemeClr val="tx1"/>
                </a:solidFill>
                <a:latin typeface="Arial" pitchFamily="34" charset="0"/>
              </a:defRPr>
            </a:lvl2pPr>
            <a:lvl3pPr marL="381000" eaLnBrk="0" hangingPunct="0">
              <a:tabLst>
                <a:tab pos="661988" algn="l"/>
              </a:tabLst>
              <a:defRPr>
                <a:solidFill>
                  <a:schemeClr val="tx1"/>
                </a:solidFill>
                <a:latin typeface="Arial" pitchFamily="34" charset="0"/>
              </a:defRPr>
            </a:lvl3pPr>
            <a:lvl4pPr marL="1600200" indent="-228600" eaLnBrk="0" hangingPunct="0">
              <a:tabLst>
                <a:tab pos="661988" algn="l"/>
              </a:tabLst>
              <a:defRPr>
                <a:solidFill>
                  <a:schemeClr val="tx1"/>
                </a:solidFill>
                <a:latin typeface="Arial" pitchFamily="34" charset="0"/>
              </a:defRPr>
            </a:lvl4pPr>
            <a:lvl5pPr marL="2057400" indent="-228600" eaLnBrk="0" hangingPunct="0">
              <a:tabLst>
                <a:tab pos="661988" algn="l"/>
              </a:tabLst>
              <a:defRPr>
                <a:solidFill>
                  <a:schemeClr val="tx1"/>
                </a:solidFill>
                <a:latin typeface="Arial" pitchFamily="34" charset="0"/>
              </a:defRPr>
            </a:lvl5pPr>
            <a:lvl6pPr marL="2514600" indent="-228600" eaLnBrk="0" fontAlgn="base" hangingPunct="0">
              <a:spcBef>
                <a:spcPct val="0"/>
              </a:spcBef>
              <a:spcAft>
                <a:spcPct val="0"/>
              </a:spcAft>
              <a:tabLst>
                <a:tab pos="661988" algn="l"/>
              </a:tabLst>
              <a:defRPr>
                <a:solidFill>
                  <a:schemeClr val="tx1"/>
                </a:solidFill>
                <a:latin typeface="Arial" pitchFamily="34" charset="0"/>
              </a:defRPr>
            </a:lvl6pPr>
            <a:lvl7pPr marL="2971800" indent="-228600" eaLnBrk="0" fontAlgn="base" hangingPunct="0">
              <a:spcBef>
                <a:spcPct val="0"/>
              </a:spcBef>
              <a:spcAft>
                <a:spcPct val="0"/>
              </a:spcAft>
              <a:tabLst>
                <a:tab pos="661988" algn="l"/>
              </a:tabLst>
              <a:defRPr>
                <a:solidFill>
                  <a:schemeClr val="tx1"/>
                </a:solidFill>
                <a:latin typeface="Arial" pitchFamily="34" charset="0"/>
              </a:defRPr>
            </a:lvl7pPr>
            <a:lvl8pPr marL="3429000" indent="-228600" eaLnBrk="0" fontAlgn="base" hangingPunct="0">
              <a:spcBef>
                <a:spcPct val="0"/>
              </a:spcBef>
              <a:spcAft>
                <a:spcPct val="0"/>
              </a:spcAft>
              <a:tabLst>
                <a:tab pos="661988" algn="l"/>
              </a:tabLst>
              <a:defRPr>
                <a:solidFill>
                  <a:schemeClr val="tx1"/>
                </a:solidFill>
                <a:latin typeface="Arial" pitchFamily="34" charset="0"/>
              </a:defRPr>
            </a:lvl8pPr>
            <a:lvl9pPr marL="3886200" indent="-228600" eaLnBrk="0" fontAlgn="base" hangingPunct="0">
              <a:spcBef>
                <a:spcPct val="0"/>
              </a:spcBef>
              <a:spcAft>
                <a:spcPct val="0"/>
              </a:spcAft>
              <a:tabLst>
                <a:tab pos="661988" algn="l"/>
              </a:tabLst>
              <a:defRPr>
                <a:solidFill>
                  <a:schemeClr val="tx1"/>
                </a:solidFill>
                <a:latin typeface="Arial" pitchFamily="34" charset="0"/>
              </a:defRPr>
            </a:lvl9pPr>
          </a:lstStyle>
          <a:p>
            <a:pPr lvl="2" algn="just" eaLnBrk="1" hangingPunct="1"/>
            <a:r>
              <a:rPr lang="tr-TR" sz="2800" b="1">
                <a:solidFill>
                  <a:srgbClr val="000000"/>
                </a:solidFill>
                <a:latin typeface="Times New Roman" pitchFamily="18" charset="0"/>
              </a:rPr>
              <a:t>6</a:t>
            </a:r>
            <a:r>
              <a:rPr lang="tr-TR" sz="2800" b="1">
                <a:solidFill>
                  <a:srgbClr val="000000"/>
                </a:solidFill>
                <a:latin typeface="Times New Roman" pitchFamily="18" charset="0"/>
                <a:cs typeface="Arial" pitchFamily="34" charset="0"/>
              </a:rPr>
              <a:t>.</a:t>
            </a:r>
            <a:r>
              <a:rPr lang="tr-TR" sz="2800" b="1">
                <a:solidFill>
                  <a:srgbClr val="000000"/>
                </a:solidFill>
                <a:latin typeface="Times New Roman" pitchFamily="18" charset="0"/>
              </a:rPr>
              <a:t>Katılımcıların fikirleri tahtaya ya da büyük kağıtlara yazılır. </a:t>
            </a:r>
          </a:p>
        </p:txBody>
      </p:sp>
      <p:sp>
        <p:nvSpPr>
          <p:cNvPr id="27652" name="Text Box 4"/>
          <p:cNvSpPr txBox="1">
            <a:spLocks noChangeArrowheads="1"/>
          </p:cNvSpPr>
          <p:nvPr/>
        </p:nvSpPr>
        <p:spPr bwMode="auto">
          <a:xfrm>
            <a:off x="323850" y="4926013"/>
            <a:ext cx="8458200" cy="519112"/>
          </a:xfrm>
          <a:prstGeom prst="rect">
            <a:avLst/>
          </a:prstGeom>
          <a:gradFill rotWithShape="1">
            <a:gsLst>
              <a:gs pos="0">
                <a:srgbClr val="FFCC99"/>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661988" algn="l"/>
              </a:tabLst>
              <a:defRPr>
                <a:solidFill>
                  <a:schemeClr val="tx1"/>
                </a:solidFill>
                <a:latin typeface="Arial" pitchFamily="34" charset="0"/>
              </a:defRPr>
            </a:lvl1pPr>
            <a:lvl2pPr marL="742950" indent="-285750" eaLnBrk="0" hangingPunct="0">
              <a:tabLst>
                <a:tab pos="661988" algn="l"/>
              </a:tabLst>
              <a:defRPr>
                <a:solidFill>
                  <a:schemeClr val="tx1"/>
                </a:solidFill>
                <a:latin typeface="Arial" pitchFamily="34" charset="0"/>
              </a:defRPr>
            </a:lvl2pPr>
            <a:lvl3pPr marL="381000" eaLnBrk="0" hangingPunct="0">
              <a:tabLst>
                <a:tab pos="661988" algn="l"/>
              </a:tabLst>
              <a:defRPr>
                <a:solidFill>
                  <a:schemeClr val="tx1"/>
                </a:solidFill>
                <a:latin typeface="Arial" pitchFamily="34" charset="0"/>
              </a:defRPr>
            </a:lvl3pPr>
            <a:lvl4pPr marL="1600200" indent="-228600" eaLnBrk="0" hangingPunct="0">
              <a:tabLst>
                <a:tab pos="661988" algn="l"/>
              </a:tabLst>
              <a:defRPr>
                <a:solidFill>
                  <a:schemeClr val="tx1"/>
                </a:solidFill>
                <a:latin typeface="Arial" pitchFamily="34" charset="0"/>
              </a:defRPr>
            </a:lvl4pPr>
            <a:lvl5pPr marL="2057400" indent="-228600" eaLnBrk="0" hangingPunct="0">
              <a:tabLst>
                <a:tab pos="661988" algn="l"/>
              </a:tabLst>
              <a:defRPr>
                <a:solidFill>
                  <a:schemeClr val="tx1"/>
                </a:solidFill>
                <a:latin typeface="Arial" pitchFamily="34" charset="0"/>
              </a:defRPr>
            </a:lvl5pPr>
            <a:lvl6pPr marL="2514600" indent="-228600" eaLnBrk="0" fontAlgn="base" hangingPunct="0">
              <a:spcBef>
                <a:spcPct val="0"/>
              </a:spcBef>
              <a:spcAft>
                <a:spcPct val="0"/>
              </a:spcAft>
              <a:tabLst>
                <a:tab pos="661988" algn="l"/>
              </a:tabLst>
              <a:defRPr>
                <a:solidFill>
                  <a:schemeClr val="tx1"/>
                </a:solidFill>
                <a:latin typeface="Arial" pitchFamily="34" charset="0"/>
              </a:defRPr>
            </a:lvl6pPr>
            <a:lvl7pPr marL="2971800" indent="-228600" eaLnBrk="0" fontAlgn="base" hangingPunct="0">
              <a:spcBef>
                <a:spcPct val="0"/>
              </a:spcBef>
              <a:spcAft>
                <a:spcPct val="0"/>
              </a:spcAft>
              <a:tabLst>
                <a:tab pos="661988" algn="l"/>
              </a:tabLst>
              <a:defRPr>
                <a:solidFill>
                  <a:schemeClr val="tx1"/>
                </a:solidFill>
                <a:latin typeface="Arial" pitchFamily="34" charset="0"/>
              </a:defRPr>
            </a:lvl7pPr>
            <a:lvl8pPr marL="3429000" indent="-228600" eaLnBrk="0" fontAlgn="base" hangingPunct="0">
              <a:spcBef>
                <a:spcPct val="0"/>
              </a:spcBef>
              <a:spcAft>
                <a:spcPct val="0"/>
              </a:spcAft>
              <a:tabLst>
                <a:tab pos="661988" algn="l"/>
              </a:tabLst>
              <a:defRPr>
                <a:solidFill>
                  <a:schemeClr val="tx1"/>
                </a:solidFill>
                <a:latin typeface="Arial" pitchFamily="34" charset="0"/>
              </a:defRPr>
            </a:lvl8pPr>
            <a:lvl9pPr marL="3886200" indent="-228600" eaLnBrk="0" fontAlgn="base" hangingPunct="0">
              <a:spcBef>
                <a:spcPct val="0"/>
              </a:spcBef>
              <a:spcAft>
                <a:spcPct val="0"/>
              </a:spcAft>
              <a:tabLst>
                <a:tab pos="661988" algn="l"/>
              </a:tabLst>
              <a:defRPr>
                <a:solidFill>
                  <a:schemeClr val="tx1"/>
                </a:solidFill>
                <a:latin typeface="Arial" pitchFamily="34" charset="0"/>
              </a:defRPr>
            </a:lvl9pPr>
          </a:lstStyle>
          <a:p>
            <a:pPr lvl="2" algn="just" eaLnBrk="1" hangingPunct="1"/>
            <a:r>
              <a:rPr lang="tr-TR" sz="2800" b="1">
                <a:solidFill>
                  <a:srgbClr val="000000"/>
                </a:solidFill>
                <a:latin typeface="Times New Roman" pitchFamily="18" charset="0"/>
              </a:rPr>
              <a:t>7. Yazılan fikirler üzerinde tartışılır. </a:t>
            </a:r>
          </a:p>
        </p:txBody>
      </p:sp>
      <p:sp>
        <p:nvSpPr>
          <p:cNvPr id="27653" name="Text Box 5"/>
          <p:cNvSpPr txBox="1">
            <a:spLocks noChangeArrowheads="1"/>
          </p:cNvSpPr>
          <p:nvPr/>
        </p:nvSpPr>
        <p:spPr bwMode="auto">
          <a:xfrm>
            <a:off x="2209800" y="228600"/>
            <a:ext cx="4038600" cy="714375"/>
          </a:xfrm>
          <a:prstGeom prst="rect">
            <a:avLst/>
          </a:prstGeom>
          <a:gradFill rotWithShape="1">
            <a:gsLst>
              <a:gs pos="0">
                <a:srgbClr val="FF0000"/>
              </a:gs>
              <a:gs pos="50000">
                <a:schemeClr val="tx1"/>
              </a:gs>
              <a:gs pos="100000">
                <a:srgbClr val="FF00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1905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1">
              <a:lnSpc>
                <a:spcPct val="125000"/>
              </a:lnSpc>
              <a:spcBef>
                <a:spcPct val="50000"/>
              </a:spcBef>
              <a:defRPr/>
            </a:pPr>
            <a:r>
              <a:rPr lang="tr-TR" sz="3200" b="1" smtClean="0">
                <a:solidFill>
                  <a:schemeClr val="bg1"/>
                </a:solidFill>
                <a:cs typeface="Times New Roman" pitchFamily="18" charset="0"/>
              </a:rPr>
              <a:t>BEY</a:t>
            </a:r>
            <a:r>
              <a:rPr lang="tr-TR" sz="3200" b="1" smtClean="0">
                <a:solidFill>
                  <a:schemeClr val="bg1"/>
                </a:solidFill>
              </a:rPr>
              <a:t>İ</a:t>
            </a:r>
            <a:r>
              <a:rPr lang="tr-TR" sz="3200" b="1" smtClean="0">
                <a:solidFill>
                  <a:schemeClr val="bg1"/>
                </a:solidFill>
                <a:cs typeface="Times New Roman" pitchFamily="18" charset="0"/>
              </a:rPr>
              <a:t>N FIRTINASI</a:t>
            </a:r>
            <a:r>
              <a:rPr lang="tr-TR" sz="3200" b="1" smtClean="0">
                <a:solidFill>
                  <a:schemeClr val="bg1"/>
                </a:solidFill>
              </a:rPr>
              <a:t>  </a:t>
            </a:r>
          </a:p>
        </p:txBody>
      </p:sp>
      <p:pic>
        <p:nvPicPr>
          <p:cNvPr id="51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914400"/>
            <a:ext cx="32004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p:cNvSpPr txBox="1">
            <a:spLocks noChangeArrowheads="1"/>
          </p:cNvSpPr>
          <p:nvPr/>
        </p:nvSpPr>
        <p:spPr bwMode="auto">
          <a:xfrm>
            <a:off x="323850" y="5646738"/>
            <a:ext cx="8458200" cy="519112"/>
          </a:xfrm>
          <a:prstGeom prst="rect">
            <a:avLst/>
          </a:prstGeom>
          <a:gradFill rotWithShape="1">
            <a:gsLst>
              <a:gs pos="0">
                <a:srgbClr val="FFCC99"/>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661988" algn="l"/>
              </a:tabLst>
              <a:defRPr>
                <a:solidFill>
                  <a:schemeClr val="tx1"/>
                </a:solidFill>
                <a:latin typeface="Arial" pitchFamily="34" charset="0"/>
              </a:defRPr>
            </a:lvl1pPr>
            <a:lvl2pPr marL="742950" indent="-285750" eaLnBrk="0" hangingPunct="0">
              <a:tabLst>
                <a:tab pos="661988" algn="l"/>
              </a:tabLst>
              <a:defRPr>
                <a:solidFill>
                  <a:schemeClr val="tx1"/>
                </a:solidFill>
                <a:latin typeface="Arial" pitchFamily="34" charset="0"/>
              </a:defRPr>
            </a:lvl2pPr>
            <a:lvl3pPr marL="381000" eaLnBrk="0" hangingPunct="0">
              <a:tabLst>
                <a:tab pos="661988" algn="l"/>
              </a:tabLst>
              <a:defRPr>
                <a:solidFill>
                  <a:schemeClr val="tx1"/>
                </a:solidFill>
                <a:latin typeface="Arial" pitchFamily="34" charset="0"/>
              </a:defRPr>
            </a:lvl3pPr>
            <a:lvl4pPr marL="1600200" indent="-228600" eaLnBrk="0" hangingPunct="0">
              <a:tabLst>
                <a:tab pos="661988" algn="l"/>
              </a:tabLst>
              <a:defRPr>
                <a:solidFill>
                  <a:schemeClr val="tx1"/>
                </a:solidFill>
                <a:latin typeface="Arial" pitchFamily="34" charset="0"/>
              </a:defRPr>
            </a:lvl4pPr>
            <a:lvl5pPr marL="2057400" indent="-228600" eaLnBrk="0" hangingPunct="0">
              <a:tabLst>
                <a:tab pos="661988" algn="l"/>
              </a:tabLst>
              <a:defRPr>
                <a:solidFill>
                  <a:schemeClr val="tx1"/>
                </a:solidFill>
                <a:latin typeface="Arial" pitchFamily="34" charset="0"/>
              </a:defRPr>
            </a:lvl5pPr>
            <a:lvl6pPr marL="2514600" indent="-228600" eaLnBrk="0" fontAlgn="base" hangingPunct="0">
              <a:spcBef>
                <a:spcPct val="0"/>
              </a:spcBef>
              <a:spcAft>
                <a:spcPct val="0"/>
              </a:spcAft>
              <a:tabLst>
                <a:tab pos="661988" algn="l"/>
              </a:tabLst>
              <a:defRPr>
                <a:solidFill>
                  <a:schemeClr val="tx1"/>
                </a:solidFill>
                <a:latin typeface="Arial" pitchFamily="34" charset="0"/>
              </a:defRPr>
            </a:lvl6pPr>
            <a:lvl7pPr marL="2971800" indent="-228600" eaLnBrk="0" fontAlgn="base" hangingPunct="0">
              <a:spcBef>
                <a:spcPct val="0"/>
              </a:spcBef>
              <a:spcAft>
                <a:spcPct val="0"/>
              </a:spcAft>
              <a:tabLst>
                <a:tab pos="661988" algn="l"/>
              </a:tabLst>
              <a:defRPr>
                <a:solidFill>
                  <a:schemeClr val="tx1"/>
                </a:solidFill>
                <a:latin typeface="Arial" pitchFamily="34" charset="0"/>
              </a:defRPr>
            </a:lvl7pPr>
            <a:lvl8pPr marL="3429000" indent="-228600" eaLnBrk="0" fontAlgn="base" hangingPunct="0">
              <a:spcBef>
                <a:spcPct val="0"/>
              </a:spcBef>
              <a:spcAft>
                <a:spcPct val="0"/>
              </a:spcAft>
              <a:tabLst>
                <a:tab pos="661988" algn="l"/>
              </a:tabLst>
              <a:defRPr>
                <a:solidFill>
                  <a:schemeClr val="tx1"/>
                </a:solidFill>
                <a:latin typeface="Arial" pitchFamily="34" charset="0"/>
              </a:defRPr>
            </a:lvl8pPr>
            <a:lvl9pPr marL="3886200" indent="-228600" eaLnBrk="0" fontAlgn="base" hangingPunct="0">
              <a:spcBef>
                <a:spcPct val="0"/>
              </a:spcBef>
              <a:spcAft>
                <a:spcPct val="0"/>
              </a:spcAft>
              <a:tabLst>
                <a:tab pos="661988" algn="l"/>
              </a:tabLst>
              <a:defRPr>
                <a:solidFill>
                  <a:schemeClr val="tx1"/>
                </a:solidFill>
                <a:latin typeface="Arial" pitchFamily="34" charset="0"/>
              </a:defRPr>
            </a:lvl9pPr>
          </a:lstStyle>
          <a:p>
            <a:pPr lvl="2" algn="just" eaLnBrk="1" hangingPunct="1"/>
            <a:r>
              <a:rPr lang="tr-TR" sz="2800" b="1">
                <a:solidFill>
                  <a:srgbClr val="000000"/>
                </a:solidFill>
                <a:latin typeface="Times New Roman" pitchFamily="18" charset="0"/>
              </a:rPr>
              <a:t>8. Grubun görüşü belirlenir.  </a:t>
            </a:r>
          </a:p>
        </p:txBody>
      </p:sp>
    </p:spTree>
    <p:extLst>
      <p:ext uri="{BB962C8B-B14F-4D97-AF65-F5344CB8AC3E}">
        <p14:creationId xmlns:p14="http://schemas.microsoft.com/office/powerpoint/2010/main" val="545447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0-#ppt_w/2"/>
                                          </p:val>
                                        </p:tav>
                                        <p:tav tm="100000">
                                          <p:val>
                                            <p:strVal val="#ppt_x"/>
                                          </p:val>
                                        </p:tav>
                                      </p:tavLst>
                                    </p:anim>
                                    <p:anim calcmode="lin" valueType="num">
                                      <p:cBhvr additive="base">
                                        <p:cTn id="14"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2"/>
                                        </p:tgtEl>
                                        <p:attrNameLst>
                                          <p:attrName>style.visibility</p:attrName>
                                        </p:attrNameLst>
                                      </p:cBhvr>
                                      <p:to>
                                        <p:strVal val="visible"/>
                                      </p:to>
                                    </p:set>
                                    <p:anim calcmode="lin" valueType="num">
                                      <p:cBhvr additive="base">
                                        <p:cTn id="19" dur="500" fill="hold"/>
                                        <p:tgtEl>
                                          <p:spTgt spid="27652"/>
                                        </p:tgtEl>
                                        <p:attrNameLst>
                                          <p:attrName>ppt_x</p:attrName>
                                        </p:attrNameLst>
                                      </p:cBhvr>
                                      <p:tavLst>
                                        <p:tav tm="0">
                                          <p:val>
                                            <p:strVal val="0-#ppt_w/2"/>
                                          </p:val>
                                        </p:tav>
                                        <p:tav tm="100000">
                                          <p:val>
                                            <p:strVal val="#ppt_x"/>
                                          </p:val>
                                        </p:tav>
                                      </p:tavLst>
                                    </p:anim>
                                    <p:anim calcmode="lin" valueType="num">
                                      <p:cBhvr additive="base">
                                        <p:cTn id="20"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5"/>
                                        </p:tgtEl>
                                        <p:attrNameLst>
                                          <p:attrName>style.visibility</p:attrName>
                                        </p:attrNameLst>
                                      </p:cBhvr>
                                      <p:to>
                                        <p:strVal val="visible"/>
                                      </p:to>
                                    </p:set>
                                    <p:anim calcmode="lin" valueType="num">
                                      <p:cBhvr additive="base">
                                        <p:cTn id="25" dur="500" fill="hold"/>
                                        <p:tgtEl>
                                          <p:spTgt spid="27655"/>
                                        </p:tgtEl>
                                        <p:attrNameLst>
                                          <p:attrName>ppt_x</p:attrName>
                                        </p:attrNameLst>
                                      </p:cBhvr>
                                      <p:tavLst>
                                        <p:tav tm="0">
                                          <p:val>
                                            <p:strVal val="0-#ppt_w/2"/>
                                          </p:val>
                                        </p:tav>
                                        <p:tav tm="100000">
                                          <p:val>
                                            <p:strVal val="#ppt_x"/>
                                          </p:val>
                                        </p:tav>
                                      </p:tavLst>
                                    </p:anim>
                                    <p:anim calcmode="lin" valueType="num">
                                      <p:cBhvr additive="base">
                                        <p:cTn id="26" dur="500" fill="hold"/>
                                        <p:tgtEl>
                                          <p:spTgt spid="276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autoUpdateAnimBg="0"/>
      <p:bldP spid="27651" grpId="0" animBg="1" autoUpdateAnimBg="0"/>
      <p:bldP spid="27652" grpId="0" animBg="1" autoUpdateAnimBg="0"/>
      <p:bldP spid="2765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81200" y="381000"/>
            <a:ext cx="5105400" cy="641350"/>
          </a:xfrm>
          <a:prstGeom prst="rect">
            <a:avLst/>
          </a:prstGeom>
          <a:noFill/>
          <a:ln>
            <a:noFill/>
          </a:ln>
          <a:effectLst/>
          <a:extLst/>
        </p:spPr>
        <p:txBody>
          <a:bodyPr>
            <a:spAutoFit/>
          </a:bodyPr>
          <a:lstStyle/>
          <a:p>
            <a:pPr algn="ctr">
              <a:spcBef>
                <a:spcPct val="50000"/>
              </a:spcBef>
              <a:defRPr/>
            </a:pPr>
            <a:r>
              <a:rPr lang="tr-TR" sz="3600" b="1" dirty="0">
                <a:solidFill>
                  <a:srgbClr val="FFFFCC"/>
                </a:solidFill>
                <a:effectLst>
                  <a:outerShdw blurRad="38100" dist="38100" dir="2700000" algn="tl">
                    <a:srgbClr val="000000"/>
                  </a:outerShdw>
                </a:effectLst>
                <a:latin typeface="Times New Roman" pitchFamily="18" charset="0"/>
              </a:rPr>
              <a:t> </a:t>
            </a:r>
            <a:r>
              <a:rPr lang="tr-TR" sz="3600" b="1" dirty="0">
                <a:solidFill>
                  <a:srgbClr val="C00000"/>
                </a:solidFill>
                <a:latin typeface="Times New Roman" pitchFamily="18" charset="0"/>
              </a:rPr>
              <a:t>KONUŞMA HALKASI</a:t>
            </a:r>
          </a:p>
        </p:txBody>
      </p:sp>
      <p:sp>
        <p:nvSpPr>
          <p:cNvPr id="29699" name="Text Box 3"/>
          <p:cNvSpPr txBox="1">
            <a:spLocks noChangeArrowheads="1"/>
          </p:cNvSpPr>
          <p:nvPr/>
        </p:nvSpPr>
        <p:spPr bwMode="auto">
          <a:xfrm>
            <a:off x="457200" y="1447800"/>
            <a:ext cx="8382000" cy="3168650"/>
          </a:xfrm>
          <a:prstGeom prst="rect">
            <a:avLst/>
          </a:prstGeom>
          <a:noFill/>
          <a:ln>
            <a:noFill/>
          </a:ln>
          <a:effectLst/>
          <a:extLst/>
        </p:spPr>
        <p:txBody>
          <a:bodyPr>
            <a:spAutoFit/>
          </a:bodyPr>
          <a:lstStyle>
            <a:lvl1pPr>
              <a:defRPr>
                <a:solidFill>
                  <a:schemeClr val="tx1"/>
                </a:solidFill>
                <a:latin typeface="Arial" pitchFamily="34" charset="0"/>
              </a:defRPr>
            </a:lvl1pPr>
            <a:lvl2pPr marL="919163" indent="-342900">
              <a:defRPr>
                <a:solidFill>
                  <a:schemeClr val="tx1"/>
                </a:solidFill>
                <a:latin typeface="Arial" pitchFamily="34" charset="0"/>
              </a:defRPr>
            </a:lvl2pPr>
            <a:lvl3pPr marL="1452563" indent="-342900">
              <a:defRPr>
                <a:solidFill>
                  <a:schemeClr val="tx1"/>
                </a:solidFill>
                <a:latin typeface="Arial" pitchFamily="34" charset="0"/>
              </a:defRPr>
            </a:lvl3pPr>
            <a:lvl4pPr marL="1985963" indent="-342900">
              <a:defRPr>
                <a:solidFill>
                  <a:schemeClr val="tx1"/>
                </a:solidFill>
                <a:latin typeface="Arial" pitchFamily="34" charset="0"/>
              </a:defRPr>
            </a:lvl4pPr>
            <a:lvl5pPr marL="2519363" indent="-342900">
              <a:defRPr>
                <a:solidFill>
                  <a:schemeClr val="tx1"/>
                </a:solidFill>
                <a:latin typeface="Arial" pitchFamily="34" charset="0"/>
              </a:defRPr>
            </a:lvl5pPr>
            <a:lvl6pPr marL="2976563" indent="-342900" fontAlgn="base">
              <a:spcBef>
                <a:spcPct val="0"/>
              </a:spcBef>
              <a:spcAft>
                <a:spcPct val="0"/>
              </a:spcAft>
              <a:defRPr>
                <a:solidFill>
                  <a:schemeClr val="tx1"/>
                </a:solidFill>
                <a:latin typeface="Arial" pitchFamily="34" charset="0"/>
              </a:defRPr>
            </a:lvl6pPr>
            <a:lvl7pPr marL="3433763" indent="-342900" fontAlgn="base">
              <a:spcBef>
                <a:spcPct val="0"/>
              </a:spcBef>
              <a:spcAft>
                <a:spcPct val="0"/>
              </a:spcAft>
              <a:defRPr>
                <a:solidFill>
                  <a:schemeClr val="tx1"/>
                </a:solidFill>
                <a:latin typeface="Arial" pitchFamily="34" charset="0"/>
              </a:defRPr>
            </a:lvl7pPr>
            <a:lvl8pPr marL="3890963" indent="-342900" fontAlgn="base">
              <a:spcBef>
                <a:spcPct val="0"/>
              </a:spcBef>
              <a:spcAft>
                <a:spcPct val="0"/>
              </a:spcAft>
              <a:defRPr>
                <a:solidFill>
                  <a:schemeClr val="tx1"/>
                </a:solidFill>
                <a:latin typeface="Arial" pitchFamily="34" charset="0"/>
              </a:defRPr>
            </a:lvl8pPr>
            <a:lvl9pPr marL="4348163" indent="-342900" fontAlgn="base">
              <a:spcBef>
                <a:spcPct val="0"/>
              </a:spcBef>
              <a:spcAft>
                <a:spcPct val="0"/>
              </a:spcAft>
              <a:defRPr>
                <a:solidFill>
                  <a:schemeClr val="tx1"/>
                </a:solidFill>
                <a:latin typeface="Arial" pitchFamily="34" charset="0"/>
              </a:defRPr>
            </a:lvl9pPr>
          </a:lstStyle>
          <a:p>
            <a:pPr>
              <a:lnSpc>
                <a:spcPct val="120000"/>
              </a:lnSpc>
              <a:defRPr/>
            </a:pPr>
            <a:r>
              <a:rPr lang="tr-TR" sz="2800" dirty="0" smtClean="0">
                <a:solidFill>
                  <a:srgbClr val="000000"/>
                </a:solidFill>
              </a:rPr>
              <a:t>Ö</a:t>
            </a:r>
            <a:r>
              <a:rPr lang="tr-TR" sz="2800" dirty="0" smtClean="0">
                <a:solidFill>
                  <a:srgbClr val="000000"/>
                </a:solidFill>
                <a:cs typeface="Arial" pitchFamily="34" charset="0"/>
              </a:rPr>
              <a:t>ğrencilerin </a:t>
            </a:r>
            <a:r>
              <a:rPr lang="tr-TR" sz="2800" b="1" dirty="0" smtClean="0">
                <a:solidFill>
                  <a:srgbClr val="C00000"/>
                </a:solidFill>
                <a:cs typeface="Arial" pitchFamily="34" charset="0"/>
              </a:rPr>
              <a:t>görüş farklılıklarını görmeye ve farklı görüşlere saygı gösterme davranışını geliştirmeye</a:t>
            </a:r>
            <a:r>
              <a:rPr lang="tr-TR" sz="2800" dirty="0" smtClean="0">
                <a:solidFill>
                  <a:srgbClr val="000000"/>
                </a:solidFill>
                <a:cs typeface="Arial" pitchFamily="34" charset="0"/>
              </a:rPr>
              <a:t> yarayan bir yöntemdir. Bu yöntemin amaçları sınıf içinde güven ve saygı atmosferi oluşturmak, öğrenciler arasında ilişkileri, iletişimi ve bireyde empati yetisini geliştirmektir.</a:t>
            </a:r>
            <a:r>
              <a:rPr lang="tr-TR" sz="2800" dirty="0" smtClean="0">
                <a:solidFill>
                  <a:srgbClr val="000000"/>
                </a:solidFill>
                <a:latin typeface="Arial TUR" charset="-94"/>
                <a:cs typeface="Times New Roman" pitchFamily="18" charset="0"/>
              </a:rPr>
              <a:t> </a:t>
            </a:r>
          </a:p>
        </p:txBody>
      </p:sp>
      <p:pic>
        <p:nvPicPr>
          <p:cNvPr id="61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629150"/>
            <a:ext cx="5029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615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slide(fromBottom)">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981200" y="381000"/>
            <a:ext cx="5105400" cy="641350"/>
          </a:xfrm>
          <a:prstGeom prst="rect">
            <a:avLst/>
          </a:prstGeom>
          <a:noFill/>
          <a:ln>
            <a:noFill/>
          </a:ln>
          <a:effectLst/>
          <a:extLst/>
        </p:spPr>
        <p:txBody>
          <a:bodyPr>
            <a:spAutoFit/>
          </a:bodyPr>
          <a:lstStyle/>
          <a:p>
            <a:pPr algn="ctr">
              <a:spcBef>
                <a:spcPct val="50000"/>
              </a:spcBef>
              <a:defRPr/>
            </a:pPr>
            <a:r>
              <a:rPr lang="tr-TR" sz="3600" b="1" dirty="0">
                <a:solidFill>
                  <a:srgbClr val="FFFFCC"/>
                </a:solidFill>
                <a:effectLst>
                  <a:outerShdw blurRad="38100" dist="38100" dir="2700000" algn="tl">
                    <a:srgbClr val="000000"/>
                  </a:outerShdw>
                </a:effectLst>
                <a:latin typeface="Times New Roman" pitchFamily="18" charset="0"/>
              </a:rPr>
              <a:t> </a:t>
            </a:r>
            <a:r>
              <a:rPr lang="tr-TR" sz="3600" b="1" dirty="0">
                <a:solidFill>
                  <a:srgbClr val="C00000"/>
                </a:solidFill>
                <a:latin typeface="Times New Roman" pitchFamily="18" charset="0"/>
              </a:rPr>
              <a:t>KONUŞMA HALKASI</a:t>
            </a:r>
          </a:p>
        </p:txBody>
      </p:sp>
      <p:sp>
        <p:nvSpPr>
          <p:cNvPr id="31747" name="Text Box 3"/>
          <p:cNvSpPr txBox="1">
            <a:spLocks noChangeArrowheads="1"/>
          </p:cNvSpPr>
          <p:nvPr/>
        </p:nvSpPr>
        <p:spPr bwMode="auto">
          <a:xfrm>
            <a:off x="457200" y="1681163"/>
            <a:ext cx="8382000" cy="4194175"/>
          </a:xfrm>
          <a:prstGeom prst="rect">
            <a:avLst/>
          </a:prstGeom>
          <a:noFill/>
          <a:ln>
            <a:noFill/>
          </a:ln>
          <a:effectLst/>
          <a:extLst/>
        </p:spPr>
        <p:txBody>
          <a:bodyPr>
            <a:spAutoFit/>
          </a:bodyPr>
          <a:lstStyle>
            <a:lvl1pPr>
              <a:defRPr>
                <a:solidFill>
                  <a:schemeClr val="tx1"/>
                </a:solidFill>
                <a:latin typeface="Arial" pitchFamily="34" charset="0"/>
              </a:defRPr>
            </a:lvl1pPr>
            <a:lvl2pPr marL="919163" indent="-342900">
              <a:defRPr>
                <a:solidFill>
                  <a:schemeClr val="tx1"/>
                </a:solidFill>
                <a:latin typeface="Arial" pitchFamily="34" charset="0"/>
              </a:defRPr>
            </a:lvl2pPr>
            <a:lvl3pPr marL="1452563" indent="-342900">
              <a:defRPr>
                <a:solidFill>
                  <a:schemeClr val="tx1"/>
                </a:solidFill>
                <a:latin typeface="Arial" pitchFamily="34" charset="0"/>
              </a:defRPr>
            </a:lvl3pPr>
            <a:lvl4pPr marL="1985963" indent="-342900">
              <a:defRPr>
                <a:solidFill>
                  <a:schemeClr val="tx1"/>
                </a:solidFill>
                <a:latin typeface="Arial" pitchFamily="34" charset="0"/>
              </a:defRPr>
            </a:lvl4pPr>
            <a:lvl5pPr marL="2519363" indent="-342900">
              <a:defRPr>
                <a:solidFill>
                  <a:schemeClr val="tx1"/>
                </a:solidFill>
                <a:latin typeface="Arial" pitchFamily="34" charset="0"/>
              </a:defRPr>
            </a:lvl5pPr>
            <a:lvl6pPr marL="2976563" indent="-342900" fontAlgn="base">
              <a:spcBef>
                <a:spcPct val="0"/>
              </a:spcBef>
              <a:spcAft>
                <a:spcPct val="0"/>
              </a:spcAft>
              <a:defRPr>
                <a:solidFill>
                  <a:schemeClr val="tx1"/>
                </a:solidFill>
                <a:latin typeface="Arial" pitchFamily="34" charset="0"/>
              </a:defRPr>
            </a:lvl6pPr>
            <a:lvl7pPr marL="3433763" indent="-342900" fontAlgn="base">
              <a:spcBef>
                <a:spcPct val="0"/>
              </a:spcBef>
              <a:spcAft>
                <a:spcPct val="0"/>
              </a:spcAft>
              <a:defRPr>
                <a:solidFill>
                  <a:schemeClr val="tx1"/>
                </a:solidFill>
                <a:latin typeface="Arial" pitchFamily="34" charset="0"/>
              </a:defRPr>
            </a:lvl7pPr>
            <a:lvl8pPr marL="3890963" indent="-342900" fontAlgn="base">
              <a:spcBef>
                <a:spcPct val="0"/>
              </a:spcBef>
              <a:spcAft>
                <a:spcPct val="0"/>
              </a:spcAft>
              <a:defRPr>
                <a:solidFill>
                  <a:schemeClr val="tx1"/>
                </a:solidFill>
                <a:latin typeface="Arial" pitchFamily="34" charset="0"/>
              </a:defRPr>
            </a:lvl8pPr>
            <a:lvl9pPr marL="4348163" indent="-342900" fontAlgn="base">
              <a:spcBef>
                <a:spcPct val="0"/>
              </a:spcBef>
              <a:spcAft>
                <a:spcPct val="0"/>
              </a:spcAft>
              <a:defRPr>
                <a:solidFill>
                  <a:schemeClr val="tx1"/>
                </a:solidFill>
                <a:latin typeface="Arial" pitchFamily="34" charset="0"/>
              </a:defRPr>
            </a:lvl9pPr>
          </a:lstStyle>
          <a:p>
            <a:pPr algn="just">
              <a:lnSpc>
                <a:spcPct val="120000"/>
              </a:lnSpc>
              <a:defRPr/>
            </a:pPr>
            <a:r>
              <a:rPr lang="tr-TR" sz="2800" dirty="0" smtClean="0">
                <a:solidFill>
                  <a:srgbClr val="000000"/>
                </a:solidFill>
                <a:effectLst>
                  <a:outerShdw blurRad="38100" dist="38100" dir="2700000" algn="tl">
                    <a:srgbClr val="FFFFFF"/>
                  </a:outerShdw>
                </a:effectLst>
                <a:cs typeface="Arial" pitchFamily="34" charset="0"/>
              </a:rPr>
              <a:t>Konuşma halkası bir öykü, canlandırma, olay, resim vb. duruma dayalı olarak yapılır. Önce öykü anlatılır, okunur, canlandırma izlenir, olay açıklanır, resim gösterilir ya da durum açıklanır. Konuşma halkası yönteminde katılımcılar kendilerini bu olayda, öyküde </a:t>
            </a:r>
            <a:r>
              <a:rPr lang="tr-TR" sz="2800" b="1" dirty="0" smtClean="0">
                <a:solidFill>
                  <a:srgbClr val="C00000"/>
                </a:solidFill>
                <a:effectLst>
                  <a:outerShdw blurRad="38100" dist="38100" dir="2700000" algn="tl">
                    <a:srgbClr val="FFFFFF"/>
                  </a:outerShdw>
                </a:effectLst>
                <a:cs typeface="Arial" pitchFamily="34" charset="0"/>
              </a:rPr>
              <a:t>yer alan birinin yerine de koyarak </a:t>
            </a:r>
            <a:r>
              <a:rPr lang="tr-TR" sz="2800" dirty="0" smtClean="0">
                <a:solidFill>
                  <a:srgbClr val="000000"/>
                </a:solidFill>
                <a:effectLst>
                  <a:outerShdw blurRad="38100" dist="38100" dir="2700000" algn="tl">
                    <a:srgbClr val="FFFFFF"/>
                  </a:outerShdw>
                </a:effectLst>
                <a:cs typeface="Arial" pitchFamily="34" charset="0"/>
              </a:rPr>
              <a:t>düşündükleri için </a:t>
            </a:r>
            <a:r>
              <a:rPr lang="tr-TR" sz="2800" b="1" dirty="0" smtClean="0">
                <a:solidFill>
                  <a:srgbClr val="C00000"/>
                </a:solidFill>
                <a:effectLst>
                  <a:outerShdw blurRad="38100" dist="38100" dir="2700000" algn="tl">
                    <a:srgbClr val="FFFFFF"/>
                  </a:outerShdw>
                </a:effectLst>
                <a:cs typeface="Arial" pitchFamily="34" charset="0"/>
              </a:rPr>
              <a:t>duygudaşlık</a:t>
            </a:r>
            <a:r>
              <a:rPr lang="tr-TR" sz="2800" dirty="0" smtClean="0">
                <a:solidFill>
                  <a:srgbClr val="000000"/>
                </a:solidFill>
                <a:effectLst>
                  <a:outerShdw blurRad="38100" dist="38100" dir="2700000" algn="tl">
                    <a:srgbClr val="FFFFFF"/>
                  </a:outerShdw>
                </a:effectLst>
                <a:cs typeface="Arial" pitchFamily="34" charset="0"/>
              </a:rPr>
              <a:t> (empati) yetilerinin gelişmesi söz konusudur.</a:t>
            </a:r>
          </a:p>
        </p:txBody>
      </p:sp>
    </p:spTree>
    <p:extLst>
      <p:ext uri="{BB962C8B-B14F-4D97-AF65-F5344CB8AC3E}">
        <p14:creationId xmlns:p14="http://schemas.microsoft.com/office/powerpoint/2010/main" val="19100606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slide(fromBottom)">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981200" y="381000"/>
            <a:ext cx="5105400" cy="641350"/>
          </a:xfrm>
          <a:prstGeom prst="rect">
            <a:avLst/>
          </a:prstGeom>
          <a:noFill/>
          <a:ln>
            <a:noFill/>
          </a:ln>
          <a:effectLst/>
          <a:extLst/>
        </p:spPr>
        <p:txBody>
          <a:bodyPr>
            <a:spAutoFit/>
          </a:bodyPr>
          <a:lstStyle/>
          <a:p>
            <a:pPr algn="ctr">
              <a:spcBef>
                <a:spcPct val="50000"/>
              </a:spcBef>
              <a:defRPr/>
            </a:pPr>
            <a:r>
              <a:rPr lang="tr-TR" sz="3600" b="1" dirty="0">
                <a:solidFill>
                  <a:srgbClr val="FFFFCC"/>
                </a:solidFill>
                <a:effectLst>
                  <a:outerShdw blurRad="38100" dist="38100" dir="2700000" algn="tl">
                    <a:srgbClr val="000000"/>
                  </a:outerShdw>
                </a:effectLst>
                <a:latin typeface="Times New Roman" pitchFamily="18" charset="0"/>
              </a:rPr>
              <a:t> </a:t>
            </a:r>
            <a:r>
              <a:rPr lang="tr-TR" sz="3600" b="1" dirty="0">
                <a:solidFill>
                  <a:srgbClr val="C00000"/>
                </a:solidFill>
                <a:latin typeface="Times New Roman" pitchFamily="18" charset="0"/>
              </a:rPr>
              <a:t>KONUŞMA HALKASI</a:t>
            </a:r>
          </a:p>
        </p:txBody>
      </p:sp>
      <p:sp>
        <p:nvSpPr>
          <p:cNvPr id="33795" name="Text Box 3"/>
          <p:cNvSpPr txBox="1">
            <a:spLocks noChangeArrowheads="1"/>
          </p:cNvSpPr>
          <p:nvPr/>
        </p:nvSpPr>
        <p:spPr bwMode="auto">
          <a:xfrm>
            <a:off x="457200" y="1681163"/>
            <a:ext cx="8382000" cy="2751522"/>
          </a:xfrm>
          <a:prstGeom prst="rect">
            <a:avLst/>
          </a:prstGeom>
          <a:noFill/>
          <a:ln>
            <a:noFill/>
          </a:ln>
          <a:effectLst/>
          <a:extLst/>
        </p:spPr>
        <p:txBody>
          <a:bodyPr>
            <a:spAutoFit/>
          </a:bodyPr>
          <a:lstStyle>
            <a:lvl1pPr>
              <a:defRPr>
                <a:solidFill>
                  <a:schemeClr val="tx1"/>
                </a:solidFill>
                <a:latin typeface="Arial" pitchFamily="34" charset="0"/>
              </a:defRPr>
            </a:lvl1pPr>
            <a:lvl2pPr marL="919163" indent="-342900">
              <a:defRPr>
                <a:solidFill>
                  <a:schemeClr val="tx1"/>
                </a:solidFill>
                <a:latin typeface="Arial" pitchFamily="34" charset="0"/>
              </a:defRPr>
            </a:lvl2pPr>
            <a:lvl3pPr marL="1452563" indent="-342900">
              <a:defRPr>
                <a:solidFill>
                  <a:schemeClr val="tx1"/>
                </a:solidFill>
                <a:latin typeface="Arial" pitchFamily="34" charset="0"/>
              </a:defRPr>
            </a:lvl3pPr>
            <a:lvl4pPr marL="1985963" indent="-342900">
              <a:defRPr>
                <a:solidFill>
                  <a:schemeClr val="tx1"/>
                </a:solidFill>
                <a:latin typeface="Arial" pitchFamily="34" charset="0"/>
              </a:defRPr>
            </a:lvl4pPr>
            <a:lvl5pPr marL="2519363" indent="-342900">
              <a:defRPr>
                <a:solidFill>
                  <a:schemeClr val="tx1"/>
                </a:solidFill>
                <a:latin typeface="Arial" pitchFamily="34" charset="0"/>
              </a:defRPr>
            </a:lvl5pPr>
            <a:lvl6pPr marL="2976563" indent="-342900" fontAlgn="base">
              <a:spcBef>
                <a:spcPct val="0"/>
              </a:spcBef>
              <a:spcAft>
                <a:spcPct val="0"/>
              </a:spcAft>
              <a:defRPr>
                <a:solidFill>
                  <a:schemeClr val="tx1"/>
                </a:solidFill>
                <a:latin typeface="Arial" pitchFamily="34" charset="0"/>
              </a:defRPr>
            </a:lvl6pPr>
            <a:lvl7pPr marL="3433763" indent="-342900" fontAlgn="base">
              <a:spcBef>
                <a:spcPct val="0"/>
              </a:spcBef>
              <a:spcAft>
                <a:spcPct val="0"/>
              </a:spcAft>
              <a:defRPr>
                <a:solidFill>
                  <a:schemeClr val="tx1"/>
                </a:solidFill>
                <a:latin typeface="Arial" pitchFamily="34" charset="0"/>
              </a:defRPr>
            </a:lvl7pPr>
            <a:lvl8pPr marL="3890963" indent="-342900" fontAlgn="base">
              <a:spcBef>
                <a:spcPct val="0"/>
              </a:spcBef>
              <a:spcAft>
                <a:spcPct val="0"/>
              </a:spcAft>
              <a:defRPr>
                <a:solidFill>
                  <a:schemeClr val="tx1"/>
                </a:solidFill>
                <a:latin typeface="Arial" pitchFamily="34" charset="0"/>
              </a:defRPr>
            </a:lvl8pPr>
            <a:lvl9pPr marL="4348163" indent="-342900" fontAlgn="base">
              <a:spcBef>
                <a:spcPct val="0"/>
              </a:spcBef>
              <a:spcAft>
                <a:spcPct val="0"/>
              </a:spcAft>
              <a:defRPr>
                <a:solidFill>
                  <a:schemeClr val="tx1"/>
                </a:solidFill>
                <a:latin typeface="Arial" pitchFamily="34" charset="0"/>
              </a:defRPr>
            </a:lvl9pPr>
          </a:lstStyle>
          <a:p>
            <a:pPr algn="just">
              <a:lnSpc>
                <a:spcPct val="120000"/>
              </a:lnSpc>
              <a:defRPr/>
            </a:pPr>
            <a:r>
              <a:rPr lang="tr-TR" sz="2400" dirty="0" smtClean="0">
                <a:solidFill>
                  <a:srgbClr val="000000"/>
                </a:solidFill>
                <a:effectLst>
                  <a:outerShdw blurRad="38100" dist="38100" dir="2700000" algn="tl">
                    <a:srgbClr val="FFFFFF"/>
                  </a:outerShdw>
                </a:effectLst>
                <a:cs typeface="Arial" pitchFamily="34" charset="0"/>
              </a:rPr>
              <a:t>Katılımcılar</a:t>
            </a:r>
            <a:r>
              <a:rPr lang="tr-TR" sz="2400" dirty="0">
                <a:solidFill>
                  <a:srgbClr val="000000"/>
                </a:solidFill>
                <a:effectLst>
                  <a:outerShdw blurRad="38100" dist="38100" dir="2700000" algn="tl">
                    <a:srgbClr val="FFFFFF"/>
                  </a:outerShdw>
                </a:effectLst>
              </a:rPr>
              <a:t> </a:t>
            </a:r>
            <a:r>
              <a:rPr lang="tr-TR" sz="2400" b="1" dirty="0" smtClean="0">
                <a:solidFill>
                  <a:srgbClr val="C00000"/>
                </a:solidFill>
                <a:cs typeface="Arial" pitchFamily="34" charset="0"/>
              </a:rPr>
              <a:t>duygularla düşünceleri ayırt etmeyi</a:t>
            </a:r>
            <a:r>
              <a:rPr lang="tr-TR" sz="2400" dirty="0" smtClean="0">
                <a:solidFill>
                  <a:srgbClr val="C00000"/>
                </a:solidFill>
                <a:cs typeface="Arial" pitchFamily="34" charset="0"/>
              </a:rPr>
              <a:t> </a:t>
            </a:r>
            <a:r>
              <a:rPr lang="tr-TR" sz="2400" dirty="0" smtClean="0">
                <a:solidFill>
                  <a:srgbClr val="000000"/>
                </a:solidFill>
                <a:effectLst>
                  <a:outerShdw blurRad="38100" dist="38100" dir="2700000" algn="tl">
                    <a:srgbClr val="FFFFFF"/>
                  </a:outerShdw>
                </a:effectLst>
                <a:cs typeface="Arial" pitchFamily="34" charset="0"/>
              </a:rPr>
              <a:t>öğrenir. Çünkü konuşma halkası sürecinde oluşturulan sorular</a:t>
            </a:r>
            <a:endParaRPr lang="tr-TR" sz="2400" dirty="0" smtClean="0">
              <a:solidFill>
                <a:srgbClr val="000000"/>
              </a:solidFill>
              <a:effectLst>
                <a:outerShdw blurRad="38100" dist="38100" dir="2700000" algn="tl">
                  <a:srgbClr val="FFFFFF"/>
                </a:outerShdw>
              </a:effectLst>
            </a:endParaRPr>
          </a:p>
          <a:p>
            <a:pPr algn="just">
              <a:lnSpc>
                <a:spcPct val="120000"/>
              </a:lnSpc>
              <a:defRPr/>
            </a:pPr>
            <a:r>
              <a:rPr lang="tr-TR" sz="2400" dirty="0" smtClean="0">
                <a:solidFill>
                  <a:srgbClr val="000000"/>
                </a:solidFill>
                <a:effectLst>
                  <a:outerShdw blurRad="38100" dist="38100" dir="2700000" algn="tl">
                    <a:srgbClr val="FFFFFF"/>
                  </a:outerShdw>
                </a:effectLst>
                <a:cs typeface="Arial" pitchFamily="34" charset="0"/>
              </a:rPr>
              <a:t>bazen duyguları</a:t>
            </a:r>
            <a:r>
              <a:rPr lang="tr-TR" sz="2400" dirty="0" smtClean="0">
                <a:solidFill>
                  <a:srgbClr val="000000"/>
                </a:solidFill>
                <a:effectLst>
                  <a:outerShdw blurRad="38100" dist="38100" dir="2700000" algn="tl">
                    <a:srgbClr val="FFFFFF"/>
                  </a:outerShdw>
                </a:effectLst>
              </a:rPr>
              <a:t> </a:t>
            </a:r>
            <a:r>
              <a:rPr lang="tr-TR" sz="2400" dirty="0" smtClean="0">
                <a:solidFill>
                  <a:srgbClr val="000000"/>
                </a:solidFill>
                <a:effectLst>
                  <a:outerShdw blurRad="38100" dist="38100" dir="2700000" algn="tl">
                    <a:srgbClr val="FFFFFF"/>
                  </a:outerShdw>
                </a:effectLst>
                <a:cs typeface="Arial" pitchFamily="34" charset="0"/>
              </a:rPr>
              <a:t>(</a:t>
            </a:r>
            <a:r>
              <a:rPr lang="tr-TR" sz="2400" dirty="0" smtClean="0">
                <a:solidFill>
                  <a:srgbClr val="C00000"/>
                </a:solidFill>
                <a:effectLst>
                  <a:outerShdw blurRad="38100" dist="38100" dir="2700000" algn="tl">
                    <a:srgbClr val="FFFFFF"/>
                  </a:outerShdw>
                </a:effectLst>
                <a:cs typeface="Arial" pitchFamily="34" charset="0"/>
              </a:rPr>
              <a:t>Ne hissetmiştir</a:t>
            </a:r>
            <a:r>
              <a:rPr lang="tr-TR" sz="2400" dirty="0" smtClean="0">
                <a:solidFill>
                  <a:srgbClr val="000000"/>
                </a:solidFill>
                <a:effectLst>
                  <a:outerShdw blurRad="38100" dist="38100" dir="2700000" algn="tl">
                    <a:srgbClr val="FFFFFF"/>
                  </a:outerShdw>
                </a:effectLst>
                <a:cs typeface="Arial" pitchFamily="34" charset="0"/>
              </a:rPr>
              <a:t>?), bazen da düşünceleri (</a:t>
            </a:r>
            <a:r>
              <a:rPr lang="tr-TR" sz="2400" dirty="0" smtClean="0">
                <a:solidFill>
                  <a:srgbClr val="C00000"/>
                </a:solidFill>
                <a:effectLst>
                  <a:outerShdw blurRad="38100" dist="38100" dir="2700000" algn="tl">
                    <a:srgbClr val="FFFFFF"/>
                  </a:outerShdw>
                </a:effectLst>
                <a:cs typeface="Arial" pitchFamily="34" charset="0"/>
              </a:rPr>
              <a:t>Ne düşünmüştür</a:t>
            </a:r>
            <a:r>
              <a:rPr lang="tr-TR" sz="2400" dirty="0" smtClean="0">
                <a:solidFill>
                  <a:srgbClr val="000000"/>
                </a:solidFill>
                <a:effectLst>
                  <a:outerShdw blurRad="38100" dist="38100" dir="2700000" algn="tl">
                    <a:srgbClr val="FFFFFF"/>
                  </a:outerShdw>
                </a:effectLst>
                <a:cs typeface="Arial" pitchFamily="34" charset="0"/>
              </a:rPr>
              <a:t>?)</a:t>
            </a:r>
            <a:r>
              <a:rPr lang="tr-TR" sz="2400" dirty="0" smtClean="0">
                <a:solidFill>
                  <a:srgbClr val="000000"/>
                </a:solidFill>
                <a:effectLst>
                  <a:outerShdw blurRad="38100" dist="38100" dir="2700000" algn="tl">
                    <a:srgbClr val="FFFFFF"/>
                  </a:outerShdw>
                </a:effectLst>
              </a:rPr>
              <a:t> </a:t>
            </a:r>
            <a:r>
              <a:rPr lang="tr-TR" sz="2400" dirty="0" smtClean="0">
                <a:solidFill>
                  <a:srgbClr val="000000"/>
                </a:solidFill>
                <a:effectLst>
                  <a:outerShdw blurRad="38100" dist="38100" dir="2700000" algn="tl">
                    <a:srgbClr val="FFFFFF"/>
                  </a:outerShdw>
                </a:effectLst>
                <a:cs typeface="Arial" pitchFamily="34" charset="0"/>
              </a:rPr>
              <a:t>konuşmayı gerektirir. </a:t>
            </a:r>
          </a:p>
          <a:p>
            <a:pPr algn="just">
              <a:lnSpc>
                <a:spcPct val="120000"/>
              </a:lnSpc>
              <a:defRPr/>
            </a:pPr>
            <a:endParaRPr lang="tr-TR" sz="2400" dirty="0" smtClean="0">
              <a:solidFill>
                <a:srgbClr val="000000"/>
              </a:solidFill>
              <a:effectLst>
                <a:outerShdw blurRad="38100" dist="38100" dir="2700000" algn="tl">
                  <a:srgbClr val="FFFFFF"/>
                </a:outerShdw>
              </a:effectLst>
              <a:cs typeface="Arial" pitchFamily="34" charset="0"/>
            </a:endParaRPr>
          </a:p>
          <a:p>
            <a:pPr algn="just">
              <a:lnSpc>
                <a:spcPct val="120000"/>
              </a:lnSpc>
              <a:defRPr/>
            </a:pPr>
            <a:r>
              <a:rPr lang="tr-TR" sz="2400" dirty="0" smtClean="0">
                <a:solidFill>
                  <a:srgbClr val="000000"/>
                </a:solidFill>
                <a:effectLst>
                  <a:outerShdw blurRad="38100" dist="38100" dir="2700000" algn="tl">
                    <a:srgbClr val="FFFFFF"/>
                  </a:outerShdw>
                </a:effectLst>
                <a:cs typeface="Arial" pitchFamily="34" charset="0"/>
              </a:rPr>
              <a:t>Konuşma sırası bir nesnenin elden ele geçmesiyle belirlenir. </a:t>
            </a:r>
          </a:p>
        </p:txBody>
      </p:sp>
    </p:spTree>
    <p:extLst>
      <p:ext uri="{BB962C8B-B14F-4D97-AF65-F5344CB8AC3E}">
        <p14:creationId xmlns:p14="http://schemas.microsoft.com/office/powerpoint/2010/main" val="3082777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slide(fromBottom)">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981200" y="381000"/>
            <a:ext cx="5105400" cy="641350"/>
          </a:xfrm>
          <a:prstGeom prst="rect">
            <a:avLst/>
          </a:prstGeom>
          <a:noFill/>
          <a:ln>
            <a:noFill/>
          </a:ln>
          <a:effectLst/>
          <a:extLst/>
        </p:spPr>
        <p:txBody>
          <a:bodyPr>
            <a:spAutoFit/>
          </a:bodyPr>
          <a:lstStyle/>
          <a:p>
            <a:pPr algn="ctr">
              <a:spcBef>
                <a:spcPct val="50000"/>
              </a:spcBef>
              <a:defRPr/>
            </a:pPr>
            <a:r>
              <a:rPr lang="tr-TR" sz="3600" b="1" dirty="0">
                <a:solidFill>
                  <a:srgbClr val="FFFFCC"/>
                </a:solidFill>
                <a:effectLst>
                  <a:outerShdw blurRad="38100" dist="38100" dir="2700000" algn="tl">
                    <a:srgbClr val="000000"/>
                  </a:outerShdw>
                </a:effectLst>
                <a:latin typeface="Times New Roman" pitchFamily="18" charset="0"/>
              </a:rPr>
              <a:t> </a:t>
            </a:r>
            <a:r>
              <a:rPr lang="tr-TR" sz="3600" b="1" dirty="0">
                <a:solidFill>
                  <a:schemeClr val="accent2"/>
                </a:solidFill>
                <a:latin typeface="Times New Roman" pitchFamily="18" charset="0"/>
              </a:rPr>
              <a:t>KONUŞMA HALKASI</a:t>
            </a:r>
          </a:p>
        </p:txBody>
      </p:sp>
      <p:sp>
        <p:nvSpPr>
          <p:cNvPr id="35843" name="Text Box 3"/>
          <p:cNvSpPr txBox="1">
            <a:spLocks noChangeArrowheads="1"/>
          </p:cNvSpPr>
          <p:nvPr/>
        </p:nvSpPr>
        <p:spPr bwMode="auto">
          <a:xfrm>
            <a:off x="457200" y="1143000"/>
            <a:ext cx="8382000" cy="5693866"/>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2800" dirty="0">
                <a:latin typeface="Times New Roman" pitchFamily="18" charset="0"/>
                <a:cs typeface="Times New Roman" pitchFamily="18" charset="0"/>
              </a:rPr>
              <a:t>Konuşmalara başlamadan aşağıdaki kuralları büyük bir </a:t>
            </a:r>
            <a:r>
              <a:rPr lang="tr-TR" sz="2800" b="1" u="sng" dirty="0">
                <a:latin typeface="Times New Roman" pitchFamily="18" charset="0"/>
                <a:cs typeface="Times New Roman" pitchFamily="18" charset="0"/>
              </a:rPr>
              <a:t>kartona yazıp sınıfın duvarına asın ve tek tek okuyun</a:t>
            </a:r>
            <a:r>
              <a:rPr lang="tr-TR" sz="2800" dirty="0">
                <a:latin typeface="Times New Roman" pitchFamily="18" charset="0"/>
                <a:cs typeface="Times New Roman" pitchFamily="18" charset="0"/>
              </a:rPr>
              <a:t>.</a:t>
            </a:r>
          </a:p>
          <a:p>
            <a:pPr marL="457200" indent="-457200" eaLnBrk="1" hangingPunct="1">
              <a:buFont typeface="Wingdings" pitchFamily="2" charset="2"/>
              <a:buChar char="v"/>
            </a:pPr>
            <a:r>
              <a:rPr lang="tr-TR" sz="2800" dirty="0">
                <a:latin typeface="Times New Roman" pitchFamily="18" charset="0"/>
              </a:rPr>
              <a:t>Alaycı, aşağılayıcı, kırıcı sözler kullanmayacağız.</a:t>
            </a:r>
          </a:p>
          <a:p>
            <a:pPr marL="457200" indent="-457200" eaLnBrk="1" hangingPunct="1">
              <a:buFont typeface="Wingdings" pitchFamily="2" charset="2"/>
              <a:buChar char="v"/>
            </a:pPr>
            <a:r>
              <a:rPr lang="tr-TR" sz="2800" dirty="0">
                <a:latin typeface="Times New Roman" pitchFamily="18" charset="0"/>
              </a:rPr>
              <a:t>Kimsenin söylediğine gülmeyeceğiz.</a:t>
            </a:r>
          </a:p>
          <a:p>
            <a:pPr marL="457200" indent="-457200" eaLnBrk="1" hangingPunct="1">
              <a:buFont typeface="Wingdings" pitchFamily="2" charset="2"/>
              <a:buChar char="v"/>
            </a:pPr>
            <a:r>
              <a:rPr lang="tr-TR" sz="2800" dirty="0">
                <a:latin typeface="Times New Roman" pitchFamily="18" charset="0"/>
              </a:rPr>
              <a:t>Konuşan arkadaşımızın yüzüne bakacağız.</a:t>
            </a:r>
          </a:p>
          <a:p>
            <a:pPr marL="457200" indent="-457200" eaLnBrk="1" hangingPunct="1">
              <a:buFont typeface="Wingdings" pitchFamily="2" charset="2"/>
              <a:buChar char="v"/>
            </a:pPr>
            <a:r>
              <a:rPr lang="tr-TR" sz="2800" dirty="0">
                <a:latin typeface="Times New Roman" pitchFamily="18" charset="0"/>
              </a:rPr>
              <a:t>Görüşlerimizin gerekçesini açıklamaya hazır olacağız.</a:t>
            </a:r>
          </a:p>
          <a:p>
            <a:pPr marL="457200" indent="-457200" eaLnBrk="1" hangingPunct="1">
              <a:buFont typeface="Wingdings" pitchFamily="2" charset="2"/>
              <a:buChar char="v"/>
            </a:pPr>
            <a:r>
              <a:rPr lang="tr-TR" sz="2800" dirty="0">
                <a:latin typeface="Times New Roman" pitchFamily="18" charset="0"/>
              </a:rPr>
              <a:t>Sınıfla ilgili konular konuşulurken isim vermeyeceğiz.</a:t>
            </a:r>
          </a:p>
          <a:p>
            <a:pPr marL="457200" indent="-457200" eaLnBrk="1" hangingPunct="1">
              <a:buFont typeface="Wingdings" pitchFamily="2" charset="2"/>
              <a:buChar char="v"/>
            </a:pPr>
            <a:r>
              <a:rPr lang="tr-TR" sz="2800" dirty="0">
                <a:latin typeface="Times New Roman" pitchFamily="18" charset="0"/>
              </a:rPr>
              <a:t>Yalnızca sıramız geldiğinde konuşacağız.</a:t>
            </a:r>
          </a:p>
          <a:p>
            <a:pPr marL="457200" indent="-457200" eaLnBrk="1" hangingPunct="1">
              <a:buFont typeface="Wingdings" pitchFamily="2" charset="2"/>
              <a:buChar char="v"/>
            </a:pPr>
            <a:r>
              <a:rPr lang="tr-TR" sz="2800" dirty="0">
                <a:latin typeface="Times New Roman" pitchFamily="18" charset="0"/>
                <a:cs typeface="Times New Roman" pitchFamily="18" charset="0"/>
              </a:rPr>
              <a:t>Söylenenleri çok dikkatli dinleyeceğiz. Böylece “</a:t>
            </a:r>
            <a:r>
              <a:rPr lang="tr-TR" sz="2800" b="1" i="1" dirty="0">
                <a:latin typeface="Times New Roman" pitchFamily="18" charset="0"/>
                <a:cs typeface="Times New Roman" pitchFamily="18" charset="0"/>
              </a:rPr>
              <a:t>Arkadaşıma katılarak şunu söylemek istiyorum</a:t>
            </a:r>
            <a:r>
              <a:rPr lang="tr-TR" sz="2800" dirty="0">
                <a:latin typeface="Times New Roman" pitchFamily="18" charset="0"/>
                <a:cs typeface="Times New Roman" pitchFamily="18" charset="0"/>
              </a:rPr>
              <a:t>…” ya da “</a:t>
            </a:r>
            <a:r>
              <a:rPr lang="tr-TR" sz="2800" b="1" i="1" dirty="0">
                <a:latin typeface="Times New Roman" pitchFamily="18" charset="0"/>
                <a:cs typeface="Times New Roman" pitchFamily="18" charset="0"/>
              </a:rPr>
              <a:t>Arkadaşıma katılamıyorum, çünkü</a:t>
            </a:r>
            <a:r>
              <a:rPr lang="tr-TR" sz="2800" dirty="0">
                <a:latin typeface="Times New Roman" pitchFamily="18" charset="0"/>
                <a:cs typeface="Times New Roman" pitchFamily="18" charset="0"/>
              </a:rPr>
              <a:t>…” gibi cümleler kurabiliriz.</a:t>
            </a:r>
            <a:r>
              <a:rPr lang="tr-TR" sz="2800" dirty="0">
                <a:latin typeface="Times New Roman" pitchFamily="18" charset="0"/>
              </a:rPr>
              <a:t> </a:t>
            </a:r>
          </a:p>
        </p:txBody>
      </p:sp>
    </p:spTree>
    <p:extLst>
      <p:ext uri="{BB962C8B-B14F-4D97-AF65-F5344CB8AC3E}">
        <p14:creationId xmlns:p14="http://schemas.microsoft.com/office/powerpoint/2010/main" val="99178134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slide(fromBottom)">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193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404813"/>
            <a:ext cx="7177087" cy="5765800"/>
          </a:xfrm>
          <a:prstGeom prst="rect">
            <a:avLst/>
          </a:prstGeom>
          <a:noFill/>
          <a:ln w="508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9397" name="Freeform 5"/>
          <p:cNvSpPr>
            <a:spLocks/>
          </p:cNvSpPr>
          <p:nvPr/>
        </p:nvSpPr>
        <p:spPr bwMode="auto">
          <a:xfrm>
            <a:off x="190500" y="104775"/>
            <a:ext cx="8066088" cy="6419850"/>
          </a:xfrm>
          <a:custGeom>
            <a:avLst/>
            <a:gdLst>
              <a:gd name="T0" fmla="*/ 2581148 w 4725"/>
              <a:gd name="T1" fmla="*/ 1341684 h 3871"/>
              <a:gd name="T2" fmla="*/ 3045482 w 4725"/>
              <a:gd name="T3" fmla="*/ 288570 h 3871"/>
              <a:gd name="T4" fmla="*/ 3897329 w 4725"/>
              <a:gd name="T5" fmla="*/ 288570 h 3871"/>
              <a:gd name="T6" fmla="*/ 4593829 w 4725"/>
              <a:gd name="T7" fmla="*/ 63021 h 3871"/>
              <a:gd name="T8" fmla="*/ 5290329 w 4725"/>
              <a:gd name="T9" fmla="*/ 665037 h 3871"/>
              <a:gd name="T10" fmla="*/ 5445676 w 4725"/>
              <a:gd name="T11" fmla="*/ 1492603 h 3871"/>
              <a:gd name="T12" fmla="*/ 6065357 w 4725"/>
              <a:gd name="T13" fmla="*/ 1116135 h 3871"/>
              <a:gd name="T14" fmla="*/ 6529690 w 4725"/>
              <a:gd name="T15" fmla="*/ 665037 h 3871"/>
              <a:gd name="T16" fmla="*/ 7226191 w 4725"/>
              <a:gd name="T17" fmla="*/ 1041505 h 3871"/>
              <a:gd name="T18" fmla="*/ 7304718 w 4725"/>
              <a:gd name="T19" fmla="*/ 1492603 h 3871"/>
              <a:gd name="T20" fmla="*/ 7845871 w 4725"/>
              <a:gd name="T21" fmla="*/ 1492603 h 3871"/>
              <a:gd name="T22" fmla="*/ 8001218 w 4725"/>
              <a:gd name="T23" fmla="*/ 2320168 h 3871"/>
              <a:gd name="T24" fmla="*/ 7458357 w 4725"/>
              <a:gd name="T25" fmla="*/ 2996815 h 3871"/>
              <a:gd name="T26" fmla="*/ 6065357 w 4725"/>
              <a:gd name="T27" fmla="*/ 2771266 h 3871"/>
              <a:gd name="T28" fmla="*/ 7149371 w 4725"/>
              <a:gd name="T29" fmla="*/ 3222363 h 3871"/>
              <a:gd name="T30" fmla="*/ 7536884 w 4725"/>
              <a:gd name="T31" fmla="*/ 4200847 h 3871"/>
              <a:gd name="T32" fmla="*/ 6608217 w 4725"/>
              <a:gd name="T33" fmla="*/ 4952124 h 3871"/>
              <a:gd name="T34" fmla="*/ 5522496 w 4725"/>
              <a:gd name="T35" fmla="*/ 4952124 h 3871"/>
              <a:gd name="T36" fmla="*/ 4825996 w 4725"/>
              <a:gd name="T37" fmla="*/ 3975298 h 3871"/>
              <a:gd name="T38" fmla="*/ 5058163 w 4725"/>
              <a:gd name="T39" fmla="*/ 5103043 h 3871"/>
              <a:gd name="T40" fmla="*/ 5910010 w 4725"/>
              <a:gd name="T41" fmla="*/ 5554140 h 3871"/>
              <a:gd name="T42" fmla="*/ 4361662 w 4725"/>
              <a:gd name="T43" fmla="*/ 6230787 h 3871"/>
              <a:gd name="T44" fmla="*/ 3432995 w 4725"/>
              <a:gd name="T45" fmla="*/ 6307076 h 3871"/>
              <a:gd name="T46" fmla="*/ 2890135 w 4725"/>
              <a:gd name="T47" fmla="*/ 5554140 h 3871"/>
              <a:gd name="T48" fmla="*/ 3354468 w 4725"/>
              <a:gd name="T49" fmla="*/ 4952124 h 3871"/>
              <a:gd name="T50" fmla="*/ 2193635 w 4725"/>
              <a:gd name="T51" fmla="*/ 5479510 h 3871"/>
              <a:gd name="T52" fmla="*/ 1264967 w 4725"/>
              <a:gd name="T53" fmla="*/ 5479510 h 3871"/>
              <a:gd name="T54" fmla="*/ 877454 w 4725"/>
              <a:gd name="T55" fmla="*/ 4651945 h 3871"/>
              <a:gd name="T56" fmla="*/ 1109621 w 4725"/>
              <a:gd name="T57" fmla="*/ 3975298 h 3871"/>
              <a:gd name="T58" fmla="*/ 877454 w 4725"/>
              <a:gd name="T59" fmla="*/ 3673461 h 3871"/>
              <a:gd name="T60" fmla="*/ 3122302 w 4725"/>
              <a:gd name="T61" fmla="*/ 3373282 h 3871"/>
              <a:gd name="T62" fmla="*/ 413120 w 4725"/>
              <a:gd name="T63" fmla="*/ 3447912 h 3871"/>
              <a:gd name="T64" fmla="*/ 645287 w 4725"/>
              <a:gd name="T65" fmla="*/ 2320168 h 3871"/>
              <a:gd name="T66" fmla="*/ 645287 w 4725"/>
              <a:gd name="T67" fmla="*/ 1492603 h 3871"/>
              <a:gd name="T68" fmla="*/ 1884648 w 4725"/>
              <a:gd name="T69" fmla="*/ 1190765 h 3871"/>
              <a:gd name="T70" fmla="*/ 2657968 w 4725"/>
              <a:gd name="T71" fmla="*/ 2018331 h 3871"/>
              <a:gd name="T72" fmla="*/ 2968662 w 4725"/>
              <a:gd name="T73" fmla="*/ 1867412 h 3871"/>
              <a:gd name="T74" fmla="*/ 2581148 w 4725"/>
              <a:gd name="T75" fmla="*/ 1341684 h 38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25" h="3871">
                <a:moveTo>
                  <a:pt x="1512" y="809"/>
                </a:moveTo>
                <a:cubicBezTo>
                  <a:pt x="1519" y="650"/>
                  <a:pt x="1656" y="280"/>
                  <a:pt x="1784" y="174"/>
                </a:cubicBezTo>
                <a:cubicBezTo>
                  <a:pt x="1912" y="68"/>
                  <a:pt x="2132" y="197"/>
                  <a:pt x="2283" y="174"/>
                </a:cubicBezTo>
                <a:cubicBezTo>
                  <a:pt x="2434" y="151"/>
                  <a:pt x="2555" y="0"/>
                  <a:pt x="2691" y="38"/>
                </a:cubicBezTo>
                <a:cubicBezTo>
                  <a:pt x="2827" y="76"/>
                  <a:pt x="3016" y="257"/>
                  <a:pt x="3099" y="401"/>
                </a:cubicBezTo>
                <a:cubicBezTo>
                  <a:pt x="3182" y="545"/>
                  <a:pt x="3114" y="855"/>
                  <a:pt x="3190" y="900"/>
                </a:cubicBezTo>
                <a:cubicBezTo>
                  <a:pt x="3266" y="945"/>
                  <a:pt x="3447" y="756"/>
                  <a:pt x="3553" y="673"/>
                </a:cubicBezTo>
                <a:cubicBezTo>
                  <a:pt x="3659" y="590"/>
                  <a:pt x="3712" y="408"/>
                  <a:pt x="3825" y="401"/>
                </a:cubicBezTo>
                <a:cubicBezTo>
                  <a:pt x="3938" y="394"/>
                  <a:pt x="4157" y="545"/>
                  <a:pt x="4233" y="628"/>
                </a:cubicBezTo>
                <a:cubicBezTo>
                  <a:pt x="4309" y="711"/>
                  <a:pt x="4219" y="855"/>
                  <a:pt x="4279" y="900"/>
                </a:cubicBezTo>
                <a:cubicBezTo>
                  <a:pt x="4339" y="945"/>
                  <a:pt x="4528" y="817"/>
                  <a:pt x="4596" y="900"/>
                </a:cubicBezTo>
                <a:cubicBezTo>
                  <a:pt x="4664" y="983"/>
                  <a:pt x="4725" y="1248"/>
                  <a:pt x="4687" y="1399"/>
                </a:cubicBezTo>
                <a:cubicBezTo>
                  <a:pt x="4649" y="1550"/>
                  <a:pt x="4558" y="1762"/>
                  <a:pt x="4369" y="1807"/>
                </a:cubicBezTo>
                <a:cubicBezTo>
                  <a:pt x="4180" y="1852"/>
                  <a:pt x="3583" y="1648"/>
                  <a:pt x="3553" y="1671"/>
                </a:cubicBezTo>
                <a:cubicBezTo>
                  <a:pt x="3523" y="1694"/>
                  <a:pt x="4044" y="1799"/>
                  <a:pt x="4188" y="1943"/>
                </a:cubicBezTo>
                <a:cubicBezTo>
                  <a:pt x="4332" y="2087"/>
                  <a:pt x="4468" y="2359"/>
                  <a:pt x="4415" y="2533"/>
                </a:cubicBezTo>
                <a:cubicBezTo>
                  <a:pt x="4362" y="2707"/>
                  <a:pt x="4068" y="2911"/>
                  <a:pt x="3871" y="2986"/>
                </a:cubicBezTo>
                <a:cubicBezTo>
                  <a:pt x="3674" y="3061"/>
                  <a:pt x="3409" y="3084"/>
                  <a:pt x="3235" y="2986"/>
                </a:cubicBezTo>
                <a:cubicBezTo>
                  <a:pt x="3061" y="2888"/>
                  <a:pt x="2872" y="2382"/>
                  <a:pt x="2827" y="2397"/>
                </a:cubicBezTo>
                <a:cubicBezTo>
                  <a:pt x="2782" y="2412"/>
                  <a:pt x="2857" y="2918"/>
                  <a:pt x="2963" y="3077"/>
                </a:cubicBezTo>
                <a:cubicBezTo>
                  <a:pt x="3069" y="3236"/>
                  <a:pt x="3530" y="3236"/>
                  <a:pt x="3462" y="3349"/>
                </a:cubicBezTo>
                <a:cubicBezTo>
                  <a:pt x="3394" y="3462"/>
                  <a:pt x="2797" y="3681"/>
                  <a:pt x="2555" y="3757"/>
                </a:cubicBezTo>
                <a:cubicBezTo>
                  <a:pt x="2313" y="3833"/>
                  <a:pt x="2155" y="3871"/>
                  <a:pt x="2011" y="3803"/>
                </a:cubicBezTo>
                <a:cubicBezTo>
                  <a:pt x="1867" y="3735"/>
                  <a:pt x="1701" y="3485"/>
                  <a:pt x="1693" y="3349"/>
                </a:cubicBezTo>
                <a:cubicBezTo>
                  <a:pt x="1685" y="3213"/>
                  <a:pt x="2033" y="2993"/>
                  <a:pt x="1965" y="2986"/>
                </a:cubicBezTo>
                <a:cubicBezTo>
                  <a:pt x="1897" y="2979"/>
                  <a:pt x="1489" y="3251"/>
                  <a:pt x="1285" y="3304"/>
                </a:cubicBezTo>
                <a:cubicBezTo>
                  <a:pt x="1081" y="3357"/>
                  <a:pt x="869" y="3387"/>
                  <a:pt x="741" y="3304"/>
                </a:cubicBezTo>
                <a:cubicBezTo>
                  <a:pt x="613" y="3221"/>
                  <a:pt x="529" y="2956"/>
                  <a:pt x="514" y="2805"/>
                </a:cubicBezTo>
                <a:cubicBezTo>
                  <a:pt x="499" y="2654"/>
                  <a:pt x="650" y="2495"/>
                  <a:pt x="650" y="2397"/>
                </a:cubicBezTo>
                <a:cubicBezTo>
                  <a:pt x="650" y="2299"/>
                  <a:pt x="317" y="2275"/>
                  <a:pt x="514" y="2215"/>
                </a:cubicBezTo>
                <a:cubicBezTo>
                  <a:pt x="711" y="2155"/>
                  <a:pt x="1874" y="2057"/>
                  <a:pt x="1829" y="2034"/>
                </a:cubicBezTo>
                <a:cubicBezTo>
                  <a:pt x="1784" y="2011"/>
                  <a:pt x="484" y="2185"/>
                  <a:pt x="242" y="2079"/>
                </a:cubicBezTo>
                <a:cubicBezTo>
                  <a:pt x="0" y="1973"/>
                  <a:pt x="355" y="1595"/>
                  <a:pt x="378" y="1399"/>
                </a:cubicBezTo>
                <a:cubicBezTo>
                  <a:pt x="401" y="1203"/>
                  <a:pt x="257" y="1013"/>
                  <a:pt x="378" y="900"/>
                </a:cubicBezTo>
                <a:cubicBezTo>
                  <a:pt x="499" y="787"/>
                  <a:pt x="908" y="665"/>
                  <a:pt x="1104" y="718"/>
                </a:cubicBezTo>
                <a:cubicBezTo>
                  <a:pt x="1300" y="771"/>
                  <a:pt x="1451" y="1149"/>
                  <a:pt x="1557" y="1217"/>
                </a:cubicBezTo>
                <a:cubicBezTo>
                  <a:pt x="1663" y="1285"/>
                  <a:pt x="1747" y="1194"/>
                  <a:pt x="1739" y="1126"/>
                </a:cubicBezTo>
                <a:cubicBezTo>
                  <a:pt x="1731" y="1058"/>
                  <a:pt x="1505" y="968"/>
                  <a:pt x="1512" y="809"/>
                </a:cubicBezTo>
                <a:close/>
              </a:path>
            </a:pathLst>
          </a:custGeom>
          <a:noFill/>
          <a:ln w="76200" cap="flat">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398" name="Text Box 6"/>
          <p:cNvSpPr txBox="1">
            <a:spLocks noChangeArrowheads="1"/>
          </p:cNvSpPr>
          <p:nvPr/>
        </p:nvSpPr>
        <p:spPr bwMode="auto">
          <a:xfrm>
            <a:off x="2987675" y="1916113"/>
            <a:ext cx="27368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3200" b="1">
                <a:solidFill>
                  <a:srgbClr val="FF9933"/>
                </a:solidFill>
              </a:rPr>
              <a:t>ALTI ŞAPKALI DÜŞÜNME TEKNİĞİ</a:t>
            </a:r>
            <a:r>
              <a:rPr lang="tr-TR" sz="3200"/>
              <a:t> </a:t>
            </a:r>
          </a:p>
        </p:txBody>
      </p:sp>
    </p:spTree>
    <p:extLst>
      <p:ext uri="{BB962C8B-B14F-4D97-AF65-F5344CB8AC3E}">
        <p14:creationId xmlns:p14="http://schemas.microsoft.com/office/powerpoint/2010/main" val="699494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9397"/>
                                        </p:tgtEl>
                                        <p:attrNameLst>
                                          <p:attrName>style.visibility</p:attrName>
                                        </p:attrNameLst>
                                      </p:cBhvr>
                                      <p:to>
                                        <p:strVal val="visible"/>
                                      </p:to>
                                    </p:set>
                                    <p:animEffect transition="in" filter="diamond(in)">
                                      <p:cBhvr>
                                        <p:cTn id="13" dur="2000"/>
                                        <p:tgtEl>
                                          <p:spTgt spid="5939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9398"/>
                                        </p:tgtEl>
                                        <p:attrNameLst>
                                          <p:attrName>style.visibility</p:attrName>
                                        </p:attrNameLst>
                                      </p:cBhvr>
                                      <p:to>
                                        <p:strVal val="visible"/>
                                      </p:to>
                                    </p:set>
                                    <p:animEffect transition="in" filter="diamond(in)">
                                      <p:cBhvr>
                                        <p:cTn id="16" dur="20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ix%20Hats%20Key%20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57540">
            <a:off x="5105031" y="1395670"/>
            <a:ext cx="3455988" cy="3619526"/>
          </a:xfrm>
          <a:prstGeom prst="rect">
            <a:avLst/>
          </a:prstGeom>
          <a:noFill/>
          <a:ln w="25400">
            <a:solidFill>
              <a:srgbClr val="993366"/>
            </a:solidFill>
            <a:miter lim="800000"/>
            <a:headEnd/>
            <a:tailEnd/>
          </a:ln>
          <a:extLst/>
        </p:spPr>
      </p:pic>
      <p:sp>
        <p:nvSpPr>
          <p:cNvPr id="60422" name="Rectangle 6"/>
          <p:cNvSpPr>
            <a:spLocks noChangeArrowheads="1"/>
          </p:cNvSpPr>
          <p:nvPr/>
        </p:nvSpPr>
        <p:spPr bwMode="auto">
          <a:xfrm rot="384088">
            <a:off x="480031" y="915969"/>
            <a:ext cx="4983177" cy="4984152"/>
          </a:xfrm>
          <a:prstGeom prst="rect">
            <a:avLst/>
          </a:prstGeom>
          <a:noFill/>
          <a:ln>
            <a:noFill/>
          </a:ln>
          <a:effectLst/>
          <a:extLst/>
        </p:spPr>
        <p:txBody>
          <a:bodyPr/>
          <a:lstStyle/>
          <a:p>
            <a:pPr marL="342900" indent="-342900">
              <a:spcBef>
                <a:spcPct val="20000"/>
              </a:spcBef>
            </a:pPr>
            <a:r>
              <a:rPr lang="tr-TR" sz="2800" b="1" dirty="0">
                <a:solidFill>
                  <a:schemeClr val="accent2">
                    <a:lumMod val="50000"/>
                  </a:schemeClr>
                </a:solidFill>
              </a:rPr>
              <a:t>Altı Şapkalı Düşünme </a:t>
            </a:r>
          </a:p>
          <a:p>
            <a:pPr marL="342900" indent="-342900">
              <a:spcBef>
                <a:spcPct val="20000"/>
              </a:spcBef>
            </a:pPr>
            <a:r>
              <a:rPr lang="tr-TR" sz="2800" b="1" dirty="0" smtClean="0">
                <a:solidFill>
                  <a:schemeClr val="accent2">
                    <a:lumMod val="50000"/>
                  </a:schemeClr>
                </a:solidFill>
              </a:rPr>
              <a:t>Tekniğinin </a:t>
            </a:r>
            <a:r>
              <a:rPr lang="tr-TR" sz="2800" b="1" dirty="0">
                <a:solidFill>
                  <a:schemeClr val="accent2">
                    <a:lumMod val="50000"/>
                  </a:schemeClr>
                </a:solidFill>
              </a:rPr>
              <a:t>temelinde,</a:t>
            </a:r>
          </a:p>
          <a:p>
            <a:pPr marL="342900" indent="-342900">
              <a:spcBef>
                <a:spcPct val="20000"/>
              </a:spcBef>
            </a:pPr>
            <a:r>
              <a:rPr lang="tr-TR" sz="2800" b="1" dirty="0">
                <a:solidFill>
                  <a:schemeClr val="accent2">
                    <a:lumMod val="50000"/>
                  </a:schemeClr>
                </a:solidFill>
              </a:rPr>
              <a:t>düşünceleri altı farklı</a:t>
            </a:r>
          </a:p>
          <a:p>
            <a:pPr marL="342900" indent="-342900">
              <a:spcBef>
                <a:spcPct val="20000"/>
              </a:spcBef>
            </a:pPr>
            <a:r>
              <a:rPr lang="tr-TR" sz="2800" b="1" dirty="0">
                <a:solidFill>
                  <a:schemeClr val="accent2">
                    <a:lumMod val="50000"/>
                  </a:schemeClr>
                </a:solidFill>
              </a:rPr>
              <a:t>bakışı simgeleyen farklı</a:t>
            </a:r>
          </a:p>
          <a:p>
            <a:pPr marL="342900" indent="-342900">
              <a:spcBef>
                <a:spcPct val="20000"/>
              </a:spcBef>
            </a:pPr>
            <a:r>
              <a:rPr lang="tr-TR" sz="2800" b="1" dirty="0">
                <a:solidFill>
                  <a:schemeClr val="accent2">
                    <a:lumMod val="50000"/>
                  </a:schemeClr>
                </a:solidFill>
              </a:rPr>
              <a:t>renklerdeki şapkaları</a:t>
            </a:r>
          </a:p>
          <a:p>
            <a:pPr marL="342900" indent="-342900">
              <a:spcBef>
                <a:spcPct val="20000"/>
              </a:spcBef>
            </a:pPr>
            <a:r>
              <a:rPr lang="tr-TR" sz="2800" b="1" dirty="0">
                <a:solidFill>
                  <a:schemeClr val="accent2">
                    <a:lumMod val="50000"/>
                  </a:schemeClr>
                </a:solidFill>
              </a:rPr>
              <a:t>takarak analiz etmek,</a:t>
            </a:r>
          </a:p>
          <a:p>
            <a:pPr marL="342900" indent="-342900">
              <a:spcBef>
                <a:spcPct val="20000"/>
              </a:spcBef>
            </a:pPr>
            <a:r>
              <a:rPr lang="tr-TR" sz="2800" b="1" dirty="0" smtClean="0">
                <a:solidFill>
                  <a:schemeClr val="accent2">
                    <a:lumMod val="50000"/>
                  </a:schemeClr>
                </a:solidFill>
              </a:rPr>
              <a:t>yaratıcılığı </a:t>
            </a:r>
            <a:r>
              <a:rPr lang="tr-TR" sz="2800" b="1" dirty="0">
                <a:solidFill>
                  <a:schemeClr val="accent2">
                    <a:lumMod val="50000"/>
                  </a:schemeClr>
                </a:solidFill>
              </a:rPr>
              <a:t>ve karar verme</a:t>
            </a:r>
          </a:p>
          <a:p>
            <a:pPr marL="342900" indent="-342900">
              <a:spcBef>
                <a:spcPct val="20000"/>
              </a:spcBef>
            </a:pPr>
            <a:r>
              <a:rPr lang="tr-TR" sz="2800" b="1" dirty="0">
                <a:solidFill>
                  <a:schemeClr val="accent2">
                    <a:lumMod val="50000"/>
                  </a:schemeClr>
                </a:solidFill>
              </a:rPr>
              <a:t>becerisini geliştirmek</a:t>
            </a:r>
          </a:p>
          <a:p>
            <a:pPr marL="342900" indent="-342900">
              <a:spcBef>
                <a:spcPct val="20000"/>
              </a:spcBef>
            </a:pPr>
            <a:r>
              <a:rPr lang="tr-TR" sz="2800" b="1" dirty="0">
                <a:solidFill>
                  <a:schemeClr val="accent2">
                    <a:lumMod val="50000"/>
                  </a:schemeClr>
                </a:solidFill>
              </a:rPr>
              <a:t>vardır. </a:t>
            </a:r>
          </a:p>
        </p:txBody>
      </p:sp>
    </p:spTree>
    <p:extLst>
      <p:ext uri="{BB962C8B-B14F-4D97-AF65-F5344CB8AC3E}">
        <p14:creationId xmlns:p14="http://schemas.microsoft.com/office/powerpoint/2010/main" val="873433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box(in)">
                                      <p:cBhvr>
                                        <p:cTn id="7" dur="500"/>
                                        <p:tgtEl>
                                          <p:spTgt spid="60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ox(in)">
                                      <p:cBhvr>
                                        <p:cTn id="12"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323528" y="332656"/>
            <a:ext cx="8496944" cy="6048672"/>
          </a:xfrm>
          <a:noFill/>
          <a:ln w="63500">
            <a:noFill/>
            <a:miter lim="800000"/>
            <a:headEnd/>
            <a:tailEnd/>
          </a:ln>
        </p:spPr>
        <p:txBody>
          <a:bodyPr>
            <a:normAutofit/>
          </a:bodyPr>
          <a:lstStyle/>
          <a:p>
            <a:pPr eaLnBrk="1" hangingPunct="1">
              <a:lnSpc>
                <a:spcPct val="90000"/>
              </a:lnSpc>
              <a:buFontTx/>
              <a:buNone/>
            </a:pPr>
            <a:r>
              <a:rPr lang="tr-TR" b="1" dirty="0" smtClean="0"/>
              <a:t>Yaratıcılığın ortaya çıkması için birtakım</a:t>
            </a:r>
          </a:p>
          <a:p>
            <a:pPr eaLnBrk="1" hangingPunct="1">
              <a:lnSpc>
                <a:spcPct val="90000"/>
              </a:lnSpc>
              <a:buFontTx/>
              <a:buNone/>
            </a:pPr>
            <a:r>
              <a:rPr lang="tr-TR" b="1" dirty="0" smtClean="0"/>
              <a:t>mantıksal süreçlerin yaşanması gerekir. </a:t>
            </a:r>
          </a:p>
          <a:p>
            <a:pPr eaLnBrk="1" hangingPunct="1">
              <a:lnSpc>
                <a:spcPct val="90000"/>
              </a:lnSpc>
              <a:buFontTx/>
              <a:buNone/>
            </a:pPr>
            <a:endParaRPr lang="tr-TR" b="1" dirty="0" smtClean="0"/>
          </a:p>
          <a:p>
            <a:pPr lvl="1" eaLnBrk="1" hangingPunct="1">
              <a:lnSpc>
                <a:spcPct val="90000"/>
              </a:lnSpc>
            </a:pPr>
            <a:r>
              <a:rPr lang="tr-TR" sz="3200" dirty="0" smtClean="0"/>
              <a:t>Meydan okuma </a:t>
            </a:r>
          </a:p>
          <a:p>
            <a:pPr lvl="1" eaLnBrk="1" hangingPunct="1">
              <a:lnSpc>
                <a:spcPct val="90000"/>
              </a:lnSpc>
            </a:pPr>
            <a:r>
              <a:rPr lang="tr-TR" sz="3200" dirty="0" smtClean="0"/>
              <a:t>Farklı seçenekleri görüp değerlendirme</a:t>
            </a:r>
          </a:p>
          <a:p>
            <a:pPr lvl="1" eaLnBrk="1" hangingPunct="1">
              <a:lnSpc>
                <a:spcPct val="90000"/>
              </a:lnSpc>
            </a:pPr>
            <a:r>
              <a:rPr lang="tr-TR" sz="3200" dirty="0" smtClean="0"/>
              <a:t>Kışkırtıcı düşünce</a:t>
            </a:r>
          </a:p>
          <a:p>
            <a:pPr lvl="1" eaLnBrk="1" hangingPunct="1">
              <a:lnSpc>
                <a:spcPct val="90000"/>
              </a:lnSpc>
            </a:pPr>
            <a:r>
              <a:rPr lang="tr-TR" sz="3200" dirty="0" smtClean="0"/>
              <a:t>Yaşananları sorgulama </a:t>
            </a:r>
          </a:p>
          <a:p>
            <a:pPr lvl="1" eaLnBrk="1" hangingPunct="1">
              <a:lnSpc>
                <a:spcPct val="90000"/>
              </a:lnSpc>
            </a:pPr>
            <a:r>
              <a:rPr lang="tr-TR" sz="3200" dirty="0" smtClean="0"/>
              <a:t>Düşünce sisteminde çeşitli kavramlar oluşturma</a:t>
            </a:r>
          </a:p>
          <a:p>
            <a:pPr lvl="1" eaLnBrk="1" hangingPunct="1">
              <a:lnSpc>
                <a:spcPct val="90000"/>
              </a:lnSpc>
            </a:pPr>
            <a:r>
              <a:rPr lang="tr-TR" sz="3200" dirty="0" smtClean="0"/>
              <a:t>Düşünceleri şekillendirme</a:t>
            </a:r>
          </a:p>
        </p:txBody>
      </p:sp>
    </p:spTree>
    <p:extLst>
      <p:ext uri="{BB962C8B-B14F-4D97-AF65-F5344CB8AC3E}">
        <p14:creationId xmlns:p14="http://schemas.microsoft.com/office/powerpoint/2010/main" val="2581171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2" dur="500"/>
                                        <p:tgtEl>
                                          <p:spTgt spid="6144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1443">
                                            <p:txEl>
                                              <p:pRg st="3" end="3"/>
                                            </p:txEl>
                                          </p:spTgt>
                                        </p:tgtEl>
                                        <p:attrNameLst>
                                          <p:attrName>style.visibility</p:attrName>
                                        </p:attrNameLst>
                                      </p:cBhvr>
                                      <p:to>
                                        <p:strVal val="visible"/>
                                      </p:to>
                                    </p:set>
                                    <p:animEffect transition="in" filter="blinds(horizontal)">
                                      <p:cBhvr>
                                        <p:cTn id="15" dur="500"/>
                                        <p:tgtEl>
                                          <p:spTgt spid="6144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443">
                                            <p:txEl>
                                              <p:pRg st="4" end="4"/>
                                            </p:txEl>
                                          </p:spTgt>
                                        </p:tgtEl>
                                        <p:attrNameLst>
                                          <p:attrName>style.visibility</p:attrName>
                                        </p:attrNameLst>
                                      </p:cBhvr>
                                      <p:to>
                                        <p:strVal val="visible"/>
                                      </p:to>
                                    </p:set>
                                    <p:animEffect transition="in" filter="blinds(horizontal)">
                                      <p:cBhvr>
                                        <p:cTn id="18" dur="500"/>
                                        <p:tgtEl>
                                          <p:spTgt spid="6144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1443">
                                            <p:txEl>
                                              <p:pRg st="5" end="5"/>
                                            </p:txEl>
                                          </p:spTgt>
                                        </p:tgtEl>
                                        <p:attrNameLst>
                                          <p:attrName>style.visibility</p:attrName>
                                        </p:attrNameLst>
                                      </p:cBhvr>
                                      <p:to>
                                        <p:strVal val="visible"/>
                                      </p:to>
                                    </p:set>
                                    <p:animEffect transition="in" filter="blinds(horizontal)">
                                      <p:cBhvr>
                                        <p:cTn id="21" dur="500"/>
                                        <p:tgtEl>
                                          <p:spTgt spid="6144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1443">
                                            <p:txEl>
                                              <p:pRg st="6" end="6"/>
                                            </p:txEl>
                                          </p:spTgt>
                                        </p:tgtEl>
                                        <p:attrNameLst>
                                          <p:attrName>style.visibility</p:attrName>
                                        </p:attrNameLst>
                                      </p:cBhvr>
                                      <p:to>
                                        <p:strVal val="visible"/>
                                      </p:to>
                                    </p:set>
                                    <p:animEffect transition="in" filter="blinds(horizontal)">
                                      <p:cBhvr>
                                        <p:cTn id="24" dur="500"/>
                                        <p:tgtEl>
                                          <p:spTgt spid="61443">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443">
                                            <p:txEl>
                                              <p:pRg st="7" end="7"/>
                                            </p:txEl>
                                          </p:spTgt>
                                        </p:tgtEl>
                                        <p:attrNameLst>
                                          <p:attrName>style.visibility</p:attrName>
                                        </p:attrNameLst>
                                      </p:cBhvr>
                                      <p:to>
                                        <p:strVal val="visible"/>
                                      </p:to>
                                    </p:set>
                                    <p:animEffect transition="in" filter="blinds(horizontal)">
                                      <p:cBhvr>
                                        <p:cTn id="27" dur="500"/>
                                        <p:tgtEl>
                                          <p:spTgt spid="6144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1443">
                                            <p:txEl>
                                              <p:pRg st="8" end="8"/>
                                            </p:txEl>
                                          </p:spTgt>
                                        </p:tgtEl>
                                        <p:attrNameLst>
                                          <p:attrName>style.visibility</p:attrName>
                                        </p:attrNameLst>
                                      </p:cBhvr>
                                      <p:to>
                                        <p:strVal val="visible"/>
                                      </p:to>
                                    </p:set>
                                    <p:animEffect transition="in" filter="blinds(horizontal)">
                                      <p:cBhvr>
                                        <p:cTn id="30" dur="500"/>
                                        <p:tgtEl>
                                          <p:spTgt spid="61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YÖNTEM VE TEKNİKLER </a:t>
            </a:r>
            <a:endParaRPr lang="en-GB" dirty="0"/>
          </a:p>
        </p:txBody>
      </p:sp>
      <p:sp>
        <p:nvSpPr>
          <p:cNvPr id="3" name="İçerik Yer Tutucusu 2"/>
          <p:cNvSpPr>
            <a:spLocks noGrp="1"/>
          </p:cNvSpPr>
          <p:nvPr>
            <p:ph sz="half" idx="1"/>
          </p:nvPr>
        </p:nvSpPr>
        <p:spPr/>
        <p:txBody>
          <a:bodyPr>
            <a:normAutofit/>
          </a:bodyPr>
          <a:lstStyle/>
          <a:p>
            <a:r>
              <a:rPr lang="tr-TR" dirty="0" smtClean="0"/>
              <a:t>Anlatım</a:t>
            </a:r>
          </a:p>
          <a:p>
            <a:r>
              <a:rPr lang="tr-TR" dirty="0" smtClean="0"/>
              <a:t>Gösterim</a:t>
            </a:r>
          </a:p>
          <a:p>
            <a:r>
              <a:rPr lang="tr-TR" dirty="0" smtClean="0"/>
              <a:t>soru-yanıt</a:t>
            </a:r>
          </a:p>
          <a:p>
            <a:r>
              <a:rPr lang="tr-TR" dirty="0" smtClean="0"/>
              <a:t>Uygulama, alıştırma, inceleme, ev ödevi</a:t>
            </a:r>
          </a:p>
          <a:p>
            <a:r>
              <a:rPr lang="tr-TR" dirty="0" smtClean="0"/>
              <a:t>Tartışma</a:t>
            </a:r>
          </a:p>
          <a:p>
            <a:r>
              <a:rPr lang="tr-TR" dirty="0" smtClean="0"/>
              <a:t>Örnek olay inceleme</a:t>
            </a:r>
          </a:p>
          <a:p>
            <a:r>
              <a:rPr lang="tr-TR" dirty="0" smtClean="0"/>
              <a:t>Rol oynama</a:t>
            </a:r>
          </a:p>
          <a:p>
            <a:endParaRPr lang="tr-TR" dirty="0" smtClean="0"/>
          </a:p>
          <a:p>
            <a:endParaRPr lang="en-GB" dirty="0"/>
          </a:p>
        </p:txBody>
      </p:sp>
      <p:sp>
        <p:nvSpPr>
          <p:cNvPr id="5" name="İçerik Yer Tutucusu 4"/>
          <p:cNvSpPr>
            <a:spLocks noGrp="1"/>
          </p:cNvSpPr>
          <p:nvPr>
            <p:ph sz="half" idx="2"/>
          </p:nvPr>
        </p:nvSpPr>
        <p:spPr/>
        <p:txBody>
          <a:bodyPr>
            <a:normAutofit/>
          </a:bodyPr>
          <a:lstStyle/>
          <a:p>
            <a:r>
              <a:rPr lang="tr-TR" dirty="0"/>
              <a:t>Beyin fırtınası</a:t>
            </a:r>
          </a:p>
          <a:p>
            <a:r>
              <a:rPr lang="tr-TR" dirty="0"/>
              <a:t>Konuşma </a:t>
            </a:r>
            <a:r>
              <a:rPr lang="tr-TR" dirty="0" smtClean="0"/>
              <a:t>halkası</a:t>
            </a:r>
          </a:p>
          <a:p>
            <a:r>
              <a:rPr lang="tr-TR" dirty="0" smtClean="0"/>
              <a:t>6 şapkalı düşünme</a:t>
            </a:r>
          </a:p>
          <a:p>
            <a:r>
              <a:rPr lang="tr-TR" dirty="0" smtClean="0"/>
              <a:t>Görüş geliştirme</a:t>
            </a:r>
          </a:p>
          <a:p>
            <a:r>
              <a:rPr lang="tr-TR" dirty="0" smtClean="0"/>
              <a:t>6 ayakkabılı uygulama</a:t>
            </a:r>
            <a:endParaRPr lang="tr-TR" dirty="0"/>
          </a:p>
          <a:p>
            <a:endParaRPr lang="tr-TR" dirty="0"/>
          </a:p>
          <a:p>
            <a:endParaRPr lang="en-GB" dirty="0"/>
          </a:p>
        </p:txBody>
      </p:sp>
    </p:spTree>
    <p:extLst>
      <p:ext uri="{BB962C8B-B14F-4D97-AF65-F5344CB8AC3E}">
        <p14:creationId xmlns:p14="http://schemas.microsoft.com/office/powerpoint/2010/main" val="1398629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fool_roger_von_oe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557339"/>
            <a:ext cx="2159471" cy="251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3" y="1773239"/>
            <a:ext cx="2685629" cy="24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Rectangle 7"/>
          <p:cNvSpPr>
            <a:spLocks noGrp="1" noChangeArrowheads="1"/>
          </p:cNvSpPr>
          <p:nvPr>
            <p:ph type="body" idx="1"/>
          </p:nvPr>
        </p:nvSpPr>
        <p:spPr>
          <a:xfrm>
            <a:off x="2771800" y="476250"/>
            <a:ext cx="3456383" cy="5761038"/>
          </a:xfrm>
          <a:noFill/>
        </p:spPr>
        <p:txBody>
          <a:bodyPr/>
          <a:lstStyle/>
          <a:p>
            <a:pPr eaLnBrk="1" hangingPunct="1">
              <a:buFontTx/>
              <a:buNone/>
            </a:pPr>
            <a:r>
              <a:rPr lang="tr-TR" sz="2800" dirty="0" smtClean="0"/>
              <a:t>	</a:t>
            </a:r>
            <a:r>
              <a:rPr lang="tr-TR" dirty="0" smtClean="0"/>
              <a:t>Altı Şapkalı Düşünme Tekniği</a:t>
            </a:r>
          </a:p>
          <a:p>
            <a:r>
              <a:rPr lang="tr-TR" dirty="0" smtClean="0">
                <a:solidFill>
                  <a:schemeClr val="accent2"/>
                </a:solidFill>
              </a:rPr>
              <a:t> </a:t>
            </a:r>
            <a:r>
              <a:rPr lang="tr-TR" b="1" dirty="0" smtClean="0">
                <a:solidFill>
                  <a:schemeClr val="accent2"/>
                </a:solidFill>
              </a:rPr>
              <a:t>yaratıcı düşünceyi </a:t>
            </a:r>
            <a:endParaRPr lang="tr-TR" b="1" dirty="0">
              <a:solidFill>
                <a:schemeClr val="accent2"/>
              </a:solidFill>
            </a:endParaRPr>
          </a:p>
          <a:p>
            <a:endParaRPr lang="tr-TR" b="1" dirty="0" smtClean="0">
              <a:solidFill>
                <a:schemeClr val="accent2"/>
              </a:solidFill>
            </a:endParaRPr>
          </a:p>
          <a:p>
            <a:r>
              <a:rPr lang="tr-TR" b="1" dirty="0" smtClean="0">
                <a:solidFill>
                  <a:schemeClr val="accent2"/>
                </a:solidFill>
              </a:rPr>
              <a:t>karar verme becerisini </a:t>
            </a:r>
          </a:p>
          <a:p>
            <a:pPr marL="0" indent="0">
              <a:buNone/>
            </a:pPr>
            <a:endParaRPr lang="tr-TR" dirty="0" smtClean="0"/>
          </a:p>
          <a:p>
            <a:pPr marL="0" indent="0">
              <a:buNone/>
            </a:pPr>
            <a:r>
              <a:rPr lang="tr-TR" dirty="0" smtClean="0"/>
              <a:t>geliştirir. </a:t>
            </a:r>
          </a:p>
        </p:txBody>
      </p:sp>
    </p:spTree>
    <p:extLst>
      <p:ext uri="{BB962C8B-B14F-4D97-AF65-F5344CB8AC3E}">
        <p14:creationId xmlns:p14="http://schemas.microsoft.com/office/powerpoint/2010/main" val="1139825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additive="base">
                                        <p:cTn id="7" dur="500" fill="hold"/>
                                        <p:tgtEl>
                                          <p:spTgt spid="62468"/>
                                        </p:tgtEl>
                                        <p:attrNameLst>
                                          <p:attrName>ppt_x</p:attrName>
                                        </p:attrNameLst>
                                      </p:cBhvr>
                                      <p:tavLst>
                                        <p:tav tm="0">
                                          <p:val>
                                            <p:strVal val="#ppt_x"/>
                                          </p:val>
                                        </p:tav>
                                        <p:tav tm="100000">
                                          <p:val>
                                            <p:strVal val="#ppt_x"/>
                                          </p:val>
                                        </p:tav>
                                      </p:tavLst>
                                    </p:anim>
                                    <p:anim calcmode="lin" valueType="num">
                                      <p:cBhvr additive="base">
                                        <p:cTn id="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469"/>
                                        </p:tgtEl>
                                        <p:attrNameLst>
                                          <p:attrName>style.visibility</p:attrName>
                                        </p:attrNameLst>
                                      </p:cBhvr>
                                      <p:to>
                                        <p:strVal val="visible"/>
                                      </p:to>
                                    </p:set>
                                    <p:anim calcmode="lin" valueType="num">
                                      <p:cBhvr additive="base">
                                        <p:cTn id="13" dur="500" fill="hold"/>
                                        <p:tgtEl>
                                          <p:spTgt spid="62469"/>
                                        </p:tgtEl>
                                        <p:attrNameLst>
                                          <p:attrName>ppt_x</p:attrName>
                                        </p:attrNameLst>
                                      </p:cBhvr>
                                      <p:tavLst>
                                        <p:tav tm="0">
                                          <p:val>
                                            <p:strVal val="#ppt_x"/>
                                          </p:val>
                                        </p:tav>
                                        <p:tav tm="100000">
                                          <p:val>
                                            <p:strVal val="#ppt_x"/>
                                          </p:val>
                                        </p:tav>
                                      </p:tavLst>
                                    </p:anim>
                                    <p:anim calcmode="lin" valueType="num">
                                      <p:cBhvr additive="base">
                                        <p:cTn id="14" dur="500" fill="hold"/>
                                        <p:tgtEl>
                                          <p:spTgt spid="624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2471">
                                            <p:txEl>
                                              <p:pRg st="0" end="0"/>
                                            </p:txEl>
                                          </p:spTgt>
                                        </p:tgtEl>
                                        <p:attrNameLst>
                                          <p:attrName>style.visibility</p:attrName>
                                        </p:attrNameLst>
                                      </p:cBhvr>
                                      <p:to>
                                        <p:strVal val="visible"/>
                                      </p:to>
                                    </p:set>
                                    <p:animEffect transition="in" filter="box(in)">
                                      <p:cBhvr>
                                        <p:cTn id="19" dur="500"/>
                                        <p:tgtEl>
                                          <p:spTgt spid="6247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2471">
                                            <p:txEl>
                                              <p:pRg st="1" end="1"/>
                                            </p:txEl>
                                          </p:spTgt>
                                        </p:tgtEl>
                                        <p:attrNameLst>
                                          <p:attrName>style.visibility</p:attrName>
                                        </p:attrNameLst>
                                      </p:cBhvr>
                                      <p:to>
                                        <p:strVal val="visible"/>
                                      </p:to>
                                    </p:set>
                                    <p:animEffect transition="in" filter="box(in)">
                                      <p:cBhvr>
                                        <p:cTn id="24" dur="500"/>
                                        <p:tgtEl>
                                          <p:spTgt spid="6247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2471">
                                            <p:txEl>
                                              <p:pRg st="3" end="3"/>
                                            </p:txEl>
                                          </p:spTgt>
                                        </p:tgtEl>
                                        <p:attrNameLst>
                                          <p:attrName>style.visibility</p:attrName>
                                        </p:attrNameLst>
                                      </p:cBhvr>
                                      <p:to>
                                        <p:strVal val="visible"/>
                                      </p:to>
                                    </p:set>
                                    <p:animEffect transition="in" filter="box(in)">
                                      <p:cBhvr>
                                        <p:cTn id="29" dur="500"/>
                                        <p:tgtEl>
                                          <p:spTgt spid="6247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2471">
                                            <p:txEl>
                                              <p:pRg st="5" end="5"/>
                                            </p:txEl>
                                          </p:spTgt>
                                        </p:tgtEl>
                                        <p:attrNameLst>
                                          <p:attrName>style.visibility</p:attrName>
                                        </p:attrNameLst>
                                      </p:cBhvr>
                                      <p:to>
                                        <p:strVal val="visible"/>
                                      </p:to>
                                    </p:set>
                                    <p:animEffect transition="in" filter="box(in)">
                                      <p:cBhvr>
                                        <p:cTn id="34" dur="500"/>
                                        <p:tgtEl>
                                          <p:spTgt spid="624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6hat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149080"/>
            <a:ext cx="2990106" cy="2275533"/>
          </a:xfrm>
          <a:prstGeom prst="rect">
            <a:avLst/>
          </a:prstGeom>
          <a:noFill/>
          <a:ln w="50800">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63494" name="Rectangle 6"/>
          <p:cNvSpPr>
            <a:spLocks noGrp="1" noChangeArrowheads="1"/>
          </p:cNvSpPr>
          <p:nvPr>
            <p:ph type="body" idx="1"/>
          </p:nvPr>
        </p:nvSpPr>
        <p:spPr>
          <a:xfrm>
            <a:off x="395288" y="404813"/>
            <a:ext cx="7201048" cy="4248324"/>
          </a:xfrm>
          <a:noFill/>
          <a:ln w="63500">
            <a:solidFill>
              <a:srgbClr val="0000FF"/>
            </a:solidFill>
            <a:miter lim="800000"/>
            <a:headEnd/>
            <a:tailEnd/>
          </a:ln>
        </p:spPr>
        <p:txBody>
          <a:bodyPr>
            <a:normAutofit/>
          </a:bodyPr>
          <a:lstStyle/>
          <a:p>
            <a:pPr eaLnBrk="1" hangingPunct="1"/>
            <a:endParaRPr lang="tr-TR" sz="3600" dirty="0" smtClean="0"/>
          </a:p>
          <a:p>
            <a:pPr eaLnBrk="1" hangingPunct="1"/>
            <a:r>
              <a:rPr lang="tr-TR" sz="3600" dirty="0" smtClean="0"/>
              <a:t>Altı Şapkalı Düşünme Tekniğinin amacı, bireyin </a:t>
            </a:r>
            <a:r>
              <a:rPr lang="tr-TR" sz="3600" b="1" dirty="0" smtClean="0">
                <a:solidFill>
                  <a:schemeClr val="accent2">
                    <a:lumMod val="50000"/>
                  </a:schemeClr>
                </a:solidFill>
              </a:rPr>
              <a:t>düşünme etkinliğini belli bir düzene sokarak analiz etmesini sağlarken </a:t>
            </a:r>
            <a:r>
              <a:rPr lang="tr-TR" sz="3600" dirty="0" smtClean="0"/>
              <a:t>bireyin düşünme yeteneğini ve yaratıcılığını geliştirmektir. </a:t>
            </a:r>
          </a:p>
          <a:p>
            <a:pPr eaLnBrk="1" hangingPunct="1"/>
            <a:endParaRPr lang="tr-TR" sz="3600" dirty="0" smtClean="0"/>
          </a:p>
        </p:txBody>
      </p:sp>
    </p:spTree>
    <p:extLst>
      <p:ext uri="{BB962C8B-B14F-4D97-AF65-F5344CB8AC3E}">
        <p14:creationId xmlns:p14="http://schemas.microsoft.com/office/powerpoint/2010/main" val="1311615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4">
                                            <p:bg/>
                                          </p:spTgt>
                                        </p:tgtEl>
                                        <p:attrNameLst>
                                          <p:attrName>style.visibility</p:attrName>
                                        </p:attrNameLst>
                                      </p:cBhvr>
                                      <p:to>
                                        <p:strVal val="visible"/>
                                      </p:to>
                                    </p:set>
                                    <p:animEffect transition="in" filter="box(in)">
                                      <p:cBhvr>
                                        <p:cTn id="7" dur="500"/>
                                        <p:tgtEl>
                                          <p:spTgt spid="63494">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4">
                                            <p:txEl>
                                              <p:pRg st="1" end="1"/>
                                            </p:txEl>
                                          </p:spTgt>
                                        </p:tgtEl>
                                        <p:attrNameLst>
                                          <p:attrName>style.visibility</p:attrName>
                                        </p:attrNameLst>
                                      </p:cBhvr>
                                      <p:to>
                                        <p:strVal val="visible"/>
                                      </p:to>
                                    </p:set>
                                    <p:animEffect transition="in" filter="box(in)">
                                      <p:cBhvr>
                                        <p:cTn id="12" dur="500"/>
                                        <p:tgtEl>
                                          <p:spTgt spid="634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3492"/>
                                        </p:tgtEl>
                                        <p:attrNameLst>
                                          <p:attrName>style.visibility</p:attrName>
                                        </p:attrNameLst>
                                      </p:cBhvr>
                                      <p:to>
                                        <p:strVal val="visible"/>
                                      </p:to>
                                    </p:set>
                                    <p:anim calcmode="lin" valueType="num">
                                      <p:cBhvr additive="base">
                                        <p:cTn id="17" dur="500" fill="hold"/>
                                        <p:tgtEl>
                                          <p:spTgt spid="63492"/>
                                        </p:tgtEl>
                                        <p:attrNameLst>
                                          <p:attrName>ppt_x</p:attrName>
                                        </p:attrNameLst>
                                      </p:cBhvr>
                                      <p:tavLst>
                                        <p:tav tm="0">
                                          <p:val>
                                            <p:strVal val="#ppt_x"/>
                                          </p:val>
                                        </p:tav>
                                        <p:tav tm="100000">
                                          <p:val>
                                            <p:strVal val="#ppt_x"/>
                                          </p:val>
                                        </p:tav>
                                      </p:tavLst>
                                    </p:anim>
                                    <p:anim calcmode="lin" valueType="num">
                                      <p:cBhvr additive="base">
                                        <p:cTn id="18"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6"/>
          <p:cNvSpPr>
            <a:spLocks noGrp="1" noChangeArrowheads="1"/>
          </p:cNvSpPr>
          <p:nvPr>
            <p:ph type="body" idx="1"/>
          </p:nvPr>
        </p:nvSpPr>
        <p:spPr>
          <a:xfrm>
            <a:off x="539749" y="1196975"/>
            <a:ext cx="7416627" cy="5184353"/>
          </a:xfrm>
          <a:noFill/>
          <a:ln w="76200">
            <a:noFill/>
            <a:miter lim="800000"/>
            <a:headEnd/>
            <a:tailEnd/>
          </a:ln>
        </p:spPr>
        <p:txBody>
          <a:bodyPr/>
          <a:lstStyle/>
          <a:p>
            <a:pPr eaLnBrk="1" hangingPunct="1">
              <a:lnSpc>
                <a:spcPct val="90000"/>
              </a:lnSpc>
            </a:pPr>
            <a:r>
              <a:rPr lang="tr-TR" dirty="0" smtClean="0"/>
              <a:t>Altı Şapkalı Düşünme, bireye kendisi ya da başkaları adına düşünebileceği, düşüncelerini ayrıştırabileceği bir ortam sağlar. Şapkaların sunduğu yapı, insanların </a:t>
            </a:r>
            <a:r>
              <a:rPr lang="tr-TR" b="1" dirty="0" smtClean="0">
                <a:solidFill>
                  <a:schemeClr val="accent2">
                    <a:lumMod val="50000"/>
                  </a:schemeClr>
                </a:solidFill>
              </a:rPr>
              <a:t>tek bir düşünme türüne takılıp kalmalarını ve gereksiz tartışmalara girmelerini önler.</a:t>
            </a:r>
            <a:r>
              <a:rPr lang="tr-TR" dirty="0" smtClean="0"/>
              <a:t> Katılanlar </a:t>
            </a:r>
            <a:r>
              <a:rPr lang="tr-TR" b="1" dirty="0" smtClean="0">
                <a:solidFill>
                  <a:srgbClr val="FF0000"/>
                </a:solidFill>
              </a:rPr>
              <a:t>bilgi</a:t>
            </a:r>
            <a:r>
              <a:rPr lang="tr-TR" dirty="0" smtClean="0"/>
              <a:t> ile </a:t>
            </a:r>
            <a:r>
              <a:rPr lang="tr-TR" b="1" dirty="0" smtClean="0">
                <a:solidFill>
                  <a:srgbClr val="FF0000"/>
                </a:solidFill>
              </a:rPr>
              <a:t>duyguyu, duygu ile avantajı, riski, yaratıcı fikirleri </a:t>
            </a:r>
            <a:r>
              <a:rPr lang="tr-TR" dirty="0" smtClean="0"/>
              <a:t>birbirinden ayırt eder. </a:t>
            </a:r>
          </a:p>
          <a:p>
            <a:pPr eaLnBrk="1" hangingPunct="1">
              <a:lnSpc>
                <a:spcPct val="90000"/>
              </a:lnSpc>
            </a:pPr>
            <a:endParaRPr lang="tr-TR" sz="2800" dirty="0" smtClean="0"/>
          </a:p>
        </p:txBody>
      </p:sp>
      <p:pic>
        <p:nvPicPr>
          <p:cNvPr id="66567" name="Picture 7" descr="Resim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3618">
            <a:off x="6673691" y="744912"/>
            <a:ext cx="2289025" cy="671045"/>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66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66">
                                            <p:txEl>
                                              <p:pRg st="0" end="0"/>
                                            </p:txEl>
                                          </p:spTgt>
                                        </p:tgtEl>
                                        <p:attrNameLst>
                                          <p:attrName>style.visibility</p:attrName>
                                        </p:attrNameLst>
                                      </p:cBhvr>
                                      <p:to>
                                        <p:strVal val="visible"/>
                                      </p:to>
                                    </p:set>
                                    <p:animEffect transition="in" filter="box(in)">
                                      <p:cBhvr>
                                        <p:cTn id="7" dur="500"/>
                                        <p:tgtEl>
                                          <p:spTgt spid="665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567"/>
                                        </p:tgtEl>
                                        <p:attrNameLst>
                                          <p:attrName>style.visibility</p:attrName>
                                        </p:attrNameLst>
                                      </p:cBhvr>
                                      <p:to>
                                        <p:strVal val="visible"/>
                                      </p:to>
                                    </p:set>
                                    <p:anim calcmode="lin" valueType="num">
                                      <p:cBhvr additive="base">
                                        <p:cTn id="12" dur="500" fill="hold"/>
                                        <p:tgtEl>
                                          <p:spTgt spid="66567"/>
                                        </p:tgtEl>
                                        <p:attrNameLst>
                                          <p:attrName>ppt_x</p:attrName>
                                        </p:attrNameLst>
                                      </p:cBhvr>
                                      <p:tavLst>
                                        <p:tav tm="0">
                                          <p:val>
                                            <p:strVal val="#ppt_x"/>
                                          </p:val>
                                        </p:tav>
                                        <p:tav tm="100000">
                                          <p:val>
                                            <p:strVal val="#ppt_x"/>
                                          </p:val>
                                        </p:tav>
                                      </p:tavLst>
                                    </p:anim>
                                    <p:anim calcmode="lin" valueType="num">
                                      <p:cBhvr additive="base">
                                        <p:cTn id="13" dur="500" fill="hold"/>
                                        <p:tgtEl>
                                          <p:spTgt spid="66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193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836613"/>
            <a:ext cx="5113064" cy="2160339"/>
          </a:xfrm>
          <a:prstGeom prst="rect">
            <a:avLst/>
          </a:prstGeom>
          <a:solidFill>
            <a:srgbClr val="FFFF00"/>
          </a:solidFill>
          <a:ln w="25400">
            <a:solidFill>
              <a:srgbClr val="FF00FF"/>
            </a:solidFill>
            <a:miter lim="800000"/>
            <a:headEnd/>
            <a:tailEnd/>
          </a:ln>
        </p:spPr>
      </p:pic>
      <p:sp>
        <p:nvSpPr>
          <p:cNvPr id="65542" name="Rectangle 6"/>
          <p:cNvSpPr>
            <a:spLocks noGrp="1" noChangeArrowheads="1"/>
          </p:cNvSpPr>
          <p:nvPr>
            <p:ph type="body" idx="1"/>
          </p:nvPr>
        </p:nvSpPr>
        <p:spPr>
          <a:xfrm>
            <a:off x="2935446" y="3141662"/>
            <a:ext cx="5813017" cy="3383681"/>
          </a:xfrm>
          <a:noFill/>
          <a:ln w="50800">
            <a:solidFill>
              <a:srgbClr val="FF00FF"/>
            </a:solidFill>
            <a:miter lim="800000"/>
            <a:headEnd/>
            <a:tailEnd/>
          </a:ln>
        </p:spPr>
        <p:txBody>
          <a:bodyPr/>
          <a:lstStyle/>
          <a:p>
            <a:pPr eaLnBrk="1" hangingPunct="1">
              <a:lnSpc>
                <a:spcPct val="80000"/>
              </a:lnSpc>
            </a:pPr>
            <a:r>
              <a:rPr lang="tr-TR" dirty="0" smtClean="0"/>
              <a:t>Altı Şapkalı Düşünme Tekniğinde şapkalar düşünmeyi, şapkaların renkleri ise o rengin insan psikolojisi üzerindeki etkisinden yararlanan bir anlamı temsil eder.</a:t>
            </a:r>
          </a:p>
          <a:p>
            <a:pPr eaLnBrk="1" hangingPunct="1">
              <a:lnSpc>
                <a:spcPct val="80000"/>
              </a:lnSpc>
            </a:pPr>
            <a:endParaRPr lang="tr-TR" dirty="0" smtClean="0"/>
          </a:p>
        </p:txBody>
      </p:sp>
      <p:sp>
        <p:nvSpPr>
          <p:cNvPr id="65557" name="Freeform 21"/>
          <p:cNvSpPr>
            <a:spLocks/>
          </p:cNvSpPr>
          <p:nvPr/>
        </p:nvSpPr>
        <p:spPr bwMode="auto">
          <a:xfrm rot="-5715265">
            <a:off x="388144" y="699294"/>
            <a:ext cx="647700" cy="633412"/>
          </a:xfrm>
          <a:custGeom>
            <a:avLst/>
            <a:gdLst>
              <a:gd name="T0" fmla="*/ 0 w 499"/>
              <a:gd name="T1" fmla="*/ 590710 h 445"/>
              <a:gd name="T2" fmla="*/ 176527 w 499"/>
              <a:gd name="T3" fmla="*/ 590710 h 445"/>
              <a:gd name="T4" fmla="*/ 236235 w 499"/>
              <a:gd name="T5" fmla="*/ 331652 h 445"/>
              <a:gd name="T6" fmla="*/ 529582 w 499"/>
              <a:gd name="T7" fmla="*/ 331652 h 445"/>
              <a:gd name="T8" fmla="*/ 647700 w 499"/>
              <a:gd name="T9" fmla="*/ 9964 h 445"/>
              <a:gd name="T10" fmla="*/ 529582 w 499"/>
              <a:gd name="T11" fmla="*/ 267599 h 445"/>
              <a:gd name="T12" fmla="*/ 236235 w 499"/>
              <a:gd name="T13" fmla="*/ 267599 h 445"/>
              <a:gd name="T14" fmla="*/ 118118 w 499"/>
              <a:gd name="T15" fmla="*/ 461181 h 445"/>
              <a:gd name="T16" fmla="*/ 0 w 499"/>
              <a:gd name="T17" fmla="*/ 461181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445">
                <a:moveTo>
                  <a:pt x="0" y="415"/>
                </a:moveTo>
                <a:cubicBezTo>
                  <a:pt x="53" y="430"/>
                  <a:pt x="106" y="445"/>
                  <a:pt x="136" y="415"/>
                </a:cubicBezTo>
                <a:cubicBezTo>
                  <a:pt x="166" y="385"/>
                  <a:pt x="137" y="263"/>
                  <a:pt x="182" y="233"/>
                </a:cubicBezTo>
                <a:cubicBezTo>
                  <a:pt x="227" y="203"/>
                  <a:pt x="355" y="271"/>
                  <a:pt x="408" y="233"/>
                </a:cubicBezTo>
                <a:cubicBezTo>
                  <a:pt x="461" y="195"/>
                  <a:pt x="499" y="14"/>
                  <a:pt x="499" y="7"/>
                </a:cubicBezTo>
                <a:cubicBezTo>
                  <a:pt x="499" y="0"/>
                  <a:pt x="461" y="158"/>
                  <a:pt x="408" y="188"/>
                </a:cubicBezTo>
                <a:cubicBezTo>
                  <a:pt x="355" y="218"/>
                  <a:pt x="235" y="165"/>
                  <a:pt x="182" y="188"/>
                </a:cubicBezTo>
                <a:cubicBezTo>
                  <a:pt x="129" y="211"/>
                  <a:pt x="121" y="301"/>
                  <a:pt x="91" y="324"/>
                </a:cubicBezTo>
                <a:cubicBezTo>
                  <a:pt x="61" y="347"/>
                  <a:pt x="8" y="324"/>
                  <a:pt x="0" y="324"/>
                </a:cubicBezTo>
              </a:path>
            </a:pathLst>
          </a:cu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558" name="Freeform 22"/>
          <p:cNvSpPr>
            <a:spLocks/>
          </p:cNvSpPr>
          <p:nvPr/>
        </p:nvSpPr>
        <p:spPr bwMode="auto">
          <a:xfrm>
            <a:off x="4643438" y="692150"/>
            <a:ext cx="792162" cy="706438"/>
          </a:xfrm>
          <a:custGeom>
            <a:avLst/>
            <a:gdLst>
              <a:gd name="T0" fmla="*/ 0 w 499"/>
              <a:gd name="T1" fmla="*/ 658813 h 445"/>
              <a:gd name="T2" fmla="*/ 215900 w 499"/>
              <a:gd name="T3" fmla="*/ 658813 h 445"/>
              <a:gd name="T4" fmla="*/ 288925 w 499"/>
              <a:gd name="T5" fmla="*/ 369888 h 445"/>
              <a:gd name="T6" fmla="*/ 647700 w 499"/>
              <a:gd name="T7" fmla="*/ 369888 h 445"/>
              <a:gd name="T8" fmla="*/ 792162 w 499"/>
              <a:gd name="T9" fmla="*/ 11113 h 445"/>
              <a:gd name="T10" fmla="*/ 647700 w 499"/>
              <a:gd name="T11" fmla="*/ 298450 h 445"/>
              <a:gd name="T12" fmla="*/ 288925 w 499"/>
              <a:gd name="T13" fmla="*/ 298450 h 445"/>
              <a:gd name="T14" fmla="*/ 144462 w 499"/>
              <a:gd name="T15" fmla="*/ 514350 h 445"/>
              <a:gd name="T16" fmla="*/ 0 w 499"/>
              <a:gd name="T17" fmla="*/ 514350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445">
                <a:moveTo>
                  <a:pt x="0" y="415"/>
                </a:moveTo>
                <a:cubicBezTo>
                  <a:pt x="53" y="430"/>
                  <a:pt x="106" y="445"/>
                  <a:pt x="136" y="415"/>
                </a:cubicBezTo>
                <a:cubicBezTo>
                  <a:pt x="166" y="385"/>
                  <a:pt x="137" y="263"/>
                  <a:pt x="182" y="233"/>
                </a:cubicBezTo>
                <a:cubicBezTo>
                  <a:pt x="227" y="203"/>
                  <a:pt x="355" y="271"/>
                  <a:pt x="408" y="233"/>
                </a:cubicBezTo>
                <a:cubicBezTo>
                  <a:pt x="461" y="195"/>
                  <a:pt x="499" y="14"/>
                  <a:pt x="499" y="7"/>
                </a:cubicBezTo>
                <a:cubicBezTo>
                  <a:pt x="499" y="0"/>
                  <a:pt x="461" y="158"/>
                  <a:pt x="408" y="188"/>
                </a:cubicBezTo>
                <a:cubicBezTo>
                  <a:pt x="355" y="218"/>
                  <a:pt x="235" y="165"/>
                  <a:pt x="182" y="188"/>
                </a:cubicBezTo>
                <a:cubicBezTo>
                  <a:pt x="129" y="211"/>
                  <a:pt x="121" y="301"/>
                  <a:pt x="91" y="324"/>
                </a:cubicBezTo>
                <a:cubicBezTo>
                  <a:pt x="61" y="347"/>
                  <a:pt x="8" y="324"/>
                  <a:pt x="0" y="324"/>
                </a:cubicBez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559" name="Freeform 23"/>
          <p:cNvSpPr>
            <a:spLocks/>
          </p:cNvSpPr>
          <p:nvPr/>
        </p:nvSpPr>
        <p:spPr bwMode="auto">
          <a:xfrm rot="9812583">
            <a:off x="323850" y="3213100"/>
            <a:ext cx="792163" cy="706438"/>
          </a:xfrm>
          <a:custGeom>
            <a:avLst/>
            <a:gdLst>
              <a:gd name="T0" fmla="*/ 0 w 499"/>
              <a:gd name="T1" fmla="*/ 658813 h 445"/>
              <a:gd name="T2" fmla="*/ 215900 w 499"/>
              <a:gd name="T3" fmla="*/ 658813 h 445"/>
              <a:gd name="T4" fmla="*/ 288925 w 499"/>
              <a:gd name="T5" fmla="*/ 369888 h 445"/>
              <a:gd name="T6" fmla="*/ 647700 w 499"/>
              <a:gd name="T7" fmla="*/ 369888 h 445"/>
              <a:gd name="T8" fmla="*/ 792163 w 499"/>
              <a:gd name="T9" fmla="*/ 11113 h 445"/>
              <a:gd name="T10" fmla="*/ 647700 w 499"/>
              <a:gd name="T11" fmla="*/ 298450 h 445"/>
              <a:gd name="T12" fmla="*/ 288925 w 499"/>
              <a:gd name="T13" fmla="*/ 298450 h 445"/>
              <a:gd name="T14" fmla="*/ 144463 w 499"/>
              <a:gd name="T15" fmla="*/ 514350 h 445"/>
              <a:gd name="T16" fmla="*/ 0 w 499"/>
              <a:gd name="T17" fmla="*/ 514350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445">
                <a:moveTo>
                  <a:pt x="0" y="415"/>
                </a:moveTo>
                <a:cubicBezTo>
                  <a:pt x="53" y="430"/>
                  <a:pt x="106" y="445"/>
                  <a:pt x="136" y="415"/>
                </a:cubicBezTo>
                <a:cubicBezTo>
                  <a:pt x="166" y="385"/>
                  <a:pt x="137" y="263"/>
                  <a:pt x="182" y="233"/>
                </a:cubicBezTo>
                <a:cubicBezTo>
                  <a:pt x="227" y="203"/>
                  <a:pt x="355" y="271"/>
                  <a:pt x="408" y="233"/>
                </a:cubicBezTo>
                <a:cubicBezTo>
                  <a:pt x="461" y="195"/>
                  <a:pt x="499" y="14"/>
                  <a:pt x="499" y="7"/>
                </a:cubicBezTo>
                <a:cubicBezTo>
                  <a:pt x="499" y="0"/>
                  <a:pt x="461" y="158"/>
                  <a:pt x="408" y="188"/>
                </a:cubicBezTo>
                <a:cubicBezTo>
                  <a:pt x="355" y="218"/>
                  <a:pt x="235" y="165"/>
                  <a:pt x="182" y="188"/>
                </a:cubicBezTo>
                <a:cubicBezTo>
                  <a:pt x="129" y="211"/>
                  <a:pt x="121" y="301"/>
                  <a:pt x="91" y="324"/>
                </a:cubicBezTo>
                <a:cubicBezTo>
                  <a:pt x="61" y="347"/>
                  <a:pt x="8" y="324"/>
                  <a:pt x="0" y="324"/>
                </a:cubicBezTo>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560" name="Freeform 24"/>
          <p:cNvSpPr>
            <a:spLocks/>
          </p:cNvSpPr>
          <p:nvPr/>
        </p:nvSpPr>
        <p:spPr bwMode="auto">
          <a:xfrm rot="-4322247">
            <a:off x="2081212" y="376238"/>
            <a:ext cx="792163" cy="706438"/>
          </a:xfrm>
          <a:custGeom>
            <a:avLst/>
            <a:gdLst>
              <a:gd name="T0" fmla="*/ 0 w 499"/>
              <a:gd name="T1" fmla="*/ 658813 h 445"/>
              <a:gd name="T2" fmla="*/ 215900 w 499"/>
              <a:gd name="T3" fmla="*/ 658813 h 445"/>
              <a:gd name="T4" fmla="*/ 288925 w 499"/>
              <a:gd name="T5" fmla="*/ 369888 h 445"/>
              <a:gd name="T6" fmla="*/ 647700 w 499"/>
              <a:gd name="T7" fmla="*/ 369888 h 445"/>
              <a:gd name="T8" fmla="*/ 792163 w 499"/>
              <a:gd name="T9" fmla="*/ 11113 h 445"/>
              <a:gd name="T10" fmla="*/ 647700 w 499"/>
              <a:gd name="T11" fmla="*/ 298450 h 445"/>
              <a:gd name="T12" fmla="*/ 288925 w 499"/>
              <a:gd name="T13" fmla="*/ 298450 h 445"/>
              <a:gd name="T14" fmla="*/ 144463 w 499"/>
              <a:gd name="T15" fmla="*/ 514350 h 445"/>
              <a:gd name="T16" fmla="*/ 0 w 499"/>
              <a:gd name="T17" fmla="*/ 514350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445">
                <a:moveTo>
                  <a:pt x="0" y="415"/>
                </a:moveTo>
                <a:cubicBezTo>
                  <a:pt x="53" y="430"/>
                  <a:pt x="106" y="445"/>
                  <a:pt x="136" y="415"/>
                </a:cubicBezTo>
                <a:cubicBezTo>
                  <a:pt x="166" y="385"/>
                  <a:pt x="137" y="263"/>
                  <a:pt x="182" y="233"/>
                </a:cubicBezTo>
                <a:cubicBezTo>
                  <a:pt x="227" y="203"/>
                  <a:pt x="355" y="271"/>
                  <a:pt x="408" y="233"/>
                </a:cubicBezTo>
                <a:cubicBezTo>
                  <a:pt x="461" y="195"/>
                  <a:pt x="499" y="14"/>
                  <a:pt x="499" y="7"/>
                </a:cubicBezTo>
                <a:cubicBezTo>
                  <a:pt x="499" y="0"/>
                  <a:pt x="461" y="158"/>
                  <a:pt x="408" y="188"/>
                </a:cubicBezTo>
                <a:cubicBezTo>
                  <a:pt x="355" y="218"/>
                  <a:pt x="235" y="165"/>
                  <a:pt x="182" y="188"/>
                </a:cubicBezTo>
                <a:cubicBezTo>
                  <a:pt x="129" y="211"/>
                  <a:pt x="121" y="301"/>
                  <a:pt x="91" y="324"/>
                </a:cubicBezTo>
                <a:cubicBezTo>
                  <a:pt x="61" y="347"/>
                  <a:pt x="8" y="324"/>
                  <a:pt x="0" y="3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561" name="Freeform 25"/>
          <p:cNvSpPr>
            <a:spLocks/>
          </p:cNvSpPr>
          <p:nvPr/>
        </p:nvSpPr>
        <p:spPr bwMode="auto">
          <a:xfrm rot="1678065">
            <a:off x="4356100" y="2492375"/>
            <a:ext cx="792163" cy="706438"/>
          </a:xfrm>
          <a:custGeom>
            <a:avLst/>
            <a:gdLst>
              <a:gd name="T0" fmla="*/ 0 w 499"/>
              <a:gd name="T1" fmla="*/ 658813 h 445"/>
              <a:gd name="T2" fmla="*/ 215900 w 499"/>
              <a:gd name="T3" fmla="*/ 658813 h 445"/>
              <a:gd name="T4" fmla="*/ 288925 w 499"/>
              <a:gd name="T5" fmla="*/ 369888 h 445"/>
              <a:gd name="T6" fmla="*/ 647700 w 499"/>
              <a:gd name="T7" fmla="*/ 369888 h 445"/>
              <a:gd name="T8" fmla="*/ 792163 w 499"/>
              <a:gd name="T9" fmla="*/ 11113 h 445"/>
              <a:gd name="T10" fmla="*/ 647700 w 499"/>
              <a:gd name="T11" fmla="*/ 298450 h 445"/>
              <a:gd name="T12" fmla="*/ 288925 w 499"/>
              <a:gd name="T13" fmla="*/ 298450 h 445"/>
              <a:gd name="T14" fmla="*/ 144463 w 499"/>
              <a:gd name="T15" fmla="*/ 514350 h 445"/>
              <a:gd name="T16" fmla="*/ 0 w 499"/>
              <a:gd name="T17" fmla="*/ 514350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445">
                <a:moveTo>
                  <a:pt x="0" y="415"/>
                </a:moveTo>
                <a:cubicBezTo>
                  <a:pt x="53" y="430"/>
                  <a:pt x="106" y="445"/>
                  <a:pt x="136" y="415"/>
                </a:cubicBezTo>
                <a:cubicBezTo>
                  <a:pt x="166" y="385"/>
                  <a:pt x="137" y="263"/>
                  <a:pt x="182" y="233"/>
                </a:cubicBezTo>
                <a:cubicBezTo>
                  <a:pt x="227" y="203"/>
                  <a:pt x="355" y="271"/>
                  <a:pt x="408" y="233"/>
                </a:cubicBezTo>
                <a:cubicBezTo>
                  <a:pt x="461" y="195"/>
                  <a:pt x="499" y="14"/>
                  <a:pt x="499" y="7"/>
                </a:cubicBezTo>
                <a:cubicBezTo>
                  <a:pt x="499" y="0"/>
                  <a:pt x="461" y="158"/>
                  <a:pt x="408" y="188"/>
                </a:cubicBezTo>
                <a:cubicBezTo>
                  <a:pt x="355" y="218"/>
                  <a:pt x="235" y="165"/>
                  <a:pt x="182" y="188"/>
                </a:cubicBezTo>
                <a:cubicBezTo>
                  <a:pt x="129" y="211"/>
                  <a:pt x="121" y="301"/>
                  <a:pt x="91" y="324"/>
                </a:cubicBezTo>
                <a:cubicBezTo>
                  <a:pt x="61" y="347"/>
                  <a:pt x="8" y="324"/>
                  <a:pt x="0" y="324"/>
                </a:cubicBezTo>
              </a:path>
            </a:pathLst>
          </a:cu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562" name="Freeform 26"/>
          <p:cNvSpPr>
            <a:spLocks/>
          </p:cNvSpPr>
          <p:nvPr/>
        </p:nvSpPr>
        <p:spPr bwMode="auto">
          <a:xfrm rot="6171476">
            <a:off x="2368550" y="3976688"/>
            <a:ext cx="792163" cy="706437"/>
          </a:xfrm>
          <a:custGeom>
            <a:avLst/>
            <a:gdLst>
              <a:gd name="T0" fmla="*/ 0 w 499"/>
              <a:gd name="T1" fmla="*/ 658812 h 445"/>
              <a:gd name="T2" fmla="*/ 215900 w 499"/>
              <a:gd name="T3" fmla="*/ 658812 h 445"/>
              <a:gd name="T4" fmla="*/ 288925 w 499"/>
              <a:gd name="T5" fmla="*/ 369887 h 445"/>
              <a:gd name="T6" fmla="*/ 647700 w 499"/>
              <a:gd name="T7" fmla="*/ 369887 h 445"/>
              <a:gd name="T8" fmla="*/ 792163 w 499"/>
              <a:gd name="T9" fmla="*/ 11112 h 445"/>
              <a:gd name="T10" fmla="*/ 647700 w 499"/>
              <a:gd name="T11" fmla="*/ 298450 h 445"/>
              <a:gd name="T12" fmla="*/ 288925 w 499"/>
              <a:gd name="T13" fmla="*/ 298450 h 445"/>
              <a:gd name="T14" fmla="*/ 144463 w 499"/>
              <a:gd name="T15" fmla="*/ 514350 h 445"/>
              <a:gd name="T16" fmla="*/ 0 w 499"/>
              <a:gd name="T17" fmla="*/ 514350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445">
                <a:moveTo>
                  <a:pt x="0" y="415"/>
                </a:moveTo>
                <a:cubicBezTo>
                  <a:pt x="53" y="430"/>
                  <a:pt x="106" y="445"/>
                  <a:pt x="136" y="415"/>
                </a:cubicBezTo>
                <a:cubicBezTo>
                  <a:pt x="166" y="385"/>
                  <a:pt x="137" y="263"/>
                  <a:pt x="182" y="233"/>
                </a:cubicBezTo>
                <a:cubicBezTo>
                  <a:pt x="227" y="203"/>
                  <a:pt x="355" y="271"/>
                  <a:pt x="408" y="233"/>
                </a:cubicBezTo>
                <a:cubicBezTo>
                  <a:pt x="461" y="195"/>
                  <a:pt x="499" y="14"/>
                  <a:pt x="499" y="7"/>
                </a:cubicBezTo>
                <a:cubicBezTo>
                  <a:pt x="499" y="0"/>
                  <a:pt x="461" y="158"/>
                  <a:pt x="408" y="188"/>
                </a:cubicBezTo>
                <a:cubicBezTo>
                  <a:pt x="355" y="218"/>
                  <a:pt x="235" y="165"/>
                  <a:pt x="182" y="188"/>
                </a:cubicBezTo>
                <a:cubicBezTo>
                  <a:pt x="129" y="211"/>
                  <a:pt x="121" y="301"/>
                  <a:pt x="91" y="324"/>
                </a:cubicBezTo>
                <a:cubicBezTo>
                  <a:pt x="61" y="347"/>
                  <a:pt x="8" y="324"/>
                  <a:pt x="0" y="324"/>
                </a:cubicBezTo>
              </a:path>
            </a:pathLst>
          </a:cu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558804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542">
                                            <p:bg/>
                                          </p:spTgt>
                                        </p:tgtEl>
                                        <p:attrNameLst>
                                          <p:attrName>style.visibility</p:attrName>
                                        </p:attrNameLst>
                                      </p:cBhvr>
                                      <p:to>
                                        <p:strVal val="visible"/>
                                      </p:to>
                                    </p:set>
                                    <p:animEffect transition="in" filter="box(in)">
                                      <p:cBhvr>
                                        <p:cTn id="7" dur="500"/>
                                        <p:tgtEl>
                                          <p:spTgt spid="6554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42">
                                            <p:txEl>
                                              <p:pRg st="0" end="0"/>
                                            </p:txEl>
                                          </p:spTgt>
                                        </p:tgtEl>
                                        <p:attrNameLst>
                                          <p:attrName>style.visibility</p:attrName>
                                        </p:attrNameLst>
                                      </p:cBhvr>
                                      <p:to>
                                        <p:strVal val="visible"/>
                                      </p:to>
                                    </p:set>
                                    <p:animEffect transition="in" filter="box(in)">
                                      <p:cBhvr>
                                        <p:cTn id="12" dur="500"/>
                                        <p:tgtEl>
                                          <p:spTgt spid="655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5540"/>
                                        </p:tgtEl>
                                        <p:attrNameLst>
                                          <p:attrName>style.visibility</p:attrName>
                                        </p:attrNameLst>
                                      </p:cBhvr>
                                      <p:to>
                                        <p:strVal val="visible"/>
                                      </p:to>
                                    </p:set>
                                    <p:anim calcmode="lin" valueType="num">
                                      <p:cBhvr additive="base">
                                        <p:cTn id="17" dur="500" fill="hold"/>
                                        <p:tgtEl>
                                          <p:spTgt spid="65540"/>
                                        </p:tgtEl>
                                        <p:attrNameLst>
                                          <p:attrName>ppt_x</p:attrName>
                                        </p:attrNameLst>
                                      </p:cBhvr>
                                      <p:tavLst>
                                        <p:tav tm="0">
                                          <p:val>
                                            <p:strVal val="#ppt_x"/>
                                          </p:val>
                                        </p:tav>
                                        <p:tav tm="100000">
                                          <p:val>
                                            <p:strVal val="#ppt_x"/>
                                          </p:val>
                                        </p:tav>
                                      </p:tavLst>
                                    </p:anim>
                                    <p:anim calcmode="lin" valueType="num">
                                      <p:cBhvr additive="base">
                                        <p:cTn id="1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5562"/>
                                        </p:tgtEl>
                                        <p:attrNameLst>
                                          <p:attrName>style.visibility</p:attrName>
                                        </p:attrNameLst>
                                      </p:cBhvr>
                                      <p:to>
                                        <p:strVal val="visible"/>
                                      </p:to>
                                    </p:set>
                                    <p:anim calcmode="lin" valueType="num">
                                      <p:cBhvr additive="base">
                                        <p:cTn id="23" dur="500" fill="hold"/>
                                        <p:tgtEl>
                                          <p:spTgt spid="65562"/>
                                        </p:tgtEl>
                                        <p:attrNameLst>
                                          <p:attrName>ppt_x</p:attrName>
                                        </p:attrNameLst>
                                      </p:cBhvr>
                                      <p:tavLst>
                                        <p:tav tm="0">
                                          <p:val>
                                            <p:strVal val="#ppt_x"/>
                                          </p:val>
                                        </p:tav>
                                        <p:tav tm="100000">
                                          <p:val>
                                            <p:strVal val="#ppt_x"/>
                                          </p:val>
                                        </p:tav>
                                      </p:tavLst>
                                    </p:anim>
                                    <p:anim calcmode="lin" valueType="num">
                                      <p:cBhvr additive="base">
                                        <p:cTn id="24" dur="500" fill="hold"/>
                                        <p:tgtEl>
                                          <p:spTgt spid="655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5561"/>
                                        </p:tgtEl>
                                        <p:attrNameLst>
                                          <p:attrName>style.visibility</p:attrName>
                                        </p:attrNameLst>
                                      </p:cBhvr>
                                      <p:to>
                                        <p:strVal val="visible"/>
                                      </p:to>
                                    </p:set>
                                    <p:anim calcmode="lin" valueType="num">
                                      <p:cBhvr additive="base">
                                        <p:cTn id="27" dur="500" fill="hold"/>
                                        <p:tgtEl>
                                          <p:spTgt spid="65561"/>
                                        </p:tgtEl>
                                        <p:attrNameLst>
                                          <p:attrName>ppt_x</p:attrName>
                                        </p:attrNameLst>
                                      </p:cBhvr>
                                      <p:tavLst>
                                        <p:tav tm="0">
                                          <p:val>
                                            <p:strVal val="#ppt_x"/>
                                          </p:val>
                                        </p:tav>
                                        <p:tav tm="100000">
                                          <p:val>
                                            <p:strVal val="#ppt_x"/>
                                          </p:val>
                                        </p:tav>
                                      </p:tavLst>
                                    </p:anim>
                                    <p:anim calcmode="lin" valueType="num">
                                      <p:cBhvr additive="base">
                                        <p:cTn id="28" dur="500" fill="hold"/>
                                        <p:tgtEl>
                                          <p:spTgt spid="6556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5558"/>
                                        </p:tgtEl>
                                        <p:attrNameLst>
                                          <p:attrName>style.visibility</p:attrName>
                                        </p:attrNameLst>
                                      </p:cBhvr>
                                      <p:to>
                                        <p:strVal val="visible"/>
                                      </p:to>
                                    </p:set>
                                    <p:anim calcmode="lin" valueType="num">
                                      <p:cBhvr additive="base">
                                        <p:cTn id="31" dur="500" fill="hold"/>
                                        <p:tgtEl>
                                          <p:spTgt spid="65558"/>
                                        </p:tgtEl>
                                        <p:attrNameLst>
                                          <p:attrName>ppt_x</p:attrName>
                                        </p:attrNameLst>
                                      </p:cBhvr>
                                      <p:tavLst>
                                        <p:tav tm="0">
                                          <p:val>
                                            <p:strVal val="#ppt_x"/>
                                          </p:val>
                                        </p:tav>
                                        <p:tav tm="100000">
                                          <p:val>
                                            <p:strVal val="#ppt_x"/>
                                          </p:val>
                                        </p:tav>
                                      </p:tavLst>
                                    </p:anim>
                                    <p:anim calcmode="lin" valueType="num">
                                      <p:cBhvr additive="base">
                                        <p:cTn id="32" dur="500" fill="hold"/>
                                        <p:tgtEl>
                                          <p:spTgt spid="655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5560"/>
                                        </p:tgtEl>
                                        <p:attrNameLst>
                                          <p:attrName>style.visibility</p:attrName>
                                        </p:attrNameLst>
                                      </p:cBhvr>
                                      <p:to>
                                        <p:strVal val="visible"/>
                                      </p:to>
                                    </p:set>
                                    <p:anim calcmode="lin" valueType="num">
                                      <p:cBhvr additive="base">
                                        <p:cTn id="35" dur="500" fill="hold"/>
                                        <p:tgtEl>
                                          <p:spTgt spid="65560"/>
                                        </p:tgtEl>
                                        <p:attrNameLst>
                                          <p:attrName>ppt_x</p:attrName>
                                        </p:attrNameLst>
                                      </p:cBhvr>
                                      <p:tavLst>
                                        <p:tav tm="0">
                                          <p:val>
                                            <p:strVal val="#ppt_x"/>
                                          </p:val>
                                        </p:tav>
                                        <p:tav tm="100000">
                                          <p:val>
                                            <p:strVal val="#ppt_x"/>
                                          </p:val>
                                        </p:tav>
                                      </p:tavLst>
                                    </p:anim>
                                    <p:anim calcmode="lin" valueType="num">
                                      <p:cBhvr additive="base">
                                        <p:cTn id="36" dur="500" fill="hold"/>
                                        <p:tgtEl>
                                          <p:spTgt spid="6556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5557"/>
                                        </p:tgtEl>
                                        <p:attrNameLst>
                                          <p:attrName>style.visibility</p:attrName>
                                        </p:attrNameLst>
                                      </p:cBhvr>
                                      <p:to>
                                        <p:strVal val="visible"/>
                                      </p:to>
                                    </p:set>
                                    <p:anim calcmode="lin" valueType="num">
                                      <p:cBhvr additive="base">
                                        <p:cTn id="39" dur="500" fill="hold"/>
                                        <p:tgtEl>
                                          <p:spTgt spid="65557"/>
                                        </p:tgtEl>
                                        <p:attrNameLst>
                                          <p:attrName>ppt_x</p:attrName>
                                        </p:attrNameLst>
                                      </p:cBhvr>
                                      <p:tavLst>
                                        <p:tav tm="0">
                                          <p:val>
                                            <p:strVal val="#ppt_x"/>
                                          </p:val>
                                        </p:tav>
                                        <p:tav tm="100000">
                                          <p:val>
                                            <p:strVal val="#ppt_x"/>
                                          </p:val>
                                        </p:tav>
                                      </p:tavLst>
                                    </p:anim>
                                    <p:anim calcmode="lin" valueType="num">
                                      <p:cBhvr additive="base">
                                        <p:cTn id="40" dur="500" fill="hold"/>
                                        <p:tgtEl>
                                          <p:spTgt spid="6555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559"/>
                                        </p:tgtEl>
                                        <p:attrNameLst>
                                          <p:attrName>style.visibility</p:attrName>
                                        </p:attrNameLst>
                                      </p:cBhvr>
                                      <p:to>
                                        <p:strVal val="visible"/>
                                      </p:to>
                                    </p:set>
                                    <p:anim calcmode="lin" valueType="num">
                                      <p:cBhvr additive="base">
                                        <p:cTn id="43" dur="500" fill="hold"/>
                                        <p:tgtEl>
                                          <p:spTgt spid="65559"/>
                                        </p:tgtEl>
                                        <p:attrNameLst>
                                          <p:attrName>ppt_x</p:attrName>
                                        </p:attrNameLst>
                                      </p:cBhvr>
                                      <p:tavLst>
                                        <p:tav tm="0">
                                          <p:val>
                                            <p:strVal val="#ppt_x"/>
                                          </p:val>
                                        </p:tav>
                                        <p:tav tm="100000">
                                          <p:val>
                                            <p:strVal val="#ppt_x"/>
                                          </p:val>
                                        </p:tav>
                                      </p:tavLst>
                                    </p:anim>
                                    <p:anim calcmode="lin" valueType="num">
                                      <p:cBhvr additive="base">
                                        <p:cTn id="44" dur="500" fill="hold"/>
                                        <p:tgtEl>
                                          <p:spTgt spid="65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build="p" animBg="1"/>
      <p:bldP spid="65557" grpId="0" animBg="1"/>
      <p:bldP spid="65558" grpId="0" animBg="1"/>
      <p:bldP spid="65559" grpId="0" animBg="1"/>
      <p:bldP spid="65560" grpId="0" animBg="1"/>
      <p:bldP spid="65561" grpId="0" animBg="1"/>
      <p:bldP spid="6556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1042988" y="452438"/>
            <a:ext cx="433387" cy="6145212"/>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a:p>
            <a:pPr eaLnBrk="1" hangingPunct="1">
              <a:spcBef>
                <a:spcPct val="50000"/>
              </a:spcBef>
            </a:pPr>
            <a:endParaRPr lang="tr-TR"/>
          </a:p>
        </p:txBody>
      </p:sp>
      <p:sp>
        <p:nvSpPr>
          <p:cNvPr id="67593" name="AutoShape 9"/>
          <p:cNvSpPr>
            <a:spLocks noChangeArrowheads="1"/>
          </p:cNvSpPr>
          <p:nvPr/>
        </p:nvSpPr>
        <p:spPr bwMode="auto">
          <a:xfrm>
            <a:off x="4067175" y="5876925"/>
            <a:ext cx="3529013" cy="865188"/>
          </a:xfrm>
          <a:prstGeom prst="wedgeRoundRectCallout">
            <a:avLst>
              <a:gd name="adj1" fmla="val -122560"/>
              <a:gd name="adj2" fmla="val 6514"/>
              <a:gd name="adj3" fmla="val 16667"/>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67595" name="AutoShape 11"/>
          <p:cNvSpPr>
            <a:spLocks noChangeArrowheads="1"/>
          </p:cNvSpPr>
          <p:nvPr/>
        </p:nvSpPr>
        <p:spPr bwMode="auto">
          <a:xfrm>
            <a:off x="3276600" y="260350"/>
            <a:ext cx="4105275" cy="863600"/>
          </a:xfrm>
          <a:prstGeom prst="wedgeRoundRectCallout">
            <a:avLst>
              <a:gd name="adj1" fmla="val -97991"/>
              <a:gd name="adj2" fmla="val 50551"/>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67596" name="AutoShape 12"/>
          <p:cNvSpPr>
            <a:spLocks noChangeArrowheads="1"/>
          </p:cNvSpPr>
          <p:nvPr/>
        </p:nvSpPr>
        <p:spPr bwMode="auto">
          <a:xfrm>
            <a:off x="4140200" y="1268413"/>
            <a:ext cx="3455988" cy="793750"/>
          </a:xfrm>
          <a:prstGeom prst="wedgeRoundRectCallout">
            <a:avLst>
              <a:gd name="adj1" fmla="val -132773"/>
              <a:gd name="adj2" fmla="val 46602"/>
              <a:gd name="adj3" fmla="val 1666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67597" name="AutoShape 13"/>
          <p:cNvSpPr>
            <a:spLocks noChangeArrowheads="1"/>
          </p:cNvSpPr>
          <p:nvPr/>
        </p:nvSpPr>
        <p:spPr bwMode="auto">
          <a:xfrm>
            <a:off x="3635375" y="2276475"/>
            <a:ext cx="5040313" cy="1008063"/>
          </a:xfrm>
          <a:prstGeom prst="wedgeRoundRectCallout">
            <a:avLst>
              <a:gd name="adj1" fmla="val -92676"/>
              <a:gd name="adj2" fmla="val 30157"/>
              <a:gd name="adj3" fmla="val 16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67598" name="AutoShape 14"/>
          <p:cNvSpPr>
            <a:spLocks noChangeArrowheads="1"/>
          </p:cNvSpPr>
          <p:nvPr/>
        </p:nvSpPr>
        <p:spPr bwMode="auto">
          <a:xfrm>
            <a:off x="2843213" y="3500438"/>
            <a:ext cx="5545137" cy="935037"/>
          </a:xfrm>
          <a:prstGeom prst="wedgeRoundRectCallout">
            <a:avLst>
              <a:gd name="adj1" fmla="val -71903"/>
              <a:gd name="adj2" fmla="val 14514"/>
              <a:gd name="adj3" fmla="val 16667"/>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67599" name="AutoShape 15"/>
          <p:cNvSpPr>
            <a:spLocks noChangeArrowheads="1"/>
          </p:cNvSpPr>
          <p:nvPr/>
        </p:nvSpPr>
        <p:spPr bwMode="auto">
          <a:xfrm>
            <a:off x="3635375" y="4724400"/>
            <a:ext cx="5111750" cy="1008063"/>
          </a:xfrm>
          <a:prstGeom prst="wedgeRoundRectCallout">
            <a:avLst>
              <a:gd name="adj1" fmla="val -94630"/>
              <a:gd name="adj2" fmla="val -7167"/>
              <a:gd name="adj3" fmla="val 16667"/>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67600" name="Text Box 16"/>
          <p:cNvSpPr txBox="1">
            <a:spLocks noChangeArrowheads="1"/>
          </p:cNvSpPr>
          <p:nvPr/>
        </p:nvSpPr>
        <p:spPr bwMode="auto">
          <a:xfrm>
            <a:off x="3492500" y="331788"/>
            <a:ext cx="41767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2000"/>
              <a:t>saflığı, netliği, tartışmasız olarak kabul edilen bilgileri temsil eder.</a:t>
            </a:r>
          </a:p>
        </p:txBody>
      </p:sp>
      <p:sp>
        <p:nvSpPr>
          <p:cNvPr id="67601" name="Text Box 17"/>
          <p:cNvSpPr txBox="1">
            <a:spLocks noChangeArrowheads="1"/>
          </p:cNvSpPr>
          <p:nvPr/>
        </p:nvSpPr>
        <p:spPr bwMode="auto">
          <a:xfrm>
            <a:off x="4284663" y="1268413"/>
            <a:ext cx="30241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2400"/>
              <a:t>tutkuları, duyguları, sezgileri temsil eder.</a:t>
            </a:r>
          </a:p>
        </p:txBody>
      </p:sp>
      <p:sp>
        <p:nvSpPr>
          <p:cNvPr id="67602" name="Text Box 18"/>
          <p:cNvSpPr txBox="1">
            <a:spLocks noChangeArrowheads="1"/>
          </p:cNvSpPr>
          <p:nvPr/>
        </p:nvSpPr>
        <p:spPr bwMode="auto">
          <a:xfrm>
            <a:off x="3708400" y="2492375"/>
            <a:ext cx="5040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2000">
                <a:solidFill>
                  <a:schemeClr val="bg1"/>
                </a:solidFill>
              </a:rPr>
              <a:t>olumsuzlukları riskleri, o kararın alınması durumundaki tehlikeleri temsil eder.</a:t>
            </a:r>
          </a:p>
        </p:txBody>
      </p:sp>
      <p:sp>
        <p:nvSpPr>
          <p:cNvPr id="67603" name="Text Box 19"/>
          <p:cNvSpPr txBox="1">
            <a:spLocks noChangeArrowheads="1"/>
          </p:cNvSpPr>
          <p:nvPr/>
        </p:nvSpPr>
        <p:spPr bwMode="auto">
          <a:xfrm>
            <a:off x="2987675" y="3573463"/>
            <a:ext cx="52419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spcBef>
                <a:spcPct val="20000"/>
              </a:spcBef>
            </a:pPr>
            <a:r>
              <a:rPr lang="tr-TR" sz="2000"/>
              <a:t>olumlulukları, avantajları, o kararın alınması durumunda sağlanacak fırsatları ve yararları temsil eder. </a:t>
            </a:r>
          </a:p>
        </p:txBody>
      </p:sp>
      <p:sp>
        <p:nvSpPr>
          <p:cNvPr id="67604" name="Text Box 20"/>
          <p:cNvSpPr txBox="1">
            <a:spLocks noChangeArrowheads="1"/>
          </p:cNvSpPr>
          <p:nvPr/>
        </p:nvSpPr>
        <p:spPr bwMode="auto">
          <a:xfrm>
            <a:off x="3779838" y="4724400"/>
            <a:ext cx="4752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2000"/>
              <a:t>yaratıcılığı, üretgenliği bu kararın alınması durumunda daha nelerin yapılabileceğini temsil eder</a:t>
            </a:r>
          </a:p>
        </p:txBody>
      </p:sp>
      <p:sp>
        <p:nvSpPr>
          <p:cNvPr id="67605" name="Text Box 21"/>
          <p:cNvSpPr txBox="1">
            <a:spLocks noChangeArrowheads="1"/>
          </p:cNvSpPr>
          <p:nvPr/>
        </p:nvSpPr>
        <p:spPr bwMode="auto">
          <a:xfrm>
            <a:off x="4067175" y="5949950"/>
            <a:ext cx="3671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2000"/>
              <a:t>serinkanlı bir biçimde karar vermeyi temsil eder.</a:t>
            </a:r>
          </a:p>
        </p:txBody>
      </p:sp>
      <p:sp>
        <p:nvSpPr>
          <p:cNvPr id="67606" name="Freeform 22"/>
          <p:cNvSpPr>
            <a:spLocks/>
          </p:cNvSpPr>
          <p:nvPr/>
        </p:nvSpPr>
        <p:spPr bwMode="auto">
          <a:xfrm>
            <a:off x="7451725" y="5734050"/>
            <a:ext cx="541338" cy="466725"/>
          </a:xfrm>
          <a:custGeom>
            <a:avLst/>
            <a:gdLst>
              <a:gd name="T0" fmla="*/ 96838 w 341"/>
              <a:gd name="T1" fmla="*/ 371475 h 294"/>
              <a:gd name="T2" fmla="*/ 312738 w 341"/>
              <a:gd name="T3" fmla="*/ 11113 h 294"/>
              <a:gd name="T4" fmla="*/ 384175 w 341"/>
              <a:gd name="T5" fmla="*/ 442913 h 294"/>
              <a:gd name="T6" fmla="*/ 23813 w 341"/>
              <a:gd name="T7" fmla="*/ 155575 h 294"/>
              <a:gd name="T8" fmla="*/ 528638 w 341"/>
              <a:gd name="T9" fmla="*/ 155575 h 294"/>
              <a:gd name="T10" fmla="*/ 96838 w 341"/>
              <a:gd name="T11" fmla="*/ 371475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1" h="294">
                <a:moveTo>
                  <a:pt x="61" y="234"/>
                </a:moveTo>
                <a:cubicBezTo>
                  <a:pt x="38" y="219"/>
                  <a:pt x="167" y="0"/>
                  <a:pt x="197" y="7"/>
                </a:cubicBezTo>
                <a:cubicBezTo>
                  <a:pt x="227" y="14"/>
                  <a:pt x="272" y="264"/>
                  <a:pt x="242" y="279"/>
                </a:cubicBezTo>
                <a:cubicBezTo>
                  <a:pt x="212" y="294"/>
                  <a:pt x="0" y="128"/>
                  <a:pt x="15" y="98"/>
                </a:cubicBezTo>
                <a:cubicBezTo>
                  <a:pt x="30" y="68"/>
                  <a:pt x="325" y="75"/>
                  <a:pt x="333" y="98"/>
                </a:cubicBezTo>
                <a:cubicBezTo>
                  <a:pt x="341" y="121"/>
                  <a:pt x="84" y="249"/>
                  <a:pt x="61" y="234"/>
                </a:cubicBezTo>
                <a:close/>
              </a:path>
            </a:pathLst>
          </a:custGeom>
          <a:solidFill>
            <a:srgbClr val="00FF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7" name="Freeform 23"/>
          <p:cNvSpPr>
            <a:spLocks/>
          </p:cNvSpPr>
          <p:nvPr/>
        </p:nvSpPr>
        <p:spPr bwMode="auto">
          <a:xfrm>
            <a:off x="7308850" y="188913"/>
            <a:ext cx="541338" cy="466725"/>
          </a:xfrm>
          <a:custGeom>
            <a:avLst/>
            <a:gdLst>
              <a:gd name="T0" fmla="*/ 96838 w 341"/>
              <a:gd name="T1" fmla="*/ 371475 h 294"/>
              <a:gd name="T2" fmla="*/ 312738 w 341"/>
              <a:gd name="T3" fmla="*/ 11113 h 294"/>
              <a:gd name="T4" fmla="*/ 384175 w 341"/>
              <a:gd name="T5" fmla="*/ 442913 h 294"/>
              <a:gd name="T6" fmla="*/ 23813 w 341"/>
              <a:gd name="T7" fmla="*/ 155575 h 294"/>
              <a:gd name="T8" fmla="*/ 528638 w 341"/>
              <a:gd name="T9" fmla="*/ 155575 h 294"/>
              <a:gd name="T10" fmla="*/ 96838 w 341"/>
              <a:gd name="T11" fmla="*/ 371475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1" h="294">
                <a:moveTo>
                  <a:pt x="61" y="234"/>
                </a:moveTo>
                <a:cubicBezTo>
                  <a:pt x="38" y="219"/>
                  <a:pt x="167" y="0"/>
                  <a:pt x="197" y="7"/>
                </a:cubicBezTo>
                <a:cubicBezTo>
                  <a:pt x="227" y="14"/>
                  <a:pt x="272" y="264"/>
                  <a:pt x="242" y="279"/>
                </a:cubicBezTo>
                <a:cubicBezTo>
                  <a:pt x="212" y="294"/>
                  <a:pt x="0" y="128"/>
                  <a:pt x="15" y="98"/>
                </a:cubicBezTo>
                <a:cubicBezTo>
                  <a:pt x="30" y="68"/>
                  <a:pt x="325" y="75"/>
                  <a:pt x="333" y="98"/>
                </a:cubicBezTo>
                <a:cubicBezTo>
                  <a:pt x="341" y="121"/>
                  <a:pt x="84" y="249"/>
                  <a:pt x="61" y="234"/>
                </a:cubicBezTo>
                <a:close/>
              </a:path>
            </a:pathLst>
          </a:custGeom>
          <a:solidFill>
            <a:srgbClr val="00FF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8" name="Freeform 24"/>
          <p:cNvSpPr>
            <a:spLocks/>
          </p:cNvSpPr>
          <p:nvPr/>
        </p:nvSpPr>
        <p:spPr bwMode="auto">
          <a:xfrm>
            <a:off x="7308850" y="1196975"/>
            <a:ext cx="541338" cy="466725"/>
          </a:xfrm>
          <a:custGeom>
            <a:avLst/>
            <a:gdLst>
              <a:gd name="T0" fmla="*/ 96838 w 341"/>
              <a:gd name="T1" fmla="*/ 371475 h 294"/>
              <a:gd name="T2" fmla="*/ 312738 w 341"/>
              <a:gd name="T3" fmla="*/ 11113 h 294"/>
              <a:gd name="T4" fmla="*/ 384175 w 341"/>
              <a:gd name="T5" fmla="*/ 442913 h 294"/>
              <a:gd name="T6" fmla="*/ 23813 w 341"/>
              <a:gd name="T7" fmla="*/ 155575 h 294"/>
              <a:gd name="T8" fmla="*/ 528638 w 341"/>
              <a:gd name="T9" fmla="*/ 155575 h 294"/>
              <a:gd name="T10" fmla="*/ 96838 w 341"/>
              <a:gd name="T11" fmla="*/ 371475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1" h="294">
                <a:moveTo>
                  <a:pt x="61" y="234"/>
                </a:moveTo>
                <a:cubicBezTo>
                  <a:pt x="38" y="219"/>
                  <a:pt x="167" y="0"/>
                  <a:pt x="197" y="7"/>
                </a:cubicBezTo>
                <a:cubicBezTo>
                  <a:pt x="227" y="14"/>
                  <a:pt x="272" y="264"/>
                  <a:pt x="242" y="279"/>
                </a:cubicBezTo>
                <a:cubicBezTo>
                  <a:pt x="212" y="294"/>
                  <a:pt x="0" y="128"/>
                  <a:pt x="15" y="98"/>
                </a:cubicBezTo>
                <a:cubicBezTo>
                  <a:pt x="30" y="68"/>
                  <a:pt x="325" y="75"/>
                  <a:pt x="333" y="98"/>
                </a:cubicBezTo>
                <a:cubicBezTo>
                  <a:pt x="341" y="121"/>
                  <a:pt x="84" y="249"/>
                  <a:pt x="61" y="234"/>
                </a:cubicBezTo>
                <a:close/>
              </a:path>
            </a:pathLst>
          </a:custGeom>
          <a:solidFill>
            <a:srgbClr val="00FF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9" name="Freeform 25"/>
          <p:cNvSpPr>
            <a:spLocks/>
          </p:cNvSpPr>
          <p:nvPr/>
        </p:nvSpPr>
        <p:spPr bwMode="auto">
          <a:xfrm>
            <a:off x="8388350" y="2205038"/>
            <a:ext cx="541338" cy="466725"/>
          </a:xfrm>
          <a:custGeom>
            <a:avLst/>
            <a:gdLst>
              <a:gd name="T0" fmla="*/ 96838 w 341"/>
              <a:gd name="T1" fmla="*/ 371475 h 294"/>
              <a:gd name="T2" fmla="*/ 312738 w 341"/>
              <a:gd name="T3" fmla="*/ 11113 h 294"/>
              <a:gd name="T4" fmla="*/ 384175 w 341"/>
              <a:gd name="T5" fmla="*/ 442913 h 294"/>
              <a:gd name="T6" fmla="*/ 23813 w 341"/>
              <a:gd name="T7" fmla="*/ 155575 h 294"/>
              <a:gd name="T8" fmla="*/ 528638 w 341"/>
              <a:gd name="T9" fmla="*/ 155575 h 294"/>
              <a:gd name="T10" fmla="*/ 96838 w 341"/>
              <a:gd name="T11" fmla="*/ 371475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1" h="294">
                <a:moveTo>
                  <a:pt x="61" y="234"/>
                </a:moveTo>
                <a:cubicBezTo>
                  <a:pt x="38" y="219"/>
                  <a:pt x="167" y="0"/>
                  <a:pt x="197" y="7"/>
                </a:cubicBezTo>
                <a:cubicBezTo>
                  <a:pt x="227" y="14"/>
                  <a:pt x="272" y="264"/>
                  <a:pt x="242" y="279"/>
                </a:cubicBezTo>
                <a:cubicBezTo>
                  <a:pt x="212" y="294"/>
                  <a:pt x="0" y="128"/>
                  <a:pt x="15" y="98"/>
                </a:cubicBezTo>
                <a:cubicBezTo>
                  <a:pt x="30" y="68"/>
                  <a:pt x="325" y="75"/>
                  <a:pt x="333" y="98"/>
                </a:cubicBezTo>
                <a:cubicBezTo>
                  <a:pt x="341" y="121"/>
                  <a:pt x="84" y="249"/>
                  <a:pt x="61" y="234"/>
                </a:cubicBezTo>
                <a:close/>
              </a:path>
            </a:pathLst>
          </a:custGeom>
          <a:solidFill>
            <a:srgbClr val="00FF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10" name="Freeform 26"/>
          <p:cNvSpPr>
            <a:spLocks/>
          </p:cNvSpPr>
          <p:nvPr/>
        </p:nvSpPr>
        <p:spPr bwMode="auto">
          <a:xfrm>
            <a:off x="8101013" y="3500438"/>
            <a:ext cx="541337" cy="466725"/>
          </a:xfrm>
          <a:custGeom>
            <a:avLst/>
            <a:gdLst>
              <a:gd name="T0" fmla="*/ 96837 w 341"/>
              <a:gd name="T1" fmla="*/ 371475 h 294"/>
              <a:gd name="T2" fmla="*/ 312737 w 341"/>
              <a:gd name="T3" fmla="*/ 11113 h 294"/>
              <a:gd name="T4" fmla="*/ 384175 w 341"/>
              <a:gd name="T5" fmla="*/ 442913 h 294"/>
              <a:gd name="T6" fmla="*/ 23812 w 341"/>
              <a:gd name="T7" fmla="*/ 155575 h 294"/>
              <a:gd name="T8" fmla="*/ 528637 w 341"/>
              <a:gd name="T9" fmla="*/ 155575 h 294"/>
              <a:gd name="T10" fmla="*/ 96837 w 341"/>
              <a:gd name="T11" fmla="*/ 371475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1" h="294">
                <a:moveTo>
                  <a:pt x="61" y="234"/>
                </a:moveTo>
                <a:cubicBezTo>
                  <a:pt x="38" y="219"/>
                  <a:pt x="167" y="0"/>
                  <a:pt x="197" y="7"/>
                </a:cubicBezTo>
                <a:cubicBezTo>
                  <a:pt x="227" y="14"/>
                  <a:pt x="272" y="264"/>
                  <a:pt x="242" y="279"/>
                </a:cubicBezTo>
                <a:cubicBezTo>
                  <a:pt x="212" y="294"/>
                  <a:pt x="0" y="128"/>
                  <a:pt x="15" y="98"/>
                </a:cubicBezTo>
                <a:cubicBezTo>
                  <a:pt x="30" y="68"/>
                  <a:pt x="325" y="75"/>
                  <a:pt x="333" y="98"/>
                </a:cubicBezTo>
                <a:cubicBezTo>
                  <a:pt x="341" y="121"/>
                  <a:pt x="84" y="249"/>
                  <a:pt x="61" y="234"/>
                </a:cubicBezTo>
                <a:close/>
              </a:path>
            </a:pathLst>
          </a:custGeom>
          <a:solidFill>
            <a:srgbClr val="00FF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11" name="Freeform 27"/>
          <p:cNvSpPr>
            <a:spLocks/>
          </p:cNvSpPr>
          <p:nvPr/>
        </p:nvSpPr>
        <p:spPr bwMode="auto">
          <a:xfrm>
            <a:off x="8316913" y="4652963"/>
            <a:ext cx="541337" cy="466725"/>
          </a:xfrm>
          <a:custGeom>
            <a:avLst/>
            <a:gdLst>
              <a:gd name="T0" fmla="*/ 96837 w 341"/>
              <a:gd name="T1" fmla="*/ 371475 h 294"/>
              <a:gd name="T2" fmla="*/ 312737 w 341"/>
              <a:gd name="T3" fmla="*/ 11113 h 294"/>
              <a:gd name="T4" fmla="*/ 384175 w 341"/>
              <a:gd name="T5" fmla="*/ 442913 h 294"/>
              <a:gd name="T6" fmla="*/ 23812 w 341"/>
              <a:gd name="T7" fmla="*/ 155575 h 294"/>
              <a:gd name="T8" fmla="*/ 528637 w 341"/>
              <a:gd name="T9" fmla="*/ 155575 h 294"/>
              <a:gd name="T10" fmla="*/ 96837 w 341"/>
              <a:gd name="T11" fmla="*/ 371475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1" h="294">
                <a:moveTo>
                  <a:pt x="61" y="234"/>
                </a:moveTo>
                <a:cubicBezTo>
                  <a:pt x="38" y="219"/>
                  <a:pt x="167" y="0"/>
                  <a:pt x="197" y="7"/>
                </a:cubicBezTo>
                <a:cubicBezTo>
                  <a:pt x="227" y="14"/>
                  <a:pt x="272" y="264"/>
                  <a:pt x="242" y="279"/>
                </a:cubicBezTo>
                <a:cubicBezTo>
                  <a:pt x="212" y="294"/>
                  <a:pt x="0" y="128"/>
                  <a:pt x="15" y="98"/>
                </a:cubicBezTo>
                <a:cubicBezTo>
                  <a:pt x="30" y="68"/>
                  <a:pt x="325" y="75"/>
                  <a:pt x="333" y="98"/>
                </a:cubicBezTo>
                <a:cubicBezTo>
                  <a:pt x="341" y="121"/>
                  <a:pt x="84" y="249"/>
                  <a:pt x="61" y="234"/>
                </a:cubicBezTo>
                <a:close/>
              </a:path>
            </a:pathLst>
          </a:custGeom>
          <a:solidFill>
            <a:srgbClr val="00FF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15" name="Freeform 31"/>
          <p:cNvSpPr>
            <a:spLocks/>
          </p:cNvSpPr>
          <p:nvPr/>
        </p:nvSpPr>
        <p:spPr bwMode="auto">
          <a:xfrm>
            <a:off x="34925" y="620713"/>
            <a:ext cx="1512888" cy="936625"/>
          </a:xfrm>
          <a:custGeom>
            <a:avLst/>
            <a:gdLst>
              <a:gd name="T0" fmla="*/ 378754 w 1422"/>
              <a:gd name="T1" fmla="*/ 715563 h 1216"/>
              <a:gd name="T2" fmla="*/ 329814 w 1422"/>
              <a:gd name="T3" fmla="*/ 156361 h 1216"/>
              <a:gd name="T4" fmla="*/ 1102217 w 1422"/>
              <a:gd name="T5" fmla="*/ 87038 h 1216"/>
              <a:gd name="T6" fmla="*/ 1054340 w 1422"/>
              <a:gd name="T7" fmla="*/ 680902 h 1216"/>
              <a:gd name="T8" fmla="*/ 1199033 w 1422"/>
              <a:gd name="T9" fmla="*/ 610809 h 1216"/>
              <a:gd name="T10" fmla="*/ 1343725 w 1422"/>
              <a:gd name="T11" fmla="*/ 890410 h 1216"/>
              <a:gd name="T12" fmla="*/ 185121 w 1422"/>
              <a:gd name="T13" fmla="*/ 890410 h 1216"/>
              <a:gd name="T14" fmla="*/ 234061 w 1422"/>
              <a:gd name="T15" fmla="*/ 680902 h 1216"/>
              <a:gd name="T16" fmla="*/ 378754 w 1422"/>
              <a:gd name="T17" fmla="*/ 715563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2" h="1216">
                <a:moveTo>
                  <a:pt x="356" y="929"/>
                </a:moveTo>
                <a:cubicBezTo>
                  <a:pt x="371" y="816"/>
                  <a:pt x="197" y="339"/>
                  <a:pt x="310" y="203"/>
                </a:cubicBezTo>
                <a:cubicBezTo>
                  <a:pt x="423" y="67"/>
                  <a:pt x="923" y="0"/>
                  <a:pt x="1036" y="113"/>
                </a:cubicBezTo>
                <a:cubicBezTo>
                  <a:pt x="1149" y="226"/>
                  <a:pt x="976" y="771"/>
                  <a:pt x="991" y="884"/>
                </a:cubicBezTo>
                <a:cubicBezTo>
                  <a:pt x="1006" y="997"/>
                  <a:pt x="1082" y="748"/>
                  <a:pt x="1127" y="793"/>
                </a:cubicBezTo>
                <a:cubicBezTo>
                  <a:pt x="1172" y="838"/>
                  <a:pt x="1422" y="1096"/>
                  <a:pt x="1263" y="1156"/>
                </a:cubicBezTo>
                <a:cubicBezTo>
                  <a:pt x="1104" y="1216"/>
                  <a:pt x="348" y="1201"/>
                  <a:pt x="174" y="1156"/>
                </a:cubicBezTo>
                <a:cubicBezTo>
                  <a:pt x="0" y="1111"/>
                  <a:pt x="190" y="922"/>
                  <a:pt x="220" y="884"/>
                </a:cubicBezTo>
                <a:cubicBezTo>
                  <a:pt x="250" y="846"/>
                  <a:pt x="341" y="1042"/>
                  <a:pt x="356" y="929"/>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20" name="Freeform 36"/>
          <p:cNvSpPr>
            <a:spLocks/>
          </p:cNvSpPr>
          <p:nvPr/>
        </p:nvSpPr>
        <p:spPr bwMode="auto">
          <a:xfrm>
            <a:off x="34925" y="1557338"/>
            <a:ext cx="1512888" cy="936625"/>
          </a:xfrm>
          <a:custGeom>
            <a:avLst/>
            <a:gdLst>
              <a:gd name="T0" fmla="*/ 378754 w 1422"/>
              <a:gd name="T1" fmla="*/ 715563 h 1216"/>
              <a:gd name="T2" fmla="*/ 329814 w 1422"/>
              <a:gd name="T3" fmla="*/ 156361 h 1216"/>
              <a:gd name="T4" fmla="*/ 1102217 w 1422"/>
              <a:gd name="T5" fmla="*/ 87038 h 1216"/>
              <a:gd name="T6" fmla="*/ 1054340 w 1422"/>
              <a:gd name="T7" fmla="*/ 680902 h 1216"/>
              <a:gd name="T8" fmla="*/ 1199033 w 1422"/>
              <a:gd name="T9" fmla="*/ 610809 h 1216"/>
              <a:gd name="T10" fmla="*/ 1343725 w 1422"/>
              <a:gd name="T11" fmla="*/ 890410 h 1216"/>
              <a:gd name="T12" fmla="*/ 185121 w 1422"/>
              <a:gd name="T13" fmla="*/ 890410 h 1216"/>
              <a:gd name="T14" fmla="*/ 234061 w 1422"/>
              <a:gd name="T15" fmla="*/ 680902 h 1216"/>
              <a:gd name="T16" fmla="*/ 378754 w 1422"/>
              <a:gd name="T17" fmla="*/ 715563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2" h="1216">
                <a:moveTo>
                  <a:pt x="356" y="929"/>
                </a:moveTo>
                <a:cubicBezTo>
                  <a:pt x="371" y="816"/>
                  <a:pt x="197" y="339"/>
                  <a:pt x="310" y="203"/>
                </a:cubicBezTo>
                <a:cubicBezTo>
                  <a:pt x="423" y="67"/>
                  <a:pt x="923" y="0"/>
                  <a:pt x="1036" y="113"/>
                </a:cubicBezTo>
                <a:cubicBezTo>
                  <a:pt x="1149" y="226"/>
                  <a:pt x="976" y="771"/>
                  <a:pt x="991" y="884"/>
                </a:cubicBezTo>
                <a:cubicBezTo>
                  <a:pt x="1006" y="997"/>
                  <a:pt x="1082" y="748"/>
                  <a:pt x="1127" y="793"/>
                </a:cubicBezTo>
                <a:cubicBezTo>
                  <a:pt x="1172" y="838"/>
                  <a:pt x="1422" y="1096"/>
                  <a:pt x="1263" y="1156"/>
                </a:cubicBezTo>
                <a:cubicBezTo>
                  <a:pt x="1104" y="1216"/>
                  <a:pt x="348" y="1201"/>
                  <a:pt x="174" y="1156"/>
                </a:cubicBezTo>
                <a:cubicBezTo>
                  <a:pt x="0" y="1111"/>
                  <a:pt x="190" y="922"/>
                  <a:pt x="220" y="884"/>
                </a:cubicBezTo>
                <a:cubicBezTo>
                  <a:pt x="250" y="846"/>
                  <a:pt x="341" y="1042"/>
                  <a:pt x="356" y="92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21" name="Freeform 37"/>
          <p:cNvSpPr>
            <a:spLocks/>
          </p:cNvSpPr>
          <p:nvPr/>
        </p:nvSpPr>
        <p:spPr bwMode="auto">
          <a:xfrm>
            <a:off x="34925" y="2565400"/>
            <a:ext cx="1512888" cy="936625"/>
          </a:xfrm>
          <a:custGeom>
            <a:avLst/>
            <a:gdLst>
              <a:gd name="T0" fmla="*/ 378754 w 1422"/>
              <a:gd name="T1" fmla="*/ 715563 h 1216"/>
              <a:gd name="T2" fmla="*/ 329814 w 1422"/>
              <a:gd name="T3" fmla="*/ 156361 h 1216"/>
              <a:gd name="T4" fmla="*/ 1102217 w 1422"/>
              <a:gd name="T5" fmla="*/ 87038 h 1216"/>
              <a:gd name="T6" fmla="*/ 1054340 w 1422"/>
              <a:gd name="T7" fmla="*/ 680902 h 1216"/>
              <a:gd name="T8" fmla="*/ 1199033 w 1422"/>
              <a:gd name="T9" fmla="*/ 610809 h 1216"/>
              <a:gd name="T10" fmla="*/ 1343725 w 1422"/>
              <a:gd name="T11" fmla="*/ 890410 h 1216"/>
              <a:gd name="T12" fmla="*/ 185121 w 1422"/>
              <a:gd name="T13" fmla="*/ 890410 h 1216"/>
              <a:gd name="T14" fmla="*/ 234061 w 1422"/>
              <a:gd name="T15" fmla="*/ 680902 h 1216"/>
              <a:gd name="T16" fmla="*/ 378754 w 1422"/>
              <a:gd name="T17" fmla="*/ 715563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2" h="1216">
                <a:moveTo>
                  <a:pt x="356" y="929"/>
                </a:moveTo>
                <a:cubicBezTo>
                  <a:pt x="371" y="816"/>
                  <a:pt x="197" y="339"/>
                  <a:pt x="310" y="203"/>
                </a:cubicBezTo>
                <a:cubicBezTo>
                  <a:pt x="423" y="67"/>
                  <a:pt x="923" y="0"/>
                  <a:pt x="1036" y="113"/>
                </a:cubicBezTo>
                <a:cubicBezTo>
                  <a:pt x="1149" y="226"/>
                  <a:pt x="976" y="771"/>
                  <a:pt x="991" y="884"/>
                </a:cubicBezTo>
                <a:cubicBezTo>
                  <a:pt x="1006" y="997"/>
                  <a:pt x="1082" y="748"/>
                  <a:pt x="1127" y="793"/>
                </a:cubicBezTo>
                <a:cubicBezTo>
                  <a:pt x="1172" y="838"/>
                  <a:pt x="1422" y="1096"/>
                  <a:pt x="1263" y="1156"/>
                </a:cubicBezTo>
                <a:cubicBezTo>
                  <a:pt x="1104" y="1216"/>
                  <a:pt x="348" y="1201"/>
                  <a:pt x="174" y="1156"/>
                </a:cubicBezTo>
                <a:cubicBezTo>
                  <a:pt x="0" y="1111"/>
                  <a:pt x="190" y="922"/>
                  <a:pt x="220" y="884"/>
                </a:cubicBezTo>
                <a:cubicBezTo>
                  <a:pt x="250" y="846"/>
                  <a:pt x="341" y="1042"/>
                  <a:pt x="356" y="929"/>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22" name="Freeform 38"/>
          <p:cNvSpPr>
            <a:spLocks/>
          </p:cNvSpPr>
          <p:nvPr/>
        </p:nvSpPr>
        <p:spPr bwMode="auto">
          <a:xfrm>
            <a:off x="34925" y="3573463"/>
            <a:ext cx="1512888" cy="936625"/>
          </a:xfrm>
          <a:custGeom>
            <a:avLst/>
            <a:gdLst>
              <a:gd name="T0" fmla="*/ 378754 w 1422"/>
              <a:gd name="T1" fmla="*/ 715563 h 1216"/>
              <a:gd name="T2" fmla="*/ 329814 w 1422"/>
              <a:gd name="T3" fmla="*/ 156361 h 1216"/>
              <a:gd name="T4" fmla="*/ 1102217 w 1422"/>
              <a:gd name="T5" fmla="*/ 87038 h 1216"/>
              <a:gd name="T6" fmla="*/ 1054340 w 1422"/>
              <a:gd name="T7" fmla="*/ 680902 h 1216"/>
              <a:gd name="T8" fmla="*/ 1199033 w 1422"/>
              <a:gd name="T9" fmla="*/ 610809 h 1216"/>
              <a:gd name="T10" fmla="*/ 1343725 w 1422"/>
              <a:gd name="T11" fmla="*/ 890410 h 1216"/>
              <a:gd name="T12" fmla="*/ 185121 w 1422"/>
              <a:gd name="T13" fmla="*/ 890410 h 1216"/>
              <a:gd name="T14" fmla="*/ 234061 w 1422"/>
              <a:gd name="T15" fmla="*/ 680902 h 1216"/>
              <a:gd name="T16" fmla="*/ 378754 w 1422"/>
              <a:gd name="T17" fmla="*/ 715563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2" h="1216">
                <a:moveTo>
                  <a:pt x="356" y="929"/>
                </a:moveTo>
                <a:cubicBezTo>
                  <a:pt x="371" y="816"/>
                  <a:pt x="197" y="339"/>
                  <a:pt x="310" y="203"/>
                </a:cubicBezTo>
                <a:cubicBezTo>
                  <a:pt x="423" y="67"/>
                  <a:pt x="923" y="0"/>
                  <a:pt x="1036" y="113"/>
                </a:cubicBezTo>
                <a:cubicBezTo>
                  <a:pt x="1149" y="226"/>
                  <a:pt x="976" y="771"/>
                  <a:pt x="991" y="884"/>
                </a:cubicBezTo>
                <a:cubicBezTo>
                  <a:pt x="1006" y="997"/>
                  <a:pt x="1082" y="748"/>
                  <a:pt x="1127" y="793"/>
                </a:cubicBezTo>
                <a:cubicBezTo>
                  <a:pt x="1172" y="838"/>
                  <a:pt x="1422" y="1096"/>
                  <a:pt x="1263" y="1156"/>
                </a:cubicBezTo>
                <a:cubicBezTo>
                  <a:pt x="1104" y="1216"/>
                  <a:pt x="348" y="1201"/>
                  <a:pt x="174" y="1156"/>
                </a:cubicBezTo>
                <a:cubicBezTo>
                  <a:pt x="0" y="1111"/>
                  <a:pt x="190" y="922"/>
                  <a:pt x="220" y="884"/>
                </a:cubicBezTo>
                <a:cubicBezTo>
                  <a:pt x="250" y="846"/>
                  <a:pt x="341" y="1042"/>
                  <a:pt x="356" y="929"/>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23" name="Freeform 39"/>
          <p:cNvSpPr>
            <a:spLocks/>
          </p:cNvSpPr>
          <p:nvPr/>
        </p:nvSpPr>
        <p:spPr bwMode="auto">
          <a:xfrm>
            <a:off x="-36513" y="4581525"/>
            <a:ext cx="1512888" cy="936625"/>
          </a:xfrm>
          <a:custGeom>
            <a:avLst/>
            <a:gdLst>
              <a:gd name="T0" fmla="*/ 378754 w 1422"/>
              <a:gd name="T1" fmla="*/ 715563 h 1216"/>
              <a:gd name="T2" fmla="*/ 329814 w 1422"/>
              <a:gd name="T3" fmla="*/ 156361 h 1216"/>
              <a:gd name="T4" fmla="*/ 1102217 w 1422"/>
              <a:gd name="T5" fmla="*/ 87038 h 1216"/>
              <a:gd name="T6" fmla="*/ 1054340 w 1422"/>
              <a:gd name="T7" fmla="*/ 680902 h 1216"/>
              <a:gd name="T8" fmla="*/ 1199033 w 1422"/>
              <a:gd name="T9" fmla="*/ 610809 h 1216"/>
              <a:gd name="T10" fmla="*/ 1343725 w 1422"/>
              <a:gd name="T11" fmla="*/ 890410 h 1216"/>
              <a:gd name="T12" fmla="*/ 185121 w 1422"/>
              <a:gd name="T13" fmla="*/ 890410 h 1216"/>
              <a:gd name="T14" fmla="*/ 234061 w 1422"/>
              <a:gd name="T15" fmla="*/ 680902 h 1216"/>
              <a:gd name="T16" fmla="*/ 378754 w 1422"/>
              <a:gd name="T17" fmla="*/ 715563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2" h="1216">
                <a:moveTo>
                  <a:pt x="356" y="929"/>
                </a:moveTo>
                <a:cubicBezTo>
                  <a:pt x="371" y="816"/>
                  <a:pt x="197" y="339"/>
                  <a:pt x="310" y="203"/>
                </a:cubicBezTo>
                <a:cubicBezTo>
                  <a:pt x="423" y="67"/>
                  <a:pt x="923" y="0"/>
                  <a:pt x="1036" y="113"/>
                </a:cubicBezTo>
                <a:cubicBezTo>
                  <a:pt x="1149" y="226"/>
                  <a:pt x="976" y="771"/>
                  <a:pt x="991" y="884"/>
                </a:cubicBezTo>
                <a:cubicBezTo>
                  <a:pt x="1006" y="997"/>
                  <a:pt x="1082" y="748"/>
                  <a:pt x="1127" y="793"/>
                </a:cubicBezTo>
                <a:cubicBezTo>
                  <a:pt x="1172" y="838"/>
                  <a:pt x="1422" y="1096"/>
                  <a:pt x="1263" y="1156"/>
                </a:cubicBezTo>
                <a:cubicBezTo>
                  <a:pt x="1104" y="1216"/>
                  <a:pt x="348" y="1201"/>
                  <a:pt x="174" y="1156"/>
                </a:cubicBezTo>
                <a:cubicBezTo>
                  <a:pt x="0" y="1111"/>
                  <a:pt x="190" y="922"/>
                  <a:pt x="220" y="884"/>
                </a:cubicBezTo>
                <a:cubicBezTo>
                  <a:pt x="250" y="846"/>
                  <a:pt x="341" y="1042"/>
                  <a:pt x="356" y="929"/>
                </a:cubicBezTo>
                <a:close/>
              </a:path>
            </a:pathLst>
          </a:custGeom>
          <a:solidFill>
            <a:srgbClr val="99CC00"/>
          </a:solidFill>
          <a:ln w="9525">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24" name="Freeform 40"/>
          <p:cNvSpPr>
            <a:spLocks/>
          </p:cNvSpPr>
          <p:nvPr/>
        </p:nvSpPr>
        <p:spPr bwMode="auto">
          <a:xfrm>
            <a:off x="-36513" y="5589588"/>
            <a:ext cx="1512888" cy="936625"/>
          </a:xfrm>
          <a:custGeom>
            <a:avLst/>
            <a:gdLst>
              <a:gd name="T0" fmla="*/ 378754 w 1422"/>
              <a:gd name="T1" fmla="*/ 715563 h 1216"/>
              <a:gd name="T2" fmla="*/ 329814 w 1422"/>
              <a:gd name="T3" fmla="*/ 156361 h 1216"/>
              <a:gd name="T4" fmla="*/ 1102217 w 1422"/>
              <a:gd name="T5" fmla="*/ 87038 h 1216"/>
              <a:gd name="T6" fmla="*/ 1054340 w 1422"/>
              <a:gd name="T7" fmla="*/ 680902 h 1216"/>
              <a:gd name="T8" fmla="*/ 1199033 w 1422"/>
              <a:gd name="T9" fmla="*/ 610809 h 1216"/>
              <a:gd name="T10" fmla="*/ 1343725 w 1422"/>
              <a:gd name="T11" fmla="*/ 890410 h 1216"/>
              <a:gd name="T12" fmla="*/ 185121 w 1422"/>
              <a:gd name="T13" fmla="*/ 890410 h 1216"/>
              <a:gd name="T14" fmla="*/ 234061 w 1422"/>
              <a:gd name="T15" fmla="*/ 680902 h 1216"/>
              <a:gd name="T16" fmla="*/ 378754 w 1422"/>
              <a:gd name="T17" fmla="*/ 715563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2" h="1216">
                <a:moveTo>
                  <a:pt x="356" y="929"/>
                </a:moveTo>
                <a:cubicBezTo>
                  <a:pt x="371" y="816"/>
                  <a:pt x="197" y="339"/>
                  <a:pt x="310" y="203"/>
                </a:cubicBezTo>
                <a:cubicBezTo>
                  <a:pt x="423" y="67"/>
                  <a:pt x="923" y="0"/>
                  <a:pt x="1036" y="113"/>
                </a:cubicBezTo>
                <a:cubicBezTo>
                  <a:pt x="1149" y="226"/>
                  <a:pt x="976" y="771"/>
                  <a:pt x="991" y="884"/>
                </a:cubicBezTo>
                <a:cubicBezTo>
                  <a:pt x="1006" y="997"/>
                  <a:pt x="1082" y="748"/>
                  <a:pt x="1127" y="793"/>
                </a:cubicBezTo>
                <a:cubicBezTo>
                  <a:pt x="1172" y="838"/>
                  <a:pt x="1422" y="1096"/>
                  <a:pt x="1263" y="1156"/>
                </a:cubicBezTo>
                <a:cubicBezTo>
                  <a:pt x="1104" y="1216"/>
                  <a:pt x="348" y="1201"/>
                  <a:pt x="174" y="1156"/>
                </a:cubicBezTo>
                <a:cubicBezTo>
                  <a:pt x="0" y="1111"/>
                  <a:pt x="190" y="922"/>
                  <a:pt x="220" y="884"/>
                </a:cubicBezTo>
                <a:cubicBezTo>
                  <a:pt x="250" y="846"/>
                  <a:pt x="341" y="1042"/>
                  <a:pt x="356" y="929"/>
                </a:cubicBezTo>
                <a:close/>
              </a:path>
            </a:pathLst>
          </a:custGeom>
          <a:solidFill>
            <a:srgbClr val="00CC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35624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checkerboard(across)">
                                      <p:cBhvr>
                                        <p:cTn id="7" dur="500"/>
                                        <p:tgtEl>
                                          <p:spTgt spid="67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 calcmode="lin" valueType="num">
                                      <p:cBhvr additive="base">
                                        <p:cTn id="12" dur="500" fill="hold"/>
                                        <p:tgtEl>
                                          <p:spTgt spid="67615"/>
                                        </p:tgtEl>
                                        <p:attrNameLst>
                                          <p:attrName>ppt_x</p:attrName>
                                        </p:attrNameLst>
                                      </p:cBhvr>
                                      <p:tavLst>
                                        <p:tav tm="0">
                                          <p:val>
                                            <p:strVal val="#ppt_x"/>
                                          </p:val>
                                        </p:tav>
                                        <p:tav tm="100000">
                                          <p:val>
                                            <p:strVal val="#ppt_x"/>
                                          </p:val>
                                        </p:tav>
                                      </p:tavLst>
                                    </p:anim>
                                    <p:anim calcmode="lin" valueType="num">
                                      <p:cBhvr additive="base">
                                        <p:cTn id="13" dur="500" fill="hold"/>
                                        <p:tgtEl>
                                          <p:spTgt spid="676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7600"/>
                                        </p:tgtEl>
                                        <p:attrNameLst>
                                          <p:attrName>style.visibility</p:attrName>
                                        </p:attrNameLst>
                                      </p:cBhvr>
                                      <p:to>
                                        <p:strVal val="visible"/>
                                      </p:to>
                                    </p:set>
                                    <p:anim calcmode="lin" valueType="num">
                                      <p:cBhvr additive="base">
                                        <p:cTn id="16" dur="500" fill="hold"/>
                                        <p:tgtEl>
                                          <p:spTgt spid="67600"/>
                                        </p:tgtEl>
                                        <p:attrNameLst>
                                          <p:attrName>ppt_x</p:attrName>
                                        </p:attrNameLst>
                                      </p:cBhvr>
                                      <p:tavLst>
                                        <p:tav tm="0">
                                          <p:val>
                                            <p:strVal val="#ppt_x"/>
                                          </p:val>
                                        </p:tav>
                                        <p:tav tm="100000">
                                          <p:val>
                                            <p:strVal val="#ppt_x"/>
                                          </p:val>
                                        </p:tav>
                                      </p:tavLst>
                                    </p:anim>
                                    <p:anim calcmode="lin" valueType="num">
                                      <p:cBhvr additive="base">
                                        <p:cTn id="17" dur="500" fill="hold"/>
                                        <p:tgtEl>
                                          <p:spTgt spid="6760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7595"/>
                                        </p:tgtEl>
                                        <p:attrNameLst>
                                          <p:attrName>style.visibility</p:attrName>
                                        </p:attrNameLst>
                                      </p:cBhvr>
                                      <p:to>
                                        <p:strVal val="visible"/>
                                      </p:to>
                                    </p:set>
                                    <p:anim calcmode="lin" valueType="num">
                                      <p:cBhvr additive="base">
                                        <p:cTn id="20" dur="500" fill="hold"/>
                                        <p:tgtEl>
                                          <p:spTgt spid="67595"/>
                                        </p:tgtEl>
                                        <p:attrNameLst>
                                          <p:attrName>ppt_x</p:attrName>
                                        </p:attrNameLst>
                                      </p:cBhvr>
                                      <p:tavLst>
                                        <p:tav tm="0">
                                          <p:val>
                                            <p:strVal val="#ppt_x"/>
                                          </p:val>
                                        </p:tav>
                                        <p:tav tm="100000">
                                          <p:val>
                                            <p:strVal val="#ppt_x"/>
                                          </p:val>
                                        </p:tav>
                                      </p:tavLst>
                                    </p:anim>
                                    <p:anim calcmode="lin" valueType="num">
                                      <p:cBhvr additive="base">
                                        <p:cTn id="21" dur="500" fill="hold"/>
                                        <p:tgtEl>
                                          <p:spTgt spid="6759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7607"/>
                                        </p:tgtEl>
                                        <p:attrNameLst>
                                          <p:attrName>style.visibility</p:attrName>
                                        </p:attrNameLst>
                                      </p:cBhvr>
                                      <p:to>
                                        <p:strVal val="visible"/>
                                      </p:to>
                                    </p:set>
                                    <p:anim calcmode="lin" valueType="num">
                                      <p:cBhvr additive="base">
                                        <p:cTn id="24" dur="500" fill="hold"/>
                                        <p:tgtEl>
                                          <p:spTgt spid="67607"/>
                                        </p:tgtEl>
                                        <p:attrNameLst>
                                          <p:attrName>ppt_x</p:attrName>
                                        </p:attrNameLst>
                                      </p:cBhvr>
                                      <p:tavLst>
                                        <p:tav tm="0">
                                          <p:val>
                                            <p:strVal val="#ppt_x"/>
                                          </p:val>
                                        </p:tav>
                                        <p:tav tm="100000">
                                          <p:val>
                                            <p:strVal val="#ppt_x"/>
                                          </p:val>
                                        </p:tav>
                                      </p:tavLst>
                                    </p:anim>
                                    <p:anim calcmode="lin" valueType="num">
                                      <p:cBhvr additive="base">
                                        <p:cTn id="25" dur="500" fill="hold"/>
                                        <p:tgtEl>
                                          <p:spTgt spid="6760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7620"/>
                                        </p:tgtEl>
                                        <p:attrNameLst>
                                          <p:attrName>style.visibility</p:attrName>
                                        </p:attrNameLst>
                                      </p:cBhvr>
                                      <p:to>
                                        <p:strVal val="visible"/>
                                      </p:to>
                                    </p:set>
                                    <p:anim calcmode="lin" valueType="num">
                                      <p:cBhvr additive="base">
                                        <p:cTn id="30" dur="500" fill="hold"/>
                                        <p:tgtEl>
                                          <p:spTgt spid="67620"/>
                                        </p:tgtEl>
                                        <p:attrNameLst>
                                          <p:attrName>ppt_x</p:attrName>
                                        </p:attrNameLst>
                                      </p:cBhvr>
                                      <p:tavLst>
                                        <p:tav tm="0">
                                          <p:val>
                                            <p:strVal val="#ppt_x"/>
                                          </p:val>
                                        </p:tav>
                                        <p:tav tm="100000">
                                          <p:val>
                                            <p:strVal val="#ppt_x"/>
                                          </p:val>
                                        </p:tav>
                                      </p:tavLst>
                                    </p:anim>
                                    <p:anim calcmode="lin" valueType="num">
                                      <p:cBhvr additive="base">
                                        <p:cTn id="31" dur="500" fill="hold"/>
                                        <p:tgtEl>
                                          <p:spTgt spid="6762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7601"/>
                                        </p:tgtEl>
                                        <p:attrNameLst>
                                          <p:attrName>style.visibility</p:attrName>
                                        </p:attrNameLst>
                                      </p:cBhvr>
                                      <p:to>
                                        <p:strVal val="visible"/>
                                      </p:to>
                                    </p:set>
                                    <p:anim calcmode="lin" valueType="num">
                                      <p:cBhvr additive="base">
                                        <p:cTn id="34" dur="500" fill="hold"/>
                                        <p:tgtEl>
                                          <p:spTgt spid="67601"/>
                                        </p:tgtEl>
                                        <p:attrNameLst>
                                          <p:attrName>ppt_x</p:attrName>
                                        </p:attrNameLst>
                                      </p:cBhvr>
                                      <p:tavLst>
                                        <p:tav tm="0">
                                          <p:val>
                                            <p:strVal val="#ppt_x"/>
                                          </p:val>
                                        </p:tav>
                                        <p:tav tm="100000">
                                          <p:val>
                                            <p:strVal val="#ppt_x"/>
                                          </p:val>
                                        </p:tav>
                                      </p:tavLst>
                                    </p:anim>
                                    <p:anim calcmode="lin" valueType="num">
                                      <p:cBhvr additive="base">
                                        <p:cTn id="35" dur="500" fill="hold"/>
                                        <p:tgtEl>
                                          <p:spTgt spid="6760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7596"/>
                                        </p:tgtEl>
                                        <p:attrNameLst>
                                          <p:attrName>style.visibility</p:attrName>
                                        </p:attrNameLst>
                                      </p:cBhvr>
                                      <p:to>
                                        <p:strVal val="visible"/>
                                      </p:to>
                                    </p:set>
                                    <p:anim calcmode="lin" valueType="num">
                                      <p:cBhvr additive="base">
                                        <p:cTn id="38" dur="500" fill="hold"/>
                                        <p:tgtEl>
                                          <p:spTgt spid="67596"/>
                                        </p:tgtEl>
                                        <p:attrNameLst>
                                          <p:attrName>ppt_x</p:attrName>
                                        </p:attrNameLst>
                                      </p:cBhvr>
                                      <p:tavLst>
                                        <p:tav tm="0">
                                          <p:val>
                                            <p:strVal val="#ppt_x"/>
                                          </p:val>
                                        </p:tav>
                                        <p:tav tm="100000">
                                          <p:val>
                                            <p:strVal val="#ppt_x"/>
                                          </p:val>
                                        </p:tav>
                                      </p:tavLst>
                                    </p:anim>
                                    <p:anim calcmode="lin" valueType="num">
                                      <p:cBhvr additive="base">
                                        <p:cTn id="39" dur="500" fill="hold"/>
                                        <p:tgtEl>
                                          <p:spTgt spid="6759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7608"/>
                                        </p:tgtEl>
                                        <p:attrNameLst>
                                          <p:attrName>style.visibility</p:attrName>
                                        </p:attrNameLst>
                                      </p:cBhvr>
                                      <p:to>
                                        <p:strVal val="visible"/>
                                      </p:to>
                                    </p:set>
                                    <p:anim calcmode="lin" valueType="num">
                                      <p:cBhvr additive="base">
                                        <p:cTn id="42" dur="500" fill="hold"/>
                                        <p:tgtEl>
                                          <p:spTgt spid="67608"/>
                                        </p:tgtEl>
                                        <p:attrNameLst>
                                          <p:attrName>ppt_x</p:attrName>
                                        </p:attrNameLst>
                                      </p:cBhvr>
                                      <p:tavLst>
                                        <p:tav tm="0">
                                          <p:val>
                                            <p:strVal val="#ppt_x"/>
                                          </p:val>
                                        </p:tav>
                                        <p:tav tm="100000">
                                          <p:val>
                                            <p:strVal val="#ppt_x"/>
                                          </p:val>
                                        </p:tav>
                                      </p:tavLst>
                                    </p:anim>
                                    <p:anim calcmode="lin" valueType="num">
                                      <p:cBhvr additive="base">
                                        <p:cTn id="43" dur="500" fill="hold"/>
                                        <p:tgtEl>
                                          <p:spTgt spid="6760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7621"/>
                                        </p:tgtEl>
                                        <p:attrNameLst>
                                          <p:attrName>style.visibility</p:attrName>
                                        </p:attrNameLst>
                                      </p:cBhvr>
                                      <p:to>
                                        <p:strVal val="visible"/>
                                      </p:to>
                                    </p:set>
                                    <p:anim calcmode="lin" valueType="num">
                                      <p:cBhvr additive="base">
                                        <p:cTn id="48" dur="500" fill="hold"/>
                                        <p:tgtEl>
                                          <p:spTgt spid="67621"/>
                                        </p:tgtEl>
                                        <p:attrNameLst>
                                          <p:attrName>ppt_x</p:attrName>
                                        </p:attrNameLst>
                                      </p:cBhvr>
                                      <p:tavLst>
                                        <p:tav tm="0">
                                          <p:val>
                                            <p:strVal val="#ppt_x"/>
                                          </p:val>
                                        </p:tav>
                                        <p:tav tm="100000">
                                          <p:val>
                                            <p:strVal val="#ppt_x"/>
                                          </p:val>
                                        </p:tav>
                                      </p:tavLst>
                                    </p:anim>
                                    <p:anim calcmode="lin" valueType="num">
                                      <p:cBhvr additive="base">
                                        <p:cTn id="49" dur="500" fill="hold"/>
                                        <p:tgtEl>
                                          <p:spTgt spid="676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7597"/>
                                        </p:tgtEl>
                                        <p:attrNameLst>
                                          <p:attrName>style.visibility</p:attrName>
                                        </p:attrNameLst>
                                      </p:cBhvr>
                                      <p:to>
                                        <p:strVal val="visible"/>
                                      </p:to>
                                    </p:set>
                                    <p:anim calcmode="lin" valueType="num">
                                      <p:cBhvr additive="base">
                                        <p:cTn id="52" dur="500" fill="hold"/>
                                        <p:tgtEl>
                                          <p:spTgt spid="67597"/>
                                        </p:tgtEl>
                                        <p:attrNameLst>
                                          <p:attrName>ppt_x</p:attrName>
                                        </p:attrNameLst>
                                      </p:cBhvr>
                                      <p:tavLst>
                                        <p:tav tm="0">
                                          <p:val>
                                            <p:strVal val="#ppt_x"/>
                                          </p:val>
                                        </p:tav>
                                        <p:tav tm="100000">
                                          <p:val>
                                            <p:strVal val="#ppt_x"/>
                                          </p:val>
                                        </p:tav>
                                      </p:tavLst>
                                    </p:anim>
                                    <p:anim calcmode="lin" valueType="num">
                                      <p:cBhvr additive="base">
                                        <p:cTn id="53" dur="500" fill="hold"/>
                                        <p:tgtEl>
                                          <p:spTgt spid="6759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7602"/>
                                        </p:tgtEl>
                                        <p:attrNameLst>
                                          <p:attrName>style.visibility</p:attrName>
                                        </p:attrNameLst>
                                      </p:cBhvr>
                                      <p:to>
                                        <p:strVal val="visible"/>
                                      </p:to>
                                    </p:set>
                                    <p:anim calcmode="lin" valueType="num">
                                      <p:cBhvr additive="base">
                                        <p:cTn id="56" dur="500" fill="hold"/>
                                        <p:tgtEl>
                                          <p:spTgt spid="67602"/>
                                        </p:tgtEl>
                                        <p:attrNameLst>
                                          <p:attrName>ppt_x</p:attrName>
                                        </p:attrNameLst>
                                      </p:cBhvr>
                                      <p:tavLst>
                                        <p:tav tm="0">
                                          <p:val>
                                            <p:strVal val="#ppt_x"/>
                                          </p:val>
                                        </p:tav>
                                        <p:tav tm="100000">
                                          <p:val>
                                            <p:strVal val="#ppt_x"/>
                                          </p:val>
                                        </p:tav>
                                      </p:tavLst>
                                    </p:anim>
                                    <p:anim calcmode="lin" valueType="num">
                                      <p:cBhvr additive="base">
                                        <p:cTn id="57" dur="500" fill="hold"/>
                                        <p:tgtEl>
                                          <p:spTgt spid="6760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7609"/>
                                        </p:tgtEl>
                                        <p:attrNameLst>
                                          <p:attrName>style.visibility</p:attrName>
                                        </p:attrNameLst>
                                      </p:cBhvr>
                                      <p:to>
                                        <p:strVal val="visible"/>
                                      </p:to>
                                    </p:set>
                                    <p:anim calcmode="lin" valueType="num">
                                      <p:cBhvr additive="base">
                                        <p:cTn id="60" dur="500" fill="hold"/>
                                        <p:tgtEl>
                                          <p:spTgt spid="67609"/>
                                        </p:tgtEl>
                                        <p:attrNameLst>
                                          <p:attrName>ppt_x</p:attrName>
                                        </p:attrNameLst>
                                      </p:cBhvr>
                                      <p:tavLst>
                                        <p:tav tm="0">
                                          <p:val>
                                            <p:strVal val="#ppt_x"/>
                                          </p:val>
                                        </p:tav>
                                        <p:tav tm="100000">
                                          <p:val>
                                            <p:strVal val="#ppt_x"/>
                                          </p:val>
                                        </p:tav>
                                      </p:tavLst>
                                    </p:anim>
                                    <p:anim calcmode="lin" valueType="num">
                                      <p:cBhvr additive="base">
                                        <p:cTn id="61" dur="500" fill="hold"/>
                                        <p:tgtEl>
                                          <p:spTgt spid="67609"/>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7622"/>
                                        </p:tgtEl>
                                        <p:attrNameLst>
                                          <p:attrName>style.visibility</p:attrName>
                                        </p:attrNameLst>
                                      </p:cBhvr>
                                      <p:to>
                                        <p:strVal val="visible"/>
                                      </p:to>
                                    </p:set>
                                    <p:anim calcmode="lin" valueType="num">
                                      <p:cBhvr additive="base">
                                        <p:cTn id="66" dur="500" fill="hold"/>
                                        <p:tgtEl>
                                          <p:spTgt spid="67622"/>
                                        </p:tgtEl>
                                        <p:attrNameLst>
                                          <p:attrName>ppt_x</p:attrName>
                                        </p:attrNameLst>
                                      </p:cBhvr>
                                      <p:tavLst>
                                        <p:tav tm="0">
                                          <p:val>
                                            <p:strVal val="#ppt_x"/>
                                          </p:val>
                                        </p:tav>
                                        <p:tav tm="100000">
                                          <p:val>
                                            <p:strVal val="#ppt_x"/>
                                          </p:val>
                                        </p:tav>
                                      </p:tavLst>
                                    </p:anim>
                                    <p:anim calcmode="lin" valueType="num">
                                      <p:cBhvr additive="base">
                                        <p:cTn id="67" dur="500" fill="hold"/>
                                        <p:tgtEl>
                                          <p:spTgt spid="6762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67603"/>
                                        </p:tgtEl>
                                        <p:attrNameLst>
                                          <p:attrName>style.visibility</p:attrName>
                                        </p:attrNameLst>
                                      </p:cBhvr>
                                      <p:to>
                                        <p:strVal val="visible"/>
                                      </p:to>
                                    </p:set>
                                    <p:anim calcmode="lin" valueType="num">
                                      <p:cBhvr additive="base">
                                        <p:cTn id="70" dur="500" fill="hold"/>
                                        <p:tgtEl>
                                          <p:spTgt spid="67603"/>
                                        </p:tgtEl>
                                        <p:attrNameLst>
                                          <p:attrName>ppt_x</p:attrName>
                                        </p:attrNameLst>
                                      </p:cBhvr>
                                      <p:tavLst>
                                        <p:tav tm="0">
                                          <p:val>
                                            <p:strVal val="#ppt_x"/>
                                          </p:val>
                                        </p:tav>
                                        <p:tav tm="100000">
                                          <p:val>
                                            <p:strVal val="#ppt_x"/>
                                          </p:val>
                                        </p:tav>
                                      </p:tavLst>
                                    </p:anim>
                                    <p:anim calcmode="lin" valueType="num">
                                      <p:cBhvr additive="base">
                                        <p:cTn id="71" dur="500" fill="hold"/>
                                        <p:tgtEl>
                                          <p:spTgt spid="6760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67598"/>
                                        </p:tgtEl>
                                        <p:attrNameLst>
                                          <p:attrName>style.visibility</p:attrName>
                                        </p:attrNameLst>
                                      </p:cBhvr>
                                      <p:to>
                                        <p:strVal val="visible"/>
                                      </p:to>
                                    </p:set>
                                    <p:anim calcmode="lin" valueType="num">
                                      <p:cBhvr additive="base">
                                        <p:cTn id="74" dur="500" fill="hold"/>
                                        <p:tgtEl>
                                          <p:spTgt spid="67598"/>
                                        </p:tgtEl>
                                        <p:attrNameLst>
                                          <p:attrName>ppt_x</p:attrName>
                                        </p:attrNameLst>
                                      </p:cBhvr>
                                      <p:tavLst>
                                        <p:tav tm="0">
                                          <p:val>
                                            <p:strVal val="#ppt_x"/>
                                          </p:val>
                                        </p:tav>
                                        <p:tav tm="100000">
                                          <p:val>
                                            <p:strVal val="#ppt_x"/>
                                          </p:val>
                                        </p:tav>
                                      </p:tavLst>
                                    </p:anim>
                                    <p:anim calcmode="lin" valueType="num">
                                      <p:cBhvr additive="base">
                                        <p:cTn id="75" dur="500" fill="hold"/>
                                        <p:tgtEl>
                                          <p:spTgt spid="6759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67610"/>
                                        </p:tgtEl>
                                        <p:attrNameLst>
                                          <p:attrName>style.visibility</p:attrName>
                                        </p:attrNameLst>
                                      </p:cBhvr>
                                      <p:to>
                                        <p:strVal val="visible"/>
                                      </p:to>
                                    </p:set>
                                    <p:anim calcmode="lin" valueType="num">
                                      <p:cBhvr additive="base">
                                        <p:cTn id="78" dur="500" fill="hold"/>
                                        <p:tgtEl>
                                          <p:spTgt spid="67610"/>
                                        </p:tgtEl>
                                        <p:attrNameLst>
                                          <p:attrName>ppt_x</p:attrName>
                                        </p:attrNameLst>
                                      </p:cBhvr>
                                      <p:tavLst>
                                        <p:tav tm="0">
                                          <p:val>
                                            <p:strVal val="#ppt_x"/>
                                          </p:val>
                                        </p:tav>
                                        <p:tav tm="100000">
                                          <p:val>
                                            <p:strVal val="#ppt_x"/>
                                          </p:val>
                                        </p:tav>
                                      </p:tavLst>
                                    </p:anim>
                                    <p:anim calcmode="lin" valueType="num">
                                      <p:cBhvr additive="base">
                                        <p:cTn id="79" dur="500" fill="hold"/>
                                        <p:tgtEl>
                                          <p:spTgt spid="67610"/>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67623"/>
                                        </p:tgtEl>
                                        <p:attrNameLst>
                                          <p:attrName>style.visibility</p:attrName>
                                        </p:attrNameLst>
                                      </p:cBhvr>
                                      <p:to>
                                        <p:strVal val="visible"/>
                                      </p:to>
                                    </p:set>
                                    <p:anim calcmode="lin" valueType="num">
                                      <p:cBhvr additive="base">
                                        <p:cTn id="84" dur="500" fill="hold"/>
                                        <p:tgtEl>
                                          <p:spTgt spid="67623"/>
                                        </p:tgtEl>
                                        <p:attrNameLst>
                                          <p:attrName>ppt_x</p:attrName>
                                        </p:attrNameLst>
                                      </p:cBhvr>
                                      <p:tavLst>
                                        <p:tav tm="0">
                                          <p:val>
                                            <p:strVal val="#ppt_x"/>
                                          </p:val>
                                        </p:tav>
                                        <p:tav tm="100000">
                                          <p:val>
                                            <p:strVal val="#ppt_x"/>
                                          </p:val>
                                        </p:tav>
                                      </p:tavLst>
                                    </p:anim>
                                    <p:anim calcmode="lin" valueType="num">
                                      <p:cBhvr additive="base">
                                        <p:cTn id="85" dur="500" fill="hold"/>
                                        <p:tgtEl>
                                          <p:spTgt spid="6762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599"/>
                                        </p:tgtEl>
                                        <p:attrNameLst>
                                          <p:attrName>style.visibility</p:attrName>
                                        </p:attrNameLst>
                                      </p:cBhvr>
                                      <p:to>
                                        <p:strVal val="visible"/>
                                      </p:to>
                                    </p:set>
                                    <p:anim calcmode="lin" valueType="num">
                                      <p:cBhvr additive="base">
                                        <p:cTn id="88" dur="500" fill="hold"/>
                                        <p:tgtEl>
                                          <p:spTgt spid="67599"/>
                                        </p:tgtEl>
                                        <p:attrNameLst>
                                          <p:attrName>ppt_x</p:attrName>
                                        </p:attrNameLst>
                                      </p:cBhvr>
                                      <p:tavLst>
                                        <p:tav tm="0">
                                          <p:val>
                                            <p:strVal val="#ppt_x"/>
                                          </p:val>
                                        </p:tav>
                                        <p:tav tm="100000">
                                          <p:val>
                                            <p:strVal val="#ppt_x"/>
                                          </p:val>
                                        </p:tav>
                                      </p:tavLst>
                                    </p:anim>
                                    <p:anim calcmode="lin" valueType="num">
                                      <p:cBhvr additive="base">
                                        <p:cTn id="89" dur="500" fill="hold"/>
                                        <p:tgtEl>
                                          <p:spTgt spid="6759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67604"/>
                                        </p:tgtEl>
                                        <p:attrNameLst>
                                          <p:attrName>style.visibility</p:attrName>
                                        </p:attrNameLst>
                                      </p:cBhvr>
                                      <p:to>
                                        <p:strVal val="visible"/>
                                      </p:to>
                                    </p:set>
                                    <p:anim calcmode="lin" valueType="num">
                                      <p:cBhvr additive="base">
                                        <p:cTn id="92" dur="500" fill="hold"/>
                                        <p:tgtEl>
                                          <p:spTgt spid="67604"/>
                                        </p:tgtEl>
                                        <p:attrNameLst>
                                          <p:attrName>ppt_x</p:attrName>
                                        </p:attrNameLst>
                                      </p:cBhvr>
                                      <p:tavLst>
                                        <p:tav tm="0">
                                          <p:val>
                                            <p:strVal val="#ppt_x"/>
                                          </p:val>
                                        </p:tav>
                                        <p:tav tm="100000">
                                          <p:val>
                                            <p:strVal val="#ppt_x"/>
                                          </p:val>
                                        </p:tav>
                                      </p:tavLst>
                                    </p:anim>
                                    <p:anim calcmode="lin" valueType="num">
                                      <p:cBhvr additive="base">
                                        <p:cTn id="93" dur="500" fill="hold"/>
                                        <p:tgtEl>
                                          <p:spTgt spid="6760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67611"/>
                                        </p:tgtEl>
                                        <p:attrNameLst>
                                          <p:attrName>style.visibility</p:attrName>
                                        </p:attrNameLst>
                                      </p:cBhvr>
                                      <p:to>
                                        <p:strVal val="visible"/>
                                      </p:to>
                                    </p:set>
                                    <p:anim calcmode="lin" valueType="num">
                                      <p:cBhvr additive="base">
                                        <p:cTn id="96" dur="500" fill="hold"/>
                                        <p:tgtEl>
                                          <p:spTgt spid="67611"/>
                                        </p:tgtEl>
                                        <p:attrNameLst>
                                          <p:attrName>ppt_x</p:attrName>
                                        </p:attrNameLst>
                                      </p:cBhvr>
                                      <p:tavLst>
                                        <p:tav tm="0">
                                          <p:val>
                                            <p:strVal val="#ppt_x"/>
                                          </p:val>
                                        </p:tav>
                                        <p:tav tm="100000">
                                          <p:val>
                                            <p:strVal val="#ppt_x"/>
                                          </p:val>
                                        </p:tav>
                                      </p:tavLst>
                                    </p:anim>
                                    <p:anim calcmode="lin" valueType="num">
                                      <p:cBhvr additive="base">
                                        <p:cTn id="97" dur="500" fill="hold"/>
                                        <p:tgtEl>
                                          <p:spTgt spid="67611"/>
                                        </p:tgtEl>
                                        <p:attrNameLst>
                                          <p:attrName>ppt_y</p:attrName>
                                        </p:attrNameLst>
                                      </p:cBhvr>
                                      <p:tavLst>
                                        <p:tav tm="0">
                                          <p:val>
                                            <p:strVal val="1+#ppt_h/2"/>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67624"/>
                                        </p:tgtEl>
                                        <p:attrNameLst>
                                          <p:attrName>style.visibility</p:attrName>
                                        </p:attrNameLst>
                                      </p:cBhvr>
                                      <p:to>
                                        <p:strVal val="visible"/>
                                      </p:to>
                                    </p:set>
                                    <p:anim calcmode="lin" valueType="num">
                                      <p:cBhvr additive="base">
                                        <p:cTn id="102" dur="500" fill="hold"/>
                                        <p:tgtEl>
                                          <p:spTgt spid="67624"/>
                                        </p:tgtEl>
                                        <p:attrNameLst>
                                          <p:attrName>ppt_x</p:attrName>
                                        </p:attrNameLst>
                                      </p:cBhvr>
                                      <p:tavLst>
                                        <p:tav tm="0">
                                          <p:val>
                                            <p:strVal val="#ppt_x"/>
                                          </p:val>
                                        </p:tav>
                                        <p:tav tm="100000">
                                          <p:val>
                                            <p:strVal val="#ppt_x"/>
                                          </p:val>
                                        </p:tav>
                                      </p:tavLst>
                                    </p:anim>
                                    <p:anim calcmode="lin" valueType="num">
                                      <p:cBhvr additive="base">
                                        <p:cTn id="103" dur="500" fill="hold"/>
                                        <p:tgtEl>
                                          <p:spTgt spid="6762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7593"/>
                                        </p:tgtEl>
                                        <p:attrNameLst>
                                          <p:attrName>style.visibility</p:attrName>
                                        </p:attrNameLst>
                                      </p:cBhvr>
                                      <p:to>
                                        <p:strVal val="visible"/>
                                      </p:to>
                                    </p:set>
                                    <p:anim calcmode="lin" valueType="num">
                                      <p:cBhvr additive="base">
                                        <p:cTn id="106" dur="500" fill="hold"/>
                                        <p:tgtEl>
                                          <p:spTgt spid="67593"/>
                                        </p:tgtEl>
                                        <p:attrNameLst>
                                          <p:attrName>ppt_x</p:attrName>
                                        </p:attrNameLst>
                                      </p:cBhvr>
                                      <p:tavLst>
                                        <p:tav tm="0">
                                          <p:val>
                                            <p:strVal val="#ppt_x"/>
                                          </p:val>
                                        </p:tav>
                                        <p:tav tm="100000">
                                          <p:val>
                                            <p:strVal val="#ppt_x"/>
                                          </p:val>
                                        </p:tav>
                                      </p:tavLst>
                                    </p:anim>
                                    <p:anim calcmode="lin" valueType="num">
                                      <p:cBhvr additive="base">
                                        <p:cTn id="107" dur="500" fill="hold"/>
                                        <p:tgtEl>
                                          <p:spTgt spid="67593"/>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67605"/>
                                        </p:tgtEl>
                                        <p:attrNameLst>
                                          <p:attrName>style.visibility</p:attrName>
                                        </p:attrNameLst>
                                      </p:cBhvr>
                                      <p:to>
                                        <p:strVal val="visible"/>
                                      </p:to>
                                    </p:set>
                                    <p:anim calcmode="lin" valueType="num">
                                      <p:cBhvr additive="base">
                                        <p:cTn id="110" dur="500" fill="hold"/>
                                        <p:tgtEl>
                                          <p:spTgt spid="67605"/>
                                        </p:tgtEl>
                                        <p:attrNameLst>
                                          <p:attrName>ppt_x</p:attrName>
                                        </p:attrNameLst>
                                      </p:cBhvr>
                                      <p:tavLst>
                                        <p:tav tm="0">
                                          <p:val>
                                            <p:strVal val="#ppt_x"/>
                                          </p:val>
                                        </p:tav>
                                        <p:tav tm="100000">
                                          <p:val>
                                            <p:strVal val="#ppt_x"/>
                                          </p:val>
                                        </p:tav>
                                      </p:tavLst>
                                    </p:anim>
                                    <p:anim calcmode="lin" valueType="num">
                                      <p:cBhvr additive="base">
                                        <p:cTn id="111" dur="500" fill="hold"/>
                                        <p:tgtEl>
                                          <p:spTgt spid="6760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67606"/>
                                        </p:tgtEl>
                                        <p:attrNameLst>
                                          <p:attrName>style.visibility</p:attrName>
                                        </p:attrNameLst>
                                      </p:cBhvr>
                                      <p:to>
                                        <p:strVal val="visible"/>
                                      </p:to>
                                    </p:set>
                                    <p:anim calcmode="lin" valueType="num">
                                      <p:cBhvr additive="base">
                                        <p:cTn id="114" dur="500" fill="hold"/>
                                        <p:tgtEl>
                                          <p:spTgt spid="67606"/>
                                        </p:tgtEl>
                                        <p:attrNameLst>
                                          <p:attrName>ppt_x</p:attrName>
                                        </p:attrNameLst>
                                      </p:cBhvr>
                                      <p:tavLst>
                                        <p:tav tm="0">
                                          <p:val>
                                            <p:strVal val="#ppt_x"/>
                                          </p:val>
                                        </p:tav>
                                        <p:tav tm="100000">
                                          <p:val>
                                            <p:strVal val="#ppt_x"/>
                                          </p:val>
                                        </p:tav>
                                      </p:tavLst>
                                    </p:anim>
                                    <p:anim calcmode="lin" valueType="num">
                                      <p:cBhvr additive="base">
                                        <p:cTn id="115" dur="500" fill="hold"/>
                                        <p:tgtEl>
                                          <p:spTgt spid="67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93" grpId="0" animBg="1"/>
      <p:bldP spid="67595" grpId="0" animBg="1"/>
      <p:bldP spid="67596" grpId="0" animBg="1"/>
      <p:bldP spid="67597" grpId="0" animBg="1"/>
      <p:bldP spid="67598" grpId="0" animBg="1"/>
      <p:bldP spid="67599" grpId="0" animBg="1"/>
      <p:bldP spid="67600" grpId="0"/>
      <p:bldP spid="67601" grpId="0"/>
      <p:bldP spid="67602" grpId="0"/>
      <p:bldP spid="67603" grpId="0"/>
      <p:bldP spid="67604" grpId="0"/>
      <p:bldP spid="67605" grpId="0"/>
      <p:bldP spid="67606" grpId="0" animBg="1"/>
      <p:bldP spid="67607" grpId="0" animBg="1"/>
      <p:bldP spid="67608" grpId="0" animBg="1"/>
      <p:bldP spid="67609" grpId="0" animBg="1"/>
      <p:bldP spid="67610" grpId="0" animBg="1"/>
      <p:bldP spid="67611" grpId="0" animBg="1"/>
      <p:bldP spid="67615" grpId="0" animBg="1"/>
      <p:bldP spid="67620" grpId="0" animBg="1"/>
      <p:bldP spid="67621" grpId="0" animBg="1"/>
      <p:bldP spid="67622" grpId="0" animBg="1"/>
      <p:bldP spid="67623" grpId="0" animBg="1"/>
      <p:bldP spid="676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476250"/>
            <a:ext cx="8229600" cy="5977086"/>
          </a:xfrm>
        </p:spPr>
        <p:txBody>
          <a:bodyPr/>
          <a:lstStyle/>
          <a:p>
            <a:pPr eaLnBrk="1" hangingPunct="1">
              <a:lnSpc>
                <a:spcPct val="90000"/>
              </a:lnSpc>
              <a:buFontTx/>
              <a:buNone/>
            </a:pPr>
            <a:r>
              <a:rPr lang="tr-TR" sz="2800" b="1" dirty="0" smtClean="0">
                <a:solidFill>
                  <a:srgbClr val="C00000"/>
                </a:solidFill>
              </a:rPr>
              <a:t>BASAMAKLARI</a:t>
            </a:r>
          </a:p>
          <a:p>
            <a:pPr eaLnBrk="1" hangingPunct="1">
              <a:lnSpc>
                <a:spcPct val="90000"/>
              </a:lnSpc>
              <a:buFontTx/>
              <a:buNone/>
            </a:pPr>
            <a:r>
              <a:rPr lang="tr-TR" sz="2800" b="1" dirty="0" smtClean="0">
                <a:solidFill>
                  <a:schemeClr val="tx2"/>
                </a:solidFill>
              </a:rPr>
              <a:t>1. Karar verilecek konu belirlenir. </a:t>
            </a:r>
          </a:p>
          <a:p>
            <a:pPr eaLnBrk="1" hangingPunct="1">
              <a:lnSpc>
                <a:spcPct val="90000"/>
              </a:lnSpc>
              <a:buFontTx/>
              <a:buNone/>
            </a:pPr>
            <a:r>
              <a:rPr lang="tr-TR" sz="2800" b="1" dirty="0" smtClean="0">
                <a:solidFill>
                  <a:schemeClr val="tx2"/>
                </a:solidFill>
              </a:rPr>
              <a:t>2. Karar verme sürecinde katılacak kişiler, birbirlerini görebilecek şekilde U ya da halka oluşturacak şekilde oturtulur. </a:t>
            </a:r>
          </a:p>
          <a:p>
            <a:pPr eaLnBrk="1" hangingPunct="1">
              <a:lnSpc>
                <a:spcPct val="90000"/>
              </a:lnSpc>
              <a:buFontTx/>
              <a:buNone/>
            </a:pPr>
            <a:r>
              <a:rPr lang="tr-TR" sz="2800" b="1" dirty="0" smtClean="0">
                <a:solidFill>
                  <a:schemeClr val="tx2"/>
                </a:solidFill>
              </a:rPr>
              <a:t>3. Şapkalar sırasıyla takılır ya da takılır gibi yapılır. Her şapkanın temsil ettiği yönde fikirler belirtilir. Tartışmaya katılan her kişi sırayla takılan şapkalarla ilgili görüşlerini bildirir. </a:t>
            </a:r>
          </a:p>
          <a:p>
            <a:pPr eaLnBrk="1" hangingPunct="1">
              <a:lnSpc>
                <a:spcPct val="90000"/>
              </a:lnSpc>
              <a:buFontTx/>
              <a:buNone/>
            </a:pPr>
            <a:r>
              <a:rPr lang="tr-TR" sz="2800" b="1" dirty="0" smtClean="0">
                <a:solidFill>
                  <a:schemeClr val="tx2"/>
                </a:solidFill>
              </a:rPr>
              <a:t>4. Grup üyelerinin tamamının beş şapkayı temsil eden görüşleri gözler önündedir. Net bilgiler, duygular, riskler, avantajlar ve yaratıcı fikirler göz önüne alınarak mavi şapkanın gereği olan karar verilir. </a:t>
            </a:r>
          </a:p>
        </p:txBody>
      </p:sp>
    </p:spTree>
    <p:extLst>
      <p:ext uri="{BB962C8B-B14F-4D97-AF65-F5344CB8AC3E}">
        <p14:creationId xmlns:p14="http://schemas.microsoft.com/office/powerpoint/2010/main" val="28184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in)">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in)">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in)">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in)">
                                      <p:cBhvr>
                                        <p:cTn id="22" dur="500"/>
                                        <p:tgtEl>
                                          <p:spTgt spid="58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box(in)">
                                      <p:cBhvr>
                                        <p:cTn id="27"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4500563" y="2997200"/>
            <a:ext cx="4391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4000" b="1"/>
              <a:t>Görüş Geliştirme</a:t>
            </a:r>
          </a:p>
        </p:txBody>
      </p:sp>
      <p:sp>
        <p:nvSpPr>
          <p:cNvPr id="73731" name="Freeform 3"/>
          <p:cNvSpPr>
            <a:spLocks/>
          </p:cNvSpPr>
          <p:nvPr/>
        </p:nvSpPr>
        <p:spPr bwMode="auto">
          <a:xfrm>
            <a:off x="3995738" y="2565400"/>
            <a:ext cx="5113337" cy="1511300"/>
          </a:xfrm>
          <a:custGeom>
            <a:avLst/>
            <a:gdLst>
              <a:gd name="T0" fmla="*/ 4988253 w 3720"/>
              <a:gd name="T1" fmla="*/ 84933 h 1210"/>
              <a:gd name="T2" fmla="*/ 3616449 w 3720"/>
              <a:gd name="T3" fmla="*/ 28727 h 1210"/>
              <a:gd name="T4" fmla="*/ 2992402 w 3720"/>
              <a:gd name="T5" fmla="*/ 254798 h 1210"/>
              <a:gd name="T6" fmla="*/ 2369729 w 3720"/>
              <a:gd name="T7" fmla="*/ 141138 h 1210"/>
              <a:gd name="T8" fmla="*/ 1870767 w 3720"/>
              <a:gd name="T9" fmla="*/ 254798 h 1210"/>
              <a:gd name="T10" fmla="*/ 1309949 w 3720"/>
              <a:gd name="T11" fmla="*/ 28727 h 1210"/>
              <a:gd name="T12" fmla="*/ 373878 w 3720"/>
              <a:gd name="T13" fmla="*/ 254798 h 1210"/>
              <a:gd name="T14" fmla="*/ 312024 w 3720"/>
              <a:gd name="T15" fmla="*/ 821847 h 1210"/>
              <a:gd name="T16" fmla="*/ 186939 w 3720"/>
              <a:gd name="T17" fmla="*/ 1217783 h 1210"/>
              <a:gd name="T18" fmla="*/ 1433659 w 3720"/>
              <a:gd name="T19" fmla="*/ 1501308 h 1210"/>
              <a:gd name="T20" fmla="*/ 2306500 w 3720"/>
              <a:gd name="T21" fmla="*/ 1275237 h 1210"/>
              <a:gd name="T22" fmla="*/ 3242570 w 3720"/>
              <a:gd name="T23" fmla="*/ 1501308 h 1210"/>
              <a:gd name="T24" fmla="*/ 4240496 w 3720"/>
              <a:gd name="T25" fmla="*/ 1331443 h 1210"/>
              <a:gd name="T26" fmla="*/ 5113337 w 3720"/>
              <a:gd name="T27" fmla="*/ 1501308 h 1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20" h="1210">
                <a:moveTo>
                  <a:pt x="3629" y="68"/>
                </a:moveTo>
                <a:cubicBezTo>
                  <a:pt x="3251" y="34"/>
                  <a:pt x="2873" y="0"/>
                  <a:pt x="2631" y="23"/>
                </a:cubicBezTo>
                <a:cubicBezTo>
                  <a:pt x="2389" y="46"/>
                  <a:pt x="2328" y="189"/>
                  <a:pt x="2177" y="204"/>
                </a:cubicBezTo>
                <a:cubicBezTo>
                  <a:pt x="2026" y="219"/>
                  <a:pt x="1860" y="113"/>
                  <a:pt x="1724" y="113"/>
                </a:cubicBezTo>
                <a:cubicBezTo>
                  <a:pt x="1588" y="113"/>
                  <a:pt x="1489" y="219"/>
                  <a:pt x="1361" y="204"/>
                </a:cubicBezTo>
                <a:cubicBezTo>
                  <a:pt x="1233" y="189"/>
                  <a:pt x="1134" y="23"/>
                  <a:pt x="953" y="23"/>
                </a:cubicBezTo>
                <a:cubicBezTo>
                  <a:pt x="772" y="23"/>
                  <a:pt x="393" y="98"/>
                  <a:pt x="272" y="204"/>
                </a:cubicBezTo>
                <a:cubicBezTo>
                  <a:pt x="151" y="310"/>
                  <a:pt x="250" y="530"/>
                  <a:pt x="227" y="658"/>
                </a:cubicBezTo>
                <a:cubicBezTo>
                  <a:pt x="204" y="786"/>
                  <a:pt x="0" y="884"/>
                  <a:pt x="136" y="975"/>
                </a:cubicBezTo>
                <a:cubicBezTo>
                  <a:pt x="272" y="1066"/>
                  <a:pt x="786" y="1194"/>
                  <a:pt x="1043" y="1202"/>
                </a:cubicBezTo>
                <a:cubicBezTo>
                  <a:pt x="1300" y="1210"/>
                  <a:pt x="1459" y="1021"/>
                  <a:pt x="1678" y="1021"/>
                </a:cubicBezTo>
                <a:cubicBezTo>
                  <a:pt x="1897" y="1021"/>
                  <a:pt x="2125" y="1195"/>
                  <a:pt x="2359" y="1202"/>
                </a:cubicBezTo>
                <a:cubicBezTo>
                  <a:pt x="2593" y="1209"/>
                  <a:pt x="2858" y="1066"/>
                  <a:pt x="3085" y="1066"/>
                </a:cubicBezTo>
                <a:cubicBezTo>
                  <a:pt x="3312" y="1066"/>
                  <a:pt x="3622" y="1179"/>
                  <a:pt x="3720" y="1202"/>
                </a:cubicBezTo>
              </a:path>
            </a:pathLst>
          </a:custGeom>
          <a:noFill/>
          <a:ln w="63500">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32" name="AutoShape 4"/>
          <p:cNvSpPr>
            <a:spLocks noChangeArrowheads="1"/>
          </p:cNvSpPr>
          <p:nvPr/>
        </p:nvSpPr>
        <p:spPr bwMode="auto">
          <a:xfrm>
            <a:off x="5724525" y="1484313"/>
            <a:ext cx="3095625" cy="936625"/>
          </a:xfrm>
          <a:prstGeom prst="wedgeRectCallout">
            <a:avLst>
              <a:gd name="adj1" fmla="val -44463"/>
              <a:gd name="adj2" fmla="val 8847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3734" name="AutoShape 6"/>
          <p:cNvSpPr>
            <a:spLocks noChangeArrowheads="1"/>
          </p:cNvSpPr>
          <p:nvPr/>
        </p:nvSpPr>
        <p:spPr bwMode="auto">
          <a:xfrm>
            <a:off x="827088" y="2636838"/>
            <a:ext cx="2808287" cy="863600"/>
          </a:xfrm>
          <a:prstGeom prst="wedgeRectCallout">
            <a:avLst>
              <a:gd name="adj1" fmla="val 91208"/>
              <a:gd name="adj2" fmla="val 71875"/>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3735" name="AutoShape 7"/>
          <p:cNvSpPr>
            <a:spLocks noChangeArrowheads="1"/>
          </p:cNvSpPr>
          <p:nvPr/>
        </p:nvSpPr>
        <p:spPr bwMode="auto">
          <a:xfrm>
            <a:off x="1835150" y="476250"/>
            <a:ext cx="3241675" cy="1657350"/>
          </a:xfrm>
          <a:prstGeom prst="wedgeRectCallout">
            <a:avLst>
              <a:gd name="adj1" fmla="val 40157"/>
              <a:gd name="adj2" fmla="val 8199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3736" name="AutoShape 8"/>
          <p:cNvSpPr>
            <a:spLocks noChangeArrowheads="1"/>
          </p:cNvSpPr>
          <p:nvPr/>
        </p:nvSpPr>
        <p:spPr bwMode="auto">
          <a:xfrm>
            <a:off x="468313" y="4581525"/>
            <a:ext cx="3816350" cy="936625"/>
          </a:xfrm>
          <a:prstGeom prst="wedgeRectCallout">
            <a:avLst>
              <a:gd name="adj1" fmla="val 56616"/>
              <a:gd name="adj2" fmla="val -15508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3737" name="AutoShape 9"/>
          <p:cNvSpPr>
            <a:spLocks noChangeArrowheads="1"/>
          </p:cNvSpPr>
          <p:nvPr/>
        </p:nvSpPr>
        <p:spPr bwMode="auto">
          <a:xfrm>
            <a:off x="4859338" y="4581525"/>
            <a:ext cx="3384550" cy="1584325"/>
          </a:xfrm>
          <a:prstGeom prst="wedgeRectCallout">
            <a:avLst>
              <a:gd name="adj1" fmla="val 7787"/>
              <a:gd name="adj2" fmla="val -9859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pic>
        <p:nvPicPr>
          <p:cNvPr id="73743" name="Picture 15" descr="soru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1025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soru_isare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908050"/>
            <a:ext cx="762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6" name="Picture 18" descr="sor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913" y="5516563"/>
            <a:ext cx="8112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21" descr="ques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050" y="549275"/>
            <a:ext cx="10810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1" name="Picture 23" descr="question_mar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538" y="5661025"/>
            <a:ext cx="863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66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49"/>
                                        </p:tgtEl>
                                        <p:attrNameLst>
                                          <p:attrName>style.visibility</p:attrName>
                                        </p:attrNameLst>
                                      </p:cBhvr>
                                      <p:to>
                                        <p:strVal val="visible"/>
                                      </p:to>
                                    </p:set>
                                    <p:anim calcmode="lin" valueType="num">
                                      <p:cBhvr additive="base">
                                        <p:cTn id="7" dur="500" fill="hold"/>
                                        <p:tgtEl>
                                          <p:spTgt spid="73749"/>
                                        </p:tgtEl>
                                        <p:attrNameLst>
                                          <p:attrName>ppt_x</p:attrName>
                                        </p:attrNameLst>
                                      </p:cBhvr>
                                      <p:tavLst>
                                        <p:tav tm="0">
                                          <p:val>
                                            <p:strVal val="#ppt_x"/>
                                          </p:val>
                                        </p:tav>
                                        <p:tav tm="100000">
                                          <p:val>
                                            <p:strVal val="#ppt_x"/>
                                          </p:val>
                                        </p:tav>
                                      </p:tavLst>
                                    </p:anim>
                                    <p:anim calcmode="lin" valueType="num">
                                      <p:cBhvr additive="base">
                                        <p:cTn id="8" dur="500" fill="hold"/>
                                        <p:tgtEl>
                                          <p:spTgt spid="737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45"/>
                                        </p:tgtEl>
                                        <p:attrNameLst>
                                          <p:attrName>style.visibility</p:attrName>
                                        </p:attrNameLst>
                                      </p:cBhvr>
                                      <p:to>
                                        <p:strVal val="visible"/>
                                      </p:to>
                                    </p:set>
                                    <p:anim calcmode="lin" valueType="num">
                                      <p:cBhvr additive="base">
                                        <p:cTn id="11" dur="500" fill="hold"/>
                                        <p:tgtEl>
                                          <p:spTgt spid="73745"/>
                                        </p:tgtEl>
                                        <p:attrNameLst>
                                          <p:attrName>ppt_x</p:attrName>
                                        </p:attrNameLst>
                                      </p:cBhvr>
                                      <p:tavLst>
                                        <p:tav tm="0">
                                          <p:val>
                                            <p:strVal val="#ppt_x"/>
                                          </p:val>
                                        </p:tav>
                                        <p:tav tm="100000">
                                          <p:val>
                                            <p:strVal val="#ppt_x"/>
                                          </p:val>
                                        </p:tav>
                                      </p:tavLst>
                                    </p:anim>
                                    <p:anim calcmode="lin" valueType="num">
                                      <p:cBhvr additive="base">
                                        <p:cTn id="12" dur="500" fill="hold"/>
                                        <p:tgtEl>
                                          <p:spTgt spid="7374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43"/>
                                        </p:tgtEl>
                                        <p:attrNameLst>
                                          <p:attrName>style.visibility</p:attrName>
                                        </p:attrNameLst>
                                      </p:cBhvr>
                                      <p:to>
                                        <p:strVal val="visible"/>
                                      </p:to>
                                    </p:set>
                                    <p:anim calcmode="lin" valueType="num">
                                      <p:cBhvr additive="base">
                                        <p:cTn id="15" dur="500" fill="hold"/>
                                        <p:tgtEl>
                                          <p:spTgt spid="73743"/>
                                        </p:tgtEl>
                                        <p:attrNameLst>
                                          <p:attrName>ppt_x</p:attrName>
                                        </p:attrNameLst>
                                      </p:cBhvr>
                                      <p:tavLst>
                                        <p:tav tm="0">
                                          <p:val>
                                            <p:strVal val="#ppt_x"/>
                                          </p:val>
                                        </p:tav>
                                        <p:tav tm="100000">
                                          <p:val>
                                            <p:strVal val="#ppt_x"/>
                                          </p:val>
                                        </p:tav>
                                      </p:tavLst>
                                    </p:anim>
                                    <p:anim calcmode="lin" valueType="num">
                                      <p:cBhvr additive="base">
                                        <p:cTn id="16" dur="500" fill="hold"/>
                                        <p:tgtEl>
                                          <p:spTgt spid="737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51"/>
                                        </p:tgtEl>
                                        <p:attrNameLst>
                                          <p:attrName>style.visibility</p:attrName>
                                        </p:attrNameLst>
                                      </p:cBhvr>
                                      <p:to>
                                        <p:strVal val="visible"/>
                                      </p:to>
                                    </p:set>
                                    <p:anim calcmode="lin" valueType="num">
                                      <p:cBhvr additive="base">
                                        <p:cTn id="19" dur="500" fill="hold"/>
                                        <p:tgtEl>
                                          <p:spTgt spid="73751"/>
                                        </p:tgtEl>
                                        <p:attrNameLst>
                                          <p:attrName>ppt_x</p:attrName>
                                        </p:attrNameLst>
                                      </p:cBhvr>
                                      <p:tavLst>
                                        <p:tav tm="0">
                                          <p:val>
                                            <p:strVal val="#ppt_x"/>
                                          </p:val>
                                        </p:tav>
                                        <p:tav tm="100000">
                                          <p:val>
                                            <p:strVal val="#ppt_x"/>
                                          </p:val>
                                        </p:tav>
                                      </p:tavLst>
                                    </p:anim>
                                    <p:anim calcmode="lin" valueType="num">
                                      <p:cBhvr additive="base">
                                        <p:cTn id="20" dur="500" fill="hold"/>
                                        <p:tgtEl>
                                          <p:spTgt spid="737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46"/>
                                        </p:tgtEl>
                                        <p:attrNameLst>
                                          <p:attrName>style.visibility</p:attrName>
                                        </p:attrNameLst>
                                      </p:cBhvr>
                                      <p:to>
                                        <p:strVal val="visible"/>
                                      </p:to>
                                    </p:set>
                                    <p:anim calcmode="lin" valueType="num">
                                      <p:cBhvr additive="base">
                                        <p:cTn id="23" dur="500" fill="hold"/>
                                        <p:tgtEl>
                                          <p:spTgt spid="73746"/>
                                        </p:tgtEl>
                                        <p:attrNameLst>
                                          <p:attrName>ppt_x</p:attrName>
                                        </p:attrNameLst>
                                      </p:cBhvr>
                                      <p:tavLst>
                                        <p:tav tm="0">
                                          <p:val>
                                            <p:strVal val="#ppt_x"/>
                                          </p:val>
                                        </p:tav>
                                        <p:tav tm="100000">
                                          <p:val>
                                            <p:strVal val="#ppt_x"/>
                                          </p:val>
                                        </p:tav>
                                      </p:tavLst>
                                    </p:anim>
                                    <p:anim calcmode="lin" valueType="num">
                                      <p:cBhvr additive="base">
                                        <p:cTn id="24" dur="500" fill="hold"/>
                                        <p:tgtEl>
                                          <p:spTgt spid="737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3734"/>
                                        </p:tgtEl>
                                        <p:attrNameLst>
                                          <p:attrName>style.visibility</p:attrName>
                                        </p:attrNameLst>
                                      </p:cBhvr>
                                      <p:to>
                                        <p:strVal val="visible"/>
                                      </p:to>
                                    </p:set>
                                    <p:anim calcmode="lin" valueType="num">
                                      <p:cBhvr additive="base">
                                        <p:cTn id="27" dur="500" fill="hold"/>
                                        <p:tgtEl>
                                          <p:spTgt spid="73734"/>
                                        </p:tgtEl>
                                        <p:attrNameLst>
                                          <p:attrName>ppt_x</p:attrName>
                                        </p:attrNameLst>
                                      </p:cBhvr>
                                      <p:tavLst>
                                        <p:tav tm="0">
                                          <p:val>
                                            <p:strVal val="#ppt_x"/>
                                          </p:val>
                                        </p:tav>
                                        <p:tav tm="100000">
                                          <p:val>
                                            <p:strVal val="#ppt_x"/>
                                          </p:val>
                                        </p:tav>
                                      </p:tavLst>
                                    </p:anim>
                                    <p:anim calcmode="lin" valueType="num">
                                      <p:cBhvr additive="base">
                                        <p:cTn id="28" dur="500" fill="hold"/>
                                        <p:tgtEl>
                                          <p:spTgt spid="737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3735"/>
                                        </p:tgtEl>
                                        <p:attrNameLst>
                                          <p:attrName>style.visibility</p:attrName>
                                        </p:attrNameLst>
                                      </p:cBhvr>
                                      <p:to>
                                        <p:strVal val="visible"/>
                                      </p:to>
                                    </p:set>
                                    <p:anim calcmode="lin" valueType="num">
                                      <p:cBhvr additive="base">
                                        <p:cTn id="31" dur="500" fill="hold"/>
                                        <p:tgtEl>
                                          <p:spTgt spid="73735"/>
                                        </p:tgtEl>
                                        <p:attrNameLst>
                                          <p:attrName>ppt_x</p:attrName>
                                        </p:attrNameLst>
                                      </p:cBhvr>
                                      <p:tavLst>
                                        <p:tav tm="0">
                                          <p:val>
                                            <p:strVal val="#ppt_x"/>
                                          </p:val>
                                        </p:tav>
                                        <p:tav tm="100000">
                                          <p:val>
                                            <p:strVal val="#ppt_x"/>
                                          </p:val>
                                        </p:tav>
                                      </p:tavLst>
                                    </p:anim>
                                    <p:anim calcmode="lin" valueType="num">
                                      <p:cBhvr additive="base">
                                        <p:cTn id="32" dur="500" fill="hold"/>
                                        <p:tgtEl>
                                          <p:spTgt spid="737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3732"/>
                                        </p:tgtEl>
                                        <p:attrNameLst>
                                          <p:attrName>style.visibility</p:attrName>
                                        </p:attrNameLst>
                                      </p:cBhvr>
                                      <p:to>
                                        <p:strVal val="visible"/>
                                      </p:to>
                                    </p:set>
                                    <p:anim calcmode="lin" valueType="num">
                                      <p:cBhvr additive="base">
                                        <p:cTn id="35" dur="500" fill="hold"/>
                                        <p:tgtEl>
                                          <p:spTgt spid="73732"/>
                                        </p:tgtEl>
                                        <p:attrNameLst>
                                          <p:attrName>ppt_x</p:attrName>
                                        </p:attrNameLst>
                                      </p:cBhvr>
                                      <p:tavLst>
                                        <p:tav tm="0">
                                          <p:val>
                                            <p:strVal val="#ppt_x"/>
                                          </p:val>
                                        </p:tav>
                                        <p:tav tm="100000">
                                          <p:val>
                                            <p:strVal val="#ppt_x"/>
                                          </p:val>
                                        </p:tav>
                                      </p:tavLst>
                                    </p:anim>
                                    <p:anim calcmode="lin" valueType="num">
                                      <p:cBhvr additive="base">
                                        <p:cTn id="36" dur="500" fill="hold"/>
                                        <p:tgtEl>
                                          <p:spTgt spid="737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3737"/>
                                        </p:tgtEl>
                                        <p:attrNameLst>
                                          <p:attrName>style.visibility</p:attrName>
                                        </p:attrNameLst>
                                      </p:cBhvr>
                                      <p:to>
                                        <p:strVal val="visible"/>
                                      </p:to>
                                    </p:set>
                                    <p:anim calcmode="lin" valueType="num">
                                      <p:cBhvr additive="base">
                                        <p:cTn id="39" dur="500" fill="hold"/>
                                        <p:tgtEl>
                                          <p:spTgt spid="73737"/>
                                        </p:tgtEl>
                                        <p:attrNameLst>
                                          <p:attrName>ppt_x</p:attrName>
                                        </p:attrNameLst>
                                      </p:cBhvr>
                                      <p:tavLst>
                                        <p:tav tm="0">
                                          <p:val>
                                            <p:strVal val="#ppt_x"/>
                                          </p:val>
                                        </p:tav>
                                        <p:tav tm="100000">
                                          <p:val>
                                            <p:strVal val="#ppt_x"/>
                                          </p:val>
                                        </p:tav>
                                      </p:tavLst>
                                    </p:anim>
                                    <p:anim calcmode="lin" valueType="num">
                                      <p:cBhvr additive="base">
                                        <p:cTn id="40" dur="500" fill="hold"/>
                                        <p:tgtEl>
                                          <p:spTgt spid="737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3736"/>
                                        </p:tgtEl>
                                        <p:attrNameLst>
                                          <p:attrName>style.visibility</p:attrName>
                                        </p:attrNameLst>
                                      </p:cBhvr>
                                      <p:to>
                                        <p:strVal val="visible"/>
                                      </p:to>
                                    </p:set>
                                    <p:anim calcmode="lin" valueType="num">
                                      <p:cBhvr additive="base">
                                        <p:cTn id="43" dur="500" fill="hold"/>
                                        <p:tgtEl>
                                          <p:spTgt spid="73736"/>
                                        </p:tgtEl>
                                        <p:attrNameLst>
                                          <p:attrName>ppt_x</p:attrName>
                                        </p:attrNameLst>
                                      </p:cBhvr>
                                      <p:tavLst>
                                        <p:tav tm="0">
                                          <p:val>
                                            <p:strVal val="#ppt_x"/>
                                          </p:val>
                                        </p:tav>
                                        <p:tav tm="100000">
                                          <p:val>
                                            <p:strVal val="#ppt_x"/>
                                          </p:val>
                                        </p:tav>
                                      </p:tavLst>
                                    </p:anim>
                                    <p:anim calcmode="lin" valueType="num">
                                      <p:cBhvr additive="base">
                                        <p:cTn id="44" dur="500" fill="hold"/>
                                        <p:tgtEl>
                                          <p:spTgt spid="7373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73731"/>
                                        </p:tgtEl>
                                        <p:attrNameLst>
                                          <p:attrName>style.visibility</p:attrName>
                                        </p:attrNameLst>
                                      </p:cBhvr>
                                      <p:to>
                                        <p:strVal val="visible"/>
                                      </p:to>
                                    </p:set>
                                    <p:animEffect transition="in" filter="box(in)">
                                      <p:cBhvr>
                                        <p:cTn id="49" dur="500"/>
                                        <p:tgtEl>
                                          <p:spTgt spid="73731"/>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73730"/>
                                        </p:tgtEl>
                                        <p:attrNameLst>
                                          <p:attrName>style.visibility</p:attrName>
                                        </p:attrNameLst>
                                      </p:cBhvr>
                                      <p:to>
                                        <p:strVal val="visible"/>
                                      </p:to>
                                    </p:set>
                                    <p:animEffect transition="in" filter="box(in)">
                                      <p:cBhvr>
                                        <p:cTn id="52"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animBg="1"/>
      <p:bldP spid="73732" grpId="0" animBg="1"/>
      <p:bldP spid="73734" grpId="0" animBg="1"/>
      <p:bldP spid="73735" grpId="0" animBg="1"/>
      <p:bldP spid="73736" grpId="0" animBg="1"/>
      <p:bldP spid="737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457200" y="620713"/>
            <a:ext cx="8229600" cy="1728787"/>
          </a:xfrm>
        </p:spPr>
        <p:txBody>
          <a:bodyPr/>
          <a:lstStyle/>
          <a:p>
            <a:pPr eaLnBrk="1" hangingPunct="1"/>
            <a:r>
              <a:rPr lang="tr-TR" sz="2800" smtClean="0">
                <a:solidFill>
                  <a:srgbClr val="3366FF"/>
                </a:solidFill>
              </a:rPr>
              <a:t>İnsanların, birbirlerinin görüşlerine saygı duyarak yaşaması demokratik toplum olmanın olmazsa olmaz koşuludur. </a:t>
            </a:r>
          </a:p>
          <a:p>
            <a:pPr eaLnBrk="1" hangingPunct="1"/>
            <a:endParaRPr lang="tr-TR" sz="2800" smtClean="0">
              <a:solidFill>
                <a:srgbClr val="3366FF"/>
              </a:solidFill>
            </a:endParaRPr>
          </a:p>
        </p:txBody>
      </p:sp>
      <p:sp>
        <p:nvSpPr>
          <p:cNvPr id="70660" name="Text Box 4"/>
          <p:cNvSpPr txBox="1">
            <a:spLocks noChangeArrowheads="1"/>
          </p:cNvSpPr>
          <p:nvPr/>
        </p:nvSpPr>
        <p:spPr bwMode="auto">
          <a:xfrm>
            <a:off x="611188" y="3127375"/>
            <a:ext cx="7777162"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FontTx/>
              <a:buChar char="•"/>
            </a:pPr>
            <a:r>
              <a:rPr lang="tr-TR" sz="2800">
                <a:solidFill>
                  <a:srgbClr val="9900CC"/>
                </a:solidFill>
              </a:rPr>
              <a:t>Görüş geliştirme, her bireyin bireysel olarak görüşünü, görüşünün gerekçelerini savunduğu, isterse görüşünü değiştirdiği bir yöntemdir. Bu yöntemin kullanılması belirgin çelişkiler ve kutuplaşmış tutumlar içeren konuların öğretiliyor olmasını gerektirir. </a:t>
            </a:r>
          </a:p>
          <a:p>
            <a:pPr eaLnBrk="1" hangingPunct="1">
              <a:spcBef>
                <a:spcPct val="50000"/>
              </a:spcBef>
            </a:pPr>
            <a:endParaRPr lang="tr-TR" sz="2800"/>
          </a:p>
        </p:txBody>
      </p:sp>
    </p:spTree>
    <p:extLst>
      <p:ext uri="{BB962C8B-B14F-4D97-AF65-F5344CB8AC3E}">
        <p14:creationId xmlns:p14="http://schemas.microsoft.com/office/powerpoint/2010/main" val="1958770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ox(in)">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box(in)">
                                      <p:cBhvr>
                                        <p:cTn id="12"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68313" y="2852738"/>
            <a:ext cx="8229600" cy="2552700"/>
          </a:xfrm>
        </p:spPr>
        <p:txBody>
          <a:bodyPr/>
          <a:lstStyle/>
          <a:p>
            <a:pPr eaLnBrk="1" hangingPunct="1">
              <a:lnSpc>
                <a:spcPct val="80000"/>
              </a:lnSpc>
              <a:buFontTx/>
              <a:buNone/>
            </a:pPr>
            <a:endParaRPr lang="tr-TR" sz="2800" dirty="0" smtClean="0">
              <a:solidFill>
                <a:srgbClr val="00CC00"/>
              </a:solidFill>
            </a:endParaRPr>
          </a:p>
          <a:p>
            <a:pPr lvl="1" eaLnBrk="1" hangingPunct="1">
              <a:lnSpc>
                <a:spcPct val="80000"/>
              </a:lnSpc>
            </a:pPr>
            <a:r>
              <a:rPr lang="tr-TR" dirty="0" smtClean="0"/>
              <a:t>Nükleer santrallerin sayıları artırılmalıdır. </a:t>
            </a:r>
          </a:p>
          <a:p>
            <a:pPr lvl="1" eaLnBrk="1" hangingPunct="1">
              <a:lnSpc>
                <a:spcPct val="80000"/>
              </a:lnSpc>
            </a:pPr>
            <a:r>
              <a:rPr lang="tr-TR" dirty="0" smtClean="0"/>
              <a:t>Anne babalar çocuklarını istedikleri gibi yetiştirme hakkına sahiptir. </a:t>
            </a:r>
          </a:p>
          <a:p>
            <a:pPr lvl="1" eaLnBrk="1" hangingPunct="1">
              <a:lnSpc>
                <a:spcPct val="80000"/>
              </a:lnSpc>
            </a:pPr>
            <a:r>
              <a:rPr lang="tr-TR" dirty="0" smtClean="0"/>
              <a:t>Birbirlerini çok seviyorlarsa yakın akraba çocukları evlenmelidir. </a:t>
            </a:r>
          </a:p>
          <a:p>
            <a:pPr eaLnBrk="1" hangingPunct="1">
              <a:lnSpc>
                <a:spcPct val="80000"/>
              </a:lnSpc>
            </a:pPr>
            <a:endParaRPr lang="tr-TR" dirty="0" smtClean="0"/>
          </a:p>
        </p:txBody>
      </p:sp>
      <p:pic>
        <p:nvPicPr>
          <p:cNvPr id="71687" name="Picture 7" descr="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25" y="5229225"/>
            <a:ext cx="10810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8" descr="question_m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5661025"/>
            <a:ext cx="863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9" descr="soru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5589588"/>
            <a:ext cx="1025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10" descr="question_m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589588"/>
            <a:ext cx="863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11" descr="soru_isaret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825" y="5949950"/>
            <a:ext cx="762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12" descr="soru_isaret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5661025"/>
            <a:ext cx="762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13" descr="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5734050"/>
            <a:ext cx="10810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14" descr="sor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388" y="5516563"/>
            <a:ext cx="8112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6" name="Text Box 16"/>
          <p:cNvSpPr txBox="1">
            <a:spLocks noChangeArrowheads="1"/>
          </p:cNvSpPr>
          <p:nvPr/>
        </p:nvSpPr>
        <p:spPr bwMode="auto">
          <a:xfrm>
            <a:off x="971550" y="549275"/>
            <a:ext cx="727233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2400" b="1" dirty="0">
                <a:solidFill>
                  <a:srgbClr val="00CC00"/>
                </a:solidFill>
              </a:rPr>
              <a:t>Üzerinde tartışılacak konu, çelişki içeren bir </a:t>
            </a:r>
            <a:r>
              <a:rPr lang="tr-TR" sz="2400" b="1" dirty="0" smtClean="0">
                <a:solidFill>
                  <a:srgbClr val="00CC00"/>
                </a:solidFill>
              </a:rPr>
              <a:t>tümce, önerme </a:t>
            </a:r>
            <a:r>
              <a:rPr lang="tr-TR" sz="2400" b="1" dirty="0">
                <a:solidFill>
                  <a:srgbClr val="00CC00"/>
                </a:solidFill>
              </a:rPr>
              <a:t>biçiminde ifade edilir. Ele </a:t>
            </a:r>
            <a:r>
              <a:rPr lang="tr-TR" sz="2400" b="1" dirty="0" smtClean="0">
                <a:solidFill>
                  <a:srgbClr val="00CC00"/>
                </a:solidFill>
              </a:rPr>
              <a:t>alınacak önermenin </a:t>
            </a:r>
            <a:r>
              <a:rPr lang="tr-TR" sz="2400" b="1" dirty="0">
                <a:solidFill>
                  <a:srgbClr val="00CC00"/>
                </a:solidFill>
              </a:rPr>
              <a:t>mutlaka geçerli sayılabilecek </a:t>
            </a:r>
            <a:r>
              <a:rPr lang="tr-TR" sz="2400" b="1" dirty="0" smtClean="0">
                <a:solidFill>
                  <a:srgbClr val="00CC00"/>
                </a:solidFill>
              </a:rPr>
              <a:t>karşıt bakış </a:t>
            </a:r>
            <a:r>
              <a:rPr lang="tr-TR" sz="2400" b="1" dirty="0">
                <a:solidFill>
                  <a:srgbClr val="00CC00"/>
                </a:solidFill>
              </a:rPr>
              <a:t>açıları içermesi gerekir. </a:t>
            </a:r>
            <a:endParaRPr lang="tr-TR" sz="2400" b="1" dirty="0" smtClean="0">
              <a:solidFill>
                <a:srgbClr val="00CC00"/>
              </a:solidFill>
            </a:endParaRPr>
          </a:p>
          <a:p>
            <a:pPr eaLnBrk="1" hangingPunct="1"/>
            <a:r>
              <a:rPr lang="tr-TR" sz="2400" b="1" dirty="0" smtClean="0">
                <a:solidFill>
                  <a:srgbClr val="00CC00"/>
                </a:solidFill>
              </a:rPr>
              <a:t>Örnek </a:t>
            </a:r>
            <a:r>
              <a:rPr lang="tr-TR" sz="2400" b="1" dirty="0">
                <a:solidFill>
                  <a:srgbClr val="00CC00"/>
                </a:solidFill>
              </a:rPr>
              <a:t>önermeler:</a:t>
            </a:r>
          </a:p>
          <a:p>
            <a:pPr eaLnBrk="1" hangingPunct="1">
              <a:spcBef>
                <a:spcPct val="50000"/>
              </a:spcBef>
            </a:pPr>
            <a:endParaRPr lang="tr-TR" sz="2400" b="1" dirty="0"/>
          </a:p>
        </p:txBody>
      </p:sp>
    </p:spTree>
    <p:extLst>
      <p:ext uri="{BB962C8B-B14F-4D97-AF65-F5344CB8AC3E}">
        <p14:creationId xmlns:p14="http://schemas.microsoft.com/office/powerpoint/2010/main" val="120050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96"/>
                                        </p:tgtEl>
                                        <p:attrNameLst>
                                          <p:attrName>style.visibility</p:attrName>
                                        </p:attrNameLst>
                                      </p:cBhvr>
                                      <p:to>
                                        <p:strVal val="visible"/>
                                      </p:to>
                                    </p:set>
                                    <p:animEffect transition="in" filter="box(in)">
                                      <p:cBhvr>
                                        <p:cTn id="7" dur="500"/>
                                        <p:tgtEl>
                                          <p:spTgt spid="71696"/>
                                        </p:tgtEl>
                                      </p:cBhvr>
                                    </p:animEffect>
                                  </p:childTnLst>
                                </p:cTn>
                              </p:par>
                              <p:par>
                                <p:cTn id="8" presetID="2" presetClass="entr" presetSubtype="4" fill="hold" nodeType="withEffect">
                                  <p:stCondLst>
                                    <p:cond delay="0"/>
                                  </p:stCondLst>
                                  <p:childTnLst>
                                    <p:set>
                                      <p:cBhvr>
                                        <p:cTn id="9" dur="1" fill="hold">
                                          <p:stCondLst>
                                            <p:cond delay="0"/>
                                          </p:stCondLst>
                                        </p:cTn>
                                        <p:tgtEl>
                                          <p:spTgt spid="71689"/>
                                        </p:tgtEl>
                                        <p:attrNameLst>
                                          <p:attrName>style.visibility</p:attrName>
                                        </p:attrNameLst>
                                      </p:cBhvr>
                                      <p:to>
                                        <p:strVal val="visible"/>
                                      </p:to>
                                    </p:set>
                                    <p:anim calcmode="lin" valueType="num">
                                      <p:cBhvr additive="base">
                                        <p:cTn id="10" dur="500" fill="hold"/>
                                        <p:tgtEl>
                                          <p:spTgt spid="71689"/>
                                        </p:tgtEl>
                                        <p:attrNameLst>
                                          <p:attrName>ppt_x</p:attrName>
                                        </p:attrNameLst>
                                      </p:cBhvr>
                                      <p:tavLst>
                                        <p:tav tm="0">
                                          <p:val>
                                            <p:strVal val="#ppt_x"/>
                                          </p:val>
                                        </p:tav>
                                        <p:tav tm="100000">
                                          <p:val>
                                            <p:strVal val="#ppt_x"/>
                                          </p:val>
                                        </p:tav>
                                      </p:tavLst>
                                    </p:anim>
                                    <p:anim calcmode="lin" valueType="num">
                                      <p:cBhvr additive="base">
                                        <p:cTn id="11" dur="500" fill="hold"/>
                                        <p:tgtEl>
                                          <p:spTgt spid="71689"/>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1688"/>
                                        </p:tgtEl>
                                        <p:attrNameLst>
                                          <p:attrName>style.visibility</p:attrName>
                                        </p:attrNameLst>
                                      </p:cBhvr>
                                      <p:to>
                                        <p:strVal val="visible"/>
                                      </p:to>
                                    </p:set>
                                    <p:anim calcmode="lin" valueType="num">
                                      <p:cBhvr additive="base">
                                        <p:cTn id="14" dur="500" fill="hold"/>
                                        <p:tgtEl>
                                          <p:spTgt spid="71688"/>
                                        </p:tgtEl>
                                        <p:attrNameLst>
                                          <p:attrName>ppt_x</p:attrName>
                                        </p:attrNameLst>
                                      </p:cBhvr>
                                      <p:tavLst>
                                        <p:tav tm="0">
                                          <p:val>
                                            <p:strVal val="#ppt_x"/>
                                          </p:val>
                                        </p:tav>
                                        <p:tav tm="100000">
                                          <p:val>
                                            <p:strVal val="#ppt_x"/>
                                          </p:val>
                                        </p:tav>
                                      </p:tavLst>
                                    </p:anim>
                                    <p:anim calcmode="lin" valueType="num">
                                      <p:cBhvr additive="base">
                                        <p:cTn id="15" dur="500" fill="hold"/>
                                        <p:tgtEl>
                                          <p:spTgt spid="7168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1690"/>
                                        </p:tgtEl>
                                        <p:attrNameLst>
                                          <p:attrName>style.visibility</p:attrName>
                                        </p:attrNameLst>
                                      </p:cBhvr>
                                      <p:to>
                                        <p:strVal val="visible"/>
                                      </p:to>
                                    </p:set>
                                    <p:anim calcmode="lin" valueType="num">
                                      <p:cBhvr additive="base">
                                        <p:cTn id="18" dur="500" fill="hold"/>
                                        <p:tgtEl>
                                          <p:spTgt spid="71690"/>
                                        </p:tgtEl>
                                        <p:attrNameLst>
                                          <p:attrName>ppt_x</p:attrName>
                                        </p:attrNameLst>
                                      </p:cBhvr>
                                      <p:tavLst>
                                        <p:tav tm="0">
                                          <p:val>
                                            <p:strVal val="#ppt_x"/>
                                          </p:val>
                                        </p:tav>
                                        <p:tav tm="100000">
                                          <p:val>
                                            <p:strVal val="#ppt_x"/>
                                          </p:val>
                                        </p:tav>
                                      </p:tavLst>
                                    </p:anim>
                                    <p:anim calcmode="lin" valueType="num">
                                      <p:cBhvr additive="base">
                                        <p:cTn id="19" dur="500" fill="hold"/>
                                        <p:tgtEl>
                                          <p:spTgt spid="7169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1692"/>
                                        </p:tgtEl>
                                        <p:attrNameLst>
                                          <p:attrName>style.visibility</p:attrName>
                                        </p:attrNameLst>
                                      </p:cBhvr>
                                      <p:to>
                                        <p:strVal val="visible"/>
                                      </p:to>
                                    </p:set>
                                    <p:anim calcmode="lin" valueType="num">
                                      <p:cBhvr additive="base">
                                        <p:cTn id="22" dur="500" fill="hold"/>
                                        <p:tgtEl>
                                          <p:spTgt spid="71692"/>
                                        </p:tgtEl>
                                        <p:attrNameLst>
                                          <p:attrName>ppt_x</p:attrName>
                                        </p:attrNameLst>
                                      </p:cBhvr>
                                      <p:tavLst>
                                        <p:tav tm="0">
                                          <p:val>
                                            <p:strVal val="#ppt_x"/>
                                          </p:val>
                                        </p:tav>
                                        <p:tav tm="100000">
                                          <p:val>
                                            <p:strVal val="#ppt_x"/>
                                          </p:val>
                                        </p:tav>
                                      </p:tavLst>
                                    </p:anim>
                                    <p:anim calcmode="lin" valueType="num">
                                      <p:cBhvr additive="base">
                                        <p:cTn id="23" dur="500" fill="hold"/>
                                        <p:tgtEl>
                                          <p:spTgt spid="7169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1691"/>
                                        </p:tgtEl>
                                        <p:attrNameLst>
                                          <p:attrName>style.visibility</p:attrName>
                                        </p:attrNameLst>
                                      </p:cBhvr>
                                      <p:to>
                                        <p:strVal val="visible"/>
                                      </p:to>
                                    </p:set>
                                    <p:anim calcmode="lin" valueType="num">
                                      <p:cBhvr additive="base">
                                        <p:cTn id="26" dur="500" fill="hold"/>
                                        <p:tgtEl>
                                          <p:spTgt spid="71691"/>
                                        </p:tgtEl>
                                        <p:attrNameLst>
                                          <p:attrName>ppt_x</p:attrName>
                                        </p:attrNameLst>
                                      </p:cBhvr>
                                      <p:tavLst>
                                        <p:tav tm="0">
                                          <p:val>
                                            <p:strVal val="#ppt_x"/>
                                          </p:val>
                                        </p:tav>
                                        <p:tav tm="100000">
                                          <p:val>
                                            <p:strVal val="#ppt_x"/>
                                          </p:val>
                                        </p:tav>
                                      </p:tavLst>
                                    </p:anim>
                                    <p:anim calcmode="lin" valueType="num">
                                      <p:cBhvr additive="base">
                                        <p:cTn id="27" dur="500" fill="hold"/>
                                        <p:tgtEl>
                                          <p:spTgt spid="7169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1693"/>
                                        </p:tgtEl>
                                        <p:attrNameLst>
                                          <p:attrName>style.visibility</p:attrName>
                                        </p:attrNameLst>
                                      </p:cBhvr>
                                      <p:to>
                                        <p:strVal val="visible"/>
                                      </p:to>
                                    </p:set>
                                    <p:anim calcmode="lin" valueType="num">
                                      <p:cBhvr additive="base">
                                        <p:cTn id="30" dur="500" fill="hold"/>
                                        <p:tgtEl>
                                          <p:spTgt spid="71693"/>
                                        </p:tgtEl>
                                        <p:attrNameLst>
                                          <p:attrName>ppt_x</p:attrName>
                                        </p:attrNameLst>
                                      </p:cBhvr>
                                      <p:tavLst>
                                        <p:tav tm="0">
                                          <p:val>
                                            <p:strVal val="#ppt_x"/>
                                          </p:val>
                                        </p:tav>
                                        <p:tav tm="100000">
                                          <p:val>
                                            <p:strVal val="#ppt_x"/>
                                          </p:val>
                                        </p:tav>
                                      </p:tavLst>
                                    </p:anim>
                                    <p:anim calcmode="lin" valueType="num">
                                      <p:cBhvr additive="base">
                                        <p:cTn id="31" dur="500" fill="hold"/>
                                        <p:tgtEl>
                                          <p:spTgt spid="7169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1687"/>
                                        </p:tgtEl>
                                        <p:attrNameLst>
                                          <p:attrName>style.visibility</p:attrName>
                                        </p:attrNameLst>
                                      </p:cBhvr>
                                      <p:to>
                                        <p:strVal val="visible"/>
                                      </p:to>
                                    </p:set>
                                    <p:anim calcmode="lin" valueType="num">
                                      <p:cBhvr additive="base">
                                        <p:cTn id="34" dur="500" fill="hold"/>
                                        <p:tgtEl>
                                          <p:spTgt spid="71687"/>
                                        </p:tgtEl>
                                        <p:attrNameLst>
                                          <p:attrName>ppt_x</p:attrName>
                                        </p:attrNameLst>
                                      </p:cBhvr>
                                      <p:tavLst>
                                        <p:tav tm="0">
                                          <p:val>
                                            <p:strVal val="#ppt_x"/>
                                          </p:val>
                                        </p:tav>
                                        <p:tav tm="100000">
                                          <p:val>
                                            <p:strVal val="#ppt_x"/>
                                          </p:val>
                                        </p:tav>
                                      </p:tavLst>
                                    </p:anim>
                                    <p:anim calcmode="lin" valueType="num">
                                      <p:cBhvr additive="base">
                                        <p:cTn id="35" dur="500" fill="hold"/>
                                        <p:tgtEl>
                                          <p:spTgt spid="7168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71694"/>
                                        </p:tgtEl>
                                        <p:attrNameLst>
                                          <p:attrName>style.visibility</p:attrName>
                                        </p:attrNameLst>
                                      </p:cBhvr>
                                      <p:to>
                                        <p:strVal val="visible"/>
                                      </p:to>
                                    </p:set>
                                    <p:anim calcmode="lin" valueType="num">
                                      <p:cBhvr additive="base">
                                        <p:cTn id="38" dur="500" fill="hold"/>
                                        <p:tgtEl>
                                          <p:spTgt spid="71694"/>
                                        </p:tgtEl>
                                        <p:attrNameLst>
                                          <p:attrName>ppt_x</p:attrName>
                                        </p:attrNameLst>
                                      </p:cBhvr>
                                      <p:tavLst>
                                        <p:tav tm="0">
                                          <p:val>
                                            <p:strVal val="#ppt_x"/>
                                          </p:val>
                                        </p:tav>
                                        <p:tav tm="100000">
                                          <p:val>
                                            <p:strVal val="#ppt_x"/>
                                          </p:val>
                                        </p:tav>
                                      </p:tavLst>
                                    </p:anim>
                                    <p:anim calcmode="lin" valueType="num">
                                      <p:cBhvr additive="base">
                                        <p:cTn id="39" dur="500" fill="hold"/>
                                        <p:tgtEl>
                                          <p:spTgt spid="7169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71683">
                                            <p:txEl>
                                              <p:pRg st="1" end="1"/>
                                            </p:txEl>
                                          </p:spTgt>
                                        </p:tgtEl>
                                        <p:attrNameLst>
                                          <p:attrName>style.visibility</p:attrName>
                                        </p:attrNameLst>
                                      </p:cBhvr>
                                      <p:to>
                                        <p:strVal val="visible"/>
                                      </p:to>
                                    </p:set>
                                    <p:animEffect transition="in" filter="box(in)">
                                      <p:cBhvr>
                                        <p:cTn id="44" dur="500"/>
                                        <p:tgtEl>
                                          <p:spTgt spid="71683">
                                            <p:txEl>
                                              <p:pRg st="1" end="1"/>
                                            </p:tx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71683">
                                            <p:txEl>
                                              <p:pRg st="2" end="2"/>
                                            </p:txEl>
                                          </p:spTgt>
                                        </p:tgtEl>
                                        <p:attrNameLst>
                                          <p:attrName>style.visibility</p:attrName>
                                        </p:attrNameLst>
                                      </p:cBhvr>
                                      <p:to>
                                        <p:strVal val="visible"/>
                                      </p:to>
                                    </p:set>
                                    <p:animEffect transition="in" filter="box(in)">
                                      <p:cBhvr>
                                        <p:cTn id="47" dur="500"/>
                                        <p:tgtEl>
                                          <p:spTgt spid="71683">
                                            <p:txEl>
                                              <p:pRg st="2" end="2"/>
                                            </p:txEl>
                                          </p:spTgt>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71683">
                                            <p:txEl>
                                              <p:pRg st="3" end="3"/>
                                            </p:txEl>
                                          </p:spTgt>
                                        </p:tgtEl>
                                        <p:attrNameLst>
                                          <p:attrName>style.visibility</p:attrName>
                                        </p:attrNameLst>
                                      </p:cBhvr>
                                      <p:to>
                                        <p:strVal val="visible"/>
                                      </p:to>
                                    </p:set>
                                    <p:animEffect transition="in" filter="box(in)">
                                      <p:cBhvr>
                                        <p:cTn id="50"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9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4500563" y="2997200"/>
            <a:ext cx="4391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4000" b="1"/>
              <a:t>Görüş Geliştirme</a:t>
            </a:r>
          </a:p>
        </p:txBody>
      </p:sp>
      <p:sp>
        <p:nvSpPr>
          <p:cNvPr id="7182" name="Freeform 14"/>
          <p:cNvSpPr>
            <a:spLocks/>
          </p:cNvSpPr>
          <p:nvPr/>
        </p:nvSpPr>
        <p:spPr bwMode="auto">
          <a:xfrm>
            <a:off x="3995738" y="2565400"/>
            <a:ext cx="5113337" cy="1511300"/>
          </a:xfrm>
          <a:custGeom>
            <a:avLst/>
            <a:gdLst>
              <a:gd name="T0" fmla="*/ 4988253 w 3720"/>
              <a:gd name="T1" fmla="*/ 84933 h 1210"/>
              <a:gd name="T2" fmla="*/ 3616449 w 3720"/>
              <a:gd name="T3" fmla="*/ 28727 h 1210"/>
              <a:gd name="T4" fmla="*/ 2992402 w 3720"/>
              <a:gd name="T5" fmla="*/ 254798 h 1210"/>
              <a:gd name="T6" fmla="*/ 2369729 w 3720"/>
              <a:gd name="T7" fmla="*/ 141138 h 1210"/>
              <a:gd name="T8" fmla="*/ 1870767 w 3720"/>
              <a:gd name="T9" fmla="*/ 254798 h 1210"/>
              <a:gd name="T10" fmla="*/ 1309949 w 3720"/>
              <a:gd name="T11" fmla="*/ 28727 h 1210"/>
              <a:gd name="T12" fmla="*/ 373878 w 3720"/>
              <a:gd name="T13" fmla="*/ 254798 h 1210"/>
              <a:gd name="T14" fmla="*/ 312024 w 3720"/>
              <a:gd name="T15" fmla="*/ 821847 h 1210"/>
              <a:gd name="T16" fmla="*/ 186939 w 3720"/>
              <a:gd name="T17" fmla="*/ 1217783 h 1210"/>
              <a:gd name="T18" fmla="*/ 1433659 w 3720"/>
              <a:gd name="T19" fmla="*/ 1501308 h 1210"/>
              <a:gd name="T20" fmla="*/ 2306500 w 3720"/>
              <a:gd name="T21" fmla="*/ 1275237 h 1210"/>
              <a:gd name="T22" fmla="*/ 3242570 w 3720"/>
              <a:gd name="T23" fmla="*/ 1501308 h 1210"/>
              <a:gd name="T24" fmla="*/ 4240496 w 3720"/>
              <a:gd name="T25" fmla="*/ 1331443 h 1210"/>
              <a:gd name="T26" fmla="*/ 5113337 w 3720"/>
              <a:gd name="T27" fmla="*/ 1501308 h 1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20" h="1210">
                <a:moveTo>
                  <a:pt x="3629" y="68"/>
                </a:moveTo>
                <a:cubicBezTo>
                  <a:pt x="3251" y="34"/>
                  <a:pt x="2873" y="0"/>
                  <a:pt x="2631" y="23"/>
                </a:cubicBezTo>
                <a:cubicBezTo>
                  <a:pt x="2389" y="46"/>
                  <a:pt x="2328" y="189"/>
                  <a:pt x="2177" y="204"/>
                </a:cubicBezTo>
                <a:cubicBezTo>
                  <a:pt x="2026" y="219"/>
                  <a:pt x="1860" y="113"/>
                  <a:pt x="1724" y="113"/>
                </a:cubicBezTo>
                <a:cubicBezTo>
                  <a:pt x="1588" y="113"/>
                  <a:pt x="1489" y="219"/>
                  <a:pt x="1361" y="204"/>
                </a:cubicBezTo>
                <a:cubicBezTo>
                  <a:pt x="1233" y="189"/>
                  <a:pt x="1134" y="23"/>
                  <a:pt x="953" y="23"/>
                </a:cubicBezTo>
                <a:cubicBezTo>
                  <a:pt x="772" y="23"/>
                  <a:pt x="393" y="98"/>
                  <a:pt x="272" y="204"/>
                </a:cubicBezTo>
                <a:cubicBezTo>
                  <a:pt x="151" y="310"/>
                  <a:pt x="250" y="530"/>
                  <a:pt x="227" y="658"/>
                </a:cubicBezTo>
                <a:cubicBezTo>
                  <a:pt x="204" y="786"/>
                  <a:pt x="0" y="884"/>
                  <a:pt x="136" y="975"/>
                </a:cubicBezTo>
                <a:cubicBezTo>
                  <a:pt x="272" y="1066"/>
                  <a:pt x="786" y="1194"/>
                  <a:pt x="1043" y="1202"/>
                </a:cubicBezTo>
                <a:cubicBezTo>
                  <a:pt x="1300" y="1210"/>
                  <a:pt x="1459" y="1021"/>
                  <a:pt x="1678" y="1021"/>
                </a:cubicBezTo>
                <a:cubicBezTo>
                  <a:pt x="1897" y="1021"/>
                  <a:pt x="2125" y="1195"/>
                  <a:pt x="2359" y="1202"/>
                </a:cubicBezTo>
                <a:cubicBezTo>
                  <a:pt x="2593" y="1209"/>
                  <a:pt x="2858" y="1066"/>
                  <a:pt x="3085" y="1066"/>
                </a:cubicBezTo>
                <a:cubicBezTo>
                  <a:pt x="3312" y="1066"/>
                  <a:pt x="3622" y="1179"/>
                  <a:pt x="3720" y="1202"/>
                </a:cubicBezTo>
              </a:path>
            </a:pathLst>
          </a:custGeom>
          <a:noFill/>
          <a:ln w="63500">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4" name="AutoShape 16"/>
          <p:cNvSpPr>
            <a:spLocks noChangeArrowheads="1"/>
          </p:cNvSpPr>
          <p:nvPr/>
        </p:nvSpPr>
        <p:spPr bwMode="auto">
          <a:xfrm>
            <a:off x="1547813" y="836613"/>
            <a:ext cx="3095625" cy="936625"/>
          </a:xfrm>
          <a:prstGeom prst="wedgeRectCallout">
            <a:avLst>
              <a:gd name="adj1" fmla="val 56255"/>
              <a:gd name="adj2" fmla="val 16593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185" name="Text Box 17"/>
          <p:cNvSpPr txBox="1">
            <a:spLocks noChangeArrowheads="1"/>
          </p:cNvSpPr>
          <p:nvPr/>
        </p:nvSpPr>
        <p:spPr bwMode="auto">
          <a:xfrm>
            <a:off x="1619250" y="908050"/>
            <a:ext cx="3168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4400"/>
              <a:t>Katılıyorum</a:t>
            </a:r>
            <a:r>
              <a:rPr lang="tr-TR" sz="3200"/>
              <a:t> </a:t>
            </a:r>
          </a:p>
        </p:txBody>
      </p:sp>
      <p:sp>
        <p:nvSpPr>
          <p:cNvPr id="7186" name="AutoShape 18"/>
          <p:cNvSpPr>
            <a:spLocks noChangeArrowheads="1"/>
          </p:cNvSpPr>
          <p:nvPr/>
        </p:nvSpPr>
        <p:spPr bwMode="auto">
          <a:xfrm>
            <a:off x="827088" y="2636838"/>
            <a:ext cx="2808287" cy="863600"/>
          </a:xfrm>
          <a:prstGeom prst="wedgeRectCallout">
            <a:avLst>
              <a:gd name="adj1" fmla="val 91208"/>
              <a:gd name="adj2" fmla="val 71875"/>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187" name="AutoShape 19"/>
          <p:cNvSpPr>
            <a:spLocks noChangeArrowheads="1"/>
          </p:cNvSpPr>
          <p:nvPr/>
        </p:nvSpPr>
        <p:spPr bwMode="auto">
          <a:xfrm>
            <a:off x="5508625" y="1196975"/>
            <a:ext cx="2808288" cy="1081088"/>
          </a:xfrm>
          <a:prstGeom prst="wedgeRectCallout">
            <a:avLst>
              <a:gd name="adj1" fmla="val 16366"/>
              <a:gd name="adj2" fmla="val 10315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188" name="AutoShape 20"/>
          <p:cNvSpPr>
            <a:spLocks noChangeArrowheads="1"/>
          </p:cNvSpPr>
          <p:nvPr/>
        </p:nvSpPr>
        <p:spPr bwMode="auto">
          <a:xfrm>
            <a:off x="468313" y="4868863"/>
            <a:ext cx="3816350" cy="936625"/>
          </a:xfrm>
          <a:prstGeom prst="wedgeRectCallout">
            <a:avLst>
              <a:gd name="adj1" fmla="val 56616"/>
              <a:gd name="adj2" fmla="val -15508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189" name="AutoShape 21"/>
          <p:cNvSpPr>
            <a:spLocks noChangeArrowheads="1"/>
          </p:cNvSpPr>
          <p:nvPr/>
        </p:nvSpPr>
        <p:spPr bwMode="auto">
          <a:xfrm>
            <a:off x="4859338" y="4581525"/>
            <a:ext cx="3384550" cy="1584325"/>
          </a:xfrm>
          <a:prstGeom prst="wedgeRectCallout">
            <a:avLst>
              <a:gd name="adj1" fmla="val 7787"/>
              <a:gd name="adj2" fmla="val -9859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190" name="Text Box 22"/>
          <p:cNvSpPr txBox="1">
            <a:spLocks noChangeArrowheads="1"/>
          </p:cNvSpPr>
          <p:nvPr/>
        </p:nvSpPr>
        <p:spPr bwMode="auto">
          <a:xfrm>
            <a:off x="5580063" y="1125538"/>
            <a:ext cx="26812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3600"/>
              <a:t>Kesinlikle Katılıyorum</a:t>
            </a:r>
            <a:endParaRPr lang="tr-TR" sz="2400"/>
          </a:p>
        </p:txBody>
      </p:sp>
      <p:sp>
        <p:nvSpPr>
          <p:cNvPr id="7191" name="Text Box 23"/>
          <p:cNvSpPr txBox="1">
            <a:spLocks noChangeArrowheads="1"/>
          </p:cNvSpPr>
          <p:nvPr/>
        </p:nvSpPr>
        <p:spPr bwMode="auto">
          <a:xfrm>
            <a:off x="827088" y="2635250"/>
            <a:ext cx="2952750" cy="7620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4400"/>
              <a:t>Kararsızım</a:t>
            </a:r>
            <a:r>
              <a:rPr lang="tr-TR" sz="3200"/>
              <a:t> </a:t>
            </a:r>
          </a:p>
        </p:txBody>
      </p:sp>
      <p:sp>
        <p:nvSpPr>
          <p:cNvPr id="7193" name="Text Box 25"/>
          <p:cNvSpPr txBox="1">
            <a:spLocks noChangeArrowheads="1"/>
          </p:cNvSpPr>
          <p:nvPr/>
        </p:nvSpPr>
        <p:spPr bwMode="auto">
          <a:xfrm>
            <a:off x="539750" y="4941888"/>
            <a:ext cx="3673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4400"/>
              <a:t>Katılmıyorum</a:t>
            </a:r>
            <a:endParaRPr lang="tr-TR" sz="3200"/>
          </a:p>
        </p:txBody>
      </p:sp>
      <p:sp>
        <p:nvSpPr>
          <p:cNvPr id="7194" name="Text Box 26"/>
          <p:cNvSpPr txBox="1">
            <a:spLocks noChangeArrowheads="1"/>
          </p:cNvSpPr>
          <p:nvPr/>
        </p:nvSpPr>
        <p:spPr bwMode="auto">
          <a:xfrm>
            <a:off x="4932363" y="4581525"/>
            <a:ext cx="36718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4400"/>
              <a:t>Kesinlikle Katılmıyorum</a:t>
            </a:r>
            <a:endParaRPr lang="tr-TR" sz="3200"/>
          </a:p>
        </p:txBody>
      </p:sp>
      <p:sp>
        <p:nvSpPr>
          <p:cNvPr id="7195" name="Text Box 27"/>
          <p:cNvSpPr txBox="1">
            <a:spLocks noChangeArrowheads="1"/>
          </p:cNvSpPr>
          <p:nvPr/>
        </p:nvSpPr>
        <p:spPr bwMode="auto">
          <a:xfrm>
            <a:off x="5724525" y="333375"/>
            <a:ext cx="3203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2000"/>
              <a:t>Yöntemin uygulanmasında izlenecek aşamalar</a:t>
            </a:r>
            <a:endParaRPr lang="tr-TR" sz="1400"/>
          </a:p>
        </p:txBody>
      </p:sp>
      <p:pic>
        <p:nvPicPr>
          <p:cNvPr id="7196" name="Picture 28" descr="so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813" y="765175"/>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469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checkerboard(across)">
                                      <p:cBhvr>
                                        <p:cTn id="7" dur="500"/>
                                        <p:tgtEl>
                                          <p:spTgt spid="71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182"/>
                                        </p:tgtEl>
                                        <p:attrNameLst>
                                          <p:attrName>style.visibility</p:attrName>
                                        </p:attrNameLst>
                                      </p:cBhvr>
                                      <p:to>
                                        <p:strVal val="visible"/>
                                      </p:to>
                                    </p:set>
                                    <p:animEffect transition="in" filter="checkerboard(across)">
                                      <p:cBhvr>
                                        <p:cTn id="10" dur="500"/>
                                        <p:tgtEl>
                                          <p:spTgt spid="718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185"/>
                                        </p:tgtEl>
                                        <p:attrNameLst>
                                          <p:attrName>style.visibility</p:attrName>
                                        </p:attrNameLst>
                                      </p:cBhvr>
                                      <p:to>
                                        <p:strVal val="visible"/>
                                      </p:to>
                                    </p:set>
                                    <p:animEffect transition="in" filter="checkerboard(across)">
                                      <p:cBhvr>
                                        <p:cTn id="13" dur="500"/>
                                        <p:tgtEl>
                                          <p:spTgt spid="718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190"/>
                                        </p:tgtEl>
                                        <p:attrNameLst>
                                          <p:attrName>style.visibility</p:attrName>
                                        </p:attrNameLst>
                                      </p:cBhvr>
                                      <p:to>
                                        <p:strVal val="visible"/>
                                      </p:to>
                                    </p:set>
                                    <p:animEffect transition="in" filter="checkerboard(across)">
                                      <p:cBhvr>
                                        <p:cTn id="16" dur="500"/>
                                        <p:tgtEl>
                                          <p:spTgt spid="719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191"/>
                                        </p:tgtEl>
                                        <p:attrNameLst>
                                          <p:attrName>style.visibility</p:attrName>
                                        </p:attrNameLst>
                                      </p:cBhvr>
                                      <p:to>
                                        <p:strVal val="visible"/>
                                      </p:to>
                                    </p:set>
                                    <p:animEffect transition="in" filter="checkerboard(across)">
                                      <p:cBhvr>
                                        <p:cTn id="19" dur="500"/>
                                        <p:tgtEl>
                                          <p:spTgt spid="719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193"/>
                                        </p:tgtEl>
                                        <p:attrNameLst>
                                          <p:attrName>style.visibility</p:attrName>
                                        </p:attrNameLst>
                                      </p:cBhvr>
                                      <p:to>
                                        <p:strVal val="visible"/>
                                      </p:to>
                                    </p:set>
                                    <p:animEffect transition="in" filter="checkerboard(across)">
                                      <p:cBhvr>
                                        <p:cTn id="22" dur="500"/>
                                        <p:tgtEl>
                                          <p:spTgt spid="719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194"/>
                                        </p:tgtEl>
                                        <p:attrNameLst>
                                          <p:attrName>style.visibility</p:attrName>
                                        </p:attrNameLst>
                                      </p:cBhvr>
                                      <p:to>
                                        <p:strVal val="visible"/>
                                      </p:to>
                                    </p:set>
                                    <p:animEffect transition="in" filter="checkerboard(across)">
                                      <p:cBhvr>
                                        <p:cTn id="25" dur="500"/>
                                        <p:tgtEl>
                                          <p:spTgt spid="719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188"/>
                                        </p:tgtEl>
                                        <p:attrNameLst>
                                          <p:attrName>style.visibility</p:attrName>
                                        </p:attrNameLst>
                                      </p:cBhvr>
                                      <p:to>
                                        <p:strVal val="visible"/>
                                      </p:to>
                                    </p:set>
                                    <p:animEffect transition="in" filter="checkerboard(across)">
                                      <p:cBhvr>
                                        <p:cTn id="28" dur="500"/>
                                        <p:tgtEl>
                                          <p:spTgt spid="718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186"/>
                                        </p:tgtEl>
                                        <p:attrNameLst>
                                          <p:attrName>style.visibility</p:attrName>
                                        </p:attrNameLst>
                                      </p:cBhvr>
                                      <p:to>
                                        <p:strVal val="visible"/>
                                      </p:to>
                                    </p:set>
                                    <p:animEffect transition="in" filter="checkerboard(across)">
                                      <p:cBhvr>
                                        <p:cTn id="31" dur="500"/>
                                        <p:tgtEl>
                                          <p:spTgt spid="718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187"/>
                                        </p:tgtEl>
                                        <p:attrNameLst>
                                          <p:attrName>style.visibility</p:attrName>
                                        </p:attrNameLst>
                                      </p:cBhvr>
                                      <p:to>
                                        <p:strVal val="visible"/>
                                      </p:to>
                                    </p:set>
                                    <p:animEffect transition="in" filter="checkerboard(across)">
                                      <p:cBhvr>
                                        <p:cTn id="34" dur="500"/>
                                        <p:tgtEl>
                                          <p:spTgt spid="718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189"/>
                                        </p:tgtEl>
                                        <p:attrNameLst>
                                          <p:attrName>style.visibility</p:attrName>
                                        </p:attrNameLst>
                                      </p:cBhvr>
                                      <p:to>
                                        <p:strVal val="visible"/>
                                      </p:to>
                                    </p:set>
                                    <p:animEffect transition="in" filter="checkerboard(across)">
                                      <p:cBhvr>
                                        <p:cTn id="37" dur="500"/>
                                        <p:tgtEl>
                                          <p:spTgt spid="718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7184"/>
                                        </p:tgtEl>
                                        <p:attrNameLst>
                                          <p:attrName>style.visibility</p:attrName>
                                        </p:attrNameLst>
                                      </p:cBhvr>
                                      <p:to>
                                        <p:strVal val="visible"/>
                                      </p:to>
                                    </p:set>
                                    <p:animEffect transition="in" filter="checkerboard(across)">
                                      <p:cBhvr>
                                        <p:cTn id="40" dur="500"/>
                                        <p:tgtEl>
                                          <p:spTgt spid="71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196"/>
                                        </p:tgtEl>
                                        <p:attrNameLst>
                                          <p:attrName>style.visibility</p:attrName>
                                        </p:attrNameLst>
                                      </p:cBhvr>
                                      <p:to>
                                        <p:strVal val="visible"/>
                                      </p:to>
                                    </p:set>
                                    <p:anim calcmode="lin" valueType="num">
                                      <p:cBhvr additive="base">
                                        <p:cTn id="45" dur="500" fill="hold"/>
                                        <p:tgtEl>
                                          <p:spTgt spid="7196"/>
                                        </p:tgtEl>
                                        <p:attrNameLst>
                                          <p:attrName>ppt_x</p:attrName>
                                        </p:attrNameLst>
                                      </p:cBhvr>
                                      <p:tavLst>
                                        <p:tav tm="0">
                                          <p:val>
                                            <p:strVal val="#ppt_x"/>
                                          </p:val>
                                        </p:tav>
                                        <p:tav tm="100000">
                                          <p:val>
                                            <p:strVal val="#ppt_x"/>
                                          </p:val>
                                        </p:tav>
                                      </p:tavLst>
                                    </p:anim>
                                    <p:anim calcmode="lin" valueType="num">
                                      <p:cBhvr additive="base">
                                        <p:cTn id="46" dur="500" fill="hold"/>
                                        <p:tgtEl>
                                          <p:spTgt spid="719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195"/>
                                        </p:tgtEl>
                                        <p:attrNameLst>
                                          <p:attrName>style.visibility</p:attrName>
                                        </p:attrNameLst>
                                      </p:cBhvr>
                                      <p:to>
                                        <p:strVal val="visible"/>
                                      </p:to>
                                    </p:set>
                                    <p:anim calcmode="lin" valueType="num">
                                      <p:cBhvr additive="base">
                                        <p:cTn id="49" dur="500" fill="hold"/>
                                        <p:tgtEl>
                                          <p:spTgt spid="7195"/>
                                        </p:tgtEl>
                                        <p:attrNameLst>
                                          <p:attrName>ppt_x</p:attrName>
                                        </p:attrNameLst>
                                      </p:cBhvr>
                                      <p:tavLst>
                                        <p:tav tm="0">
                                          <p:val>
                                            <p:strVal val="#ppt_x"/>
                                          </p:val>
                                        </p:tav>
                                        <p:tav tm="100000">
                                          <p:val>
                                            <p:strVal val="#ppt_x"/>
                                          </p:val>
                                        </p:tav>
                                      </p:tavLst>
                                    </p:anim>
                                    <p:anim calcmode="lin" valueType="num">
                                      <p:cBhvr additive="base">
                                        <p:cTn id="50" dur="500" fill="hold"/>
                                        <p:tgtEl>
                                          <p:spTgt spid="7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82" grpId="0" animBg="1"/>
      <p:bldP spid="7184" grpId="0" animBg="1"/>
      <p:bldP spid="7185" grpId="0"/>
      <p:bldP spid="7186" grpId="0" animBg="1"/>
      <p:bldP spid="7187" grpId="0" animBg="1"/>
      <p:bldP spid="7188" grpId="0" animBg="1"/>
      <p:bldP spid="7189" grpId="0" animBg="1"/>
      <p:bldP spid="7190" grpId="0"/>
      <p:bldP spid="7191" grpId="0"/>
      <p:bldP spid="7193" grpId="0"/>
      <p:bldP spid="7194" grpId="0"/>
      <p:bldP spid="71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noFill/>
        </p:spPr>
        <p:txBody>
          <a:bodyPr>
            <a:noAutofit/>
          </a:bodyPr>
          <a:lstStyle/>
          <a:p>
            <a:pPr eaLnBrk="1" hangingPunct="1"/>
            <a:r>
              <a:rPr lang="tr-TR" sz="3200" b="1" dirty="0" smtClean="0"/>
              <a:t>Öğretim Yöntem ve Teknikleri</a:t>
            </a:r>
          </a:p>
        </p:txBody>
      </p:sp>
      <p:sp>
        <p:nvSpPr>
          <p:cNvPr id="2" name="Rectangle 3"/>
          <p:cNvSpPr>
            <a:spLocks noGrp="1" noChangeArrowheads="1"/>
          </p:cNvSpPr>
          <p:nvPr>
            <p:ph idx="1"/>
          </p:nvPr>
        </p:nvSpPr>
        <p:spPr>
          <a:noFill/>
        </p:spPr>
        <p:txBody>
          <a:bodyPr>
            <a:normAutofit lnSpcReduction="10000"/>
          </a:bodyPr>
          <a:lstStyle/>
          <a:p>
            <a:pPr marL="609600" indent="-609600" eaLnBrk="1" hangingPunct="1">
              <a:lnSpc>
                <a:spcPct val="80000"/>
              </a:lnSpc>
            </a:pPr>
            <a:r>
              <a:rPr lang="tr-TR" sz="2800" dirty="0" smtClean="0"/>
              <a:t>Her bireyin aynı yöntemle öğrenmesi olası değildir</a:t>
            </a:r>
          </a:p>
          <a:p>
            <a:pPr marL="609600" indent="-609600" eaLnBrk="1" hangingPunct="1">
              <a:lnSpc>
                <a:spcPct val="80000"/>
              </a:lnSpc>
            </a:pPr>
            <a:r>
              <a:rPr lang="tr-TR" sz="2800" dirty="0" smtClean="0"/>
              <a:t>Her yöntem her bireyin ilgisini eşit düzeyde çekmez</a:t>
            </a:r>
          </a:p>
          <a:p>
            <a:pPr marL="609600" indent="-609600" eaLnBrk="1" hangingPunct="1">
              <a:lnSpc>
                <a:spcPct val="80000"/>
              </a:lnSpc>
            </a:pPr>
            <a:r>
              <a:rPr lang="tr-TR" sz="2800" dirty="0" smtClean="0"/>
              <a:t>Tek bir yöntem tek başına bütün konulara uygun değildir</a:t>
            </a:r>
          </a:p>
          <a:p>
            <a:pPr marL="609600" indent="-609600" eaLnBrk="1" hangingPunct="1">
              <a:lnSpc>
                <a:spcPct val="80000"/>
              </a:lnSpc>
            </a:pPr>
            <a:r>
              <a:rPr lang="tr-TR" sz="2800" dirty="0" smtClean="0"/>
              <a:t>Bir öğretim yöntemi belirlenen bütün hedeflere ulaşmayı sağlamada yeterli değildir</a:t>
            </a:r>
          </a:p>
          <a:p>
            <a:pPr marL="609600" indent="-609600" eaLnBrk="1" hangingPunct="1">
              <a:lnSpc>
                <a:spcPct val="80000"/>
              </a:lnSpc>
            </a:pPr>
            <a:r>
              <a:rPr lang="tr-TR" sz="2800" dirty="0" smtClean="0"/>
              <a:t>Her öğretmen bütün yöntemleri çok becerili kullanamayabilir- Bazı öğretmenler bazı yöntemlere yatkındır </a:t>
            </a:r>
          </a:p>
          <a:p>
            <a:pPr marL="609600" indent="-609600" eaLnBrk="1" hangingPunct="1">
              <a:lnSpc>
                <a:spcPct val="80000"/>
              </a:lnSpc>
            </a:pPr>
            <a:r>
              <a:rPr lang="tr-TR" sz="2800" dirty="0" smtClean="0"/>
              <a:t>Bazı yöntemler uzun zaman gerektirir</a:t>
            </a:r>
          </a:p>
          <a:p>
            <a:pPr marL="609600" indent="-609600" eaLnBrk="1" hangingPunct="1">
              <a:lnSpc>
                <a:spcPct val="80000"/>
              </a:lnSpc>
            </a:pPr>
            <a:r>
              <a:rPr lang="tr-TR" sz="2800" dirty="0" smtClean="0"/>
              <a:t>Bazı yöntemler özel fiziksel koşullar gerektirir</a:t>
            </a:r>
          </a:p>
          <a:p>
            <a:pPr marL="609600" indent="-609600" eaLnBrk="1" hangingPunct="1">
              <a:lnSpc>
                <a:spcPct val="80000"/>
              </a:lnSpc>
            </a:pPr>
            <a:r>
              <a:rPr lang="tr-TR" sz="2800" dirty="0" smtClean="0"/>
              <a:t>Bazı yöntemler parasal kaynak gerektirir.</a:t>
            </a:r>
          </a:p>
        </p:txBody>
      </p:sp>
    </p:spTree>
    <p:extLst>
      <p:ext uri="{BB962C8B-B14F-4D97-AF65-F5344CB8AC3E}">
        <p14:creationId xmlns:p14="http://schemas.microsoft.com/office/powerpoint/2010/main" val="293260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395288" y="981075"/>
            <a:ext cx="8497192" cy="4914900"/>
          </a:xfrm>
          <a:prstGeom prst="rect">
            <a:avLst/>
          </a:prstGeom>
          <a:solidFill>
            <a:srgbClr val="CCFFFF"/>
          </a:solidFill>
          <a:ln w="762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sz="2400" dirty="0"/>
              <a:t>Görüş geliştirmede tartışmaya katılanlar çelişkili bir konuda farklı görüşleri dinleyerek, sahip olduğu bilgilerini yeniden yapılandırabilir. </a:t>
            </a:r>
          </a:p>
          <a:p>
            <a:pPr eaLnBrk="1" hangingPunct="1">
              <a:spcBef>
                <a:spcPct val="50000"/>
              </a:spcBef>
            </a:pPr>
            <a:r>
              <a:rPr lang="tr-TR" sz="2400" dirty="0"/>
              <a:t>Görüş geliştirmede her öğrenci yerini aldıktan sonra tartışmayı başlatın. </a:t>
            </a:r>
          </a:p>
          <a:p>
            <a:pPr eaLnBrk="1" hangingPunct="1">
              <a:spcBef>
                <a:spcPct val="50000"/>
              </a:spcBef>
            </a:pPr>
            <a:r>
              <a:rPr lang="tr-TR" sz="2400" dirty="0"/>
              <a:t>Görüşünü değiştirip başka bir kartonun önüne geçen öğrenciye oraya geçiş gerekçesini söylemesi için söz verin. </a:t>
            </a:r>
          </a:p>
          <a:p>
            <a:pPr eaLnBrk="1" hangingPunct="1">
              <a:spcBef>
                <a:spcPct val="50000"/>
              </a:spcBef>
            </a:pPr>
            <a:r>
              <a:rPr lang="tr-TR" sz="2400" dirty="0"/>
              <a:t>Görüş geliştirme yöntemi sonucunda “şu doğrudur”, “şu yanlıştır” gibi bir karara varma söz konusu değildir. </a:t>
            </a:r>
          </a:p>
          <a:p>
            <a:pPr eaLnBrk="1" hangingPunct="1">
              <a:spcBef>
                <a:spcPct val="50000"/>
              </a:spcBef>
            </a:pPr>
            <a:r>
              <a:rPr lang="tr-TR" sz="2400" dirty="0"/>
              <a:t>Görüş geliştirme yöntemini kullanan öğretmen, sınıf yönetiminde becerili olmalıdır. </a:t>
            </a:r>
          </a:p>
        </p:txBody>
      </p:sp>
    </p:spTree>
    <p:extLst>
      <p:ext uri="{BB962C8B-B14F-4D97-AF65-F5344CB8AC3E}">
        <p14:creationId xmlns:p14="http://schemas.microsoft.com/office/powerpoint/2010/main" val="2969995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4"/>
          <p:cNvSpPr>
            <a:spLocks noGrp="1" noChangeArrowheads="1"/>
          </p:cNvSpPr>
          <p:nvPr>
            <p:ph type="body" idx="1"/>
          </p:nvPr>
        </p:nvSpPr>
        <p:spPr>
          <a:xfrm>
            <a:off x="755576" y="1052736"/>
            <a:ext cx="7632848" cy="4032448"/>
          </a:xfrm>
          <a:solidFill>
            <a:srgbClr val="00FFFF"/>
          </a:solidFill>
          <a:ln w="76200">
            <a:solidFill>
              <a:srgbClr val="00CCFF"/>
            </a:solidFill>
            <a:miter lim="800000"/>
            <a:headEnd/>
            <a:tailEnd/>
          </a:ln>
        </p:spPr>
        <p:txBody>
          <a:bodyPr/>
          <a:lstStyle/>
          <a:p>
            <a:pPr algn="ctr" eaLnBrk="1" hangingPunct="1">
              <a:buFontTx/>
              <a:buNone/>
            </a:pPr>
            <a:r>
              <a:rPr lang="tr-TR" sz="5400" dirty="0" smtClean="0"/>
              <a:t>Altı Ayakkabılı </a:t>
            </a:r>
          </a:p>
          <a:p>
            <a:pPr algn="ctr" eaLnBrk="1" hangingPunct="1">
              <a:buFontTx/>
              <a:buNone/>
            </a:pPr>
            <a:r>
              <a:rPr lang="tr-TR" sz="5400" dirty="0" smtClean="0"/>
              <a:t>Uygulama Tekniği </a:t>
            </a:r>
          </a:p>
        </p:txBody>
      </p:sp>
    </p:spTree>
    <p:extLst>
      <p:ext uri="{BB962C8B-B14F-4D97-AF65-F5344CB8AC3E}">
        <p14:creationId xmlns:p14="http://schemas.microsoft.com/office/powerpoint/2010/main" val="2325102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12-3300-lacivert%20rugan%20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33375"/>
            <a:ext cx="42862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9"/>
          <p:cNvSpPr txBox="1">
            <a:spLocks noChangeArrowheads="1"/>
          </p:cNvSpPr>
          <p:nvPr/>
        </p:nvSpPr>
        <p:spPr bwMode="auto">
          <a:xfrm>
            <a:off x="4284663" y="1341438"/>
            <a:ext cx="4465637" cy="4464050"/>
          </a:xfrm>
          <a:prstGeom prst="rect">
            <a:avLst/>
          </a:prstGeom>
          <a:noFill/>
          <a:ln w="10160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2800">
                <a:solidFill>
                  <a:srgbClr val="0033CC"/>
                </a:solidFill>
              </a:rPr>
              <a:t>Lacivert resmi ayakkabı</a:t>
            </a:r>
            <a:r>
              <a:rPr lang="tr-TR" sz="2800"/>
              <a:t> </a:t>
            </a:r>
          </a:p>
          <a:p>
            <a:pPr eaLnBrk="1" hangingPunct="1"/>
            <a:r>
              <a:rPr lang="tr-TR" sz="2800"/>
              <a:t>Resmi ayakkabıdır. Lacivert renk rutinleri ve resmiyeti çağrıştırır. </a:t>
            </a:r>
          </a:p>
          <a:p>
            <a:pPr eaLnBrk="1" hangingPunct="1"/>
            <a:r>
              <a:rPr lang="tr-TR" sz="2800" i="1"/>
              <a:t>Lacivert ayakkabı uygulamasına geçtiğiniz anda, rutinleri elden geldiği kadar mükemmel şekilde uygulamaya başlayın. </a:t>
            </a:r>
          </a:p>
        </p:txBody>
      </p:sp>
      <p:sp>
        <p:nvSpPr>
          <p:cNvPr id="26631" name="Rectangle 10"/>
          <p:cNvSpPr>
            <a:spLocks noChangeArrowheads="1"/>
          </p:cNvSpPr>
          <p:nvPr/>
        </p:nvSpPr>
        <p:spPr bwMode="auto">
          <a:xfrm>
            <a:off x="3132138" y="333375"/>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sz="2800"/>
              <a:t>Altı Ayakkabılı Uygulama Tekniği </a:t>
            </a:r>
          </a:p>
        </p:txBody>
      </p:sp>
    </p:spTree>
    <p:extLst>
      <p:ext uri="{BB962C8B-B14F-4D97-AF65-F5344CB8AC3E}">
        <p14:creationId xmlns:p14="http://schemas.microsoft.com/office/powerpoint/2010/main" val="4180783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4" descr="gri-ayakkabi-1"/>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395288" y="765175"/>
            <a:ext cx="3527425" cy="267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Rectangle 5"/>
          <p:cNvSpPr>
            <a:spLocks noChangeArrowheads="1"/>
          </p:cNvSpPr>
          <p:nvPr/>
        </p:nvSpPr>
        <p:spPr bwMode="auto">
          <a:xfrm>
            <a:off x="3132138" y="333375"/>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sz="2800"/>
              <a:t>Altı Ayakkabılı Uygulama Tekniği </a:t>
            </a:r>
          </a:p>
        </p:txBody>
      </p:sp>
      <p:sp>
        <p:nvSpPr>
          <p:cNvPr id="27655" name="Text Box 6"/>
          <p:cNvSpPr txBox="1">
            <a:spLocks noChangeArrowheads="1"/>
          </p:cNvSpPr>
          <p:nvPr/>
        </p:nvSpPr>
        <p:spPr bwMode="auto">
          <a:xfrm>
            <a:off x="1042988" y="836613"/>
            <a:ext cx="2016125" cy="779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tr-TR"/>
          </a:p>
          <a:p>
            <a:pPr eaLnBrk="1" hangingPunct="1">
              <a:spcBef>
                <a:spcPct val="50000"/>
              </a:spcBef>
            </a:pPr>
            <a:endParaRPr lang="tr-TR"/>
          </a:p>
        </p:txBody>
      </p:sp>
      <p:sp>
        <p:nvSpPr>
          <p:cNvPr id="27656" name="Text Box 7"/>
          <p:cNvSpPr txBox="1">
            <a:spLocks noChangeArrowheads="1"/>
          </p:cNvSpPr>
          <p:nvPr/>
        </p:nvSpPr>
        <p:spPr bwMode="auto">
          <a:xfrm>
            <a:off x="3132138" y="1916113"/>
            <a:ext cx="2016125" cy="779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tr-TR"/>
          </a:p>
          <a:p>
            <a:pPr eaLnBrk="1" hangingPunct="1">
              <a:spcBef>
                <a:spcPct val="50000"/>
              </a:spcBef>
            </a:pPr>
            <a:endParaRPr lang="tr-TR"/>
          </a:p>
        </p:txBody>
      </p:sp>
      <p:sp>
        <p:nvSpPr>
          <p:cNvPr id="27657" name="Text Box 8"/>
          <p:cNvSpPr txBox="1">
            <a:spLocks noChangeArrowheads="1"/>
          </p:cNvSpPr>
          <p:nvPr/>
        </p:nvSpPr>
        <p:spPr bwMode="auto">
          <a:xfrm>
            <a:off x="3563938" y="2205038"/>
            <a:ext cx="2016125" cy="779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tr-TR"/>
          </a:p>
          <a:p>
            <a:pPr eaLnBrk="1" hangingPunct="1">
              <a:spcBef>
                <a:spcPct val="50000"/>
              </a:spcBef>
            </a:pPr>
            <a:endParaRPr lang="tr-TR"/>
          </a:p>
        </p:txBody>
      </p:sp>
      <p:sp>
        <p:nvSpPr>
          <p:cNvPr id="27658" name="Text Box 9"/>
          <p:cNvSpPr txBox="1">
            <a:spLocks noChangeArrowheads="1"/>
          </p:cNvSpPr>
          <p:nvPr/>
        </p:nvSpPr>
        <p:spPr bwMode="auto">
          <a:xfrm>
            <a:off x="2843213" y="1628775"/>
            <a:ext cx="2016125"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tr-TR"/>
          </a:p>
          <a:p>
            <a:pPr eaLnBrk="1" hangingPunct="1">
              <a:spcBef>
                <a:spcPct val="50000"/>
              </a:spcBef>
            </a:pPr>
            <a:endParaRPr lang="tr-TR"/>
          </a:p>
        </p:txBody>
      </p:sp>
      <p:sp>
        <p:nvSpPr>
          <p:cNvPr id="27659" name="Text Box 10"/>
          <p:cNvSpPr txBox="1">
            <a:spLocks noChangeArrowheads="1"/>
          </p:cNvSpPr>
          <p:nvPr/>
        </p:nvSpPr>
        <p:spPr bwMode="auto">
          <a:xfrm>
            <a:off x="2339975" y="1196975"/>
            <a:ext cx="2016125"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tr-TR"/>
          </a:p>
          <a:p>
            <a:pPr eaLnBrk="1" hangingPunct="1">
              <a:spcBef>
                <a:spcPct val="50000"/>
              </a:spcBef>
            </a:pPr>
            <a:endParaRPr lang="tr-TR"/>
          </a:p>
        </p:txBody>
      </p:sp>
      <p:sp>
        <p:nvSpPr>
          <p:cNvPr id="27660" name="Rectangle 11"/>
          <p:cNvSpPr>
            <a:spLocks noChangeArrowheads="1"/>
          </p:cNvSpPr>
          <p:nvPr/>
        </p:nvSpPr>
        <p:spPr bwMode="auto">
          <a:xfrm>
            <a:off x="3095625" y="1402864"/>
            <a:ext cx="6048375" cy="4893647"/>
          </a:xfrm>
          <a:prstGeom prst="rect">
            <a:avLst/>
          </a:prstGeom>
          <a:noFill/>
          <a:ln w="101600">
            <a:solidFill>
              <a:srgbClr val="808080"/>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sz="2400" b="1" u="sng" dirty="0">
                <a:solidFill>
                  <a:schemeClr val="bg1">
                    <a:lumMod val="50000"/>
                  </a:schemeClr>
                </a:solidFill>
              </a:rPr>
              <a:t>Gri spor ayakkabı</a:t>
            </a:r>
          </a:p>
          <a:p>
            <a:r>
              <a:rPr lang="tr-TR" sz="2400" dirty="0"/>
              <a:t>Spor ayakkabıdır. Gri insanın aklına sis ve dumanı getirir. </a:t>
            </a:r>
          </a:p>
          <a:p>
            <a:r>
              <a:rPr lang="tr-TR" sz="2400" dirty="0"/>
              <a:t>Bilgi toplamaya ve bilginin nasıl toplanması gerektiği konusunda düşünmeye yöneliktir. Bilgi, gri rengin çağrıştırdığı sis ve dumanı dağıtmak için kullanılır. </a:t>
            </a:r>
          </a:p>
          <a:p>
            <a:r>
              <a:rPr lang="tr-TR" sz="2400" dirty="0"/>
              <a:t>Bilgi toplamanın amacı mümkün olduğu kadar çok yönlü ve tarafsız olmaktır. </a:t>
            </a:r>
          </a:p>
          <a:p>
            <a:r>
              <a:rPr lang="tr-TR" sz="2400" dirty="0"/>
              <a:t>Bilgi toplamanın son basamağı, en makul görünen varsayımın doğruluğunu araştırmaktadır. </a:t>
            </a:r>
          </a:p>
          <a:p>
            <a:r>
              <a:rPr lang="tr-TR" sz="2400" i="1" dirty="0"/>
              <a:t>Tek bir varsayıma sarılmaktan kaçının</a:t>
            </a:r>
            <a:r>
              <a:rPr lang="tr-TR" i="1" dirty="0"/>
              <a:t>. </a:t>
            </a:r>
          </a:p>
        </p:txBody>
      </p:sp>
    </p:spTree>
    <p:extLst>
      <p:ext uri="{BB962C8B-B14F-4D97-AF65-F5344CB8AC3E}">
        <p14:creationId xmlns:p14="http://schemas.microsoft.com/office/powerpoint/2010/main" val="2225838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7" descr="25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60350"/>
            <a:ext cx="3240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8"/>
          <p:cNvSpPr>
            <a:spLocks noChangeArrowheads="1"/>
          </p:cNvSpPr>
          <p:nvPr/>
        </p:nvSpPr>
        <p:spPr bwMode="auto">
          <a:xfrm>
            <a:off x="3132138" y="333375"/>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sz="2800"/>
              <a:t>Altı Ayakkabılı Uygulama Tekniği </a:t>
            </a:r>
          </a:p>
        </p:txBody>
      </p:sp>
      <p:sp>
        <p:nvSpPr>
          <p:cNvPr id="28679" name="Rectangle 9"/>
          <p:cNvSpPr>
            <a:spLocks noChangeArrowheads="1"/>
          </p:cNvSpPr>
          <p:nvPr/>
        </p:nvSpPr>
        <p:spPr bwMode="auto">
          <a:xfrm>
            <a:off x="2987675" y="825500"/>
            <a:ext cx="6048375" cy="5262979"/>
          </a:xfrm>
          <a:prstGeom prst="rect">
            <a:avLst/>
          </a:prstGeom>
          <a:noFill/>
          <a:ln w="101600">
            <a:solidFill>
              <a:srgbClr val="9966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sz="2800" b="1" dirty="0">
                <a:solidFill>
                  <a:srgbClr val="996600"/>
                </a:solidFill>
              </a:rPr>
              <a:t>Kahverengi yürüyüş ayakkabısı</a:t>
            </a:r>
          </a:p>
          <a:p>
            <a:r>
              <a:rPr lang="tr-TR" sz="2800" dirty="0"/>
              <a:t>Yürüyüş tipi ayakkabıdır. Kahverengi toprağın rengidir, kahverengi uygulama biçimi ise yere sağlam basmakla ilgilidir. </a:t>
            </a:r>
          </a:p>
          <a:p>
            <a:r>
              <a:rPr lang="tr-TR" sz="2800" dirty="0"/>
              <a:t>Amaç yapılabileni yapmaktır. </a:t>
            </a:r>
          </a:p>
          <a:p>
            <a:r>
              <a:rPr lang="tr-TR" sz="2800" dirty="0"/>
              <a:t>Hedefler ve öncelikler net olarak belirlenir. </a:t>
            </a:r>
          </a:p>
          <a:p>
            <a:r>
              <a:rPr lang="tr-TR" sz="2800" i="1" dirty="0"/>
              <a:t>Duyarlı ol ve duruma karşılık ver, ancak kontrolü elde tut ve sadece olayları takip etme.</a:t>
            </a:r>
          </a:p>
          <a:p>
            <a:r>
              <a:rPr lang="tr-TR" sz="2800" i="1" dirty="0"/>
              <a:t>Mevcut davranış kalıpları arasından seçim yap ve bunları birleştir. </a:t>
            </a:r>
          </a:p>
        </p:txBody>
      </p:sp>
    </p:spTree>
    <p:extLst>
      <p:ext uri="{BB962C8B-B14F-4D97-AF65-F5344CB8AC3E}">
        <p14:creationId xmlns:p14="http://schemas.microsoft.com/office/powerpoint/2010/main" val="325906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r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33375"/>
            <a:ext cx="23812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p:cNvSpPr>
            <a:spLocks noChangeArrowheads="1"/>
          </p:cNvSpPr>
          <p:nvPr/>
        </p:nvSpPr>
        <p:spPr bwMode="auto">
          <a:xfrm>
            <a:off x="3132138" y="333375"/>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sz="2800"/>
              <a:t>Altı Ayakkabılı Uygulama Tekniği </a:t>
            </a:r>
          </a:p>
        </p:txBody>
      </p:sp>
      <p:sp>
        <p:nvSpPr>
          <p:cNvPr id="29703" name="Rectangle 7"/>
          <p:cNvSpPr>
            <a:spLocks noChangeArrowheads="1"/>
          </p:cNvSpPr>
          <p:nvPr/>
        </p:nvSpPr>
        <p:spPr bwMode="auto">
          <a:xfrm>
            <a:off x="2339975" y="1325563"/>
            <a:ext cx="6553200" cy="5318125"/>
          </a:xfrm>
          <a:prstGeom prst="rect">
            <a:avLst/>
          </a:prstGeom>
          <a:noFill/>
          <a:ln w="1016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sz="2800" b="1" dirty="0">
                <a:solidFill>
                  <a:srgbClr val="FF9900"/>
                </a:solidFill>
              </a:rPr>
              <a:t>Turuncu lastik çizme</a:t>
            </a:r>
          </a:p>
          <a:p>
            <a:r>
              <a:rPr lang="tr-TR" sz="2800" dirty="0"/>
              <a:t>Türü lastik çizmedir. Turuncu tehlikeyi, yangını, patlamaları temsil eden renktir. </a:t>
            </a:r>
          </a:p>
          <a:p>
            <a:r>
              <a:rPr lang="tr-TR" sz="2800" dirty="0"/>
              <a:t>Acil durumlarla, krizlerle ve tehlikeli durumlarla ilgilidir. </a:t>
            </a:r>
          </a:p>
          <a:p>
            <a:r>
              <a:rPr lang="tr-TR" sz="2800" dirty="0"/>
              <a:t>Tek hedef tehlikeyi azaltmaktır. </a:t>
            </a:r>
          </a:p>
          <a:p>
            <a:r>
              <a:rPr lang="tr-TR" sz="2800" dirty="0"/>
              <a:t>Uygulamanın sürdürülmesi, uygulamadan geri adım atılması ya da yedek bir uygulamaya geçilmesi konularında hazırlık yapılmalıdır. </a:t>
            </a:r>
          </a:p>
          <a:p>
            <a:r>
              <a:rPr lang="tr-TR" sz="2800" i="1" dirty="0"/>
              <a:t>Olabildiğince çok bilgi ve uzman tavsiyesi elde et. </a:t>
            </a:r>
          </a:p>
        </p:txBody>
      </p:sp>
    </p:spTree>
    <p:extLst>
      <p:ext uri="{BB962C8B-B14F-4D97-AF65-F5344CB8AC3E}">
        <p14:creationId xmlns:p14="http://schemas.microsoft.com/office/powerpoint/2010/main" val="81041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125808_big_792372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620713"/>
            <a:ext cx="22558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3132138" y="333375"/>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sz="2800"/>
              <a:t>Altı Ayakkabılı Uygulama Tekniği </a:t>
            </a:r>
          </a:p>
        </p:txBody>
      </p:sp>
      <p:sp>
        <p:nvSpPr>
          <p:cNvPr id="30727" name="Rectangle 7"/>
          <p:cNvSpPr>
            <a:spLocks noChangeArrowheads="1"/>
          </p:cNvSpPr>
          <p:nvPr/>
        </p:nvSpPr>
        <p:spPr bwMode="auto">
          <a:xfrm>
            <a:off x="2581275" y="873125"/>
            <a:ext cx="6562725" cy="5745163"/>
          </a:xfrm>
          <a:prstGeom prst="rect">
            <a:avLst/>
          </a:prstGeom>
          <a:noFill/>
          <a:ln w="101600">
            <a:solidFill>
              <a:srgbClr val="FF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sz="2800" b="1" dirty="0">
                <a:solidFill>
                  <a:srgbClr val="FF66CC"/>
                </a:solidFill>
              </a:rPr>
              <a:t>Pembe terlik</a:t>
            </a:r>
          </a:p>
          <a:p>
            <a:r>
              <a:rPr lang="tr-TR" sz="2800" dirty="0"/>
              <a:t>Türü terliktir. Pembe, nazik ve kadınsı bir renktir. Terlikler rahatlığı, ev ve aile ilgili şeyleri temsil ederler. </a:t>
            </a:r>
          </a:p>
          <a:p>
            <a:r>
              <a:rPr lang="tr-TR" sz="2800" dirty="0"/>
              <a:t>Pembe terlikli uygulama tarzı insana ilgi göstermekle, sempatiyle, şefkatle ve yardımla ilgilidir. </a:t>
            </a:r>
          </a:p>
          <a:p>
            <a:r>
              <a:rPr lang="tr-TR" sz="2800" dirty="0"/>
              <a:t>Dinlemek, ilgi göstermenin önemli bir kısmını oluşturur. </a:t>
            </a:r>
          </a:p>
          <a:p>
            <a:r>
              <a:rPr lang="tr-TR" sz="2800" dirty="0"/>
              <a:t>Diğer insanların algılamalarını ve değerlerini anlamak ilgi göstermenin çok önemli bir parçasıdır. Anlayış, uygun uygulamayı beraberinde getirir. </a:t>
            </a:r>
          </a:p>
        </p:txBody>
      </p:sp>
    </p:spTree>
    <p:extLst>
      <p:ext uri="{BB962C8B-B14F-4D97-AF65-F5344CB8AC3E}">
        <p14:creationId xmlns:p14="http://schemas.microsoft.com/office/powerpoint/2010/main" val="530330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ChangeArrowheads="1"/>
          </p:cNvSpPr>
          <p:nvPr/>
        </p:nvSpPr>
        <p:spPr bwMode="auto">
          <a:xfrm>
            <a:off x="251520" y="749092"/>
            <a:ext cx="8568631" cy="5262979"/>
          </a:xfrm>
          <a:prstGeom prst="rect">
            <a:avLst/>
          </a:prstGeom>
          <a:noFill/>
          <a:ln w="1016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tr-TR" sz="2800" b="1" dirty="0">
                <a:solidFill>
                  <a:srgbClr val="CC66FF"/>
                </a:solidFill>
              </a:rPr>
              <a:t>Mor binici çizmesi</a:t>
            </a:r>
          </a:p>
          <a:p>
            <a:r>
              <a:rPr lang="tr-TR" sz="2800" dirty="0"/>
              <a:t>Binici tipi çizmedir. Mor, Antik Roma’da olduğu gibi, otoritenin geleneksel rengidir. </a:t>
            </a:r>
          </a:p>
          <a:p>
            <a:r>
              <a:rPr lang="tr-TR" sz="2800" dirty="0"/>
              <a:t>Otorite ve resmi bir rolün oynanması ile ilgilidir. </a:t>
            </a:r>
          </a:p>
          <a:p>
            <a:r>
              <a:rPr lang="tr-TR" sz="2800" dirty="0"/>
              <a:t>Uygulamalar rolün içerdiği göreve, yükümlülüklere ve beklentilere uygun olmalıdır. Bu sınırlar içerisinde inisiyatif kullanmak da mümkündür. </a:t>
            </a:r>
          </a:p>
          <a:p>
            <a:r>
              <a:rPr lang="tr-TR" sz="2800" dirty="0"/>
              <a:t>Resmi bir sıfatla hareket ettiğinizi bildirdikten sonra, tutarlı olun. Resmi ve gayrı resmi roller arasında gidip gelmeyin.</a:t>
            </a:r>
          </a:p>
          <a:p>
            <a:r>
              <a:rPr lang="tr-TR" sz="2800" dirty="0"/>
              <a:t>Yasadışı ve ahlaka aykırı görevleri yerine getirme mecburiyeti yoktur. </a:t>
            </a:r>
          </a:p>
        </p:txBody>
      </p:sp>
    </p:spTree>
    <p:extLst>
      <p:ext uri="{BB962C8B-B14F-4D97-AF65-F5344CB8AC3E}">
        <p14:creationId xmlns:p14="http://schemas.microsoft.com/office/powerpoint/2010/main" val="308095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7058" name="Rectangle 2"/>
          <p:cNvSpPr>
            <a:spLocks noGrp="1"/>
          </p:cNvSpPr>
          <p:nvPr>
            <p:ph type="title"/>
          </p:nvPr>
        </p:nvSpPr>
        <p:spPr/>
        <p:txBody>
          <a:bodyPr/>
          <a:lstStyle/>
          <a:p>
            <a:r>
              <a:rPr lang="tr-TR" sz="4200" dirty="0" smtClean="0">
                <a:solidFill>
                  <a:schemeClr val="tx1"/>
                </a:solidFill>
              </a:rPr>
              <a:t>Anlatım Yöntemi</a:t>
            </a:r>
          </a:p>
        </p:txBody>
      </p:sp>
      <p:sp>
        <p:nvSpPr>
          <p:cNvPr id="557059" name="Rectangle 3"/>
          <p:cNvSpPr>
            <a:spLocks noGrp="1"/>
          </p:cNvSpPr>
          <p:nvPr>
            <p:ph idx="1"/>
          </p:nvPr>
        </p:nvSpPr>
        <p:spPr/>
        <p:txBody>
          <a:bodyPr>
            <a:normAutofit/>
          </a:bodyPr>
          <a:lstStyle/>
          <a:p>
            <a:r>
              <a:rPr lang="tr-TR" dirty="0" smtClean="0"/>
              <a:t>Öğretenin bilgileri edilgen bir biçimde oturarak dinleyen öğrenenlere uzman bir biçimde aktardığı geleneksel bir öğretim yöntemidir.</a:t>
            </a:r>
          </a:p>
        </p:txBody>
      </p:sp>
      <p:pic>
        <p:nvPicPr>
          <p:cNvPr id="557060" name="Picture 4"/>
          <p:cNvPicPr>
            <a:picLocks noChangeAspect="1" noChangeArrowheads="1"/>
          </p:cNvPicPr>
          <p:nvPr/>
        </p:nvPicPr>
        <p:blipFill>
          <a:blip r:embed="rId3" cstate="print"/>
          <a:srcRect/>
          <a:stretch>
            <a:fillRect/>
          </a:stretch>
        </p:blipFill>
        <p:spPr bwMode="auto">
          <a:xfrm rot="10800000" flipV="1">
            <a:off x="6459537" y="4221089"/>
            <a:ext cx="1600201" cy="1360562"/>
          </a:xfrm>
          <a:prstGeom prst="rect">
            <a:avLst/>
          </a:prstGeom>
          <a:noFill/>
          <a:ln w="9525">
            <a:noFill/>
            <a:miter lim="800000"/>
            <a:headEnd/>
            <a:tailEnd/>
          </a:ln>
        </p:spPr>
      </p:pic>
    </p:spTree>
    <p:extLst>
      <p:ext uri="{BB962C8B-B14F-4D97-AF65-F5344CB8AC3E}">
        <p14:creationId xmlns:p14="http://schemas.microsoft.com/office/powerpoint/2010/main" val="32429225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57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557058">
                                            <p:txEl>
                                              <p:pRg st="0" end="0"/>
                                            </p:txEl>
                                          </p:spTgt>
                                        </p:tgtEl>
                                        <p:attrNameLst>
                                          <p:attrName>style.visibility</p:attrName>
                                        </p:attrNameLst>
                                      </p:cBhvr>
                                      <p:to>
                                        <p:strVal val="visible"/>
                                      </p:to>
                                    </p:set>
                                    <p:animEffect transition="in" filter="box(out)">
                                      <p:cBhvr>
                                        <p:cTn id="11" dur="500"/>
                                        <p:tgtEl>
                                          <p:spTgt spid="557058">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K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57059">
                                            <p:txEl>
                                              <p:pRg st="0" end="0"/>
                                            </p:txEl>
                                          </p:spTgt>
                                        </p:tgtEl>
                                        <p:attrNameLst>
                                          <p:attrName>style.visibility</p:attrName>
                                        </p:attrNameLst>
                                      </p:cBhvr>
                                      <p:to>
                                        <p:strVal val="visible"/>
                                      </p:to>
                                    </p:set>
                                    <p:animEffect transition="in" filter="wipe(left)">
                                      <p:cBhvr>
                                        <p:cTn id="16" dur="500"/>
                                        <p:tgtEl>
                                          <p:spTgt spid="557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build="p" autoUpdateAnimBg="0"/>
      <p:bldP spid="5570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p:cNvSpPr>
            <a:spLocks noGrp="1"/>
          </p:cNvSpPr>
          <p:nvPr>
            <p:ph type="title"/>
          </p:nvPr>
        </p:nvSpPr>
        <p:spPr/>
        <p:txBody>
          <a:bodyPr/>
          <a:lstStyle/>
          <a:p>
            <a:r>
              <a:rPr lang="tr-TR" dirty="0" smtClean="0">
                <a:solidFill>
                  <a:schemeClr val="tx1"/>
                </a:solidFill>
              </a:rPr>
              <a:t>Anlatım Yöntemi</a:t>
            </a:r>
          </a:p>
        </p:txBody>
      </p:sp>
      <p:sp>
        <p:nvSpPr>
          <p:cNvPr id="558084" name="Rectangle 4"/>
          <p:cNvSpPr>
            <a:spLocks noGrp="1"/>
          </p:cNvSpPr>
          <p:nvPr>
            <p:ph type="body" idx="1"/>
          </p:nvPr>
        </p:nvSpPr>
        <p:spPr/>
        <p:txBody>
          <a:bodyPr>
            <a:normAutofit/>
          </a:bodyPr>
          <a:lstStyle/>
          <a:p>
            <a:pPr>
              <a:lnSpc>
                <a:spcPct val="90000"/>
              </a:lnSpc>
            </a:pPr>
            <a:r>
              <a:rPr lang="tr-TR" sz="2800" dirty="0" smtClean="0"/>
              <a:t>Avantajları </a:t>
            </a:r>
          </a:p>
        </p:txBody>
      </p:sp>
      <p:sp>
        <p:nvSpPr>
          <p:cNvPr id="558083" name="Rectangle 3"/>
          <p:cNvSpPr>
            <a:spLocks noGrp="1"/>
          </p:cNvSpPr>
          <p:nvPr>
            <p:ph sz="half" idx="2"/>
          </p:nvPr>
        </p:nvSpPr>
        <p:spPr/>
        <p:txBody>
          <a:bodyPr>
            <a:normAutofit fontScale="92500"/>
          </a:bodyPr>
          <a:lstStyle/>
          <a:p>
            <a:r>
              <a:rPr lang="tr-TR" sz="2400" dirty="0" smtClean="0"/>
              <a:t>Temel materyallerin sunumu ve yeni bir çalışmaya başlama</a:t>
            </a:r>
          </a:p>
          <a:p>
            <a:r>
              <a:rPr lang="tr-TR" sz="2400" dirty="0" smtClean="0"/>
              <a:t>Bilgileri kalabalık gruplara iletme</a:t>
            </a:r>
          </a:p>
          <a:p>
            <a:r>
              <a:rPr lang="tr-TR" sz="2400" dirty="0" smtClean="0"/>
              <a:t>İçerik üzerinde organize görüş oluşturma</a:t>
            </a:r>
          </a:p>
          <a:p>
            <a:r>
              <a:rPr lang="tr-TR" sz="2400" dirty="0" smtClean="0"/>
              <a:t>Zamanı iyi kullanma</a:t>
            </a:r>
          </a:p>
          <a:p>
            <a:r>
              <a:rPr lang="tr-TR" sz="2400" dirty="0" smtClean="0"/>
              <a:t>Sürpriz olmayacağı için güven oluşturma</a:t>
            </a:r>
          </a:p>
          <a:p>
            <a:r>
              <a:rPr lang="tr-TR" sz="2400" dirty="0" smtClean="0"/>
              <a:t>Kolay ve ekonomik olma</a:t>
            </a:r>
          </a:p>
        </p:txBody>
      </p:sp>
      <p:sp>
        <p:nvSpPr>
          <p:cNvPr id="2" name="Metin Yer Tutucusu 1"/>
          <p:cNvSpPr>
            <a:spLocks noGrp="1"/>
          </p:cNvSpPr>
          <p:nvPr>
            <p:ph type="body" sz="quarter" idx="3"/>
          </p:nvPr>
        </p:nvSpPr>
        <p:spPr/>
        <p:txBody>
          <a:bodyPr/>
          <a:lstStyle/>
          <a:p>
            <a:r>
              <a:rPr lang="tr-TR" sz="2800" dirty="0" smtClean="0"/>
              <a:t>Dezavantajları</a:t>
            </a:r>
            <a:r>
              <a:rPr lang="tr-TR" dirty="0" smtClean="0"/>
              <a:t> </a:t>
            </a:r>
            <a:endParaRPr lang="en-GB" dirty="0"/>
          </a:p>
        </p:txBody>
      </p:sp>
      <p:sp>
        <p:nvSpPr>
          <p:cNvPr id="3" name="İçerik Yer Tutucusu 2"/>
          <p:cNvSpPr>
            <a:spLocks noGrp="1"/>
          </p:cNvSpPr>
          <p:nvPr>
            <p:ph sz="quarter" idx="4"/>
          </p:nvPr>
        </p:nvSpPr>
        <p:spPr/>
        <p:txBody>
          <a:bodyPr>
            <a:normAutofit fontScale="92500" lnSpcReduction="10000"/>
          </a:bodyPr>
          <a:lstStyle/>
          <a:p>
            <a:pPr>
              <a:lnSpc>
                <a:spcPct val="90000"/>
              </a:lnSpc>
            </a:pPr>
            <a:r>
              <a:rPr lang="tr-TR" dirty="0"/>
              <a:t>Uzun ve sık yinelemelerle </a:t>
            </a:r>
            <a:r>
              <a:rPr lang="tr-TR" dirty="0" smtClean="0"/>
              <a:t>sıkıcı olabilir</a:t>
            </a:r>
            <a:endParaRPr lang="tr-TR" dirty="0"/>
          </a:p>
          <a:p>
            <a:pPr>
              <a:lnSpc>
                <a:spcPct val="90000"/>
              </a:lnSpc>
            </a:pPr>
            <a:r>
              <a:rPr lang="tr-TR" dirty="0"/>
              <a:t>İlgi ve gereksinimleri karşılama zorluğu</a:t>
            </a:r>
          </a:p>
          <a:p>
            <a:pPr>
              <a:lnSpc>
                <a:spcPct val="90000"/>
              </a:lnSpc>
            </a:pPr>
            <a:r>
              <a:rPr lang="tr-TR" dirty="0"/>
              <a:t>Eksik iletişime neden olma</a:t>
            </a:r>
          </a:p>
          <a:p>
            <a:pPr>
              <a:lnSpc>
                <a:spcPct val="90000"/>
              </a:lnSpc>
            </a:pPr>
            <a:r>
              <a:rPr lang="tr-TR" dirty="0"/>
              <a:t>Ayrıntıya inememe</a:t>
            </a:r>
          </a:p>
          <a:p>
            <a:pPr>
              <a:lnSpc>
                <a:spcPct val="90000"/>
              </a:lnSpc>
            </a:pPr>
            <a:r>
              <a:rPr lang="tr-TR" dirty="0"/>
              <a:t>Dinleyicilerin edilgenliği</a:t>
            </a:r>
          </a:p>
          <a:p>
            <a:pPr>
              <a:lnSpc>
                <a:spcPct val="90000"/>
              </a:lnSpc>
            </a:pPr>
            <a:r>
              <a:rPr lang="tr-TR" dirty="0"/>
              <a:t>Dinleyicileri tanıma güçlüğü</a:t>
            </a:r>
          </a:p>
          <a:p>
            <a:pPr>
              <a:lnSpc>
                <a:spcPct val="90000"/>
              </a:lnSpc>
            </a:pPr>
            <a:r>
              <a:rPr lang="tr-TR" dirty="0" err="1"/>
              <a:t>Duyuşsal</a:t>
            </a:r>
            <a:r>
              <a:rPr lang="tr-TR" dirty="0"/>
              <a:t> ve </a:t>
            </a:r>
            <a:r>
              <a:rPr lang="tr-TR" dirty="0" err="1" smtClean="0"/>
              <a:t>devinişsel</a:t>
            </a:r>
            <a:r>
              <a:rPr lang="tr-TR" dirty="0" smtClean="0"/>
              <a:t> </a:t>
            </a:r>
            <a:r>
              <a:rPr lang="tr-TR" dirty="0"/>
              <a:t>öğrenme azlığı</a:t>
            </a:r>
          </a:p>
          <a:p>
            <a:pPr>
              <a:lnSpc>
                <a:spcPct val="90000"/>
              </a:lnSpc>
            </a:pPr>
            <a:r>
              <a:rPr lang="tr-TR" dirty="0"/>
              <a:t>Üst düzey bilişsel öğrenme azlığı</a:t>
            </a:r>
            <a:endParaRPr lang="tr-TR" sz="2800" dirty="0"/>
          </a:p>
          <a:p>
            <a:endParaRPr lang="en-GB" dirty="0"/>
          </a:p>
        </p:txBody>
      </p:sp>
    </p:spTree>
    <p:extLst>
      <p:ext uri="{BB962C8B-B14F-4D97-AF65-F5344CB8AC3E}">
        <p14:creationId xmlns:p14="http://schemas.microsoft.com/office/powerpoint/2010/main" val="1711711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animEffect transition="in" filter="wipe(left)">
                                      <p:cBhvr>
                                        <p:cTn id="7" dur="500"/>
                                        <p:tgtEl>
                                          <p:spTgt spid="558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8083">
                                            <p:txEl>
                                              <p:pRg st="1" end="1"/>
                                            </p:txEl>
                                          </p:spTgt>
                                        </p:tgtEl>
                                        <p:attrNameLst>
                                          <p:attrName>style.visibility</p:attrName>
                                        </p:attrNameLst>
                                      </p:cBhvr>
                                      <p:to>
                                        <p:strVal val="visible"/>
                                      </p:to>
                                    </p:set>
                                    <p:animEffect transition="in" filter="wipe(left)">
                                      <p:cBhvr>
                                        <p:cTn id="12" dur="500"/>
                                        <p:tgtEl>
                                          <p:spTgt spid="558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8083">
                                            <p:txEl>
                                              <p:pRg st="2" end="2"/>
                                            </p:txEl>
                                          </p:spTgt>
                                        </p:tgtEl>
                                        <p:attrNameLst>
                                          <p:attrName>style.visibility</p:attrName>
                                        </p:attrNameLst>
                                      </p:cBhvr>
                                      <p:to>
                                        <p:strVal val="visible"/>
                                      </p:to>
                                    </p:set>
                                    <p:animEffect transition="in" filter="wipe(left)">
                                      <p:cBhvr>
                                        <p:cTn id="17" dur="500"/>
                                        <p:tgtEl>
                                          <p:spTgt spid="558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8083">
                                            <p:txEl>
                                              <p:pRg st="3" end="3"/>
                                            </p:txEl>
                                          </p:spTgt>
                                        </p:tgtEl>
                                        <p:attrNameLst>
                                          <p:attrName>style.visibility</p:attrName>
                                        </p:attrNameLst>
                                      </p:cBhvr>
                                      <p:to>
                                        <p:strVal val="visible"/>
                                      </p:to>
                                    </p:set>
                                    <p:animEffect transition="in" filter="wipe(left)">
                                      <p:cBhvr>
                                        <p:cTn id="22" dur="500"/>
                                        <p:tgtEl>
                                          <p:spTgt spid="558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8083">
                                            <p:txEl>
                                              <p:pRg st="4" end="4"/>
                                            </p:txEl>
                                          </p:spTgt>
                                        </p:tgtEl>
                                        <p:attrNameLst>
                                          <p:attrName>style.visibility</p:attrName>
                                        </p:attrNameLst>
                                      </p:cBhvr>
                                      <p:to>
                                        <p:strVal val="visible"/>
                                      </p:to>
                                    </p:set>
                                    <p:animEffect transition="in" filter="wipe(left)">
                                      <p:cBhvr>
                                        <p:cTn id="27" dur="500"/>
                                        <p:tgtEl>
                                          <p:spTgt spid="558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8083">
                                            <p:txEl>
                                              <p:pRg st="5" end="5"/>
                                            </p:txEl>
                                          </p:spTgt>
                                        </p:tgtEl>
                                        <p:attrNameLst>
                                          <p:attrName>style.visibility</p:attrName>
                                        </p:attrNameLst>
                                      </p:cBhvr>
                                      <p:to>
                                        <p:strVal val="visible"/>
                                      </p:to>
                                    </p:set>
                                    <p:animEffect transition="in" filter="wipe(left)">
                                      <p:cBhvr>
                                        <p:cTn id="32" dur="500"/>
                                        <p:tgtEl>
                                          <p:spTgt spid="5580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58084">
                                            <p:txEl>
                                              <p:pRg st="0" end="0"/>
                                            </p:txEl>
                                          </p:spTgt>
                                        </p:tgtEl>
                                        <p:attrNameLst>
                                          <p:attrName>style.visibility</p:attrName>
                                        </p:attrNameLst>
                                      </p:cBhvr>
                                      <p:to>
                                        <p:strVal val="visible"/>
                                      </p:to>
                                    </p:set>
                                    <p:animEffect transition="in" filter="wipe(left)">
                                      <p:cBhvr>
                                        <p:cTn id="37" dur="500"/>
                                        <p:tgtEl>
                                          <p:spTgt spid="558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4" grpId="0" build="p" autoUpdateAnimBg="0"/>
      <p:bldP spid="55808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noFill/>
        </p:spPr>
        <p:txBody>
          <a:bodyPr>
            <a:normAutofit/>
          </a:bodyPr>
          <a:lstStyle/>
          <a:p>
            <a:pPr eaLnBrk="1" hangingPunct="1"/>
            <a:r>
              <a:rPr lang="tr-TR" sz="3600" dirty="0" smtClean="0"/>
              <a:t>Gösterim (Demonstrasyon)</a:t>
            </a:r>
          </a:p>
        </p:txBody>
      </p:sp>
      <p:sp>
        <p:nvSpPr>
          <p:cNvPr id="13315" name="Rectangle 3"/>
          <p:cNvSpPr>
            <a:spLocks noGrp="1" noChangeArrowheads="1"/>
          </p:cNvSpPr>
          <p:nvPr>
            <p:ph idx="1"/>
          </p:nvPr>
        </p:nvSpPr>
        <p:spPr/>
        <p:txBody>
          <a:bodyPr>
            <a:normAutofit/>
          </a:bodyPr>
          <a:lstStyle/>
          <a:p>
            <a:pPr eaLnBrk="1" hangingPunct="1">
              <a:lnSpc>
                <a:spcPct val="80000"/>
              </a:lnSpc>
            </a:pPr>
            <a:r>
              <a:rPr lang="tr-TR" sz="2800" dirty="0" smtClean="0"/>
              <a:t>Gösterim görüşlerin, süreçlerin, işlemlerin görsel yaklaşımlar kullanılarak sunulmasıdır </a:t>
            </a:r>
          </a:p>
          <a:p>
            <a:pPr eaLnBrk="1" hangingPunct="1">
              <a:lnSpc>
                <a:spcPct val="80000"/>
              </a:lnSpc>
            </a:pPr>
            <a:r>
              <a:rPr lang="tr-TR" sz="2800" dirty="0" smtClean="0"/>
              <a:t>Öğretmen </a:t>
            </a:r>
            <a:r>
              <a:rPr lang="tr-TR" sz="2800" smtClean="0"/>
              <a:t>model oluşturur </a:t>
            </a:r>
          </a:p>
          <a:p>
            <a:pPr eaLnBrk="1" hangingPunct="1">
              <a:lnSpc>
                <a:spcPct val="80000"/>
              </a:lnSpc>
            </a:pPr>
            <a:r>
              <a:rPr lang="tr-TR" sz="2800" dirty="0" smtClean="0"/>
              <a:t>Becerilerin öğretiminde çok etkili bir yöntemdir</a:t>
            </a:r>
          </a:p>
        </p:txBody>
      </p:sp>
      <p:pic>
        <p:nvPicPr>
          <p:cNvPr id="13317" name="Picture 5" descr="37"/>
          <p:cNvPicPr>
            <a:picLocks noChangeAspect="1" noChangeArrowheads="1"/>
          </p:cNvPicPr>
          <p:nvPr/>
        </p:nvPicPr>
        <p:blipFill>
          <a:blip r:embed="rId2" cstate="print"/>
          <a:srcRect/>
          <a:stretch>
            <a:fillRect/>
          </a:stretch>
        </p:blipFill>
        <p:spPr bwMode="auto">
          <a:xfrm>
            <a:off x="4932363" y="3933054"/>
            <a:ext cx="3313112" cy="2160241"/>
          </a:xfrm>
          <a:prstGeom prst="rect">
            <a:avLst/>
          </a:prstGeom>
          <a:noFill/>
          <a:ln w="9525">
            <a:noFill/>
            <a:miter lim="800000"/>
            <a:headEnd/>
            <a:tailEnd/>
          </a:ln>
        </p:spPr>
      </p:pic>
      <p:pic>
        <p:nvPicPr>
          <p:cNvPr id="13319" name="Picture 7" descr="54"/>
          <p:cNvPicPr>
            <a:picLocks noChangeAspect="1" noChangeArrowheads="1"/>
          </p:cNvPicPr>
          <p:nvPr/>
        </p:nvPicPr>
        <p:blipFill>
          <a:blip r:embed="rId3" cstate="print"/>
          <a:srcRect/>
          <a:stretch>
            <a:fillRect/>
          </a:stretch>
        </p:blipFill>
        <p:spPr bwMode="auto">
          <a:xfrm>
            <a:off x="1187450" y="3933055"/>
            <a:ext cx="3144839" cy="2160240"/>
          </a:xfrm>
          <a:prstGeom prst="rect">
            <a:avLst/>
          </a:prstGeom>
          <a:noFill/>
          <a:ln w="9525">
            <a:noFill/>
            <a:miter lim="800000"/>
            <a:headEnd/>
            <a:tailEnd/>
          </a:ln>
        </p:spPr>
      </p:pic>
    </p:spTree>
    <p:extLst>
      <p:ext uri="{BB962C8B-B14F-4D97-AF65-F5344CB8AC3E}">
        <p14:creationId xmlns:p14="http://schemas.microsoft.com/office/powerpoint/2010/main" val="638147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3319"/>
                                        </p:tgtEl>
                                        <p:attrNameLst>
                                          <p:attrName>style.visibility</p:attrName>
                                        </p:attrNameLst>
                                      </p:cBhvr>
                                      <p:to>
                                        <p:strVal val="visible"/>
                                      </p:to>
                                    </p:set>
                                    <p:animEffect transition="in" filter="box(in)">
                                      <p:cBhvr>
                                        <p:cTn id="20" dur="500"/>
                                        <p:tgtEl>
                                          <p:spTgt spid="13319"/>
                                        </p:tgtEl>
                                      </p:cBhvr>
                                    </p:animEffect>
                                  </p:childTnLst>
                                </p:cTn>
                              </p:par>
                              <p:par>
                                <p:cTn id="21" presetID="4" presetClass="entr" presetSubtype="16" fill="hold" nodeType="withEffect">
                                  <p:stCondLst>
                                    <p:cond delay="0"/>
                                  </p:stCondLst>
                                  <p:childTnLst>
                                    <p:set>
                                      <p:cBhvr>
                                        <p:cTn id="22" dur="1" fill="hold">
                                          <p:stCondLst>
                                            <p:cond delay="0"/>
                                          </p:stCondLst>
                                        </p:cTn>
                                        <p:tgtEl>
                                          <p:spTgt spid="13317"/>
                                        </p:tgtEl>
                                        <p:attrNameLst>
                                          <p:attrName>style.visibility</p:attrName>
                                        </p:attrNameLst>
                                      </p:cBhvr>
                                      <p:to>
                                        <p:strVal val="visible"/>
                                      </p:to>
                                    </p:set>
                                    <p:animEffect transition="in" filter="box(in)">
                                      <p:cBhvr>
                                        <p:cTn id="23"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noFill/>
        </p:spPr>
        <p:txBody>
          <a:bodyPr>
            <a:normAutofit/>
          </a:bodyPr>
          <a:lstStyle/>
          <a:p>
            <a:pPr eaLnBrk="1" hangingPunct="1"/>
            <a:r>
              <a:rPr lang="tr-TR" sz="3600" dirty="0" smtClean="0"/>
              <a:t>Gösterim (Demonstrasyon)</a:t>
            </a:r>
          </a:p>
        </p:txBody>
      </p:sp>
      <p:sp>
        <p:nvSpPr>
          <p:cNvPr id="47107" name="Rectangle 3"/>
          <p:cNvSpPr>
            <a:spLocks noGrp="1" noChangeArrowheads="1"/>
          </p:cNvSpPr>
          <p:nvPr>
            <p:ph idx="1"/>
          </p:nvPr>
        </p:nvSpPr>
        <p:spPr>
          <a:xfrm>
            <a:off x="457200" y="1484785"/>
            <a:ext cx="8229600" cy="4896544"/>
          </a:xfrm>
          <a:noFill/>
        </p:spPr>
        <p:txBody>
          <a:bodyPr/>
          <a:lstStyle/>
          <a:p>
            <a:pPr eaLnBrk="1" hangingPunct="1">
              <a:lnSpc>
                <a:spcPct val="90000"/>
              </a:lnSpc>
              <a:buFontTx/>
              <a:buNone/>
              <a:defRPr/>
            </a:pPr>
            <a:r>
              <a:rPr lang="tr-TR" sz="2800" u="sng" dirty="0" smtClean="0"/>
              <a:t>Öğretmenin;</a:t>
            </a:r>
            <a:endParaRPr lang="tr-TR" sz="2800" dirty="0" smtClean="0"/>
          </a:p>
          <a:p>
            <a:pPr eaLnBrk="1" hangingPunct="1">
              <a:lnSpc>
                <a:spcPct val="90000"/>
              </a:lnSpc>
              <a:defRPr/>
            </a:pPr>
            <a:r>
              <a:rPr lang="tr-TR" sz="2800" dirty="0" smtClean="0"/>
              <a:t>Gösterimi iyi planlaması</a:t>
            </a:r>
          </a:p>
          <a:p>
            <a:pPr eaLnBrk="1" hangingPunct="1">
              <a:lnSpc>
                <a:spcPct val="90000"/>
              </a:lnSpc>
              <a:defRPr/>
            </a:pPr>
            <a:r>
              <a:rPr lang="tr-TR" sz="2800" dirty="0" smtClean="0"/>
              <a:t>Bütün katılımcıların görmesini sağlaması</a:t>
            </a:r>
          </a:p>
          <a:p>
            <a:pPr eaLnBrk="1" hangingPunct="1">
              <a:lnSpc>
                <a:spcPct val="90000"/>
              </a:lnSpc>
              <a:defRPr/>
            </a:pPr>
            <a:r>
              <a:rPr lang="tr-TR" sz="2800" dirty="0" smtClean="0"/>
              <a:t>İlgi çekmesi </a:t>
            </a:r>
          </a:p>
          <a:p>
            <a:pPr eaLnBrk="1" hangingPunct="1">
              <a:lnSpc>
                <a:spcPct val="90000"/>
              </a:lnSpc>
              <a:defRPr/>
            </a:pPr>
            <a:r>
              <a:rPr lang="tr-TR" sz="2800" dirty="0" smtClean="0"/>
              <a:t>Gösterim sırasında sorular sorması</a:t>
            </a:r>
          </a:p>
          <a:p>
            <a:pPr eaLnBrk="1" hangingPunct="1">
              <a:lnSpc>
                <a:spcPct val="90000"/>
              </a:lnSpc>
              <a:defRPr/>
            </a:pPr>
            <a:r>
              <a:rPr lang="tr-TR" sz="2800" dirty="0" smtClean="0"/>
              <a:t>Soru sormaları için katılımcıları yüreklendirmesi</a:t>
            </a:r>
          </a:p>
          <a:p>
            <a:pPr eaLnBrk="1" hangingPunct="1">
              <a:lnSpc>
                <a:spcPct val="90000"/>
              </a:lnSpc>
              <a:defRPr/>
            </a:pPr>
            <a:r>
              <a:rPr lang="tr-TR" sz="2800" dirty="0" smtClean="0"/>
              <a:t>Gelen sorulara yanıtlar vermesi</a:t>
            </a:r>
          </a:p>
          <a:p>
            <a:pPr eaLnBrk="1" hangingPunct="1">
              <a:lnSpc>
                <a:spcPct val="90000"/>
              </a:lnSpc>
              <a:defRPr/>
            </a:pPr>
            <a:r>
              <a:rPr lang="tr-TR" sz="2800" dirty="0" smtClean="0"/>
              <a:t>Gösterimi izleyenlerin kullanacağı bir gözlem formu hazırlaması gerekir </a:t>
            </a:r>
          </a:p>
          <a:p>
            <a:pPr eaLnBrk="1" hangingPunct="1">
              <a:lnSpc>
                <a:spcPct val="90000"/>
              </a:lnSpc>
              <a:defRPr/>
            </a:pPr>
            <a:endParaRPr lang="tr-TR" sz="2800" dirty="0" smtClean="0"/>
          </a:p>
        </p:txBody>
      </p:sp>
    </p:spTree>
    <p:extLst>
      <p:ext uri="{BB962C8B-B14F-4D97-AF65-F5344CB8AC3E}">
        <p14:creationId xmlns:p14="http://schemas.microsoft.com/office/powerpoint/2010/main" val="3327813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anim calcmode="lin" valueType="num">
                                      <p:cBhvr additive="base">
                                        <p:cTn id="19"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107">
                                            <p:txEl>
                                              <p:pRg st="4" end="4"/>
                                            </p:txEl>
                                          </p:spTgt>
                                        </p:tgtEl>
                                        <p:attrNameLst>
                                          <p:attrName>style.visibility</p:attrName>
                                        </p:attrNameLst>
                                      </p:cBhvr>
                                      <p:to>
                                        <p:strVal val="visible"/>
                                      </p:to>
                                    </p:set>
                                    <p:anim calcmode="lin" valueType="num">
                                      <p:cBhvr additive="base">
                                        <p:cTn id="25"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7107">
                                            <p:txEl>
                                              <p:pRg st="5" end="5"/>
                                            </p:txEl>
                                          </p:spTgt>
                                        </p:tgtEl>
                                        <p:attrNameLst>
                                          <p:attrName>style.visibility</p:attrName>
                                        </p:attrNameLst>
                                      </p:cBhvr>
                                      <p:to>
                                        <p:strVal val="visible"/>
                                      </p:to>
                                    </p:set>
                                    <p:anim calcmode="lin" valueType="num">
                                      <p:cBhvr additive="base">
                                        <p:cTn id="31"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 calcmode="lin" valueType="num">
                                      <p:cBhvr additive="base">
                                        <p:cTn id="37"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7107">
                                            <p:txEl>
                                              <p:pRg st="7" end="7"/>
                                            </p:txEl>
                                          </p:spTgt>
                                        </p:tgtEl>
                                        <p:attrNameLst>
                                          <p:attrName>style.visibility</p:attrName>
                                        </p:attrNameLst>
                                      </p:cBhvr>
                                      <p:to>
                                        <p:strVal val="visible"/>
                                      </p:to>
                                    </p:set>
                                    <p:anim calcmode="lin" valueType="num">
                                      <p:cBhvr additive="base">
                                        <p:cTn id="43"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2389</Words>
  <Application>Microsoft Office PowerPoint</Application>
  <PresentationFormat>Ekran Gösterisi (4:3)</PresentationFormat>
  <Paragraphs>380</Paragraphs>
  <Slides>57</Slides>
  <Notes>7</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57</vt:i4>
      </vt:variant>
    </vt:vector>
  </HeadingPairs>
  <TitlesOfParts>
    <vt:vector size="65" baseType="lpstr">
      <vt:lpstr>Arial</vt:lpstr>
      <vt:lpstr>Arial TUR</vt:lpstr>
      <vt:lpstr>Calibri</vt:lpstr>
      <vt:lpstr>Times New Roman</vt:lpstr>
      <vt:lpstr>Wingdings</vt:lpstr>
      <vt:lpstr>Wingdings 2</vt:lpstr>
      <vt:lpstr>Ofis Teması</vt:lpstr>
      <vt:lpstr>Photo Editor Photo</vt:lpstr>
      <vt:lpstr>ÖĞRETİM YÖNTEM VE TEKNİKLERİ</vt:lpstr>
      <vt:lpstr>Yöntem -Teknik ilişkisi</vt:lpstr>
      <vt:lpstr>Hedef-strateji-yöntem-teknik</vt:lpstr>
      <vt:lpstr>YÖNTEM VE TEKNİKLER </vt:lpstr>
      <vt:lpstr>Öğretim Yöntem ve Teknikleri</vt:lpstr>
      <vt:lpstr>Anlatım Yöntemi</vt:lpstr>
      <vt:lpstr>Anlatım Yöntemi</vt:lpstr>
      <vt:lpstr>Gösterim (Demonstrasyon)</vt:lpstr>
      <vt:lpstr>Gösterim (Demonstrasyon)</vt:lpstr>
      <vt:lpstr>İyi planlanmış ve iyi uygulanmış bir gösterim</vt:lpstr>
      <vt:lpstr>Gösterim (Demonstrasyon)</vt:lpstr>
      <vt:lpstr>SORU- YANIT</vt:lpstr>
      <vt:lpstr>Soru türleri </vt:lpstr>
      <vt:lpstr>Diğer soru türleri ve soru sorma teknikleri</vt:lpstr>
      <vt:lpstr>Soru sormanın 5 temel özelliği </vt:lpstr>
      <vt:lpstr>Soru - yanıt</vt:lpstr>
      <vt:lpstr>Ödev </vt:lpstr>
      <vt:lpstr>Uygulama, alıştırma, inceleme,  </vt:lpstr>
      <vt:lpstr>Ev ödevi </vt:lpstr>
      <vt:lpstr>Tartışma</vt:lpstr>
      <vt:lpstr>Tartışma Teknikleri</vt:lpstr>
      <vt:lpstr>Örnek Olay İnceleme</vt:lpstr>
      <vt:lpstr>Örnek Olay İnceleme</vt:lpstr>
      <vt:lpstr>Bütün sınıfınla yapılan örnek olay incelenmesinde;</vt:lpstr>
      <vt:lpstr>PowerPoint Sunusu</vt:lpstr>
      <vt:lpstr>Örnek olay incelemesi yöntemini seçen eğitici;</vt:lpstr>
      <vt:lpstr>Örnek Olay İnceleme</vt:lpstr>
      <vt:lpstr>Rol Oynama </vt:lpstr>
      <vt:lpstr>Rol oynamada öğretenlerin yapmaları gerekenler;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2010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EGITMEN</dc:creator>
  <cp:lastModifiedBy>FATMA_MIZIKACI</cp:lastModifiedBy>
  <cp:revision>47</cp:revision>
  <dcterms:created xsi:type="dcterms:W3CDTF">2012-04-03T10:05:54Z</dcterms:created>
  <dcterms:modified xsi:type="dcterms:W3CDTF">2017-12-14T11:04:35Z</dcterms:modified>
</cp:coreProperties>
</file>