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sldIdLst>
    <p:sldId id="890" r:id="rId2"/>
    <p:sldId id="891" r:id="rId3"/>
    <p:sldId id="660" r:id="rId4"/>
    <p:sldId id="661" r:id="rId5"/>
    <p:sldId id="609" r:id="rId6"/>
    <p:sldId id="610" r:id="rId7"/>
    <p:sldId id="634" r:id="rId8"/>
    <p:sldId id="635" r:id="rId9"/>
    <p:sldId id="636" r:id="rId10"/>
    <p:sldId id="637" r:id="rId11"/>
    <p:sldId id="638" r:id="rId12"/>
    <p:sldId id="640" r:id="rId13"/>
    <p:sldId id="639" r:id="rId14"/>
    <p:sldId id="612" r:id="rId15"/>
    <p:sldId id="642" r:id="rId16"/>
    <p:sldId id="643" r:id="rId17"/>
    <p:sldId id="644" r:id="rId18"/>
    <p:sldId id="645" r:id="rId19"/>
    <p:sldId id="647" r:id="rId20"/>
    <p:sldId id="648" r:id="rId21"/>
    <p:sldId id="895" r:id="rId22"/>
    <p:sldId id="896"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376" autoAdjust="0"/>
    <p:restoredTop sz="94660"/>
  </p:normalViewPr>
  <p:slideViewPr>
    <p:cSldViewPr snapToGrid="0">
      <p:cViewPr varScale="1">
        <p:scale>
          <a:sx n="69" d="100"/>
          <a:sy n="69" d="100"/>
        </p:scale>
        <p:origin x="35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a:xfrm>
            <a:off x="5332412" y="5883275"/>
            <a:ext cx="4324044" cy="365125"/>
          </a:xfrm>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820259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466682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7737309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16445968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7304938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11652961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0650520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8067488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516537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951856" y="5867131"/>
            <a:ext cx="551167" cy="365125"/>
          </a:xfrm>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168822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8E421F-223D-4E65-AEBB-F535412E1C22}" type="datetimeFigureOut">
              <a:rPr lang="tr-TR" smtClean="0"/>
              <a:t>13.03.2021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436288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2865082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08E421F-223D-4E65-AEBB-F535412E1C22}" type="datetimeFigureOut">
              <a:rPr lang="tr-TR" smtClean="0"/>
              <a:t>13.03.2021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553438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08E421F-223D-4E65-AEBB-F535412E1C22}" type="datetimeFigureOut">
              <a:rPr lang="tr-TR" smtClean="0"/>
              <a:t>13.03.2021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587432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8E421F-223D-4E65-AEBB-F535412E1C22}" type="datetimeFigureOut">
              <a:rPr lang="tr-TR" smtClean="0"/>
              <a:t>13.03.2021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554135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670607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8E421F-223D-4E65-AEBB-F535412E1C22}" type="datetimeFigureOut">
              <a:rPr lang="tr-TR" smtClean="0"/>
              <a:t>13.03.2021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47EF0B-4EB9-4B56-9BA6-53DA8B2F2288}" type="slidenum">
              <a:rPr lang="tr-TR" smtClean="0"/>
              <a:t>‹#›</a:t>
            </a:fld>
            <a:endParaRPr lang="tr-TR"/>
          </a:p>
        </p:txBody>
      </p:sp>
    </p:spTree>
    <p:extLst>
      <p:ext uri="{BB962C8B-B14F-4D97-AF65-F5344CB8AC3E}">
        <p14:creationId xmlns:p14="http://schemas.microsoft.com/office/powerpoint/2010/main" val="3547881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08E421F-223D-4E65-AEBB-F535412E1C22}" type="datetimeFigureOut">
              <a:rPr lang="tr-TR" smtClean="0"/>
              <a:t>13.03.2021</a:t>
            </a:fld>
            <a:endParaRPr lang="tr-T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tr-T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147EF0B-4EB9-4B56-9BA6-53DA8B2F2288}" type="slidenum">
              <a:rPr lang="tr-TR" smtClean="0"/>
              <a:t>‹#›</a:t>
            </a:fld>
            <a:endParaRPr lang="tr-TR"/>
          </a:p>
        </p:txBody>
      </p:sp>
    </p:spTree>
    <p:extLst>
      <p:ext uri="{BB962C8B-B14F-4D97-AF65-F5344CB8AC3E}">
        <p14:creationId xmlns:p14="http://schemas.microsoft.com/office/powerpoint/2010/main" val="2614452961"/>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 id="214748377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325951" y="3093459"/>
            <a:ext cx="9436962" cy="2616199"/>
          </a:xfrm>
        </p:spPr>
        <p:txBody>
          <a:bodyPr>
            <a:normAutofit fontScale="90000"/>
          </a:bodyPr>
          <a:lstStyle/>
          <a:p>
            <a:pPr algn="ctr"/>
            <a:r>
              <a:rPr lang="tr-TR" b="1" dirty="0">
                <a:solidFill>
                  <a:srgbClr val="FF0000"/>
                </a:solidFill>
              </a:rPr>
              <a:t>ÇOCUK İSTİSMARI VE </a:t>
            </a:r>
            <a:r>
              <a:rPr lang="tr-TR" b="1" dirty="0" smtClean="0">
                <a:solidFill>
                  <a:srgbClr val="FF0000"/>
                </a:solidFill>
              </a:rPr>
              <a:t>İHMALİ</a:t>
            </a:r>
            <a:br>
              <a:rPr lang="tr-TR" b="1" dirty="0" smtClean="0">
                <a:solidFill>
                  <a:srgbClr val="FF0000"/>
                </a:solidFill>
              </a:rPr>
            </a:br>
            <a:r>
              <a:rPr lang="tr-TR" b="1" dirty="0">
                <a:solidFill>
                  <a:srgbClr val="FF0000"/>
                </a:solidFill>
              </a:rPr>
              <a:t/>
            </a:r>
            <a:br>
              <a:rPr lang="tr-TR" b="1" dirty="0">
                <a:solidFill>
                  <a:srgbClr val="FF0000"/>
                </a:solidFill>
              </a:rPr>
            </a:br>
            <a:r>
              <a:rPr lang="tr-TR" sz="2700" b="1" dirty="0" err="1">
                <a:solidFill>
                  <a:srgbClr val="FF0000"/>
                </a:solidFill>
              </a:rPr>
              <a:t>Prof.Dr</a:t>
            </a:r>
            <a:r>
              <a:rPr lang="tr-TR" sz="2700" b="1" dirty="0">
                <a:solidFill>
                  <a:srgbClr val="FF0000"/>
                </a:solidFill>
              </a:rPr>
              <a:t>. Aynur Bütün Ayhan</a:t>
            </a:r>
            <a:br>
              <a:rPr lang="tr-TR" sz="2700" b="1" dirty="0">
                <a:solidFill>
                  <a:srgbClr val="FF0000"/>
                </a:solidFill>
              </a:rPr>
            </a:br>
            <a:r>
              <a:rPr lang="tr-TR" sz="2700" b="1" dirty="0">
                <a:solidFill>
                  <a:srgbClr val="FF0000"/>
                </a:solidFill>
              </a:rPr>
              <a:t>Ankara Üniversitesi</a:t>
            </a:r>
            <a:br>
              <a:rPr lang="tr-TR" sz="2700" b="1" dirty="0">
                <a:solidFill>
                  <a:srgbClr val="FF0000"/>
                </a:solidFill>
              </a:rPr>
            </a:br>
            <a:r>
              <a:rPr lang="tr-TR" sz="2700" b="1" dirty="0">
                <a:solidFill>
                  <a:srgbClr val="FF0000"/>
                </a:solidFill>
              </a:rPr>
              <a:t>Sağlık Bilimleri Fakültesi</a:t>
            </a:r>
            <a:br>
              <a:rPr lang="tr-TR" sz="2700" b="1" dirty="0">
                <a:solidFill>
                  <a:srgbClr val="FF0000"/>
                </a:solidFill>
              </a:rPr>
            </a:br>
            <a:r>
              <a:rPr lang="tr-TR" b="1" dirty="0">
                <a:solidFill>
                  <a:srgbClr val="FF0000"/>
                </a:solidFill>
              </a:rPr>
              <a:t/>
            </a:r>
            <a:br>
              <a:rPr lang="tr-TR" b="1" dirty="0">
                <a:solidFill>
                  <a:srgbClr val="FF0000"/>
                </a:solidFill>
              </a:rPr>
            </a:br>
            <a:endParaRPr lang="tr-TR" b="1" dirty="0">
              <a:solidFill>
                <a:srgbClr val="FF0000"/>
              </a:solidFill>
            </a:endParaRPr>
          </a:p>
        </p:txBody>
      </p:sp>
    </p:spTree>
    <p:extLst>
      <p:ext uri="{BB962C8B-B14F-4D97-AF65-F5344CB8AC3E}">
        <p14:creationId xmlns:p14="http://schemas.microsoft.com/office/powerpoint/2010/main" val="18948561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96277" y="2228460"/>
            <a:ext cx="10018713" cy="3124201"/>
          </a:xfrm>
        </p:spPr>
        <p:txBody>
          <a:bodyPr>
            <a:normAutofit/>
          </a:bodyPr>
          <a:lstStyle/>
          <a:p>
            <a:r>
              <a:rPr lang="tr-TR" dirty="0"/>
              <a:t>Ceza Muhakemesi Kanunu (CMK</a:t>
            </a:r>
            <a:r>
              <a:rPr lang="tr-TR" dirty="0" smtClean="0"/>
              <a:t>). </a:t>
            </a:r>
            <a:r>
              <a:rPr lang="tr-TR" dirty="0"/>
              <a:t>Kanun çocuklara yönelik olarak işlenen cinsel saldırı ve çocukların cinsel istismarı suçlarını bir tutuklama nedeni olarak </a:t>
            </a:r>
            <a:r>
              <a:rPr lang="tr-TR" dirty="0" smtClean="0"/>
              <a:t>sayarken, çocuklara </a:t>
            </a:r>
            <a:r>
              <a:rPr lang="tr-TR" dirty="0"/>
              <a:t>yönelik işlenen suçlarda </a:t>
            </a:r>
            <a:r>
              <a:rPr lang="tr-TR" dirty="0" smtClean="0"/>
              <a:t>cezalarda artırıma </a:t>
            </a:r>
            <a:r>
              <a:rPr lang="tr-TR" dirty="0"/>
              <a:t>gidilmiştir. </a:t>
            </a:r>
          </a:p>
        </p:txBody>
      </p:sp>
    </p:spTree>
    <p:extLst>
      <p:ext uri="{BB962C8B-B14F-4D97-AF65-F5344CB8AC3E}">
        <p14:creationId xmlns:p14="http://schemas.microsoft.com/office/powerpoint/2010/main" val="9542935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14939" y="1584648"/>
            <a:ext cx="10029665" cy="4097695"/>
          </a:xfrm>
        </p:spPr>
        <p:txBody>
          <a:bodyPr>
            <a:normAutofit fontScale="92500"/>
          </a:bodyPr>
          <a:lstStyle/>
          <a:p>
            <a:r>
              <a:rPr lang="tr-TR" dirty="0" smtClean="0"/>
              <a:t>İşlenen </a:t>
            </a:r>
            <a:r>
              <a:rPr lang="tr-TR" dirty="0"/>
              <a:t>suçun etkisiyle psikolojisi bozulmuş çocuk veya mağdur, bu suça ilişkin soruşturma veya kovuşturmada tanık olarak bir kez </a:t>
            </a:r>
            <a:r>
              <a:rPr lang="tr-TR" dirty="0" smtClean="0"/>
              <a:t>dinlenebilmesi; </a:t>
            </a:r>
            <a:r>
              <a:rPr lang="tr-TR" dirty="0"/>
              <a:t>ifade verilme sırasında ifadesinin kayıt edilmesi; mağdur çocukların veya işlenen suçun etkisiyle psikolojisi bozulmuş olan diğer mağdurun tanık olarak dinlenmesi sırasında psikoloji, psikiyatri, tıp veya eğitim alanında uzman bir kişi bulundurulması ve </a:t>
            </a:r>
            <a:r>
              <a:rPr lang="tr-TR" dirty="0" smtClean="0"/>
              <a:t>bilirkişi görevlendirilmesi </a:t>
            </a:r>
            <a:r>
              <a:rPr lang="tr-TR" dirty="0"/>
              <a:t>çağdaş psikoloji gerekleriyle </a:t>
            </a:r>
            <a:r>
              <a:rPr lang="tr-TR" dirty="0" smtClean="0"/>
              <a:t>uyumludur. </a:t>
            </a:r>
          </a:p>
          <a:p>
            <a:r>
              <a:rPr lang="tr-TR" dirty="0" smtClean="0"/>
              <a:t>Getirilen </a:t>
            </a:r>
            <a:r>
              <a:rPr lang="tr-TR" dirty="0"/>
              <a:t>uygulamalarla istismara uğramış çocuğun profesyonel yardım alması zorunluluk haline getirilmiştir. Ayrıca mağdur veya suçtan zarar görenin çocuk, işitme ve konuşma engelli veya kendisini savunamayacak derecede zihinsel </a:t>
            </a:r>
            <a:r>
              <a:rPr lang="tr-TR" dirty="0" smtClean="0"/>
              <a:t>engelli </a:t>
            </a:r>
            <a:r>
              <a:rPr lang="tr-TR" dirty="0"/>
              <a:t>olması halinde avukat görevlendirilmesi için istem aranmaz denilerek avukat bulundurulma zorunluluğu </a:t>
            </a:r>
            <a:r>
              <a:rPr lang="tr-TR" dirty="0" smtClean="0"/>
              <a:t>getirilmiştir.</a:t>
            </a:r>
            <a:endParaRPr lang="tr-TR" dirty="0"/>
          </a:p>
        </p:txBody>
      </p:sp>
    </p:spTree>
    <p:extLst>
      <p:ext uri="{BB962C8B-B14F-4D97-AF65-F5344CB8AC3E}">
        <p14:creationId xmlns:p14="http://schemas.microsoft.com/office/powerpoint/2010/main" val="12372642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84310" y="2069840"/>
            <a:ext cx="10018713" cy="3124201"/>
          </a:xfrm>
        </p:spPr>
        <p:txBody>
          <a:bodyPr>
            <a:normAutofit lnSpcReduction="10000"/>
          </a:bodyPr>
          <a:lstStyle/>
          <a:p>
            <a:r>
              <a:rPr lang="tr-TR" dirty="0" smtClean="0"/>
              <a:t>Ailenin </a:t>
            </a:r>
            <a:r>
              <a:rPr lang="tr-TR" dirty="0"/>
              <a:t>çocuklara göstermesi gereken özeni göstermemeleri çocuk ihmali kapsamına girmektedir. Aile hukukundan doğan bakım, eğitim veya destek olma yükümlülüğünü yerine getirmeyen kişiler kanuna göre şikayet üzerine, bir yıla kadar hapis cezası ile </a:t>
            </a:r>
            <a:r>
              <a:rPr lang="tr-TR" dirty="0" smtClean="0"/>
              <a:t>cezalandırılmaktadır.</a:t>
            </a:r>
          </a:p>
          <a:p>
            <a:endParaRPr lang="tr-TR" dirty="0"/>
          </a:p>
          <a:p>
            <a:r>
              <a:rPr lang="tr-TR" dirty="0"/>
              <a:t>TCK’da aynı konutta birlikte yaşadığı kişilerden birine karşı kötü muamelede bulunan kimse cezalandırılmaktadır. Özellikle zayıf konumda bulunan kadınların ve çocukların şiddetten korunması amaçlanmıştır.</a:t>
            </a:r>
          </a:p>
          <a:p>
            <a:endParaRPr lang="tr-TR" dirty="0"/>
          </a:p>
        </p:txBody>
      </p:sp>
    </p:spTree>
    <p:extLst>
      <p:ext uri="{BB962C8B-B14F-4D97-AF65-F5344CB8AC3E}">
        <p14:creationId xmlns:p14="http://schemas.microsoft.com/office/powerpoint/2010/main" val="17299937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02971" y="2181807"/>
            <a:ext cx="10018713" cy="3124201"/>
          </a:xfrm>
        </p:spPr>
        <p:txBody>
          <a:bodyPr/>
          <a:lstStyle/>
          <a:p>
            <a:r>
              <a:rPr lang="tr-TR" dirty="0"/>
              <a:t>Türk Ceza Kanunu (TCK). Türk Ceza Kanununda çocuk mağdur olan ve suçu işleyen olarak iki ayrı biçimde korunmaktadır. Ayrıca yaşlar açısından bakıldığında 12 yaş altındaki çocukların cezai </a:t>
            </a:r>
            <a:r>
              <a:rPr lang="tr-TR" dirty="0" smtClean="0"/>
              <a:t>sorumluluğu </a:t>
            </a:r>
            <a:r>
              <a:rPr lang="tr-TR" dirty="0"/>
              <a:t>olmadığı için, çocukların yaşları (12 yaş altı, 12-15 yaş ve 15-18 yaşlar gibi) farklı uygulamalara yer verilmektedir. Özellikle çocuklara yönelik işlenen suçlarda ağırlaştırıcı hükümler söz konusu olurken, yaş küçüklüğü nedeniyle suç işleyen çocuklara yönelik koruyucu tedbirler ve ceza indirimleri öngörülmüştür.</a:t>
            </a:r>
          </a:p>
        </p:txBody>
      </p:sp>
    </p:spTree>
    <p:extLst>
      <p:ext uri="{BB962C8B-B14F-4D97-AF65-F5344CB8AC3E}">
        <p14:creationId xmlns:p14="http://schemas.microsoft.com/office/powerpoint/2010/main" val="42063775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02972" y="1789922"/>
            <a:ext cx="10018713" cy="3124201"/>
          </a:xfrm>
        </p:spPr>
        <p:txBody>
          <a:bodyPr/>
          <a:lstStyle/>
          <a:p>
            <a:r>
              <a:rPr lang="tr-TR" dirty="0"/>
              <a:t>Yine TCK’nda çocuklara müstehcen görüntü, yazı veya sözleri içeren ürünleri vermek ya da bunların içeriğini göstermek </a:t>
            </a:r>
            <a:r>
              <a:rPr lang="tr-TR" dirty="0" smtClean="0"/>
              <a:t>ve </a:t>
            </a:r>
            <a:r>
              <a:rPr lang="tr-TR" dirty="0"/>
              <a:t>çocuğun fuhşa zorlanması </a:t>
            </a:r>
            <a:r>
              <a:rPr lang="tr-TR" dirty="0" smtClean="0"/>
              <a:t>«Ek </a:t>
            </a:r>
            <a:r>
              <a:rPr lang="tr-TR" dirty="0"/>
              <a:t>Çocukların Satılmaları, Çocuk Fuhşu ve Pornografisi Konusundaki İsteğe Bağlı </a:t>
            </a:r>
            <a:r>
              <a:rPr lang="tr-TR" dirty="0" smtClean="0"/>
              <a:t>Protokol» </a:t>
            </a:r>
            <a:r>
              <a:rPr lang="tr-TR" dirty="0"/>
              <a:t>ile uyumlu olarak yasaklanmıştır. </a:t>
            </a:r>
          </a:p>
        </p:txBody>
      </p:sp>
    </p:spTree>
    <p:extLst>
      <p:ext uri="{BB962C8B-B14F-4D97-AF65-F5344CB8AC3E}">
        <p14:creationId xmlns:p14="http://schemas.microsoft.com/office/powerpoint/2010/main" val="21406392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05608" y="1855236"/>
            <a:ext cx="10018713" cy="3124201"/>
          </a:xfrm>
        </p:spPr>
        <p:txBody>
          <a:bodyPr>
            <a:normAutofit lnSpcReduction="10000"/>
          </a:bodyPr>
          <a:lstStyle/>
          <a:p>
            <a:r>
              <a:rPr lang="tr-TR" dirty="0"/>
              <a:t>TCK’ya göre, 15 yaşını tamamlamamış veya tamamlamış olmakla birlikte fiilin hukuki anlam ve sonuçlarını algılama yeteneği gelişmemiş olan çocuklara karşı gerçekleştirilen her türlü cinsel davranış, 15-18 yaş arası çocuklara karşı sadece cebir, tehdit, hile veya iradeyi etkileyen başka bir nedene dayalı olarak gerçekleştirilen cinsel davranışlar suç olarak </a:t>
            </a:r>
            <a:r>
              <a:rPr lang="tr-TR" dirty="0" smtClean="0"/>
              <a:t>tanımlanmıştır.</a:t>
            </a:r>
          </a:p>
          <a:p>
            <a:r>
              <a:rPr lang="tr-TR" dirty="0" smtClean="0"/>
              <a:t> </a:t>
            </a:r>
            <a:r>
              <a:rPr lang="tr-TR" dirty="0"/>
              <a:t>Suçun sonucunda mağdurun beden veya ruh sağlığının bozulması halinde, 15 yıldan az olmamak üzere hapis cezasına </a:t>
            </a:r>
            <a:r>
              <a:rPr lang="tr-TR" dirty="0" smtClean="0"/>
              <a:t>hükmolunur.</a:t>
            </a:r>
            <a:endParaRPr lang="tr-TR" dirty="0"/>
          </a:p>
        </p:txBody>
      </p:sp>
    </p:spTree>
    <p:extLst>
      <p:ext uri="{BB962C8B-B14F-4D97-AF65-F5344CB8AC3E}">
        <p14:creationId xmlns:p14="http://schemas.microsoft.com/office/powerpoint/2010/main" val="14980938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Suçun Faili Olarak TCK’da Çocuk İhmal ve İstismarına İlişkin Hükümler: </a:t>
            </a:r>
          </a:p>
        </p:txBody>
      </p:sp>
      <p:sp>
        <p:nvSpPr>
          <p:cNvPr id="3" name="İçerik Yer Tutucusu 2"/>
          <p:cNvSpPr>
            <a:spLocks noGrp="1"/>
          </p:cNvSpPr>
          <p:nvPr>
            <p:ph idx="1"/>
          </p:nvPr>
        </p:nvSpPr>
        <p:spPr/>
        <p:txBody>
          <a:bodyPr/>
          <a:lstStyle/>
          <a:p>
            <a:r>
              <a:rPr lang="tr-TR" dirty="0"/>
              <a:t>1. 12 yaşını doldurmamış olan çocukların ceza sorumluluğu yoktur. Bu kişiler hakkında, ceza kovuşturması yapılamaz; ancak, çocuklara özgü güvenlik tedbirleri uygulanabilir</a:t>
            </a:r>
          </a:p>
        </p:txBody>
      </p:sp>
    </p:spTree>
    <p:extLst>
      <p:ext uri="{BB962C8B-B14F-4D97-AF65-F5344CB8AC3E}">
        <p14:creationId xmlns:p14="http://schemas.microsoft.com/office/powerpoint/2010/main" val="26184603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30963" y="1873897"/>
            <a:ext cx="10018713" cy="3124201"/>
          </a:xfrm>
        </p:spPr>
        <p:txBody>
          <a:bodyPr>
            <a:normAutofit lnSpcReduction="10000"/>
          </a:bodyPr>
          <a:lstStyle/>
          <a:p>
            <a:r>
              <a:rPr lang="tr-TR" dirty="0"/>
              <a:t>2. Fiili işlediği sırada 12 yaşını doldurmuş olup da 15 yaşını doldurmamış olanların işlediği fiilin hukuki anlam ve sonuçlarını algılayamaması veya davranışlarını yönlendirme yeteneğinin yeterince gelişmemiş olması halinde ceza sorumluluğu yoktur. Ancak bu kişiler hakkında çocuklara özgü güvenlik tedbirlerine hükmolunur. İşlediği fiili algılama ve bu fiille ilgili olarak davranışlarını yönlendirme yeteneğinin varlığı halinde, bu kişiler hakkında suç, ağırlaştırılmış müebbet hapis cezasını gerektirdiği takdirde dokuz yıldan on iki yıla; müebbet hapis cezasını gerektirdiği takdirde yedi yıldan dokuz yıla kadar hapis cezasına hükmolunur. </a:t>
            </a:r>
          </a:p>
        </p:txBody>
      </p:sp>
    </p:spTree>
    <p:extLst>
      <p:ext uri="{BB962C8B-B14F-4D97-AF65-F5344CB8AC3E}">
        <p14:creationId xmlns:p14="http://schemas.microsoft.com/office/powerpoint/2010/main" val="31144211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58955" y="1799252"/>
            <a:ext cx="10018713" cy="3124201"/>
          </a:xfrm>
        </p:spPr>
        <p:txBody>
          <a:bodyPr/>
          <a:lstStyle/>
          <a:p>
            <a:r>
              <a:rPr lang="tr-TR" dirty="0"/>
              <a:t>3. Fiili işlediği sırada 15 yaşını doldurmuş olup da 18 yaşını doldurmamış olan kişiler hakkında suç, ağırlaştırılmış müebbet hapis cezasını gerektirdiği takdirde on dört yıldan yirmi yıla; müebbet hapis cezasını gerektirdiği takdirde dokuz yıldan on iki yıla kadar hapis cezasına hükmolunur. </a:t>
            </a:r>
          </a:p>
        </p:txBody>
      </p:sp>
    </p:spTree>
    <p:extLst>
      <p:ext uri="{BB962C8B-B14F-4D97-AF65-F5344CB8AC3E}">
        <p14:creationId xmlns:p14="http://schemas.microsoft.com/office/powerpoint/2010/main" val="1712075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Uluslararası Hukukta Çocuk İhmal ve İstismarına Yönelik Korunma</a:t>
            </a:r>
          </a:p>
        </p:txBody>
      </p:sp>
      <p:sp>
        <p:nvSpPr>
          <p:cNvPr id="3" name="İçerik Yer Tutucusu 2"/>
          <p:cNvSpPr>
            <a:spLocks noGrp="1"/>
          </p:cNvSpPr>
          <p:nvPr>
            <p:ph idx="1"/>
          </p:nvPr>
        </p:nvSpPr>
        <p:spPr/>
        <p:txBody>
          <a:bodyPr/>
          <a:lstStyle/>
          <a:p>
            <a:r>
              <a:rPr lang="tr-TR" dirty="0"/>
              <a:t>Çocuk Hakları Bildirgesi: “Çocuğun kişiliğini geliştirmesi için anlayış ve sevgiye gereksinimi vardır. Anne ve babasının bakımı ve sorumluluğu altında her durumda bir sevgi ve güvenlik ortamında yetişmelidir. Küçük yaşlarda çocuğu annesinden ayırmamak için bütün olanaklar kullanılmalıdır.” </a:t>
            </a:r>
            <a:r>
              <a:rPr lang="tr-TR" dirty="0" smtClean="0"/>
              <a:t>denilerek </a:t>
            </a:r>
            <a:r>
              <a:rPr lang="tr-TR" dirty="0"/>
              <a:t>çocuğun ailesi yanında sevgi ve güvenlik ortamında her türlü istismardan korunacağını ve devlet tarafından ailenin destekleyeceğini belirtir.</a:t>
            </a:r>
          </a:p>
        </p:txBody>
      </p:sp>
    </p:spTree>
    <p:extLst>
      <p:ext uri="{BB962C8B-B14F-4D97-AF65-F5344CB8AC3E}">
        <p14:creationId xmlns:p14="http://schemas.microsoft.com/office/powerpoint/2010/main" val="644594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33600" y="1510004"/>
            <a:ext cx="10018713" cy="3124201"/>
          </a:xfrm>
        </p:spPr>
        <p:txBody>
          <a:bodyPr>
            <a:normAutofit/>
          </a:bodyPr>
          <a:lstStyle/>
          <a:p>
            <a:pPr algn="ctr"/>
            <a:r>
              <a:rPr lang="tr-TR" sz="3600" dirty="0"/>
              <a:t>Çocuk İstismarı ve İhmalinin Önlenmesi </a:t>
            </a:r>
            <a:endParaRPr lang="tr-TR" sz="3600" dirty="0" smtClean="0"/>
          </a:p>
          <a:p>
            <a:pPr marL="0" indent="0" algn="ctr">
              <a:buNone/>
            </a:pPr>
            <a:r>
              <a:rPr lang="tr-TR" sz="3600" dirty="0"/>
              <a:t> </a:t>
            </a:r>
            <a:r>
              <a:rPr lang="tr-TR" sz="3600" dirty="0" smtClean="0"/>
              <a:t>(</a:t>
            </a:r>
            <a:r>
              <a:rPr lang="tr-TR" sz="3600" dirty="0"/>
              <a:t>Ulusal ve Uluslararası Hukuki Düzenlemeler)</a:t>
            </a:r>
          </a:p>
        </p:txBody>
      </p:sp>
    </p:spTree>
    <p:extLst>
      <p:ext uri="{BB962C8B-B14F-4D97-AF65-F5344CB8AC3E}">
        <p14:creationId xmlns:p14="http://schemas.microsoft.com/office/powerpoint/2010/main" val="11708679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12302" y="1519334"/>
            <a:ext cx="10057658" cy="3817776"/>
          </a:xfrm>
        </p:spPr>
        <p:txBody>
          <a:bodyPr>
            <a:normAutofit/>
          </a:bodyPr>
          <a:lstStyle/>
          <a:p>
            <a:r>
              <a:rPr lang="tr-TR" dirty="0"/>
              <a:t>Çocuk hakları açısından çocuğun ihmal ve istismarı yaşamsal, gelişme ve korunma hakları kapsamında düşünülebilir. </a:t>
            </a:r>
            <a:endParaRPr lang="tr-TR" dirty="0" smtClean="0"/>
          </a:p>
          <a:p>
            <a:r>
              <a:rPr lang="tr-TR" dirty="0" err="1" smtClean="0"/>
              <a:t>ÇHS’ne</a:t>
            </a:r>
            <a:r>
              <a:rPr lang="tr-TR" dirty="0" smtClean="0"/>
              <a:t> </a:t>
            </a:r>
            <a:r>
              <a:rPr lang="tr-TR" dirty="0"/>
              <a:t>göre yaşamsal haklar, çocuğun yaşama ve uygun yaşam standartlarına sahip olma, tıbbi bakım, beslenme, barınma gibi temel gereksinimlerinin karşılanmasını içermektedir. </a:t>
            </a:r>
            <a:endParaRPr lang="tr-TR" dirty="0" smtClean="0"/>
          </a:p>
          <a:p>
            <a:r>
              <a:rPr lang="tr-TR" dirty="0" smtClean="0"/>
              <a:t>Gelişme </a:t>
            </a:r>
            <a:r>
              <a:rPr lang="tr-TR" dirty="0"/>
              <a:t>hakları ise, çocuğun eğitim, oyun ve dinlenme, bilgi edinme, fikir özgürlüğü gibi kendini gerçekleştirmesini sağlayan haklarını içermektedir. </a:t>
            </a:r>
            <a:endParaRPr lang="tr-TR" dirty="0" smtClean="0"/>
          </a:p>
          <a:p>
            <a:r>
              <a:rPr lang="tr-TR" dirty="0" err="1" smtClean="0"/>
              <a:t>ÇHS’deki</a:t>
            </a:r>
            <a:r>
              <a:rPr lang="tr-TR" dirty="0" smtClean="0"/>
              <a:t> </a:t>
            </a:r>
            <a:r>
              <a:rPr lang="tr-TR" dirty="0"/>
              <a:t>korunma hakları ise doğrudan ihmal ve istismarla ilgilidir. </a:t>
            </a:r>
          </a:p>
        </p:txBody>
      </p:sp>
    </p:spTree>
    <p:extLst>
      <p:ext uri="{BB962C8B-B14F-4D97-AF65-F5344CB8AC3E}">
        <p14:creationId xmlns:p14="http://schemas.microsoft.com/office/powerpoint/2010/main" val="30081626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84310" y="79310"/>
            <a:ext cx="10018713" cy="1752599"/>
          </a:xfrm>
        </p:spPr>
        <p:txBody>
          <a:bodyPr/>
          <a:lstStyle/>
          <a:p>
            <a:r>
              <a:rPr lang="tr-TR" dirty="0" smtClean="0"/>
              <a:t>KAYNAKLAR</a:t>
            </a:r>
            <a:endParaRPr lang="tr-TR" dirty="0"/>
          </a:p>
        </p:txBody>
      </p:sp>
      <p:sp>
        <p:nvSpPr>
          <p:cNvPr id="3" name="İçerik Yer Tutucusu 2"/>
          <p:cNvSpPr>
            <a:spLocks noGrp="1"/>
          </p:cNvSpPr>
          <p:nvPr>
            <p:ph idx="1"/>
          </p:nvPr>
        </p:nvSpPr>
        <p:spPr>
          <a:xfrm>
            <a:off x="1614939" y="2405742"/>
            <a:ext cx="10018713" cy="3124201"/>
          </a:xfrm>
        </p:spPr>
        <p:txBody>
          <a:bodyPr>
            <a:noAutofit/>
          </a:bodyPr>
          <a:lstStyle/>
          <a:p>
            <a:r>
              <a:rPr lang="tr-TR" dirty="0"/>
              <a:t>AİLE VE SOSYAL POLİTİKALAR BAKANLIĞI. Çocuk bakım kuruluşlarında çalışan personele yönelik istismar ile mücadele rehber kitapçığı. Erişim: [https://ailevecalisma.gov.tr/media/2499/cocuk-bakim-kuruluslarinda-calisan-personele yonelik-istismarla-mucadele-rehber-kitapcigi.pdf].</a:t>
            </a:r>
          </a:p>
          <a:p>
            <a:r>
              <a:rPr lang="tr-TR" dirty="0" smtClean="0"/>
              <a:t>BEYAZOVA</a:t>
            </a:r>
            <a:r>
              <a:rPr lang="tr-TR" dirty="0"/>
              <a:t>, U. (2014). İhmal. </a:t>
            </a:r>
            <a:r>
              <a:rPr lang="tr-TR" i="1" dirty="0"/>
              <a:t>Çocuk İstismarına ve İhmaline Yaklaşım. Temel Bilgiler</a:t>
            </a:r>
            <a:r>
              <a:rPr lang="tr-TR" dirty="0"/>
              <a:t> içinde. Ed.: O. Derman, Ankara: Akademisyen Tıp Kitabevi, s.: 35-36.</a:t>
            </a:r>
          </a:p>
          <a:p>
            <a:r>
              <a:rPr lang="tr-TR" dirty="0" smtClean="0"/>
              <a:t>ÇEÇEN</a:t>
            </a:r>
            <a:r>
              <a:rPr lang="tr-TR" dirty="0"/>
              <a:t>, A. R. (2007). Çocuk cinsel istismarı: Sıklığı, etkileri ve okul temelli önleme yolları. </a:t>
            </a:r>
            <a:r>
              <a:rPr lang="tr-TR" i="1" dirty="0"/>
              <a:t>Uluslararası İnsan Bilimleri Dergisi</a:t>
            </a:r>
            <a:r>
              <a:rPr lang="tr-TR" dirty="0"/>
              <a:t>,  </a:t>
            </a:r>
            <a:r>
              <a:rPr lang="tr-TR" b="1" dirty="0"/>
              <a:t>4(1)</a:t>
            </a:r>
            <a:r>
              <a:rPr lang="tr-TR" dirty="0"/>
              <a:t>: 1-17.</a:t>
            </a:r>
          </a:p>
          <a:p>
            <a:r>
              <a:rPr lang="tr-TR" dirty="0" smtClean="0"/>
              <a:t>DERMAN</a:t>
            </a:r>
            <a:r>
              <a:rPr lang="tr-TR" dirty="0"/>
              <a:t>, O. (2014). Çocuk İstismarı ve İhmaline Yaklaşım. Ankara: Akademisyen Tıp Kitabevi.</a:t>
            </a:r>
          </a:p>
          <a:p>
            <a:endParaRPr lang="tr-TR" dirty="0"/>
          </a:p>
        </p:txBody>
      </p:sp>
    </p:spTree>
    <p:extLst>
      <p:ext uri="{BB962C8B-B14F-4D97-AF65-F5344CB8AC3E}">
        <p14:creationId xmlns:p14="http://schemas.microsoft.com/office/powerpoint/2010/main" val="37889330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68285" y="2088502"/>
            <a:ext cx="10018713" cy="3124201"/>
          </a:xfrm>
        </p:spPr>
        <p:txBody>
          <a:bodyPr>
            <a:noAutofit/>
          </a:bodyPr>
          <a:lstStyle/>
          <a:p>
            <a:r>
              <a:rPr lang="tr-TR" sz="2000" dirty="0" smtClean="0"/>
              <a:t>KARATAŞ</a:t>
            </a:r>
            <a:r>
              <a:rPr lang="tr-TR" sz="2000" dirty="0"/>
              <a:t>, K. (2015). Çocuk İhmal ve İstismarında Sosyal Hizmet Yaklaşımı. </a:t>
            </a:r>
            <a:r>
              <a:rPr lang="tr-TR" sz="2000" i="1" dirty="0"/>
              <a:t>Çocuğa Yönelik Şiddet ve Çocuğun Korunması </a:t>
            </a:r>
            <a:r>
              <a:rPr lang="tr-TR" sz="2000" dirty="0"/>
              <a:t>içinde. Ed.: T. Dağlı. İstanbul: Çocuk Koruma Merkezlerini Destekleme Derneği, s. 97-105.</a:t>
            </a:r>
          </a:p>
          <a:p>
            <a:r>
              <a:rPr lang="tr-TR" sz="2000" dirty="0"/>
              <a:t>KAYNAK, H. (2014). Çocuk ihmal ve istismarının hukuksal yönü. </a:t>
            </a:r>
            <a:r>
              <a:rPr lang="tr-TR" sz="2000" i="1" dirty="0"/>
              <a:t>Çocuk İstismarına ve İhmaline Yaklaşım</a:t>
            </a:r>
            <a:r>
              <a:rPr lang="tr-TR" sz="2000" dirty="0"/>
              <a:t>. </a:t>
            </a:r>
            <a:r>
              <a:rPr lang="tr-TR" sz="2000" i="1" dirty="0"/>
              <a:t>Temel Bilgiler</a:t>
            </a:r>
            <a:r>
              <a:rPr lang="tr-TR" sz="2000" dirty="0"/>
              <a:t> içinde. Ed.: O. Derman, Ankara: Akademisyen Tıp Kitabevi, s.: 91-112.</a:t>
            </a:r>
          </a:p>
          <a:p>
            <a:r>
              <a:rPr lang="tr-TR" sz="2000" dirty="0" smtClean="0"/>
              <a:t>MIAN</a:t>
            </a:r>
            <a:r>
              <a:rPr lang="tr-TR" sz="2000" dirty="0"/>
              <a:t>, M., BOOTHBY, M. R. K. (2016). Çocuk İstismarını Önlemeye Yönelik Sektörler Arası Yaklaşım. </a:t>
            </a:r>
            <a:r>
              <a:rPr lang="tr-TR" sz="2000" i="1" dirty="0"/>
              <a:t>Çocuk Koruma Sistemleri </a:t>
            </a:r>
            <a:r>
              <a:rPr lang="tr-TR" sz="2000" dirty="0"/>
              <a:t>içinde. Ed.: T. Dağlı. İstanbul: Çocuk Koruma Merkezlerini Destekleme Derneği, s. 38-53</a:t>
            </a:r>
            <a:r>
              <a:rPr lang="tr-TR" sz="2000" dirty="0" smtClean="0"/>
              <a:t>.</a:t>
            </a:r>
          </a:p>
          <a:p>
            <a:r>
              <a:rPr lang="tr-TR" sz="2000" dirty="0"/>
              <a:t>POLAT, O. (2007). Tüm Boyutlarıyla Çocuk İstismarı: Tanımlar. Ankara: Seçkin Yayıncılık.</a:t>
            </a:r>
          </a:p>
          <a:p>
            <a:r>
              <a:rPr lang="tr-TR" sz="2000" dirty="0"/>
              <a:t>UĞURLU, Z., GÜLSEN, İ. A. (2014). Çocuk hakları ve hukuku bağlamda çocuğun ihmal ve istismardan korunması. </a:t>
            </a:r>
            <a:r>
              <a:rPr lang="tr-TR" sz="2000" i="1" dirty="0"/>
              <a:t>Uluslararası Sosyal ve Eğitim Bilimleri Dergisi</a:t>
            </a:r>
            <a:r>
              <a:rPr lang="tr-TR" sz="2000" dirty="0"/>
              <a:t>, </a:t>
            </a:r>
            <a:r>
              <a:rPr lang="tr-TR" sz="2000" b="1" dirty="0"/>
              <a:t>1(1)</a:t>
            </a:r>
            <a:r>
              <a:rPr lang="tr-TR" sz="2000" dirty="0"/>
              <a:t>: 1-24.</a:t>
            </a:r>
          </a:p>
          <a:p>
            <a:endParaRPr lang="tr-TR" sz="2000" dirty="0"/>
          </a:p>
          <a:p>
            <a:endParaRPr lang="tr-TR" sz="2000" dirty="0"/>
          </a:p>
        </p:txBody>
      </p:sp>
    </p:spTree>
    <p:extLst>
      <p:ext uri="{BB962C8B-B14F-4D97-AF65-F5344CB8AC3E}">
        <p14:creationId xmlns:p14="http://schemas.microsoft.com/office/powerpoint/2010/main" val="4284087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
            </a:r>
            <a:br>
              <a:rPr lang="tr-TR" dirty="0"/>
            </a:br>
            <a:endParaRPr lang="tr-TR" dirty="0"/>
          </a:p>
        </p:txBody>
      </p:sp>
      <p:sp>
        <p:nvSpPr>
          <p:cNvPr id="3" name="İçerik Yer Tutucusu 2"/>
          <p:cNvSpPr>
            <a:spLocks noGrp="1"/>
          </p:cNvSpPr>
          <p:nvPr>
            <p:ph idx="1"/>
          </p:nvPr>
        </p:nvSpPr>
        <p:spPr/>
        <p:txBody>
          <a:bodyPr>
            <a:noAutofit/>
          </a:bodyPr>
          <a:lstStyle/>
          <a:p>
            <a:r>
              <a:rPr lang="tr-TR" dirty="0"/>
              <a:t>Çocuk istismarı ve ihmalinin önlenmesine yönelik, çeşitli ulusal ve uluslararası sözleşme ve hükümler mevcuttur. </a:t>
            </a:r>
          </a:p>
          <a:p>
            <a:r>
              <a:rPr lang="tr-TR" dirty="0"/>
              <a:t>1989 tarihinde toplanan Çocuklar İçin Dünya Zirvesi’nde, Çocuk Hakları Sözleşmesi kabul edilmiştir. Sözleşmenin 19. maddesine göre sözleşmeye taraf devletlerin, çocuğun ebeveynlerinin, vasilerinin veya bakım veren bir yetişkinin yanındayken fiziksel saldırı, şiddet ve ihmalkar tutumlara karşı korunması için; yönetsel, hukuki, sosyal, eğitsel bütün önlemleri alma yükümlüğü vardır. </a:t>
            </a:r>
            <a:endParaRPr lang="tr-TR" dirty="0" smtClean="0"/>
          </a:p>
          <a:p>
            <a:r>
              <a:rPr lang="tr-TR" dirty="0"/>
              <a:t>Çocuk Hakları Sözleşmesi, ilk kez çocuk ihmal ve istismarının önlenmesine ilişkin düzenlemelere yer verilen bir belgedir ve sözleşmeyi imzalayan devletler açısından hukuki bağlayıcıdır. Türkiye, bu sözleşmeyi ilk olarak imzalayan ülkeler arasında yer almıştır. 1995 tarihinde onaylanmış, Resmi Gazete’ de yayınlanarak iç hukukun bir parçası haline gelmiştir.</a:t>
            </a:r>
          </a:p>
          <a:p>
            <a:endParaRPr lang="tr-TR" dirty="0"/>
          </a:p>
          <a:p>
            <a:endParaRPr lang="tr-TR" dirty="0"/>
          </a:p>
        </p:txBody>
      </p:sp>
    </p:spTree>
    <p:extLst>
      <p:ext uri="{BB962C8B-B14F-4D97-AF65-F5344CB8AC3E}">
        <p14:creationId xmlns:p14="http://schemas.microsoft.com/office/powerpoint/2010/main" val="3492737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a:t>Türkiye’de çocuk temel olarak Türk Medeni Kanunu, Türk Ceza Kanunu,  ve Çocuk Koruma Kanunu kapsamında yer alan düzenlemelerle korunmaktadır.</a:t>
            </a:r>
          </a:p>
          <a:p>
            <a:r>
              <a:rPr lang="tr-TR" dirty="0"/>
              <a:t>Türk Ceza Kanunu henüz on sekiz yaşını küçük olan her bireyi çocuk olarak tanımlamaktadır. 5395 Sayılı Çocuk Koruma Kanunu'na çocuğu, küçük yaşta ergin olsa dahi, on sekiz yaşını doldurmamış olan kişi şeklinde </a:t>
            </a:r>
            <a:r>
              <a:rPr lang="tr-TR" dirty="0" smtClean="0"/>
              <a:t>tanımlamaktadır. </a:t>
            </a:r>
          </a:p>
          <a:p>
            <a:pPr marL="0" indent="0">
              <a:buNone/>
            </a:pPr>
            <a:endParaRPr lang="tr-TR" dirty="0"/>
          </a:p>
          <a:p>
            <a:endParaRPr lang="tr-TR" dirty="0"/>
          </a:p>
        </p:txBody>
      </p:sp>
      <p:sp>
        <p:nvSpPr>
          <p:cNvPr id="4" name="Unvan 1"/>
          <p:cNvSpPr>
            <a:spLocks noGrp="1"/>
          </p:cNvSpPr>
          <p:nvPr>
            <p:ph type="title"/>
          </p:nvPr>
        </p:nvSpPr>
        <p:spPr>
          <a:xfrm>
            <a:off x="1260376" y="517849"/>
            <a:ext cx="10018713" cy="1752599"/>
          </a:xfrm>
        </p:spPr>
        <p:txBody>
          <a:bodyPr/>
          <a:lstStyle/>
          <a:p>
            <a:r>
              <a:rPr lang="tr-TR" dirty="0"/>
              <a:t>Türk Hukuk Sisteminde Çocuk İhmal ve İstismarına Yönelik Korunma</a:t>
            </a:r>
          </a:p>
        </p:txBody>
      </p:sp>
    </p:spTree>
    <p:extLst>
      <p:ext uri="{BB962C8B-B14F-4D97-AF65-F5344CB8AC3E}">
        <p14:creationId xmlns:p14="http://schemas.microsoft.com/office/powerpoint/2010/main" val="1885020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77616" y="1510003"/>
            <a:ext cx="10018713" cy="3124201"/>
          </a:xfrm>
        </p:spPr>
        <p:txBody>
          <a:bodyPr>
            <a:noAutofit/>
          </a:bodyPr>
          <a:lstStyle/>
          <a:p>
            <a:r>
              <a:rPr lang="tr-TR" sz="2800" dirty="0"/>
              <a:t>Çocuk hakları ve çocuk haklarının korunmasına dair düzenlemeler Türk Hukuk Sisteminde tek bir çatı altında toplanmamıştır. </a:t>
            </a:r>
            <a:endParaRPr lang="tr-TR" sz="2800" dirty="0" smtClean="0"/>
          </a:p>
          <a:p>
            <a:r>
              <a:rPr lang="tr-TR" sz="2800" dirty="0" smtClean="0"/>
              <a:t>Çocukların </a:t>
            </a:r>
            <a:r>
              <a:rPr lang="tr-TR" sz="2800" dirty="0"/>
              <a:t>korunmasına ilişkin kurallar başta Anayasa’da yer alan temel ilkelerle düzenlenmiştir. </a:t>
            </a:r>
            <a:endParaRPr lang="tr-TR" sz="2800" dirty="0" smtClean="0"/>
          </a:p>
          <a:p>
            <a:r>
              <a:rPr lang="tr-TR" sz="2800" dirty="0" smtClean="0"/>
              <a:t>Çocuğun </a:t>
            </a:r>
            <a:r>
              <a:rPr lang="tr-TR" sz="2800" dirty="0"/>
              <a:t>bir kişi olarak toplum içindeki statüsü 4721 Sayılı Türk Medeni Kanunu (TMK) </a:t>
            </a:r>
            <a:r>
              <a:rPr lang="tr-TR" sz="2800" dirty="0" smtClean="0"/>
              <a:t>ile </a:t>
            </a:r>
            <a:r>
              <a:rPr lang="tr-TR" sz="2800" dirty="0"/>
              <a:t>belirlenir. Çocuk haklarının </a:t>
            </a:r>
            <a:r>
              <a:rPr lang="tr-TR" sz="2800" dirty="0" smtClean="0"/>
              <a:t>ihlali </a:t>
            </a:r>
            <a:r>
              <a:rPr lang="tr-TR" sz="2800" dirty="0"/>
              <a:t>ve istismar halinde yargılama usulleri 5271 Sayılı Ceza Muhakemesi </a:t>
            </a:r>
            <a:r>
              <a:rPr lang="tr-TR" sz="2800" dirty="0" smtClean="0"/>
              <a:t>Kanunu; </a:t>
            </a:r>
            <a:r>
              <a:rPr lang="tr-TR" sz="2800" dirty="0"/>
              <a:t>uygulanacak yaptırımlar 5237 Sayılı Türk Ceza Kanununda (TCK) </a:t>
            </a:r>
            <a:r>
              <a:rPr lang="tr-TR" sz="2800" dirty="0" smtClean="0"/>
              <a:t>yer </a:t>
            </a:r>
            <a:r>
              <a:rPr lang="tr-TR" sz="2800" dirty="0"/>
              <a:t>almaktadır</a:t>
            </a:r>
          </a:p>
        </p:txBody>
      </p:sp>
    </p:spTree>
    <p:extLst>
      <p:ext uri="{BB962C8B-B14F-4D97-AF65-F5344CB8AC3E}">
        <p14:creationId xmlns:p14="http://schemas.microsoft.com/office/powerpoint/2010/main" val="31070399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05608" y="1091683"/>
            <a:ext cx="9992343" cy="4316964"/>
          </a:xfrm>
        </p:spPr>
        <p:txBody>
          <a:bodyPr>
            <a:normAutofit/>
          </a:bodyPr>
          <a:lstStyle/>
          <a:p>
            <a:r>
              <a:rPr lang="tr-TR" sz="3000" dirty="0"/>
              <a:t>İhlalin önlenmesi ve olumsuz sonuçlarının ortadan kaldırılmasına ilişkin düzenlemeler </a:t>
            </a:r>
            <a:endParaRPr lang="tr-TR" sz="3000" dirty="0" smtClean="0"/>
          </a:p>
          <a:p>
            <a:r>
              <a:rPr lang="tr-TR" sz="3000" dirty="0" smtClean="0"/>
              <a:t>2828 </a:t>
            </a:r>
            <a:r>
              <a:rPr lang="tr-TR" sz="3000" dirty="0"/>
              <a:t>Sayılı Sosyal Hizmetler Çocuk Esirgeme Kurumu Kanunu (SHÇEKK) </a:t>
            </a:r>
            <a:endParaRPr lang="tr-TR" sz="3000" dirty="0" smtClean="0"/>
          </a:p>
          <a:p>
            <a:r>
              <a:rPr lang="tr-TR" sz="3000" dirty="0" smtClean="0"/>
              <a:t>5395 </a:t>
            </a:r>
            <a:r>
              <a:rPr lang="tr-TR" sz="3000" dirty="0"/>
              <a:t>Sayılı Çocuk Koruma Kanunu (ÇKK) </a:t>
            </a:r>
            <a:endParaRPr lang="tr-TR" sz="3000" dirty="0" smtClean="0"/>
          </a:p>
          <a:p>
            <a:r>
              <a:rPr lang="tr-TR" sz="3000" dirty="0" smtClean="0"/>
              <a:t>6284 </a:t>
            </a:r>
            <a:r>
              <a:rPr lang="tr-TR" sz="3000" dirty="0"/>
              <a:t>Sayılı Ailenin Korunması ve Kadına Karşı Şiddetin Önlenmesine Dair Kanun </a:t>
            </a:r>
            <a:r>
              <a:rPr lang="tr-TR" sz="3000" dirty="0" smtClean="0"/>
              <a:t>ve </a:t>
            </a:r>
            <a:r>
              <a:rPr lang="tr-TR" sz="3000" dirty="0"/>
              <a:t>çeşitli diğer yasa ve yönetmeliklerde yer almaktadır. </a:t>
            </a:r>
            <a:endParaRPr lang="tr-TR" dirty="0"/>
          </a:p>
        </p:txBody>
      </p:sp>
    </p:spTree>
    <p:extLst>
      <p:ext uri="{BB962C8B-B14F-4D97-AF65-F5344CB8AC3E}">
        <p14:creationId xmlns:p14="http://schemas.microsoft.com/office/powerpoint/2010/main" val="787141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24269" y="1519334"/>
            <a:ext cx="10018713" cy="3124201"/>
          </a:xfrm>
        </p:spPr>
        <p:txBody>
          <a:bodyPr>
            <a:noAutofit/>
          </a:bodyPr>
          <a:lstStyle/>
          <a:p>
            <a:r>
              <a:rPr lang="tr-TR" sz="3600" dirty="0"/>
              <a:t>Anayasa. Türkiye Cumhuriyeti Anayasası’nda (1982) ailenin ve çocuğun korunması Anayasa güvencesindedir. </a:t>
            </a:r>
            <a:r>
              <a:rPr lang="tr-TR" sz="3600" dirty="0" smtClean="0"/>
              <a:t>Anayasaya </a:t>
            </a:r>
            <a:r>
              <a:rPr lang="tr-TR" sz="3600" dirty="0"/>
              <a:t>göre, Herkes, yaşama, </a:t>
            </a:r>
            <a:r>
              <a:rPr lang="tr-TR" sz="3600" dirty="0" smtClean="0"/>
              <a:t>maddi </a:t>
            </a:r>
            <a:r>
              <a:rPr lang="tr-TR" sz="3600" dirty="0"/>
              <a:t>ve </a:t>
            </a:r>
            <a:r>
              <a:rPr lang="tr-TR" sz="3600" dirty="0" smtClean="0"/>
              <a:t>manevi </a:t>
            </a:r>
            <a:r>
              <a:rPr lang="tr-TR" sz="3600" dirty="0"/>
              <a:t>varlığını koruma ve geliştirme hakkına sahiptir (m,17). Herkes, kişi hürriyeti ve güvenliğine sahiptir.“</a:t>
            </a:r>
          </a:p>
        </p:txBody>
      </p:sp>
    </p:spTree>
    <p:extLst>
      <p:ext uri="{BB962C8B-B14F-4D97-AF65-F5344CB8AC3E}">
        <p14:creationId xmlns:p14="http://schemas.microsoft.com/office/powerpoint/2010/main" val="6400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58955" y="1435358"/>
            <a:ext cx="9992343" cy="4293638"/>
          </a:xfrm>
        </p:spPr>
        <p:txBody>
          <a:bodyPr>
            <a:normAutofit fontScale="85000" lnSpcReduction="10000"/>
          </a:bodyPr>
          <a:lstStyle/>
          <a:p>
            <a:r>
              <a:rPr lang="tr-TR" dirty="0"/>
              <a:t>Anayasaya göre kimse, yaşına, cinsiyetine ve gücüne uymayan işlerde çalıştırılamaz. Küçükler ve kadınlar ile </a:t>
            </a:r>
            <a:r>
              <a:rPr lang="tr-TR" dirty="0" smtClean="0"/>
              <a:t>bedeni </a:t>
            </a:r>
            <a:r>
              <a:rPr lang="tr-TR" dirty="0"/>
              <a:t>ve </a:t>
            </a:r>
            <a:r>
              <a:rPr lang="tr-TR" dirty="0" smtClean="0"/>
              <a:t>ruhi </a:t>
            </a:r>
            <a:r>
              <a:rPr lang="tr-TR" dirty="0"/>
              <a:t>yetersizliği olanlar çalışma şartları bakımından özel olarak korunurlar denilerek, güçsüzlerin korunması ilkesi gereği ile çocukların bu madde ile ekonomik istismardan korunması Anayasa güvencesine alınmıştır (m. 50). </a:t>
            </a:r>
            <a:endParaRPr lang="tr-TR" dirty="0" smtClean="0"/>
          </a:p>
          <a:p>
            <a:r>
              <a:rPr lang="tr-TR" dirty="0" smtClean="0"/>
              <a:t>Kimse</a:t>
            </a:r>
            <a:r>
              <a:rPr lang="tr-TR" dirty="0"/>
              <a:t>, eğitim ve öğrenim hakkından yoksun bırakılamaz (m.42) denilerek tüm bu hakların kullanılmasında kilit rol oynayan eğitim hakkı Anayasa ile güvenceye alınmıştır. </a:t>
            </a:r>
            <a:endParaRPr lang="tr-TR" dirty="0" smtClean="0"/>
          </a:p>
          <a:p>
            <a:r>
              <a:rPr lang="tr-TR" dirty="0" smtClean="0"/>
              <a:t>Anayasada </a:t>
            </a:r>
            <a:r>
              <a:rPr lang="tr-TR" dirty="0"/>
              <a:t>devlet korunmaya muhtaç çocukların topluma kazandırılması, harp ve vazife şehitlerinin dul ve yetimleriyle, malûl ve gazileri korur ve toplumda kendilerine yaraşır bir hayat seviyesi sağlama görevi de devlete verilmiştir (m.61). </a:t>
            </a:r>
            <a:endParaRPr lang="tr-TR" dirty="0" smtClean="0"/>
          </a:p>
          <a:p>
            <a:r>
              <a:rPr lang="tr-TR" dirty="0" smtClean="0"/>
              <a:t>Yine </a:t>
            </a:r>
            <a:r>
              <a:rPr lang="tr-TR" dirty="0"/>
              <a:t>gençliğin korunması başlıklı, gençleri alkol düşkünlüğünden, uyuşturucu maddelerden, suçluluk, kumar ve benzeri kötü alışkanlıklardan ve cehaletten korumak için gerekli tedbirleri alması görevi de Anayasa ile devlete verilmiştir (m.58).</a:t>
            </a:r>
          </a:p>
        </p:txBody>
      </p:sp>
    </p:spTree>
    <p:extLst>
      <p:ext uri="{BB962C8B-B14F-4D97-AF65-F5344CB8AC3E}">
        <p14:creationId xmlns:p14="http://schemas.microsoft.com/office/powerpoint/2010/main" val="37261079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Türk Medeni Kanunu (TMK). Çocuğun bir kişi olarak toplum içindeki statüsü Medeni Kanunla belirlenir. </a:t>
            </a:r>
          </a:p>
        </p:txBody>
      </p:sp>
      <p:sp>
        <p:nvSpPr>
          <p:cNvPr id="3" name="İçerik Yer Tutucusu 2"/>
          <p:cNvSpPr>
            <a:spLocks noGrp="1"/>
          </p:cNvSpPr>
          <p:nvPr>
            <p:ph idx="1"/>
          </p:nvPr>
        </p:nvSpPr>
        <p:spPr/>
        <p:txBody>
          <a:bodyPr>
            <a:normAutofit fontScale="85000" lnSpcReduction="20000"/>
          </a:bodyPr>
          <a:lstStyle/>
          <a:p>
            <a:r>
              <a:rPr lang="tr-TR" dirty="0"/>
              <a:t>4271 Sayılı </a:t>
            </a:r>
            <a:r>
              <a:rPr lang="tr-TR" dirty="0" err="1"/>
              <a:t>TMK’nda</a:t>
            </a:r>
            <a:r>
              <a:rPr lang="tr-TR" dirty="0"/>
              <a:t> çocuğu koruma önlemleri belli koşullara bağlanmaktadır. Asıl olarak aile içinde korunması ilke olarak kabul edilen kanunda, hangi koşullarda devlet korumasına alınacağı düzenlenmektedir. Buna göre çocuğun bedensel ve zihinsel gelişmesi tehlikede bulunur veya çocuk manen terk edilmiş hâlde kalırsa hâkim, çocuğu ana ve babadan alarak bir aile yanına veya bir kuruma yerleştirebilir. </a:t>
            </a:r>
            <a:endParaRPr lang="tr-TR" dirty="0" smtClean="0"/>
          </a:p>
          <a:p>
            <a:r>
              <a:rPr lang="tr-TR" dirty="0" smtClean="0"/>
              <a:t>Özellikle </a:t>
            </a:r>
            <a:r>
              <a:rPr lang="tr-TR" dirty="0"/>
              <a:t>çocuğun ailesi tarafından istismar edildiği durumlarda ailenin yanından alınarak kuruma yerleştirilmesi bir zorunluluk olmaktadır. Aksine, çocuğun aile içinde kalması ailenin huzurunu onlardan katlanmaları beklenemeyecek derecede bozuyorsa ve durumun gereklerine göre başka çare de kalmamışsa, ana ve baba veya çocuğun istemi üzerine hâkim aynı önlemleri alabilir. Velâyet ana ve babanın her ikisinden kaldırılırsa çocuğa bir vasi </a:t>
            </a:r>
            <a:r>
              <a:rPr lang="tr-TR" dirty="0" smtClean="0"/>
              <a:t>atanır.</a:t>
            </a:r>
            <a:endParaRPr lang="tr-TR" dirty="0"/>
          </a:p>
        </p:txBody>
      </p:sp>
    </p:spTree>
    <p:extLst>
      <p:ext uri="{BB962C8B-B14F-4D97-AF65-F5344CB8AC3E}">
        <p14:creationId xmlns:p14="http://schemas.microsoft.com/office/powerpoint/2010/main" val="41966478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
  <a:themeElements>
    <a:clrScheme name="Paralaks">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Paralaks">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ks">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docProps/app.xml><?xml version="1.0" encoding="utf-8"?>
<Properties xmlns="http://schemas.openxmlformats.org/officeDocument/2006/extended-properties" xmlns:vt="http://schemas.openxmlformats.org/officeDocument/2006/docPropsVTypes">
  <Template>TM03457496[[fn=Paralaks]]</Template>
  <TotalTime>1047</TotalTime>
  <Words>1672</Words>
  <Application>Microsoft Office PowerPoint</Application>
  <PresentationFormat>Geniş ekran</PresentationFormat>
  <Paragraphs>55</Paragraphs>
  <Slides>22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22</vt:i4>
      </vt:variant>
    </vt:vector>
  </HeadingPairs>
  <TitlesOfParts>
    <vt:vector size="25" baseType="lpstr">
      <vt:lpstr>Arial</vt:lpstr>
      <vt:lpstr>Corbel</vt:lpstr>
      <vt:lpstr>Paralaks</vt:lpstr>
      <vt:lpstr>ÇOCUK İSTİSMARI VE İHMALİ  Prof.Dr. Aynur Bütün Ayhan Ankara Üniversitesi Sağlık Bilimleri Fakültesi  </vt:lpstr>
      <vt:lpstr>PowerPoint Sunusu</vt:lpstr>
      <vt:lpstr> </vt:lpstr>
      <vt:lpstr>Türk Hukuk Sisteminde Çocuk İhmal ve İstismarına Yönelik Korunma</vt:lpstr>
      <vt:lpstr>PowerPoint Sunusu</vt:lpstr>
      <vt:lpstr>PowerPoint Sunusu</vt:lpstr>
      <vt:lpstr>PowerPoint Sunusu</vt:lpstr>
      <vt:lpstr>PowerPoint Sunusu</vt:lpstr>
      <vt:lpstr>Türk Medeni Kanunu (TMK). Çocuğun bir kişi olarak toplum içindeki statüsü Medeni Kanunla belirlenir. </vt:lpstr>
      <vt:lpstr>PowerPoint Sunusu</vt:lpstr>
      <vt:lpstr>PowerPoint Sunusu</vt:lpstr>
      <vt:lpstr>PowerPoint Sunusu</vt:lpstr>
      <vt:lpstr>PowerPoint Sunusu</vt:lpstr>
      <vt:lpstr>PowerPoint Sunusu</vt:lpstr>
      <vt:lpstr>PowerPoint Sunusu</vt:lpstr>
      <vt:lpstr>Suçun Faili Olarak TCK’da Çocuk İhmal ve İstismarına İlişkin Hükümler: </vt:lpstr>
      <vt:lpstr>PowerPoint Sunusu</vt:lpstr>
      <vt:lpstr>PowerPoint Sunusu</vt:lpstr>
      <vt:lpstr>Uluslararası Hukukta Çocuk İhmal ve İstismarına Yönelik Korunma</vt:lpstr>
      <vt:lpstr>PowerPoint Sunusu</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 İSTİSMARI VE İHMALİ</dc:title>
  <dc:creator>Lenovo</dc:creator>
  <cp:lastModifiedBy>Hp</cp:lastModifiedBy>
  <cp:revision>112</cp:revision>
  <dcterms:created xsi:type="dcterms:W3CDTF">2019-08-30T07:33:32Z</dcterms:created>
  <dcterms:modified xsi:type="dcterms:W3CDTF">2021-03-13T17:12:40Z</dcterms:modified>
</cp:coreProperties>
</file>