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6" r:id="rId11"/>
    <p:sldId id="261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7" r:id="rId22"/>
    <p:sldId id="276" r:id="rId2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8E89871-C853-4D8E-AFD2-26FEAF754B8D}" type="datetimeFigureOut">
              <a:rPr lang="tr-TR" smtClean="0"/>
              <a:t>08.04.2013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5025BA7-019E-412A-A880-36C8F0296B33}" type="slidenum">
              <a:rPr lang="tr-TR" smtClean="0"/>
              <a:t>‹#›</a:t>
            </a:fld>
            <a:endParaRPr lang="tr-TR"/>
          </a:p>
        </p:txBody>
      </p:sp>
      <p:sp>
        <p:nvSpPr>
          <p:cNvPr id="32" name="31 Dikdörtgen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38 Dikdörtgen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39 Dikdörtgen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40 Dikdörtgen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41 Dikdörtgen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56" name="55 Dikdörtgen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64 Dikdörtgen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65 Dikdörtgen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66 Dikdörtgen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8E89871-C853-4D8E-AFD2-26FEAF754B8D}" type="datetimeFigureOut">
              <a:rPr lang="tr-TR" smtClean="0"/>
              <a:t>08.04.2013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5025BA7-019E-412A-A880-36C8F0296B3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8E89871-C853-4D8E-AFD2-26FEAF754B8D}" type="datetimeFigureOut">
              <a:rPr lang="tr-TR" smtClean="0"/>
              <a:t>08.04.2013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5025BA7-019E-412A-A880-36C8F0296B3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8E89871-C853-4D8E-AFD2-26FEAF754B8D}" type="datetimeFigureOut">
              <a:rPr lang="tr-TR" smtClean="0"/>
              <a:t>08.04.2013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5025BA7-019E-412A-A880-36C8F0296B3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Serbest Form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14 Serbest Form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12 Serbest Form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15 Serbest Form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16 Serbest Form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17 Serbest Form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18 Serbest Form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19 Serbest Form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20 Serbest Form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21 Serbest Form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22 Serbest Form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23 Serbest Form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24 Serbest Form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25 Serbest Form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26 Serbest Form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8E89871-C853-4D8E-AFD2-26FEAF754B8D}" type="datetimeFigureOut">
              <a:rPr lang="tr-TR" smtClean="0"/>
              <a:t>08.04.2013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5025BA7-019E-412A-A880-36C8F0296B33}" type="slidenum">
              <a:rPr lang="tr-TR" smtClean="0"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8 Dikdörtgen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9 Dikdörtgen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11 Dikdörtgen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8E89871-C853-4D8E-AFD2-26FEAF754B8D}" type="datetimeFigureOut">
              <a:rPr lang="tr-TR" smtClean="0"/>
              <a:t>08.04.2013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5025BA7-019E-412A-A880-36C8F0296B3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24 Dikdörtgen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8E89871-C853-4D8E-AFD2-26FEAF754B8D}" type="datetimeFigureOut">
              <a:rPr lang="tr-TR" smtClean="0"/>
              <a:t>08.04.2013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5025BA7-019E-412A-A880-36C8F0296B33}" type="slidenum">
              <a:rPr lang="tr-TR" smtClean="0"/>
              <a:t>‹#›</a:t>
            </a:fld>
            <a:endParaRPr lang="tr-TR"/>
          </a:p>
        </p:txBody>
      </p:sp>
      <p:sp>
        <p:nvSpPr>
          <p:cNvPr id="16" name="15 Dikdörtgen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16 Dikdörtgen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17 Dikdörtgen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18 Dikdörtgen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19 Dikdörtgen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20 Dikdörtgen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21 Dikdörtgen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28 Dikdörtgen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29 Dikdörtgen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8E89871-C853-4D8E-AFD2-26FEAF754B8D}" type="datetimeFigureOut">
              <a:rPr lang="tr-TR" smtClean="0"/>
              <a:t>08.04.2013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5025BA7-019E-412A-A880-36C8F0296B3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8E89871-C853-4D8E-AFD2-26FEAF754B8D}" type="datetimeFigureOut">
              <a:rPr lang="tr-TR" smtClean="0"/>
              <a:t>08.04.2013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5025BA7-019E-412A-A880-36C8F0296B3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8E89871-C853-4D8E-AFD2-26FEAF754B8D}" type="datetimeFigureOut">
              <a:rPr lang="tr-TR" smtClean="0"/>
              <a:t>08.04.2013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5025BA7-019E-412A-A880-36C8F0296B3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8 Düz Bağlayıcı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9 Grup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14 Düz Bağlayıcı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15 Düz Bağlayıcı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16 Düz Bağlayıcı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1 Başlık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 smtClean="0"/>
              <a:t>Resim eklemek için simgeyi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grpSp>
        <p:nvGrpSpPr>
          <p:cNvPr id="14" name="13 Grup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10 Düz Bağlayıcı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11 Düz Bağlayıcı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12 Düz Bağlayıcı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17 Grup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18 Düz Bağlayıcı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19 Düz Bağlayıcı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20 Düz Bağlayıcı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38E89871-C853-4D8E-AFD2-26FEAF754B8D}" type="datetimeFigureOut">
              <a:rPr lang="tr-TR" smtClean="0"/>
              <a:t>08.04.2013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75025BA7-019E-412A-A880-36C8F0296B3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11 Dikdörtgen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14 Dikdörtgen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15 Dikdörtgen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16 Dikdörtgen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38E89871-C853-4D8E-AFD2-26FEAF754B8D}" type="datetimeFigureOut">
              <a:rPr lang="tr-TR" smtClean="0"/>
              <a:t>08.04.2013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75025BA7-019E-412A-A880-36C8F0296B33}" type="slidenum">
              <a:rPr lang="tr-TR" smtClean="0"/>
              <a:t>‹#›</a:t>
            </a:fld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Yoğurt </a:t>
            </a:r>
            <a:r>
              <a:rPr lang="tr-TR" dirty="0" err="1" smtClean="0"/>
              <a:t>BİyokİmyasI</a:t>
            </a:r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b="1" dirty="0" smtClean="0">
                <a:solidFill>
                  <a:srgbClr val="FFFF00"/>
                </a:solidFill>
              </a:rPr>
              <a:t>Laktoz, </a:t>
            </a:r>
            <a:r>
              <a:rPr lang="tr-TR" sz="3200" b="1" dirty="0" err="1" smtClean="0">
                <a:solidFill>
                  <a:srgbClr val="FFFF00"/>
                </a:solidFill>
              </a:rPr>
              <a:t>glukoz</a:t>
            </a:r>
            <a:r>
              <a:rPr lang="tr-TR" sz="3200" b="1" dirty="0" smtClean="0">
                <a:solidFill>
                  <a:srgbClr val="FFFF00"/>
                </a:solidFill>
              </a:rPr>
              <a:t>, </a:t>
            </a:r>
            <a:r>
              <a:rPr lang="tr-TR" sz="3200" b="1" dirty="0" err="1" smtClean="0">
                <a:solidFill>
                  <a:srgbClr val="FFFF00"/>
                </a:solidFill>
              </a:rPr>
              <a:t>galaktoz</a:t>
            </a:r>
            <a:r>
              <a:rPr lang="tr-TR" sz="3200" b="1" dirty="0" smtClean="0">
                <a:solidFill>
                  <a:srgbClr val="FFFF00"/>
                </a:solidFill>
              </a:rPr>
              <a:t> metabolizması </a:t>
            </a:r>
            <a:r>
              <a:rPr lang="tr-TR" sz="3200" b="1" dirty="0" smtClean="0">
                <a:solidFill>
                  <a:srgbClr val="FFFF00"/>
                </a:solidFill>
              </a:rPr>
              <a:t>(</a:t>
            </a:r>
            <a:r>
              <a:rPr lang="tr-TR" sz="3200" b="1" i="1" dirty="0" err="1" smtClean="0">
                <a:solidFill>
                  <a:srgbClr val="FFFF00"/>
                </a:solidFill>
              </a:rPr>
              <a:t>Lb</a:t>
            </a:r>
            <a:r>
              <a:rPr lang="tr-TR" sz="3200" b="1" i="1" dirty="0" smtClean="0">
                <a:solidFill>
                  <a:srgbClr val="FFFF00"/>
                </a:solidFill>
              </a:rPr>
              <a:t>. bulgaricus</a:t>
            </a:r>
            <a:r>
              <a:rPr lang="tr-TR" sz="3200" b="1" dirty="0" smtClean="0">
                <a:solidFill>
                  <a:srgbClr val="FFFF00"/>
                </a:solidFill>
              </a:rPr>
              <a:t>)</a:t>
            </a:r>
            <a:endParaRPr lang="tr-TR" sz="32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Laktoz hücre içerisine alındıktan sonra </a:t>
            </a:r>
            <a:r>
              <a:rPr lang="el-GR" dirty="0" smtClean="0"/>
              <a:t>β</a:t>
            </a:r>
            <a:r>
              <a:rPr lang="tr-TR" dirty="0" smtClean="0"/>
              <a:t>-</a:t>
            </a:r>
            <a:r>
              <a:rPr lang="tr-TR" dirty="0" err="1" smtClean="0"/>
              <a:t>gal</a:t>
            </a:r>
            <a:r>
              <a:rPr lang="tr-TR" dirty="0" smtClean="0"/>
              <a:t> aracılığı hidrolize olur</a:t>
            </a:r>
          </a:p>
          <a:p>
            <a:endParaRPr lang="tr-TR" dirty="0" smtClean="0"/>
          </a:p>
          <a:p>
            <a:r>
              <a:rPr lang="tr-TR" i="1" dirty="0" err="1" smtClean="0"/>
              <a:t>Lb</a:t>
            </a:r>
            <a:r>
              <a:rPr lang="tr-TR" i="1" dirty="0" smtClean="0"/>
              <a:t>. bulgaricus </a:t>
            </a:r>
            <a:r>
              <a:rPr lang="tr-TR" dirty="0" smtClean="0"/>
              <a:t>kökenli </a:t>
            </a:r>
            <a:r>
              <a:rPr lang="el-GR" dirty="0" smtClean="0"/>
              <a:t>β</a:t>
            </a:r>
            <a:r>
              <a:rPr lang="tr-TR" dirty="0" smtClean="0"/>
              <a:t>-</a:t>
            </a:r>
            <a:r>
              <a:rPr lang="tr-TR" dirty="0" err="1" smtClean="0"/>
              <a:t>gal</a:t>
            </a:r>
            <a:r>
              <a:rPr lang="tr-TR" dirty="0" smtClean="0"/>
              <a:t> </a:t>
            </a:r>
            <a:r>
              <a:rPr lang="tr-TR" dirty="0" smtClean="0"/>
              <a:t> 114 </a:t>
            </a:r>
            <a:r>
              <a:rPr lang="tr-TR" dirty="0" err="1" smtClean="0"/>
              <a:t>kDa</a:t>
            </a:r>
            <a:r>
              <a:rPr lang="tr-TR" dirty="0" smtClean="0"/>
              <a:t> molekül ağırlığındadır</a:t>
            </a:r>
          </a:p>
          <a:p>
            <a:endParaRPr lang="tr-TR" dirty="0" smtClean="0"/>
          </a:p>
          <a:p>
            <a:r>
              <a:rPr lang="el-GR" dirty="0" smtClean="0"/>
              <a:t>β</a:t>
            </a:r>
            <a:r>
              <a:rPr lang="tr-TR" dirty="0" smtClean="0"/>
              <a:t>-</a:t>
            </a:r>
            <a:r>
              <a:rPr lang="tr-TR" dirty="0" err="1" smtClean="0"/>
              <a:t>gal</a:t>
            </a:r>
            <a:r>
              <a:rPr lang="tr-TR" dirty="0" smtClean="0"/>
              <a:t> aktivasyonu için  Mg</a:t>
            </a:r>
            <a:r>
              <a:rPr lang="tr-TR" baseline="30000" dirty="0" smtClean="0"/>
              <a:t>+2</a:t>
            </a:r>
            <a:r>
              <a:rPr lang="tr-TR" dirty="0" smtClean="0"/>
              <a:t> iyonu gereklidir</a:t>
            </a:r>
          </a:p>
          <a:p>
            <a:endParaRPr lang="tr-TR" dirty="0" smtClean="0"/>
          </a:p>
          <a:p>
            <a:r>
              <a:rPr lang="tr-TR" dirty="0" smtClean="0"/>
              <a:t>Laktoz ve </a:t>
            </a:r>
            <a:r>
              <a:rPr lang="el-GR" dirty="0" smtClean="0"/>
              <a:t>β</a:t>
            </a:r>
            <a:r>
              <a:rPr lang="tr-TR" dirty="0" smtClean="0"/>
              <a:t>-</a:t>
            </a:r>
            <a:r>
              <a:rPr lang="tr-TR" dirty="0" err="1" smtClean="0"/>
              <a:t>gal</a:t>
            </a:r>
            <a:r>
              <a:rPr lang="tr-TR" dirty="0" smtClean="0"/>
              <a:t> </a:t>
            </a:r>
            <a:r>
              <a:rPr lang="tr-TR" dirty="0" smtClean="0"/>
              <a:t> yetersizliğinde </a:t>
            </a:r>
            <a:r>
              <a:rPr lang="tr-TR" dirty="0" err="1" smtClean="0"/>
              <a:t>galaktoz</a:t>
            </a:r>
            <a:r>
              <a:rPr lang="tr-TR" dirty="0" smtClean="0"/>
              <a:t> metabolizması başlar</a:t>
            </a:r>
            <a:endParaRPr lang="tr-T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-11817"/>
            <a:ext cx="6840760" cy="6869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b="1" dirty="0" smtClean="0">
                <a:solidFill>
                  <a:srgbClr val="FFFF00"/>
                </a:solidFill>
              </a:rPr>
              <a:t>Laktik asit izomerleri</a:t>
            </a:r>
            <a:endParaRPr lang="tr-TR" sz="3200" b="1" dirty="0">
              <a:solidFill>
                <a:srgbClr val="FFFF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                        </a:t>
            </a:r>
            <a:r>
              <a:rPr lang="tr-TR" sz="2400" b="1" dirty="0" err="1" smtClean="0"/>
              <a:t>Laktat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dehidrogenaz</a:t>
            </a:r>
            <a:r>
              <a:rPr lang="tr-TR" sz="2400" b="1" dirty="0" smtClean="0"/>
              <a:t> (LDH)</a:t>
            </a:r>
            <a:endParaRPr lang="tr-TR" b="1" dirty="0" smtClean="0"/>
          </a:p>
          <a:p>
            <a:r>
              <a:rPr lang="tr-TR" dirty="0" err="1" smtClean="0"/>
              <a:t>Pürivat</a:t>
            </a:r>
            <a:r>
              <a:rPr lang="tr-TR" dirty="0" smtClean="0"/>
              <a:t>                                                          laktik asit</a:t>
            </a:r>
          </a:p>
          <a:p>
            <a:endParaRPr lang="tr-TR" dirty="0" smtClean="0"/>
          </a:p>
          <a:p>
            <a:pPr>
              <a:buNone/>
            </a:pPr>
            <a:r>
              <a:rPr lang="tr-TR" b="1" i="1" dirty="0" smtClean="0"/>
              <a:t>Laktik asit izomerleri</a:t>
            </a:r>
          </a:p>
          <a:p>
            <a:r>
              <a:rPr lang="tr-TR" dirty="0" smtClean="0"/>
              <a:t>L(+)</a:t>
            </a:r>
          </a:p>
          <a:p>
            <a:r>
              <a:rPr lang="tr-TR" dirty="0" smtClean="0"/>
              <a:t>D(-)</a:t>
            </a:r>
          </a:p>
          <a:p>
            <a:r>
              <a:rPr lang="tr-TR" dirty="0" smtClean="0"/>
              <a:t>DL</a:t>
            </a:r>
          </a:p>
          <a:p>
            <a:pPr>
              <a:buNone/>
            </a:pPr>
            <a:endParaRPr lang="tr-TR" dirty="0"/>
          </a:p>
        </p:txBody>
      </p:sp>
      <p:cxnSp>
        <p:nvCxnSpPr>
          <p:cNvPr id="5" name="4 Düz Ok Bağlayıcısı"/>
          <p:cNvCxnSpPr/>
          <p:nvPr/>
        </p:nvCxnSpPr>
        <p:spPr>
          <a:xfrm>
            <a:off x="2627784" y="2636912"/>
            <a:ext cx="410445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63888" y="4497398"/>
            <a:ext cx="5412828" cy="16679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600" dirty="0" smtClean="0">
                <a:solidFill>
                  <a:srgbClr val="FFFF00"/>
                </a:solidFill>
              </a:rPr>
              <a:t>Laktik asit izomeri</a:t>
            </a:r>
            <a:endParaRPr lang="tr-TR" sz="3600" dirty="0">
              <a:solidFill>
                <a:srgbClr val="FFFF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i="1" dirty="0" err="1" smtClean="0"/>
              <a:t>Str</a:t>
            </a:r>
            <a:r>
              <a:rPr lang="tr-TR" i="1" dirty="0" smtClean="0"/>
              <a:t>. thermophilus </a:t>
            </a:r>
            <a:r>
              <a:rPr lang="tr-TR" dirty="0" smtClean="0"/>
              <a:t>L(+)</a:t>
            </a:r>
          </a:p>
          <a:p>
            <a:r>
              <a:rPr lang="tr-TR" i="1" dirty="0" err="1" smtClean="0"/>
              <a:t>Lb</a:t>
            </a:r>
            <a:r>
              <a:rPr lang="tr-TR" i="1" dirty="0" smtClean="0"/>
              <a:t>. bulgaricus </a:t>
            </a:r>
            <a:r>
              <a:rPr lang="tr-TR" dirty="0" smtClean="0"/>
              <a:t>(D-)</a:t>
            </a:r>
          </a:p>
          <a:p>
            <a:endParaRPr lang="tr-TR" dirty="0" smtClean="0"/>
          </a:p>
          <a:p>
            <a:r>
              <a:rPr lang="tr-TR" dirty="0" smtClean="0"/>
              <a:t>L(+) laktik asit </a:t>
            </a:r>
            <a:r>
              <a:rPr lang="tr-TR" i="1" dirty="0" err="1" smtClean="0"/>
              <a:t>Lb</a:t>
            </a:r>
            <a:r>
              <a:rPr lang="tr-TR" i="1" dirty="0" smtClean="0"/>
              <a:t>. bulgaricus</a:t>
            </a:r>
            <a:r>
              <a:rPr lang="tr-TR" dirty="0" smtClean="0"/>
              <a:t> gelişimini </a:t>
            </a:r>
            <a:r>
              <a:rPr lang="tr-TR" dirty="0" err="1" smtClean="0"/>
              <a:t>inhibe</a:t>
            </a:r>
            <a:r>
              <a:rPr lang="tr-TR" dirty="0" smtClean="0"/>
              <a:t> edici role sahiptir</a:t>
            </a:r>
          </a:p>
          <a:p>
            <a:endParaRPr lang="tr-TR" dirty="0" smtClean="0"/>
          </a:p>
          <a:p>
            <a:r>
              <a:rPr lang="tr-TR" dirty="0" smtClean="0"/>
              <a:t>Her iki </a:t>
            </a:r>
            <a:r>
              <a:rPr lang="tr-TR" dirty="0" err="1" smtClean="0"/>
              <a:t>stereoizomer</a:t>
            </a:r>
            <a:r>
              <a:rPr lang="tr-TR" dirty="0" smtClean="0"/>
              <a:t> </a:t>
            </a:r>
            <a:r>
              <a:rPr lang="tr-TR" dirty="0" err="1" smtClean="0"/>
              <a:t>fermentasyon</a:t>
            </a:r>
            <a:r>
              <a:rPr lang="tr-TR" dirty="0" smtClean="0"/>
              <a:t> sırasında eşzamanlı üretilir</a:t>
            </a:r>
            <a:endParaRPr lang="tr-T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FF00"/>
                </a:solidFill>
              </a:rPr>
              <a:t>Laktik asit izomeri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LDH bakteri hücresinin sitoplazmasında lokalize olur</a:t>
            </a:r>
          </a:p>
          <a:p>
            <a:endParaRPr lang="tr-TR" dirty="0" smtClean="0"/>
          </a:p>
          <a:p>
            <a:r>
              <a:rPr lang="tr-TR" dirty="0" err="1" smtClean="0"/>
              <a:t>Fermentasyonun</a:t>
            </a:r>
            <a:r>
              <a:rPr lang="tr-TR" dirty="0" smtClean="0"/>
              <a:t> başlangıcında L(+) sonlara doğru D(-) </a:t>
            </a:r>
            <a:r>
              <a:rPr lang="tr-TR" dirty="0" err="1" smtClean="0"/>
              <a:t>l.a</a:t>
            </a:r>
            <a:r>
              <a:rPr lang="tr-TR" dirty="0" smtClean="0"/>
              <a:t> baskındır</a:t>
            </a:r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b="1" dirty="0" smtClean="0">
                <a:solidFill>
                  <a:srgbClr val="FFFF00"/>
                </a:solidFill>
              </a:rPr>
              <a:t>Karbonhidrat metabolizması- </a:t>
            </a:r>
            <a:br>
              <a:rPr lang="tr-TR" sz="3200" b="1" dirty="0" smtClean="0">
                <a:solidFill>
                  <a:srgbClr val="FFFF00"/>
                </a:solidFill>
              </a:rPr>
            </a:br>
            <a:r>
              <a:rPr lang="tr-TR" sz="3200" b="1" dirty="0" smtClean="0">
                <a:solidFill>
                  <a:srgbClr val="FFFF00"/>
                </a:solidFill>
              </a:rPr>
              <a:t>Aroma bileşenleri sentezi</a:t>
            </a:r>
            <a:endParaRPr lang="tr-TR" sz="3200" dirty="0">
              <a:solidFill>
                <a:srgbClr val="FFFF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99592" y="1988840"/>
            <a:ext cx="7772400" cy="4572000"/>
          </a:xfrm>
        </p:spPr>
        <p:txBody>
          <a:bodyPr/>
          <a:lstStyle/>
          <a:p>
            <a:r>
              <a:rPr lang="tr-TR" dirty="0" smtClean="0"/>
              <a:t>Laktik asit</a:t>
            </a:r>
          </a:p>
          <a:p>
            <a:r>
              <a:rPr lang="tr-TR" dirty="0" smtClean="0"/>
              <a:t>Karbonil bileşenleri (</a:t>
            </a:r>
            <a:r>
              <a:rPr lang="tr-TR" sz="2800" dirty="0" err="1" smtClean="0">
                <a:solidFill>
                  <a:srgbClr val="FFFF00"/>
                </a:solidFill>
              </a:rPr>
              <a:t>asetaldehit</a:t>
            </a:r>
            <a:r>
              <a:rPr lang="tr-TR" sz="2800" dirty="0" smtClean="0">
                <a:solidFill>
                  <a:srgbClr val="FFFF00"/>
                </a:solidFill>
              </a:rPr>
              <a:t>, aseton, </a:t>
            </a:r>
            <a:r>
              <a:rPr lang="tr-TR" sz="2800" dirty="0" err="1" smtClean="0">
                <a:solidFill>
                  <a:srgbClr val="FFFF00"/>
                </a:solidFill>
              </a:rPr>
              <a:t>asetoin</a:t>
            </a:r>
            <a:r>
              <a:rPr lang="tr-TR" sz="2800" dirty="0" smtClean="0">
                <a:solidFill>
                  <a:srgbClr val="FFFF00"/>
                </a:solidFill>
              </a:rPr>
              <a:t>, </a:t>
            </a:r>
            <a:r>
              <a:rPr lang="tr-TR" sz="2800" dirty="0" err="1" smtClean="0">
                <a:solidFill>
                  <a:srgbClr val="FFFF00"/>
                </a:solidFill>
              </a:rPr>
              <a:t>diasetil</a:t>
            </a:r>
            <a:r>
              <a:rPr lang="tr-TR" sz="2800" dirty="0" smtClean="0">
                <a:solidFill>
                  <a:srgbClr val="FFFF00"/>
                </a:solidFill>
              </a:rPr>
              <a:t> vb..</a:t>
            </a:r>
            <a:r>
              <a:rPr lang="tr-TR" dirty="0" smtClean="0"/>
              <a:t>)</a:t>
            </a:r>
          </a:p>
          <a:p>
            <a:r>
              <a:rPr lang="tr-TR" dirty="0" smtClean="0"/>
              <a:t>Uçucu yağ asitleri</a:t>
            </a:r>
          </a:p>
          <a:p>
            <a:r>
              <a:rPr lang="tr-TR" dirty="0" smtClean="0"/>
              <a:t>Uçucu aroma bileşenleri (</a:t>
            </a:r>
            <a:r>
              <a:rPr lang="tr-TR" sz="2800" dirty="0" smtClean="0">
                <a:solidFill>
                  <a:srgbClr val="FFFF00"/>
                </a:solidFill>
              </a:rPr>
              <a:t>formik asit, asetik asit, </a:t>
            </a:r>
            <a:r>
              <a:rPr lang="tr-TR" sz="2800" dirty="0" err="1" smtClean="0">
                <a:solidFill>
                  <a:srgbClr val="FFFF00"/>
                </a:solidFill>
              </a:rPr>
              <a:t>bütirik</a:t>
            </a:r>
            <a:r>
              <a:rPr lang="tr-TR" sz="2800" dirty="0" smtClean="0">
                <a:solidFill>
                  <a:srgbClr val="FFFF00"/>
                </a:solidFill>
              </a:rPr>
              <a:t> asit vb</a:t>
            </a:r>
            <a:r>
              <a:rPr lang="tr-TR" dirty="0" smtClean="0"/>
              <a:t>.)</a:t>
            </a:r>
          </a:p>
          <a:p>
            <a:r>
              <a:rPr lang="tr-TR" dirty="0" smtClean="0"/>
              <a:t>Isıl işlem sırasında oluşan bileşenler (</a:t>
            </a:r>
            <a:r>
              <a:rPr lang="tr-TR" sz="2800" dirty="0" smtClean="0">
                <a:solidFill>
                  <a:srgbClr val="FFFF00"/>
                </a:solidFill>
              </a:rPr>
              <a:t>aldehit, keton, </a:t>
            </a:r>
            <a:r>
              <a:rPr lang="tr-TR" sz="2800" dirty="0" err="1" smtClean="0">
                <a:solidFill>
                  <a:srgbClr val="FFFF00"/>
                </a:solidFill>
              </a:rPr>
              <a:t>lakton</a:t>
            </a:r>
            <a:r>
              <a:rPr lang="tr-TR" sz="2800" dirty="0" smtClean="0">
                <a:solidFill>
                  <a:srgbClr val="FFFF00"/>
                </a:solidFill>
              </a:rPr>
              <a:t>, </a:t>
            </a:r>
            <a:r>
              <a:rPr lang="tr-TR" sz="2800" dirty="0" err="1" smtClean="0">
                <a:solidFill>
                  <a:srgbClr val="FFFF00"/>
                </a:solidFill>
              </a:rPr>
              <a:t>terpenler</a:t>
            </a:r>
            <a:r>
              <a:rPr lang="tr-TR" sz="2800" dirty="0" smtClean="0">
                <a:solidFill>
                  <a:srgbClr val="FFFF00"/>
                </a:solidFill>
              </a:rPr>
              <a:t>, sülfürler vb.</a:t>
            </a:r>
            <a:r>
              <a:rPr lang="tr-TR" dirty="0" smtClean="0"/>
              <a:t>.)</a:t>
            </a:r>
            <a:endParaRPr lang="tr-T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40036"/>
            <a:ext cx="7200800" cy="67779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77943"/>
            <a:ext cx="6984776" cy="67800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b="1" dirty="0" smtClean="0">
                <a:solidFill>
                  <a:srgbClr val="FFFF00"/>
                </a:solidFill>
              </a:rPr>
              <a:t>Karbonhidrat metabolizması- </a:t>
            </a:r>
            <a:br>
              <a:rPr lang="tr-TR" sz="3200" b="1" dirty="0" smtClean="0">
                <a:solidFill>
                  <a:srgbClr val="FFFF00"/>
                </a:solidFill>
              </a:rPr>
            </a:br>
            <a:r>
              <a:rPr lang="tr-TR" sz="3200" b="1" dirty="0" err="1" smtClean="0">
                <a:solidFill>
                  <a:srgbClr val="FFFF00"/>
                </a:solidFill>
              </a:rPr>
              <a:t>Polisakkarit</a:t>
            </a:r>
            <a:r>
              <a:rPr lang="tr-TR" sz="3200" b="1" dirty="0" smtClean="0">
                <a:solidFill>
                  <a:srgbClr val="FFFF00"/>
                </a:solidFill>
              </a:rPr>
              <a:t> sentezi</a:t>
            </a:r>
            <a:endParaRPr lang="tr-TR" sz="32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99592" y="2060848"/>
            <a:ext cx="7772400" cy="4572000"/>
          </a:xfrm>
        </p:spPr>
        <p:txBody>
          <a:bodyPr/>
          <a:lstStyle/>
          <a:p>
            <a:r>
              <a:rPr lang="tr-TR" b="1" u="sng" dirty="0" err="1" smtClean="0"/>
              <a:t>Polisakkaritlerin</a:t>
            </a:r>
            <a:r>
              <a:rPr lang="tr-TR" b="1" u="sng" dirty="0" smtClean="0"/>
              <a:t> temel işlevleri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A- Direkt olarak serbest suyu bağlamak</a:t>
            </a:r>
          </a:p>
          <a:p>
            <a:pPr>
              <a:buNone/>
            </a:pPr>
            <a:r>
              <a:rPr lang="tr-TR" dirty="0" smtClean="0"/>
              <a:t>B- Serbest suyun hareketliliğini, kısıtlamak</a:t>
            </a:r>
          </a:p>
          <a:p>
            <a:pPr>
              <a:buNone/>
            </a:pPr>
            <a:r>
              <a:rPr lang="tr-TR" dirty="0" smtClean="0"/>
              <a:t>C- Kazeinler ile interaksiyona girerek viskoziteyi artırmak</a:t>
            </a:r>
            <a:endParaRPr lang="tr-TR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600" dirty="0" err="1" smtClean="0">
                <a:solidFill>
                  <a:srgbClr val="FFFF00"/>
                </a:solidFill>
              </a:rPr>
              <a:t>Polisakkarit</a:t>
            </a:r>
            <a:r>
              <a:rPr lang="tr-TR" sz="3600" dirty="0" smtClean="0">
                <a:solidFill>
                  <a:srgbClr val="FFFF00"/>
                </a:solidFill>
              </a:rPr>
              <a:t> türleri</a:t>
            </a:r>
            <a:endParaRPr lang="tr-TR" sz="3600" dirty="0">
              <a:solidFill>
                <a:srgbClr val="FFFF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Heteropolisakkaritler</a:t>
            </a:r>
            <a:r>
              <a:rPr lang="tr-TR" dirty="0" smtClean="0"/>
              <a:t> (</a:t>
            </a:r>
            <a:r>
              <a:rPr lang="tr-TR" sz="2800" dirty="0" smtClean="0">
                <a:solidFill>
                  <a:srgbClr val="FFFF00"/>
                </a:solidFill>
              </a:rPr>
              <a:t>D-</a:t>
            </a:r>
            <a:r>
              <a:rPr lang="tr-TR" sz="2800" dirty="0" err="1" smtClean="0">
                <a:solidFill>
                  <a:srgbClr val="FFFF00"/>
                </a:solidFill>
              </a:rPr>
              <a:t>glukoz</a:t>
            </a:r>
            <a:r>
              <a:rPr lang="tr-TR" sz="2800" dirty="0" smtClean="0">
                <a:solidFill>
                  <a:srgbClr val="FFFF00"/>
                </a:solidFill>
              </a:rPr>
              <a:t>-D-</a:t>
            </a:r>
            <a:r>
              <a:rPr lang="tr-TR" sz="2800" dirty="0" err="1" smtClean="0">
                <a:solidFill>
                  <a:srgbClr val="FFFF00"/>
                </a:solidFill>
              </a:rPr>
              <a:t>galaktoz</a:t>
            </a:r>
            <a:r>
              <a:rPr lang="tr-TR" sz="2800" dirty="0" smtClean="0">
                <a:solidFill>
                  <a:srgbClr val="FFFF00"/>
                </a:solidFill>
              </a:rPr>
              <a:t> ve </a:t>
            </a:r>
            <a:r>
              <a:rPr lang="tr-TR" sz="2800" dirty="0" err="1" smtClean="0">
                <a:solidFill>
                  <a:srgbClr val="FFFF00"/>
                </a:solidFill>
              </a:rPr>
              <a:t>ramnoz</a:t>
            </a:r>
            <a:r>
              <a:rPr lang="tr-TR" sz="2800" dirty="0" smtClean="0">
                <a:solidFill>
                  <a:srgbClr val="FFFF00"/>
                </a:solidFill>
              </a:rPr>
              <a:t> temel bileşenleri</a:t>
            </a:r>
            <a:r>
              <a:rPr lang="tr-TR" dirty="0" smtClean="0"/>
              <a:t>)</a:t>
            </a:r>
          </a:p>
          <a:p>
            <a:endParaRPr lang="tr-TR" dirty="0" smtClean="0"/>
          </a:p>
          <a:p>
            <a:r>
              <a:rPr lang="tr-TR" dirty="0" err="1" smtClean="0"/>
              <a:t>Homopolisakkaritler</a:t>
            </a:r>
            <a:r>
              <a:rPr lang="tr-TR" dirty="0" smtClean="0"/>
              <a:t> (</a:t>
            </a:r>
            <a:r>
              <a:rPr lang="tr-TR" sz="2800" dirty="0" err="1" smtClean="0">
                <a:solidFill>
                  <a:srgbClr val="FFFF00"/>
                </a:solidFill>
              </a:rPr>
              <a:t>dekstran</a:t>
            </a:r>
            <a:r>
              <a:rPr lang="tr-TR" sz="2800" dirty="0" smtClean="0">
                <a:solidFill>
                  <a:srgbClr val="FFFF00"/>
                </a:solidFill>
              </a:rPr>
              <a:t> ya da levan gibi tek bir çeşit</a:t>
            </a:r>
            <a:r>
              <a:rPr lang="tr-TR" dirty="0" smtClean="0"/>
              <a:t>)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98814" y="4365104"/>
            <a:ext cx="7654488" cy="2220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dirty="0" smtClean="0">
                <a:solidFill>
                  <a:srgbClr val="FFFF00"/>
                </a:solidFill>
              </a:rPr>
              <a:t>Yoğurt bakterilerinin </a:t>
            </a:r>
            <a:r>
              <a:rPr lang="tr-TR" sz="3200" dirty="0" err="1" smtClean="0">
                <a:solidFill>
                  <a:srgbClr val="FFFF00"/>
                </a:solidFill>
              </a:rPr>
              <a:t>metabolik</a:t>
            </a:r>
            <a:r>
              <a:rPr lang="tr-TR" sz="3200" dirty="0" smtClean="0">
                <a:solidFill>
                  <a:srgbClr val="FFFF00"/>
                </a:solidFill>
              </a:rPr>
              <a:t> aktiviteleri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99592" y="1844824"/>
            <a:ext cx="7772400" cy="4572000"/>
          </a:xfrm>
        </p:spPr>
        <p:txBody>
          <a:bodyPr>
            <a:normAutofit fontScale="77500" lnSpcReduction="20000"/>
          </a:bodyPr>
          <a:lstStyle/>
          <a:p>
            <a:r>
              <a:rPr lang="tr-TR" b="1" dirty="0" smtClean="0"/>
              <a:t>Karbonhidrat metabolizması</a:t>
            </a:r>
          </a:p>
          <a:p>
            <a:pPr>
              <a:buNone/>
            </a:pPr>
            <a:r>
              <a:rPr lang="tr-TR" dirty="0" smtClean="0"/>
              <a:t>	</a:t>
            </a:r>
            <a:r>
              <a:rPr lang="tr-TR" dirty="0" smtClean="0"/>
              <a:t>i</a:t>
            </a:r>
            <a:r>
              <a:rPr lang="tr-TR" dirty="0" smtClean="0">
                <a:solidFill>
                  <a:srgbClr val="FFFF00"/>
                </a:solidFill>
              </a:rPr>
              <a:t>. Laktik asit üretimi</a:t>
            </a:r>
          </a:p>
          <a:p>
            <a:pPr>
              <a:buNone/>
            </a:pPr>
            <a:r>
              <a:rPr lang="tr-TR" dirty="0" smtClean="0">
                <a:solidFill>
                  <a:srgbClr val="FFFF00"/>
                </a:solidFill>
              </a:rPr>
              <a:t>	</a:t>
            </a:r>
            <a:r>
              <a:rPr lang="tr-TR" dirty="0" err="1" smtClean="0">
                <a:solidFill>
                  <a:srgbClr val="FFFF00"/>
                </a:solidFill>
              </a:rPr>
              <a:t>ii</a:t>
            </a:r>
            <a:r>
              <a:rPr lang="tr-TR" dirty="0" smtClean="0">
                <a:solidFill>
                  <a:srgbClr val="FFFF00"/>
                </a:solidFill>
              </a:rPr>
              <a:t>. Aroma bileşenleri sentezi</a:t>
            </a:r>
          </a:p>
          <a:p>
            <a:pPr>
              <a:buNone/>
            </a:pPr>
            <a:r>
              <a:rPr lang="tr-TR" dirty="0" smtClean="0">
                <a:solidFill>
                  <a:srgbClr val="FFFF00"/>
                </a:solidFill>
              </a:rPr>
              <a:t>	</a:t>
            </a:r>
            <a:r>
              <a:rPr lang="tr-TR" dirty="0" err="1" smtClean="0">
                <a:solidFill>
                  <a:srgbClr val="FFFF00"/>
                </a:solidFill>
              </a:rPr>
              <a:t>iii</a:t>
            </a:r>
            <a:r>
              <a:rPr lang="tr-TR" dirty="0" smtClean="0">
                <a:solidFill>
                  <a:srgbClr val="FFFF00"/>
                </a:solidFill>
              </a:rPr>
              <a:t>. </a:t>
            </a:r>
            <a:r>
              <a:rPr lang="tr-TR" dirty="0" err="1" smtClean="0">
                <a:solidFill>
                  <a:srgbClr val="FFFF00"/>
                </a:solidFill>
              </a:rPr>
              <a:t>Polisakkarit</a:t>
            </a:r>
            <a:r>
              <a:rPr lang="tr-TR" dirty="0" smtClean="0">
                <a:solidFill>
                  <a:srgbClr val="FFFF00"/>
                </a:solidFill>
              </a:rPr>
              <a:t> üretimi</a:t>
            </a:r>
          </a:p>
          <a:p>
            <a:pPr>
              <a:buNone/>
            </a:pPr>
            <a:endParaRPr lang="tr-TR" dirty="0" smtClean="0"/>
          </a:p>
          <a:p>
            <a:r>
              <a:rPr lang="tr-TR" b="1" dirty="0" err="1" smtClean="0"/>
              <a:t>Proteolitik</a:t>
            </a:r>
            <a:r>
              <a:rPr lang="tr-TR" b="1" dirty="0" smtClean="0"/>
              <a:t> aktivite</a:t>
            </a:r>
          </a:p>
          <a:p>
            <a:pPr>
              <a:buNone/>
            </a:pPr>
            <a:r>
              <a:rPr lang="tr-TR" b="1" dirty="0" smtClean="0"/>
              <a:t>	</a:t>
            </a:r>
            <a:r>
              <a:rPr lang="tr-TR" dirty="0" smtClean="0">
                <a:solidFill>
                  <a:srgbClr val="FFFF00"/>
                </a:solidFill>
              </a:rPr>
              <a:t>i. Starter bakterileri tarafından protein kullanımı</a:t>
            </a:r>
          </a:p>
          <a:p>
            <a:pPr>
              <a:buNone/>
            </a:pPr>
            <a:r>
              <a:rPr lang="tr-TR" dirty="0" smtClean="0">
                <a:solidFill>
                  <a:srgbClr val="FFFF00"/>
                </a:solidFill>
              </a:rPr>
              <a:t>	</a:t>
            </a:r>
            <a:r>
              <a:rPr lang="tr-TR" dirty="0" err="1" smtClean="0">
                <a:solidFill>
                  <a:srgbClr val="FFFF00"/>
                </a:solidFill>
              </a:rPr>
              <a:t>ii</a:t>
            </a:r>
            <a:r>
              <a:rPr lang="tr-TR" dirty="0" smtClean="0">
                <a:solidFill>
                  <a:srgbClr val="FFFF00"/>
                </a:solidFill>
              </a:rPr>
              <a:t>. </a:t>
            </a:r>
            <a:r>
              <a:rPr lang="tr-TR" dirty="0" smtClean="0">
                <a:solidFill>
                  <a:srgbClr val="FFFF00"/>
                </a:solidFill>
              </a:rPr>
              <a:t>Starter bakterileri tarafından </a:t>
            </a:r>
            <a:r>
              <a:rPr lang="tr-TR" dirty="0" err="1" smtClean="0">
                <a:solidFill>
                  <a:srgbClr val="FFFF00"/>
                </a:solidFill>
              </a:rPr>
              <a:t>peptid</a:t>
            </a:r>
            <a:r>
              <a:rPr lang="tr-TR" dirty="0" smtClean="0">
                <a:solidFill>
                  <a:srgbClr val="FFFF00"/>
                </a:solidFill>
              </a:rPr>
              <a:t> </a:t>
            </a:r>
            <a:r>
              <a:rPr lang="tr-TR" dirty="0" smtClean="0">
                <a:solidFill>
                  <a:srgbClr val="FFFF00"/>
                </a:solidFill>
              </a:rPr>
              <a:t>kullanımı</a:t>
            </a:r>
          </a:p>
          <a:p>
            <a:pPr>
              <a:buNone/>
            </a:pPr>
            <a:endParaRPr lang="tr-TR" b="1" dirty="0" smtClean="0"/>
          </a:p>
          <a:p>
            <a:r>
              <a:rPr lang="tr-TR" b="1" dirty="0" err="1" smtClean="0"/>
              <a:t>Lipolitik</a:t>
            </a:r>
            <a:r>
              <a:rPr lang="tr-TR" b="1" dirty="0" smtClean="0"/>
              <a:t> aktivite</a:t>
            </a:r>
          </a:p>
          <a:p>
            <a:r>
              <a:rPr lang="tr-TR" b="1" dirty="0" smtClean="0"/>
              <a:t>Oksijen metabolizması</a:t>
            </a:r>
          </a:p>
          <a:p>
            <a:r>
              <a:rPr lang="tr-TR" b="1" dirty="0" smtClean="0"/>
              <a:t>Vitamin metabolizması</a:t>
            </a:r>
            <a:endParaRPr lang="tr-TR" b="1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600" dirty="0" err="1" smtClean="0">
                <a:solidFill>
                  <a:srgbClr val="FFFF00"/>
                </a:solidFill>
              </a:rPr>
              <a:t>Polisakkarit</a:t>
            </a:r>
            <a:r>
              <a:rPr lang="tr-TR" sz="3600" dirty="0" smtClean="0">
                <a:solidFill>
                  <a:srgbClr val="FFFF00"/>
                </a:solidFill>
              </a:rPr>
              <a:t> üretimi</a:t>
            </a:r>
            <a:endParaRPr lang="tr-TR" sz="3600" dirty="0">
              <a:solidFill>
                <a:srgbClr val="FFFF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Bakteriyel </a:t>
            </a:r>
            <a:r>
              <a:rPr lang="tr-TR" dirty="0" err="1" smtClean="0"/>
              <a:t>polsakkaritler</a:t>
            </a:r>
            <a:r>
              <a:rPr lang="tr-TR" dirty="0" smtClean="0"/>
              <a:t> negatif ya da </a:t>
            </a:r>
            <a:r>
              <a:rPr lang="tr-TR" dirty="0" err="1" smtClean="0"/>
              <a:t>nötral</a:t>
            </a:r>
            <a:r>
              <a:rPr lang="tr-TR" dirty="0" smtClean="0"/>
              <a:t> elektriksel yük dağılımına sahiptir.</a:t>
            </a:r>
          </a:p>
          <a:p>
            <a:endParaRPr lang="tr-TR" dirty="0" smtClean="0"/>
          </a:p>
          <a:p>
            <a:endParaRPr lang="tr-TR" dirty="0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3116767"/>
            <a:ext cx="6509470" cy="37412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-5782"/>
            <a:ext cx="5832648" cy="68911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1077"/>
            <a:ext cx="7560840" cy="67674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b="1" dirty="0" smtClean="0">
                <a:solidFill>
                  <a:srgbClr val="FFFF00"/>
                </a:solidFill>
              </a:rPr>
              <a:t>Karbonhidrat metabolizması- </a:t>
            </a:r>
            <a:br>
              <a:rPr lang="tr-TR" sz="3200" b="1" dirty="0" smtClean="0">
                <a:solidFill>
                  <a:srgbClr val="FFFF00"/>
                </a:solidFill>
              </a:rPr>
            </a:br>
            <a:r>
              <a:rPr lang="tr-TR" sz="3200" b="1" dirty="0" smtClean="0">
                <a:solidFill>
                  <a:srgbClr val="FFFF00"/>
                </a:solidFill>
              </a:rPr>
              <a:t>Laktik asit üretimi</a:t>
            </a:r>
            <a:endParaRPr lang="tr-TR" sz="3200" b="1" dirty="0">
              <a:solidFill>
                <a:srgbClr val="FFFF00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2492896"/>
            <a:ext cx="4542551" cy="884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73516" y="4509120"/>
            <a:ext cx="6582860" cy="1084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b="1" dirty="0" smtClean="0">
                <a:solidFill>
                  <a:srgbClr val="FFFF00"/>
                </a:solidFill>
              </a:rPr>
              <a:t>Hücre içerisine laktoz ve </a:t>
            </a:r>
            <a:r>
              <a:rPr lang="tr-TR" sz="3200" b="1" dirty="0" err="1" smtClean="0">
                <a:solidFill>
                  <a:srgbClr val="FFFF00"/>
                </a:solidFill>
              </a:rPr>
              <a:t>galaktoz</a:t>
            </a:r>
            <a:r>
              <a:rPr lang="tr-TR" sz="3200" b="1" dirty="0" smtClean="0">
                <a:solidFill>
                  <a:srgbClr val="FFFF00"/>
                </a:solidFill>
              </a:rPr>
              <a:t> transferi</a:t>
            </a:r>
            <a:endParaRPr lang="tr-TR" sz="3200" b="1" dirty="0">
              <a:solidFill>
                <a:srgbClr val="FFFF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i="1" dirty="0" err="1" smtClean="0"/>
              <a:t>Lactobacilus</a:t>
            </a:r>
            <a:r>
              <a:rPr lang="tr-TR" i="1" dirty="0" smtClean="0"/>
              <a:t> </a:t>
            </a:r>
            <a:r>
              <a:rPr lang="tr-TR" i="1" dirty="0" err="1" smtClean="0"/>
              <a:t>delbrueckii</a:t>
            </a:r>
            <a:r>
              <a:rPr lang="tr-TR" i="1" dirty="0" smtClean="0"/>
              <a:t> </a:t>
            </a:r>
            <a:r>
              <a:rPr lang="tr-TR" dirty="0" err="1" smtClean="0"/>
              <a:t>subsp</a:t>
            </a:r>
            <a:r>
              <a:rPr lang="tr-TR" dirty="0" smtClean="0"/>
              <a:t>. </a:t>
            </a:r>
            <a:r>
              <a:rPr lang="tr-TR" i="1" dirty="0" smtClean="0"/>
              <a:t>bulgaricus</a:t>
            </a:r>
          </a:p>
          <a:p>
            <a:pPr>
              <a:buNone/>
            </a:pPr>
            <a:endParaRPr lang="tr-TR" i="1" dirty="0" smtClean="0"/>
          </a:p>
          <a:p>
            <a:pPr algn="ctr">
              <a:buNone/>
            </a:pPr>
            <a:r>
              <a:rPr lang="tr-TR" u="sng" dirty="0" smtClean="0">
                <a:solidFill>
                  <a:srgbClr val="FFFF00"/>
                </a:solidFill>
              </a:rPr>
              <a:t>PEP-PTS sistemine sahiptir</a:t>
            </a:r>
          </a:p>
          <a:p>
            <a:pPr>
              <a:buNone/>
            </a:pPr>
            <a:endParaRPr lang="tr-TR" i="1" dirty="0" smtClean="0"/>
          </a:p>
          <a:p>
            <a:r>
              <a:rPr lang="tr-TR" i="1" dirty="0" err="1" smtClean="0"/>
              <a:t>Streptococcus</a:t>
            </a:r>
            <a:r>
              <a:rPr lang="tr-TR" i="1" dirty="0" smtClean="0"/>
              <a:t>  thermophilus</a:t>
            </a:r>
          </a:p>
          <a:p>
            <a:pPr>
              <a:buNone/>
            </a:pPr>
            <a:endParaRPr lang="tr-TR" i="1" dirty="0" smtClean="0"/>
          </a:p>
          <a:p>
            <a:pPr algn="ctr">
              <a:buNone/>
            </a:pPr>
            <a:r>
              <a:rPr lang="tr-TR" u="sng" dirty="0" smtClean="0">
                <a:solidFill>
                  <a:srgbClr val="FFFF00"/>
                </a:solidFill>
              </a:rPr>
              <a:t>Laktoz </a:t>
            </a:r>
            <a:r>
              <a:rPr lang="tr-TR" u="sng" dirty="0" err="1" smtClean="0">
                <a:solidFill>
                  <a:srgbClr val="FFFF00"/>
                </a:solidFill>
              </a:rPr>
              <a:t>permeaz</a:t>
            </a:r>
            <a:r>
              <a:rPr lang="tr-TR" u="sng" dirty="0" smtClean="0">
                <a:solidFill>
                  <a:srgbClr val="FFFF00"/>
                </a:solidFill>
              </a:rPr>
              <a:t> sitemi ve hücre içi </a:t>
            </a:r>
          </a:p>
          <a:p>
            <a:pPr algn="ctr">
              <a:buNone/>
            </a:pPr>
            <a:r>
              <a:rPr lang="el-GR" u="sng" dirty="0" smtClean="0">
                <a:solidFill>
                  <a:srgbClr val="FFFF00"/>
                </a:solidFill>
              </a:rPr>
              <a:t>β</a:t>
            </a:r>
            <a:r>
              <a:rPr lang="tr-TR" u="sng" dirty="0" smtClean="0">
                <a:solidFill>
                  <a:srgbClr val="FFFF00"/>
                </a:solidFill>
              </a:rPr>
              <a:t>-</a:t>
            </a:r>
            <a:r>
              <a:rPr lang="tr-TR" u="sng" dirty="0" err="1" smtClean="0">
                <a:solidFill>
                  <a:srgbClr val="FFFF00"/>
                </a:solidFill>
              </a:rPr>
              <a:t>galaktosidaz</a:t>
            </a:r>
            <a:r>
              <a:rPr lang="tr-TR" u="sng" dirty="0" smtClean="0">
                <a:solidFill>
                  <a:srgbClr val="FFFF00"/>
                </a:solidFill>
              </a:rPr>
              <a:t> enzimine sahiptir</a:t>
            </a:r>
            <a:endParaRPr lang="tr-TR" u="sng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47056" y="260648"/>
            <a:ext cx="8496944" cy="914400"/>
          </a:xfrm>
        </p:spPr>
        <p:txBody>
          <a:bodyPr/>
          <a:lstStyle/>
          <a:p>
            <a:r>
              <a:rPr lang="tr-TR" sz="3200" b="1" dirty="0" err="1" smtClean="0">
                <a:solidFill>
                  <a:srgbClr val="FFFF00"/>
                </a:solidFill>
              </a:rPr>
              <a:t>Str</a:t>
            </a:r>
            <a:r>
              <a:rPr lang="tr-TR" sz="3200" b="1" dirty="0" smtClean="0">
                <a:solidFill>
                  <a:srgbClr val="FFFF00"/>
                </a:solidFill>
              </a:rPr>
              <a:t>. thermophilus tarafından hücre </a:t>
            </a:r>
            <a:r>
              <a:rPr lang="tr-TR" sz="3200" b="1" dirty="0" smtClean="0">
                <a:solidFill>
                  <a:srgbClr val="FFFF00"/>
                </a:solidFill>
              </a:rPr>
              <a:t>içerisine laktoz ve </a:t>
            </a:r>
            <a:r>
              <a:rPr lang="tr-TR" sz="3200" b="1" dirty="0" err="1" smtClean="0">
                <a:solidFill>
                  <a:srgbClr val="FFFF00"/>
                </a:solidFill>
              </a:rPr>
              <a:t>galaktoz</a:t>
            </a:r>
            <a:r>
              <a:rPr lang="tr-TR" sz="3200" b="1" dirty="0" smtClean="0">
                <a:solidFill>
                  <a:srgbClr val="FFFF00"/>
                </a:solidFill>
              </a:rPr>
              <a:t> transferi</a:t>
            </a:r>
            <a:endParaRPr lang="tr-TR" sz="32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755576" y="1772816"/>
            <a:ext cx="7772400" cy="4860032"/>
          </a:xfrm>
        </p:spPr>
        <p:txBody>
          <a:bodyPr>
            <a:normAutofit lnSpcReduction="10000"/>
          </a:bodyPr>
          <a:lstStyle/>
          <a:p>
            <a:r>
              <a:rPr lang="tr-TR" sz="2800" i="1" dirty="0" err="1" smtClean="0"/>
              <a:t>Str</a:t>
            </a:r>
            <a:r>
              <a:rPr lang="tr-TR" sz="2800" i="1" dirty="0" smtClean="0"/>
              <a:t>. thermophilus  </a:t>
            </a:r>
            <a:r>
              <a:rPr lang="tr-TR" sz="2800" dirty="0" smtClean="0"/>
              <a:t>P</a:t>
            </a:r>
            <a:r>
              <a:rPr lang="tr-TR" sz="2800" dirty="0" smtClean="0"/>
              <a:t>-</a:t>
            </a:r>
            <a:r>
              <a:rPr lang="el-GR" sz="2800" dirty="0" smtClean="0"/>
              <a:t>β</a:t>
            </a:r>
            <a:r>
              <a:rPr lang="tr-TR" sz="2800" dirty="0" smtClean="0"/>
              <a:t>-D-</a:t>
            </a:r>
            <a:r>
              <a:rPr lang="tr-TR" sz="2800" dirty="0" err="1" smtClean="0"/>
              <a:t>galaktosidaza</a:t>
            </a:r>
            <a:r>
              <a:rPr lang="tr-TR" sz="2800" dirty="0" smtClean="0"/>
              <a:t> sahip değildir. </a:t>
            </a:r>
          </a:p>
          <a:p>
            <a:endParaRPr lang="tr-TR" sz="2800" dirty="0" smtClean="0"/>
          </a:p>
          <a:p>
            <a:r>
              <a:rPr lang="tr-TR" sz="2800" dirty="0" smtClean="0"/>
              <a:t>Dolayısıyla laktoz-fosfat sistemi üzerine etkili değildir</a:t>
            </a:r>
          </a:p>
          <a:p>
            <a:endParaRPr lang="tr-TR" sz="2800" dirty="0" smtClean="0"/>
          </a:p>
          <a:p>
            <a:r>
              <a:rPr lang="tr-TR" sz="2800" dirty="0" err="1" smtClean="0"/>
              <a:t>Galaktoz</a:t>
            </a:r>
            <a:r>
              <a:rPr lang="tr-TR" sz="2800" dirty="0" smtClean="0"/>
              <a:t>, laktozun hücre içerisine transferini düzenler</a:t>
            </a:r>
          </a:p>
          <a:p>
            <a:endParaRPr lang="tr-TR" sz="2800" dirty="0" smtClean="0"/>
          </a:p>
          <a:p>
            <a:r>
              <a:rPr lang="tr-TR" sz="2800" dirty="0" err="1" smtClean="0"/>
              <a:t>Galaktozun</a:t>
            </a:r>
            <a:r>
              <a:rPr lang="tr-TR" sz="2800" dirty="0" smtClean="0"/>
              <a:t> hücre içerisine transferi dışsal enerjiyi gerektirir</a:t>
            </a:r>
            <a:endParaRPr lang="tr-TR" sz="2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4" y="512064"/>
            <a:ext cx="8496944" cy="914400"/>
          </a:xfrm>
        </p:spPr>
        <p:txBody>
          <a:bodyPr/>
          <a:lstStyle/>
          <a:p>
            <a:r>
              <a:rPr lang="tr-TR" sz="3200" b="1" dirty="0" smtClean="0">
                <a:solidFill>
                  <a:srgbClr val="FFFF00"/>
                </a:solidFill>
              </a:rPr>
              <a:t>Laktoz, </a:t>
            </a:r>
            <a:r>
              <a:rPr lang="tr-TR" sz="3200" b="1" dirty="0" err="1" smtClean="0">
                <a:solidFill>
                  <a:srgbClr val="FFFF00"/>
                </a:solidFill>
              </a:rPr>
              <a:t>glukoz</a:t>
            </a:r>
            <a:r>
              <a:rPr lang="tr-TR" sz="3200" b="1" dirty="0" smtClean="0">
                <a:solidFill>
                  <a:srgbClr val="FFFF00"/>
                </a:solidFill>
              </a:rPr>
              <a:t>, </a:t>
            </a:r>
            <a:r>
              <a:rPr lang="tr-TR" sz="3200" b="1" dirty="0" err="1" smtClean="0">
                <a:solidFill>
                  <a:srgbClr val="FFFF00"/>
                </a:solidFill>
              </a:rPr>
              <a:t>galaktoz</a:t>
            </a:r>
            <a:r>
              <a:rPr lang="tr-TR" sz="3200" b="1" dirty="0" smtClean="0">
                <a:solidFill>
                  <a:srgbClr val="FFFF00"/>
                </a:solidFill>
              </a:rPr>
              <a:t> metabolizması (</a:t>
            </a:r>
            <a:r>
              <a:rPr lang="tr-TR" sz="3200" b="1" i="1" dirty="0" err="1" smtClean="0">
                <a:solidFill>
                  <a:srgbClr val="FFFF00"/>
                </a:solidFill>
              </a:rPr>
              <a:t>Str</a:t>
            </a:r>
            <a:r>
              <a:rPr lang="tr-TR" sz="3200" b="1" i="1" dirty="0" smtClean="0">
                <a:solidFill>
                  <a:srgbClr val="FFFF00"/>
                </a:solidFill>
              </a:rPr>
              <a:t>. thermophilus</a:t>
            </a:r>
            <a:r>
              <a:rPr lang="tr-TR" sz="3200" b="1" dirty="0" smtClean="0">
                <a:solidFill>
                  <a:srgbClr val="FFFF00"/>
                </a:solidFill>
              </a:rPr>
              <a:t>)</a:t>
            </a:r>
            <a:endParaRPr lang="tr-TR" sz="3200" b="1" dirty="0">
              <a:solidFill>
                <a:srgbClr val="FFFF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11560" y="1783560"/>
            <a:ext cx="8075240" cy="4572000"/>
          </a:xfrm>
        </p:spPr>
        <p:txBody>
          <a:bodyPr/>
          <a:lstStyle/>
          <a:p>
            <a:pPr>
              <a:buNone/>
            </a:pPr>
            <a:r>
              <a:rPr lang="tr-TR" dirty="0" smtClean="0"/>
              <a:t>1. basamak    </a:t>
            </a:r>
          </a:p>
          <a:p>
            <a:pPr>
              <a:buNone/>
            </a:pPr>
            <a:r>
              <a:rPr lang="tr-TR" dirty="0" smtClean="0"/>
              <a:t>                          </a:t>
            </a:r>
            <a:r>
              <a:rPr lang="el-GR" dirty="0" smtClean="0"/>
              <a:t>β</a:t>
            </a:r>
            <a:r>
              <a:rPr lang="tr-TR" dirty="0" smtClean="0"/>
              <a:t>-</a:t>
            </a:r>
            <a:r>
              <a:rPr lang="tr-TR" dirty="0" err="1" smtClean="0"/>
              <a:t>gal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    Laktoz                                  </a:t>
            </a:r>
            <a:r>
              <a:rPr lang="tr-TR" dirty="0" err="1" smtClean="0"/>
              <a:t>glukoz</a:t>
            </a:r>
            <a:r>
              <a:rPr lang="tr-TR" dirty="0" smtClean="0"/>
              <a:t> + </a:t>
            </a:r>
            <a:r>
              <a:rPr lang="tr-TR" dirty="0" err="1" smtClean="0"/>
              <a:t>galaktoz</a:t>
            </a: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i="1" dirty="0" err="1" smtClean="0"/>
              <a:t>Str</a:t>
            </a:r>
            <a:r>
              <a:rPr lang="tr-TR" i="1" dirty="0" smtClean="0"/>
              <a:t>. thermophilus </a:t>
            </a:r>
            <a:r>
              <a:rPr lang="tr-TR" dirty="0" smtClean="0"/>
              <a:t>kökenli </a:t>
            </a:r>
            <a:r>
              <a:rPr lang="el-GR" dirty="0" smtClean="0"/>
              <a:t>β</a:t>
            </a:r>
            <a:r>
              <a:rPr lang="tr-TR" dirty="0" smtClean="0"/>
              <a:t>-</a:t>
            </a:r>
            <a:r>
              <a:rPr lang="tr-TR" dirty="0" err="1" smtClean="0"/>
              <a:t>gal</a:t>
            </a:r>
            <a:r>
              <a:rPr lang="tr-TR" dirty="0" smtClean="0"/>
              <a:t> 105 </a:t>
            </a:r>
            <a:r>
              <a:rPr lang="tr-TR" dirty="0" err="1" smtClean="0"/>
              <a:t>kDa</a:t>
            </a:r>
            <a:r>
              <a:rPr lang="tr-TR" dirty="0" smtClean="0"/>
              <a:t> molekül ağırlığındandır ve </a:t>
            </a:r>
            <a:r>
              <a:rPr lang="tr-TR" dirty="0" err="1" smtClean="0"/>
              <a:t>kromozomal</a:t>
            </a:r>
            <a:r>
              <a:rPr lang="tr-TR" dirty="0" smtClean="0"/>
              <a:t> DNA’nın 3.85 </a:t>
            </a:r>
            <a:r>
              <a:rPr lang="tr-TR" dirty="0" err="1" smtClean="0"/>
              <a:t>kb</a:t>
            </a:r>
            <a:r>
              <a:rPr lang="tr-TR" dirty="0" smtClean="0"/>
              <a:t> </a:t>
            </a:r>
            <a:r>
              <a:rPr lang="tr-TR" dirty="0" smtClean="0"/>
              <a:t>bölgesinde lokalize olmuştur</a:t>
            </a:r>
            <a:endParaRPr lang="tr-TR" dirty="0"/>
          </a:p>
        </p:txBody>
      </p:sp>
      <p:cxnSp>
        <p:nvCxnSpPr>
          <p:cNvPr id="5" name="4 Düz Ok Bağlayıcısı"/>
          <p:cNvCxnSpPr/>
          <p:nvPr/>
        </p:nvCxnSpPr>
        <p:spPr>
          <a:xfrm>
            <a:off x="2411760" y="3140968"/>
            <a:ext cx="216024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3568" y="512064"/>
            <a:ext cx="8352928" cy="914400"/>
          </a:xfrm>
        </p:spPr>
        <p:txBody>
          <a:bodyPr/>
          <a:lstStyle/>
          <a:p>
            <a:r>
              <a:rPr lang="tr-TR" sz="3200" b="1" dirty="0" smtClean="0">
                <a:solidFill>
                  <a:srgbClr val="FFFF00"/>
                </a:solidFill>
              </a:rPr>
              <a:t>Laktoz, </a:t>
            </a:r>
            <a:r>
              <a:rPr lang="tr-TR" sz="3200" b="1" dirty="0" err="1" smtClean="0">
                <a:solidFill>
                  <a:srgbClr val="FFFF00"/>
                </a:solidFill>
              </a:rPr>
              <a:t>glukoz</a:t>
            </a:r>
            <a:r>
              <a:rPr lang="tr-TR" sz="3200" b="1" dirty="0" smtClean="0">
                <a:solidFill>
                  <a:srgbClr val="FFFF00"/>
                </a:solidFill>
              </a:rPr>
              <a:t>, </a:t>
            </a:r>
            <a:r>
              <a:rPr lang="tr-TR" sz="3200" b="1" dirty="0" err="1" smtClean="0">
                <a:solidFill>
                  <a:srgbClr val="FFFF00"/>
                </a:solidFill>
              </a:rPr>
              <a:t>galaktoz</a:t>
            </a:r>
            <a:r>
              <a:rPr lang="tr-TR" sz="3200" b="1" dirty="0" smtClean="0">
                <a:solidFill>
                  <a:srgbClr val="FFFF00"/>
                </a:solidFill>
              </a:rPr>
              <a:t> </a:t>
            </a:r>
            <a:r>
              <a:rPr lang="tr-TR" sz="3200" b="1" dirty="0" smtClean="0">
                <a:solidFill>
                  <a:srgbClr val="FFFF00"/>
                </a:solidFill>
              </a:rPr>
              <a:t>metabolizması </a:t>
            </a:r>
            <a:r>
              <a:rPr lang="tr-TR" sz="3200" b="1" dirty="0" smtClean="0">
                <a:solidFill>
                  <a:srgbClr val="FFFF00"/>
                </a:solidFill>
              </a:rPr>
              <a:t>(</a:t>
            </a:r>
            <a:r>
              <a:rPr lang="tr-TR" sz="3200" b="1" i="1" dirty="0" err="1" smtClean="0">
                <a:solidFill>
                  <a:srgbClr val="FFFF00"/>
                </a:solidFill>
              </a:rPr>
              <a:t>Str</a:t>
            </a:r>
            <a:r>
              <a:rPr lang="tr-TR" sz="3200" b="1" i="1" dirty="0" smtClean="0">
                <a:solidFill>
                  <a:srgbClr val="FFFF00"/>
                </a:solidFill>
              </a:rPr>
              <a:t>. thermophilus</a:t>
            </a:r>
            <a:r>
              <a:rPr lang="tr-TR" sz="3200" b="1" dirty="0" smtClean="0">
                <a:solidFill>
                  <a:srgbClr val="FFFF00"/>
                </a:solidFill>
              </a:rPr>
              <a:t>)</a:t>
            </a:r>
            <a:endParaRPr lang="tr-TR" sz="32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39552" y="1783560"/>
            <a:ext cx="8147248" cy="4572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dirty="0" smtClean="0"/>
              <a:t>2. basamak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err="1" smtClean="0"/>
              <a:t>Glukoz</a:t>
            </a:r>
            <a:r>
              <a:rPr lang="tr-TR" dirty="0" smtClean="0"/>
              <a:t> EMP yolu ile </a:t>
            </a:r>
            <a:r>
              <a:rPr lang="tr-TR" dirty="0" err="1" smtClean="0"/>
              <a:t>pürivat</a:t>
            </a:r>
            <a:r>
              <a:rPr lang="tr-TR" dirty="0" smtClean="0"/>
              <a:t> ve laktik </a:t>
            </a:r>
            <a:r>
              <a:rPr lang="tr-TR" dirty="0" err="1" smtClean="0"/>
              <a:t>asite</a:t>
            </a:r>
            <a:r>
              <a:rPr lang="tr-TR" dirty="0" smtClean="0"/>
              <a:t> dönüştürülür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err="1" smtClean="0"/>
              <a:t>Galaktoz</a:t>
            </a:r>
            <a:r>
              <a:rPr lang="tr-TR" dirty="0" smtClean="0"/>
              <a:t> </a:t>
            </a:r>
            <a:r>
              <a:rPr lang="tr-TR" i="1" dirty="0" err="1" smtClean="0"/>
              <a:t>Str</a:t>
            </a:r>
            <a:r>
              <a:rPr lang="tr-TR" i="1" dirty="0" smtClean="0"/>
              <a:t>. </a:t>
            </a:r>
            <a:r>
              <a:rPr lang="tr-TR" i="1" dirty="0" err="1" smtClean="0"/>
              <a:t>thermophilus</a:t>
            </a:r>
            <a:r>
              <a:rPr lang="tr-TR" dirty="0" err="1" smtClean="0"/>
              <a:t>’un</a:t>
            </a:r>
            <a:r>
              <a:rPr lang="tr-TR" dirty="0" smtClean="0"/>
              <a:t> çoğu </a:t>
            </a:r>
            <a:r>
              <a:rPr lang="tr-TR" dirty="0" err="1" smtClean="0"/>
              <a:t>suşu</a:t>
            </a:r>
            <a:r>
              <a:rPr lang="tr-TR" dirty="0" smtClean="0"/>
              <a:t> </a:t>
            </a:r>
            <a:r>
              <a:rPr lang="tr-TR" dirty="0" err="1" smtClean="0"/>
              <a:t>tararfından</a:t>
            </a:r>
            <a:r>
              <a:rPr lang="tr-TR" dirty="0" smtClean="0"/>
              <a:t> kullanılmamaktadır </a:t>
            </a:r>
            <a:r>
              <a:rPr lang="tr-TR" dirty="0" smtClean="0">
                <a:latin typeface="Times New Roman"/>
                <a:cs typeface="Times New Roman"/>
              </a:rPr>
              <a:t>[ </a:t>
            </a:r>
            <a:r>
              <a:rPr lang="tr-TR" dirty="0" smtClean="0"/>
              <a:t>(</a:t>
            </a:r>
            <a:r>
              <a:rPr lang="tr-TR" dirty="0" err="1" smtClean="0"/>
              <a:t>Gal</a:t>
            </a:r>
            <a:r>
              <a:rPr lang="tr-TR" baseline="30000" dirty="0" smtClean="0"/>
              <a:t>-</a:t>
            </a:r>
            <a:r>
              <a:rPr lang="tr-TR" dirty="0" smtClean="0"/>
              <a:t>) suşlar</a:t>
            </a:r>
            <a:r>
              <a:rPr lang="tr-TR" dirty="0" smtClean="0">
                <a:latin typeface="Times New Roman"/>
                <a:cs typeface="Times New Roman"/>
              </a:rPr>
              <a:t>]</a:t>
            </a: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b="1" i="1" dirty="0" err="1" smtClean="0">
                <a:solidFill>
                  <a:srgbClr val="FFFF00"/>
                </a:solidFill>
              </a:rPr>
              <a:t>Str</a:t>
            </a:r>
            <a:r>
              <a:rPr lang="tr-TR" sz="3200" b="1" i="1" dirty="0" smtClean="0">
                <a:solidFill>
                  <a:srgbClr val="FFFF00"/>
                </a:solidFill>
              </a:rPr>
              <a:t>. themrophilus </a:t>
            </a:r>
            <a:r>
              <a:rPr lang="tr-TR" sz="3200" b="1" dirty="0" smtClean="0">
                <a:solidFill>
                  <a:srgbClr val="FFFF00"/>
                </a:solidFill>
              </a:rPr>
              <a:t>tarafından </a:t>
            </a:r>
            <a:r>
              <a:rPr lang="tr-TR" sz="3200" b="1" dirty="0" err="1" smtClean="0">
                <a:solidFill>
                  <a:srgbClr val="FFFF00"/>
                </a:solidFill>
              </a:rPr>
              <a:t>galaktoz</a:t>
            </a:r>
            <a:r>
              <a:rPr lang="tr-TR" sz="3200" b="1" dirty="0" smtClean="0">
                <a:solidFill>
                  <a:srgbClr val="FFFF00"/>
                </a:solidFill>
              </a:rPr>
              <a:t> metabolizması</a:t>
            </a:r>
            <a:endParaRPr lang="tr-TR" sz="3200" b="1" dirty="0">
              <a:solidFill>
                <a:srgbClr val="FFFF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tr-TR" dirty="0" smtClean="0"/>
          </a:p>
          <a:p>
            <a:r>
              <a:rPr lang="tr-TR" dirty="0" err="1" smtClean="0"/>
              <a:t>Leloir</a:t>
            </a:r>
            <a:r>
              <a:rPr lang="tr-TR" dirty="0" smtClean="0"/>
              <a:t> yolu ile </a:t>
            </a:r>
            <a:r>
              <a:rPr lang="tr-TR" dirty="0" err="1" smtClean="0"/>
              <a:t>galaktoz</a:t>
            </a:r>
            <a:r>
              <a:rPr lang="tr-TR" dirty="0" smtClean="0"/>
              <a:t> metabolizması</a:t>
            </a:r>
          </a:p>
          <a:p>
            <a:endParaRPr lang="tr-TR" dirty="0" smtClean="0"/>
          </a:p>
          <a:p>
            <a:r>
              <a:rPr lang="tr-TR" dirty="0" smtClean="0"/>
              <a:t>Ortamda laktoz konsantrasyonu yetersiz ise (&lt;4 mM) </a:t>
            </a:r>
            <a:r>
              <a:rPr lang="tr-TR" dirty="0" err="1" smtClean="0"/>
              <a:t>Gal</a:t>
            </a:r>
            <a:r>
              <a:rPr lang="tr-TR" baseline="30000" dirty="0" smtClean="0"/>
              <a:t>-</a:t>
            </a:r>
            <a:r>
              <a:rPr lang="tr-TR" dirty="0" smtClean="0"/>
              <a:t> suşlar </a:t>
            </a:r>
            <a:r>
              <a:rPr lang="tr-TR" dirty="0" err="1" smtClean="0"/>
              <a:t>galaktozu</a:t>
            </a:r>
            <a:r>
              <a:rPr lang="tr-TR" dirty="0" smtClean="0"/>
              <a:t> </a:t>
            </a:r>
            <a:r>
              <a:rPr lang="tr-TR" dirty="0" err="1" smtClean="0"/>
              <a:t>metabolize</a:t>
            </a:r>
            <a:r>
              <a:rPr lang="tr-TR" dirty="0" smtClean="0"/>
              <a:t> etmek üzere </a:t>
            </a:r>
            <a:r>
              <a:rPr lang="tr-TR" dirty="0" err="1" smtClean="0"/>
              <a:t>regüle</a:t>
            </a:r>
            <a:r>
              <a:rPr lang="tr-TR" dirty="0" smtClean="0"/>
              <a:t> olurlar</a:t>
            </a:r>
          </a:p>
          <a:p>
            <a:endParaRPr lang="tr-TR" dirty="0" smtClean="0"/>
          </a:p>
          <a:p>
            <a:r>
              <a:rPr lang="tr-TR" dirty="0" smtClean="0"/>
              <a:t>Laktoz &lt;4 mM koşulunda </a:t>
            </a:r>
            <a:r>
              <a:rPr lang="tr-TR" dirty="0" err="1" smtClean="0"/>
              <a:t>galaktokinaz</a:t>
            </a:r>
            <a:r>
              <a:rPr lang="tr-TR" dirty="0" smtClean="0"/>
              <a:t> aktivitesi 9-10 kat artar</a:t>
            </a:r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 b="1" i="1" dirty="0" err="1" smtClean="0">
                <a:solidFill>
                  <a:srgbClr val="FFFF00"/>
                </a:solidFill>
              </a:rPr>
              <a:t>Lb</a:t>
            </a:r>
            <a:r>
              <a:rPr lang="tr-TR" sz="2800" b="1" i="1" dirty="0" smtClean="0">
                <a:solidFill>
                  <a:srgbClr val="FFFF00"/>
                </a:solidFill>
              </a:rPr>
              <a:t>. bulgaricus</a:t>
            </a:r>
            <a:r>
              <a:rPr lang="tr-TR" sz="2800" b="1" dirty="0" smtClean="0">
                <a:solidFill>
                  <a:srgbClr val="FFFF00"/>
                </a:solidFill>
              </a:rPr>
              <a:t> </a:t>
            </a:r>
            <a:r>
              <a:rPr lang="tr-TR" sz="2800" b="1" dirty="0" smtClean="0">
                <a:solidFill>
                  <a:srgbClr val="FFFF00"/>
                </a:solidFill>
              </a:rPr>
              <a:t>tarafından hücre içerisine laktoz ve </a:t>
            </a:r>
            <a:r>
              <a:rPr lang="tr-TR" sz="2800" b="1" dirty="0" err="1" smtClean="0">
                <a:solidFill>
                  <a:srgbClr val="FFFF00"/>
                </a:solidFill>
              </a:rPr>
              <a:t>galaktoz</a:t>
            </a:r>
            <a:r>
              <a:rPr lang="tr-TR" sz="2800" b="1" dirty="0" smtClean="0">
                <a:solidFill>
                  <a:srgbClr val="FFFF00"/>
                </a:solidFill>
              </a:rPr>
              <a:t> transferi</a:t>
            </a:r>
            <a:endParaRPr lang="tr-TR" sz="28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99592" y="1916832"/>
            <a:ext cx="7772400" cy="4572000"/>
          </a:xfrm>
        </p:spPr>
        <p:txBody>
          <a:bodyPr/>
          <a:lstStyle/>
          <a:p>
            <a:r>
              <a:rPr lang="tr-TR" dirty="0" err="1" smtClean="0"/>
              <a:t>Glukoz</a:t>
            </a:r>
            <a:r>
              <a:rPr lang="tr-TR" dirty="0" smtClean="0"/>
              <a:t> hücre içerisine PTS sistemi benzeri bir sistemle alınmaktadır</a:t>
            </a:r>
          </a:p>
          <a:p>
            <a:endParaRPr lang="tr-TR" dirty="0" smtClean="0"/>
          </a:p>
          <a:p>
            <a:r>
              <a:rPr lang="tr-TR" dirty="0" err="1" smtClean="0"/>
              <a:t>Galaktoz</a:t>
            </a:r>
            <a:r>
              <a:rPr lang="tr-TR" dirty="0" smtClean="0"/>
              <a:t> ve laktoz ise </a:t>
            </a:r>
            <a:r>
              <a:rPr lang="tr-TR" dirty="0" err="1" smtClean="0"/>
              <a:t>permeaz</a:t>
            </a:r>
            <a:r>
              <a:rPr lang="tr-TR" dirty="0" smtClean="0"/>
              <a:t> sistemi aracılığı ile hücre içerisine girer</a:t>
            </a:r>
          </a:p>
          <a:p>
            <a:endParaRPr lang="tr-TR" dirty="0" smtClean="0"/>
          </a:p>
          <a:p>
            <a:r>
              <a:rPr lang="tr-TR" i="1" dirty="0" err="1" smtClean="0"/>
              <a:t>Lb</a:t>
            </a:r>
            <a:r>
              <a:rPr lang="tr-TR" i="1" dirty="0" smtClean="0"/>
              <a:t>. bulgaricus</a:t>
            </a:r>
            <a:r>
              <a:rPr lang="tr-TR" dirty="0" smtClean="0"/>
              <a:t> hem </a:t>
            </a:r>
            <a:r>
              <a:rPr lang="el-GR" dirty="0" smtClean="0"/>
              <a:t>β</a:t>
            </a:r>
            <a:r>
              <a:rPr lang="tr-TR" dirty="0" smtClean="0"/>
              <a:t>-</a:t>
            </a:r>
            <a:r>
              <a:rPr lang="tr-TR" dirty="0" err="1" smtClean="0"/>
              <a:t>gal</a:t>
            </a:r>
            <a:r>
              <a:rPr lang="tr-TR" dirty="0" smtClean="0"/>
              <a:t> hem de P-</a:t>
            </a:r>
            <a:r>
              <a:rPr lang="el-GR" dirty="0" smtClean="0"/>
              <a:t> </a:t>
            </a:r>
            <a:r>
              <a:rPr lang="el-GR" dirty="0" smtClean="0"/>
              <a:t>β</a:t>
            </a:r>
            <a:r>
              <a:rPr lang="tr-TR" dirty="0" smtClean="0"/>
              <a:t>-</a:t>
            </a:r>
            <a:r>
              <a:rPr lang="tr-TR" dirty="0" err="1" smtClean="0"/>
              <a:t>gal</a:t>
            </a:r>
            <a:r>
              <a:rPr lang="tr-TR" dirty="0" smtClean="0"/>
              <a:t> aktivitesine sahiptir</a:t>
            </a:r>
            <a:endParaRPr lang="tr-TR" dirty="0" smtClean="0"/>
          </a:p>
          <a:p>
            <a:pPr lvl="1"/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tr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225</TotalTime>
  <Words>459</Words>
  <Application>Microsoft Office PowerPoint</Application>
  <PresentationFormat>Ekran Gösterisi (4:3)</PresentationFormat>
  <Paragraphs>103</Paragraphs>
  <Slides>22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22</vt:i4>
      </vt:variant>
    </vt:vector>
  </HeadingPairs>
  <TitlesOfParts>
    <vt:vector size="23" baseType="lpstr">
      <vt:lpstr>Metro</vt:lpstr>
      <vt:lpstr>Yoğurt BİyokİmyasI</vt:lpstr>
      <vt:lpstr>Yoğurt bakterilerinin metabolik aktiviteleri</vt:lpstr>
      <vt:lpstr>Karbonhidrat metabolizması-  Laktik asit üretimi</vt:lpstr>
      <vt:lpstr>Hücre içerisine laktoz ve galaktoz transferi</vt:lpstr>
      <vt:lpstr>Str. thermophilus tarafından hücre içerisine laktoz ve galaktoz transferi</vt:lpstr>
      <vt:lpstr>Laktoz, glukoz, galaktoz metabolizması (Str. thermophilus)</vt:lpstr>
      <vt:lpstr>Laktoz, glukoz, galaktoz metabolizması (Str. thermophilus)</vt:lpstr>
      <vt:lpstr>Str. themrophilus tarafından galaktoz metabolizması</vt:lpstr>
      <vt:lpstr>Lb. bulgaricus tarafından hücre içerisine laktoz ve galaktoz transferi</vt:lpstr>
      <vt:lpstr>Laktoz, glukoz, galaktoz metabolizması (Lb. bulgaricus)</vt:lpstr>
      <vt:lpstr>Slayt 11</vt:lpstr>
      <vt:lpstr>Laktik asit izomerleri</vt:lpstr>
      <vt:lpstr>Laktik asit izomeri</vt:lpstr>
      <vt:lpstr>Laktik asit izomeri</vt:lpstr>
      <vt:lpstr>Karbonhidrat metabolizması-  Aroma bileşenleri sentezi</vt:lpstr>
      <vt:lpstr>Slayt 16</vt:lpstr>
      <vt:lpstr>Slayt 17</vt:lpstr>
      <vt:lpstr>Karbonhidrat metabolizması-  Polisakkarit sentezi</vt:lpstr>
      <vt:lpstr>Polisakkarit türleri</vt:lpstr>
      <vt:lpstr>Polisakkarit üretimi</vt:lpstr>
      <vt:lpstr>Slayt 21</vt:lpstr>
      <vt:lpstr>Slayt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Yoğurt BİyokİmyasI</dc:title>
  <dc:creator>Adabarbaros</dc:creator>
  <cp:lastModifiedBy>Adabarbaros</cp:lastModifiedBy>
  <cp:revision>22</cp:revision>
  <dcterms:created xsi:type="dcterms:W3CDTF">2013-04-08T07:09:04Z</dcterms:created>
  <dcterms:modified xsi:type="dcterms:W3CDTF">2013-04-08T10:54:18Z</dcterms:modified>
</cp:coreProperties>
</file>