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1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8E89871-C853-4D8E-AFD2-26FEAF754B8D}" type="datetimeFigureOut">
              <a:rPr lang="tr-TR" smtClean="0"/>
              <a:t>08.04.2013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5025BA7-019E-412A-A880-36C8F0296B33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Yoğurt </a:t>
            </a:r>
            <a:r>
              <a:rPr lang="tr-TR" dirty="0" err="1" smtClean="0"/>
              <a:t>BİyokİmyasI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>
                <a:solidFill>
                  <a:srgbClr val="FFFF00"/>
                </a:solidFill>
              </a:rPr>
              <a:t>Laktoz, </a:t>
            </a:r>
            <a:r>
              <a:rPr lang="tr-TR" sz="3200" b="1" dirty="0" err="1" smtClean="0">
                <a:solidFill>
                  <a:srgbClr val="FFFF00"/>
                </a:solidFill>
              </a:rPr>
              <a:t>glukoz</a:t>
            </a:r>
            <a:r>
              <a:rPr lang="tr-TR" sz="3200" b="1" dirty="0" smtClean="0">
                <a:solidFill>
                  <a:srgbClr val="FFFF00"/>
                </a:solidFill>
              </a:rPr>
              <a:t>, </a:t>
            </a:r>
            <a:r>
              <a:rPr lang="tr-TR" sz="3200" b="1" dirty="0" err="1" smtClean="0">
                <a:solidFill>
                  <a:srgbClr val="FFFF00"/>
                </a:solidFill>
              </a:rPr>
              <a:t>galaktoz</a:t>
            </a:r>
            <a:r>
              <a:rPr lang="tr-TR" sz="3200" b="1" dirty="0" smtClean="0">
                <a:solidFill>
                  <a:srgbClr val="FFFF00"/>
                </a:solidFill>
              </a:rPr>
              <a:t> metabolizması </a:t>
            </a:r>
            <a:r>
              <a:rPr lang="tr-TR" sz="3200" b="1" dirty="0" smtClean="0">
                <a:solidFill>
                  <a:srgbClr val="FFFF00"/>
                </a:solidFill>
              </a:rPr>
              <a:t>(</a:t>
            </a:r>
            <a:r>
              <a:rPr lang="tr-TR" sz="3200" b="1" i="1" dirty="0" err="1" smtClean="0">
                <a:solidFill>
                  <a:srgbClr val="FFFF00"/>
                </a:solidFill>
              </a:rPr>
              <a:t>Lb</a:t>
            </a:r>
            <a:r>
              <a:rPr lang="tr-TR" sz="3200" b="1" i="1" dirty="0" smtClean="0">
                <a:solidFill>
                  <a:srgbClr val="FFFF00"/>
                </a:solidFill>
              </a:rPr>
              <a:t>. bulgaricus</a:t>
            </a:r>
            <a:r>
              <a:rPr lang="tr-TR" sz="3200" b="1" dirty="0" smtClean="0">
                <a:solidFill>
                  <a:srgbClr val="FFFF00"/>
                </a:solidFill>
              </a:rPr>
              <a:t>)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Laktoz hücre içerisine alındıktan sonra </a:t>
            </a:r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gal</a:t>
            </a:r>
            <a:r>
              <a:rPr lang="tr-TR" dirty="0" smtClean="0"/>
              <a:t> aracılığı hidrolize olur</a:t>
            </a:r>
          </a:p>
          <a:p>
            <a:endParaRPr lang="tr-TR" dirty="0" smtClean="0"/>
          </a:p>
          <a:p>
            <a:r>
              <a:rPr lang="tr-TR" i="1" dirty="0" err="1" smtClean="0"/>
              <a:t>Lb</a:t>
            </a:r>
            <a:r>
              <a:rPr lang="tr-TR" i="1" dirty="0" smtClean="0"/>
              <a:t>. bulgaricus </a:t>
            </a:r>
            <a:r>
              <a:rPr lang="tr-TR" dirty="0" smtClean="0"/>
              <a:t>kökenli </a:t>
            </a:r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gal</a:t>
            </a:r>
            <a:r>
              <a:rPr lang="tr-TR" dirty="0" smtClean="0"/>
              <a:t> </a:t>
            </a:r>
            <a:r>
              <a:rPr lang="tr-TR" dirty="0" smtClean="0"/>
              <a:t> 114 </a:t>
            </a:r>
            <a:r>
              <a:rPr lang="tr-TR" dirty="0" err="1" smtClean="0"/>
              <a:t>kDa</a:t>
            </a:r>
            <a:r>
              <a:rPr lang="tr-TR" dirty="0" smtClean="0"/>
              <a:t> molekül ağırlığındadır</a:t>
            </a:r>
          </a:p>
          <a:p>
            <a:endParaRPr lang="tr-TR" dirty="0" smtClean="0"/>
          </a:p>
          <a:p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gal</a:t>
            </a:r>
            <a:r>
              <a:rPr lang="tr-TR" dirty="0" smtClean="0"/>
              <a:t> aktivasyonu için  Mg</a:t>
            </a:r>
            <a:r>
              <a:rPr lang="tr-TR" baseline="30000" dirty="0" smtClean="0"/>
              <a:t>+2</a:t>
            </a:r>
            <a:r>
              <a:rPr lang="tr-TR" dirty="0" smtClean="0"/>
              <a:t> iyonu gereklidir</a:t>
            </a:r>
          </a:p>
          <a:p>
            <a:endParaRPr lang="tr-TR" dirty="0" smtClean="0"/>
          </a:p>
          <a:p>
            <a:r>
              <a:rPr lang="tr-TR" dirty="0" smtClean="0"/>
              <a:t>Laktoz ve </a:t>
            </a:r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gal</a:t>
            </a:r>
            <a:r>
              <a:rPr lang="tr-TR" dirty="0" smtClean="0"/>
              <a:t> </a:t>
            </a:r>
            <a:r>
              <a:rPr lang="tr-TR" dirty="0" smtClean="0"/>
              <a:t> yetersizliğinde </a:t>
            </a:r>
            <a:r>
              <a:rPr lang="tr-TR" dirty="0" err="1" smtClean="0"/>
              <a:t>galaktoz</a:t>
            </a:r>
            <a:r>
              <a:rPr lang="tr-TR" dirty="0" smtClean="0"/>
              <a:t> metabolizması başlar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-11817"/>
            <a:ext cx="6840760" cy="6869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>
                <a:solidFill>
                  <a:srgbClr val="FFFF00"/>
                </a:solidFill>
              </a:rPr>
              <a:t>Laktik asit izomerleri</a:t>
            </a:r>
            <a:endParaRPr lang="tr-TR" sz="3200" b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                    </a:t>
            </a:r>
            <a:r>
              <a:rPr lang="tr-TR" sz="2400" b="1" dirty="0" err="1" smtClean="0"/>
              <a:t>Laktat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dehidrogenaz</a:t>
            </a:r>
            <a:r>
              <a:rPr lang="tr-TR" sz="2400" b="1" dirty="0" smtClean="0"/>
              <a:t> (LDH)</a:t>
            </a:r>
            <a:endParaRPr lang="tr-TR" b="1" dirty="0" smtClean="0"/>
          </a:p>
          <a:p>
            <a:r>
              <a:rPr lang="tr-TR" dirty="0" err="1" smtClean="0"/>
              <a:t>Pürivat</a:t>
            </a:r>
            <a:r>
              <a:rPr lang="tr-TR" dirty="0" smtClean="0"/>
              <a:t>                                                          laktik asit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i="1" dirty="0" smtClean="0"/>
              <a:t>Laktik asit izomerleri</a:t>
            </a:r>
          </a:p>
          <a:p>
            <a:r>
              <a:rPr lang="tr-TR" dirty="0" smtClean="0"/>
              <a:t>L(+)</a:t>
            </a:r>
          </a:p>
          <a:p>
            <a:r>
              <a:rPr lang="tr-TR" dirty="0" smtClean="0"/>
              <a:t>D(-)</a:t>
            </a:r>
          </a:p>
          <a:p>
            <a:r>
              <a:rPr lang="tr-TR" dirty="0" smtClean="0"/>
              <a:t>DL</a:t>
            </a:r>
          </a:p>
          <a:p>
            <a:pPr>
              <a:buNone/>
            </a:pP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2627784" y="2636912"/>
            <a:ext cx="41044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497398"/>
            <a:ext cx="5412828" cy="1667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solidFill>
                  <a:srgbClr val="FFFF00"/>
                </a:solidFill>
              </a:rPr>
              <a:t>Laktik asit izomeri</a:t>
            </a:r>
            <a:endParaRPr lang="tr-TR" sz="3600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Str</a:t>
            </a:r>
            <a:r>
              <a:rPr lang="tr-TR" i="1" dirty="0" smtClean="0"/>
              <a:t>. thermophilus </a:t>
            </a:r>
            <a:r>
              <a:rPr lang="tr-TR" dirty="0" smtClean="0"/>
              <a:t>L(+)</a:t>
            </a:r>
          </a:p>
          <a:p>
            <a:r>
              <a:rPr lang="tr-TR" i="1" dirty="0" err="1" smtClean="0"/>
              <a:t>Lb</a:t>
            </a:r>
            <a:r>
              <a:rPr lang="tr-TR" i="1" dirty="0" smtClean="0"/>
              <a:t>. bulgaricus </a:t>
            </a:r>
            <a:r>
              <a:rPr lang="tr-TR" dirty="0" smtClean="0"/>
              <a:t>(D-)</a:t>
            </a:r>
          </a:p>
          <a:p>
            <a:endParaRPr lang="tr-TR" dirty="0" smtClean="0"/>
          </a:p>
          <a:p>
            <a:r>
              <a:rPr lang="tr-TR" dirty="0" smtClean="0"/>
              <a:t>L(+) laktik asit </a:t>
            </a:r>
            <a:r>
              <a:rPr lang="tr-TR" i="1" dirty="0" err="1" smtClean="0"/>
              <a:t>Lb</a:t>
            </a:r>
            <a:r>
              <a:rPr lang="tr-TR" i="1" dirty="0" smtClean="0"/>
              <a:t>. bulgaricus</a:t>
            </a:r>
            <a:r>
              <a:rPr lang="tr-TR" dirty="0" smtClean="0"/>
              <a:t> gelişimini </a:t>
            </a:r>
            <a:r>
              <a:rPr lang="tr-TR" dirty="0" err="1" smtClean="0"/>
              <a:t>inhibe</a:t>
            </a:r>
            <a:r>
              <a:rPr lang="tr-TR" dirty="0" smtClean="0"/>
              <a:t> edici role sahiptir</a:t>
            </a:r>
          </a:p>
          <a:p>
            <a:endParaRPr lang="tr-TR" dirty="0" smtClean="0"/>
          </a:p>
          <a:p>
            <a:r>
              <a:rPr lang="tr-TR" dirty="0" smtClean="0"/>
              <a:t>Her iki </a:t>
            </a:r>
            <a:r>
              <a:rPr lang="tr-TR" dirty="0" err="1" smtClean="0"/>
              <a:t>stereoizomer</a:t>
            </a:r>
            <a:r>
              <a:rPr lang="tr-TR" dirty="0" smtClean="0"/>
              <a:t> </a:t>
            </a:r>
            <a:r>
              <a:rPr lang="tr-TR" dirty="0" err="1" smtClean="0"/>
              <a:t>fermentasyon</a:t>
            </a:r>
            <a:r>
              <a:rPr lang="tr-TR" dirty="0" smtClean="0"/>
              <a:t> sırasında eşzamanlı üretilir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Laktik asit izomeri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LDH bakteri hücresinin sitoplazmasında lokalize olur</a:t>
            </a:r>
          </a:p>
          <a:p>
            <a:endParaRPr lang="tr-TR" dirty="0" smtClean="0"/>
          </a:p>
          <a:p>
            <a:r>
              <a:rPr lang="tr-TR" dirty="0" err="1" smtClean="0"/>
              <a:t>Fermentasyonun</a:t>
            </a:r>
            <a:r>
              <a:rPr lang="tr-TR" dirty="0" smtClean="0"/>
              <a:t> başlangıcında L(+) sonlara doğru D(-) </a:t>
            </a:r>
            <a:r>
              <a:rPr lang="tr-TR" dirty="0" err="1" smtClean="0"/>
              <a:t>l.a</a:t>
            </a:r>
            <a:r>
              <a:rPr lang="tr-TR" dirty="0" smtClean="0"/>
              <a:t> baskındır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>
                <a:solidFill>
                  <a:srgbClr val="FFFF00"/>
                </a:solidFill>
              </a:rPr>
              <a:t>Karbonhidrat metabolizması- </a:t>
            </a:r>
            <a:br>
              <a:rPr lang="tr-TR" sz="3200" b="1" dirty="0" smtClean="0">
                <a:solidFill>
                  <a:srgbClr val="FFFF00"/>
                </a:solidFill>
              </a:rPr>
            </a:br>
            <a:r>
              <a:rPr lang="tr-TR" sz="3200" b="1" dirty="0" smtClean="0">
                <a:solidFill>
                  <a:srgbClr val="FFFF00"/>
                </a:solidFill>
              </a:rPr>
              <a:t>Aroma bileşenleri sentezi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988840"/>
            <a:ext cx="7772400" cy="4572000"/>
          </a:xfrm>
        </p:spPr>
        <p:txBody>
          <a:bodyPr/>
          <a:lstStyle/>
          <a:p>
            <a:r>
              <a:rPr lang="tr-TR" dirty="0" smtClean="0"/>
              <a:t>Laktik asit</a:t>
            </a:r>
          </a:p>
          <a:p>
            <a:r>
              <a:rPr lang="tr-TR" dirty="0" smtClean="0"/>
              <a:t>Karbonil bileşenleri (</a:t>
            </a:r>
            <a:r>
              <a:rPr lang="tr-TR" sz="2800" dirty="0" err="1" smtClean="0">
                <a:solidFill>
                  <a:srgbClr val="FFFF00"/>
                </a:solidFill>
              </a:rPr>
              <a:t>asetaldehit</a:t>
            </a:r>
            <a:r>
              <a:rPr lang="tr-TR" sz="2800" dirty="0" smtClean="0">
                <a:solidFill>
                  <a:srgbClr val="FFFF00"/>
                </a:solidFill>
              </a:rPr>
              <a:t>, aseton, </a:t>
            </a:r>
            <a:r>
              <a:rPr lang="tr-TR" sz="2800" dirty="0" err="1" smtClean="0">
                <a:solidFill>
                  <a:srgbClr val="FFFF00"/>
                </a:solidFill>
              </a:rPr>
              <a:t>asetoin</a:t>
            </a:r>
            <a:r>
              <a:rPr lang="tr-TR" sz="2800" dirty="0" smtClean="0">
                <a:solidFill>
                  <a:srgbClr val="FFFF00"/>
                </a:solidFill>
              </a:rPr>
              <a:t>, </a:t>
            </a:r>
            <a:r>
              <a:rPr lang="tr-TR" sz="2800" dirty="0" err="1" smtClean="0">
                <a:solidFill>
                  <a:srgbClr val="FFFF00"/>
                </a:solidFill>
              </a:rPr>
              <a:t>diasetil</a:t>
            </a:r>
            <a:r>
              <a:rPr lang="tr-TR" sz="2800" dirty="0" smtClean="0">
                <a:solidFill>
                  <a:srgbClr val="FFFF00"/>
                </a:solidFill>
              </a:rPr>
              <a:t> vb..</a:t>
            </a:r>
            <a:r>
              <a:rPr lang="tr-TR" dirty="0" smtClean="0"/>
              <a:t>)</a:t>
            </a:r>
          </a:p>
          <a:p>
            <a:r>
              <a:rPr lang="tr-TR" dirty="0" smtClean="0"/>
              <a:t>Uçucu yağ asitleri</a:t>
            </a:r>
          </a:p>
          <a:p>
            <a:r>
              <a:rPr lang="tr-TR" dirty="0" smtClean="0"/>
              <a:t>Uçucu aroma bileşenleri (</a:t>
            </a:r>
            <a:r>
              <a:rPr lang="tr-TR" sz="2800" dirty="0" smtClean="0">
                <a:solidFill>
                  <a:srgbClr val="FFFF00"/>
                </a:solidFill>
              </a:rPr>
              <a:t>formik asit, asetik asit, </a:t>
            </a:r>
            <a:r>
              <a:rPr lang="tr-TR" sz="2800" dirty="0" err="1" smtClean="0">
                <a:solidFill>
                  <a:srgbClr val="FFFF00"/>
                </a:solidFill>
              </a:rPr>
              <a:t>bütirik</a:t>
            </a:r>
            <a:r>
              <a:rPr lang="tr-TR" sz="2800" dirty="0" smtClean="0">
                <a:solidFill>
                  <a:srgbClr val="FFFF00"/>
                </a:solidFill>
              </a:rPr>
              <a:t> asit vb</a:t>
            </a:r>
            <a:r>
              <a:rPr lang="tr-TR" dirty="0" smtClean="0"/>
              <a:t>.)</a:t>
            </a:r>
          </a:p>
          <a:p>
            <a:r>
              <a:rPr lang="tr-TR" dirty="0" smtClean="0"/>
              <a:t>Isıl işlem sırasında oluşan bileşenler (</a:t>
            </a:r>
            <a:r>
              <a:rPr lang="tr-TR" sz="2800" dirty="0" smtClean="0">
                <a:solidFill>
                  <a:srgbClr val="FFFF00"/>
                </a:solidFill>
              </a:rPr>
              <a:t>aldehit, keton, </a:t>
            </a:r>
            <a:r>
              <a:rPr lang="tr-TR" sz="2800" dirty="0" err="1" smtClean="0">
                <a:solidFill>
                  <a:srgbClr val="FFFF00"/>
                </a:solidFill>
              </a:rPr>
              <a:t>lakton</a:t>
            </a:r>
            <a:r>
              <a:rPr lang="tr-TR" sz="2800" dirty="0" smtClean="0">
                <a:solidFill>
                  <a:srgbClr val="FFFF00"/>
                </a:solidFill>
              </a:rPr>
              <a:t>, </a:t>
            </a:r>
            <a:r>
              <a:rPr lang="tr-TR" sz="2800" dirty="0" err="1" smtClean="0">
                <a:solidFill>
                  <a:srgbClr val="FFFF00"/>
                </a:solidFill>
              </a:rPr>
              <a:t>terpenler</a:t>
            </a:r>
            <a:r>
              <a:rPr lang="tr-TR" sz="2800" dirty="0" smtClean="0">
                <a:solidFill>
                  <a:srgbClr val="FFFF00"/>
                </a:solidFill>
              </a:rPr>
              <a:t>, sülfürler vb.</a:t>
            </a:r>
            <a:r>
              <a:rPr lang="tr-TR" dirty="0" smtClean="0"/>
              <a:t>.)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0036"/>
            <a:ext cx="7200800" cy="677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77943"/>
            <a:ext cx="6984776" cy="6780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>
                <a:solidFill>
                  <a:srgbClr val="FFFF00"/>
                </a:solidFill>
              </a:rPr>
              <a:t>Karbonhidrat metabolizması- </a:t>
            </a:r>
            <a:br>
              <a:rPr lang="tr-TR" sz="3200" b="1" dirty="0" smtClean="0">
                <a:solidFill>
                  <a:srgbClr val="FFFF00"/>
                </a:solidFill>
              </a:rPr>
            </a:br>
            <a:r>
              <a:rPr lang="tr-TR" sz="3200" b="1" dirty="0" err="1" smtClean="0">
                <a:solidFill>
                  <a:srgbClr val="FFFF00"/>
                </a:solidFill>
              </a:rPr>
              <a:t>Polisakkarit</a:t>
            </a:r>
            <a:r>
              <a:rPr lang="tr-TR" sz="3200" b="1" dirty="0" smtClean="0">
                <a:solidFill>
                  <a:srgbClr val="FFFF00"/>
                </a:solidFill>
              </a:rPr>
              <a:t> sentezi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2060848"/>
            <a:ext cx="7772400" cy="4572000"/>
          </a:xfrm>
        </p:spPr>
        <p:txBody>
          <a:bodyPr/>
          <a:lstStyle/>
          <a:p>
            <a:r>
              <a:rPr lang="tr-TR" b="1" u="sng" dirty="0" err="1" smtClean="0"/>
              <a:t>Polisakkaritlerin</a:t>
            </a:r>
            <a:r>
              <a:rPr lang="tr-TR" b="1" u="sng" dirty="0" smtClean="0"/>
              <a:t> temel işlevleri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A- Direkt olarak serbest suyu bağlamak</a:t>
            </a:r>
          </a:p>
          <a:p>
            <a:pPr>
              <a:buNone/>
            </a:pPr>
            <a:r>
              <a:rPr lang="tr-TR" dirty="0" smtClean="0"/>
              <a:t>B- Serbest suyun hareketliliğini, kısıtlamak</a:t>
            </a:r>
          </a:p>
          <a:p>
            <a:pPr>
              <a:buNone/>
            </a:pPr>
            <a:r>
              <a:rPr lang="tr-TR" dirty="0" smtClean="0"/>
              <a:t>C- Kazeinler ile interaksiyona girerek viskoziteyi artırmak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err="1" smtClean="0">
                <a:solidFill>
                  <a:srgbClr val="FFFF00"/>
                </a:solidFill>
              </a:rPr>
              <a:t>Polisakkarit</a:t>
            </a:r>
            <a:r>
              <a:rPr lang="tr-TR" sz="3600" dirty="0" smtClean="0">
                <a:solidFill>
                  <a:srgbClr val="FFFF00"/>
                </a:solidFill>
              </a:rPr>
              <a:t> türleri</a:t>
            </a:r>
            <a:endParaRPr lang="tr-TR" sz="3600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Heteropolisakkaritler</a:t>
            </a:r>
            <a:r>
              <a:rPr lang="tr-TR" dirty="0" smtClean="0"/>
              <a:t> (</a:t>
            </a:r>
            <a:r>
              <a:rPr lang="tr-TR" sz="2800" dirty="0" smtClean="0">
                <a:solidFill>
                  <a:srgbClr val="FFFF00"/>
                </a:solidFill>
              </a:rPr>
              <a:t>D-</a:t>
            </a:r>
            <a:r>
              <a:rPr lang="tr-TR" sz="2800" dirty="0" err="1" smtClean="0">
                <a:solidFill>
                  <a:srgbClr val="FFFF00"/>
                </a:solidFill>
              </a:rPr>
              <a:t>glukoz</a:t>
            </a:r>
            <a:r>
              <a:rPr lang="tr-TR" sz="2800" dirty="0" smtClean="0">
                <a:solidFill>
                  <a:srgbClr val="FFFF00"/>
                </a:solidFill>
              </a:rPr>
              <a:t>-D-</a:t>
            </a:r>
            <a:r>
              <a:rPr lang="tr-TR" sz="2800" dirty="0" err="1" smtClean="0">
                <a:solidFill>
                  <a:srgbClr val="FFFF00"/>
                </a:solidFill>
              </a:rPr>
              <a:t>galaktoz</a:t>
            </a:r>
            <a:r>
              <a:rPr lang="tr-TR" sz="2800" dirty="0" smtClean="0">
                <a:solidFill>
                  <a:srgbClr val="FFFF00"/>
                </a:solidFill>
              </a:rPr>
              <a:t> ve </a:t>
            </a:r>
            <a:r>
              <a:rPr lang="tr-TR" sz="2800" dirty="0" err="1" smtClean="0">
                <a:solidFill>
                  <a:srgbClr val="FFFF00"/>
                </a:solidFill>
              </a:rPr>
              <a:t>ramnoz</a:t>
            </a:r>
            <a:r>
              <a:rPr lang="tr-TR" sz="2800" dirty="0" smtClean="0">
                <a:solidFill>
                  <a:srgbClr val="FFFF00"/>
                </a:solidFill>
              </a:rPr>
              <a:t> temel bileşenleri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err="1" smtClean="0"/>
              <a:t>Homopolisakkaritler</a:t>
            </a:r>
            <a:r>
              <a:rPr lang="tr-TR" dirty="0" smtClean="0"/>
              <a:t> (</a:t>
            </a:r>
            <a:r>
              <a:rPr lang="tr-TR" sz="2800" dirty="0" err="1" smtClean="0">
                <a:solidFill>
                  <a:srgbClr val="FFFF00"/>
                </a:solidFill>
              </a:rPr>
              <a:t>dekstran</a:t>
            </a:r>
            <a:r>
              <a:rPr lang="tr-TR" sz="2800" dirty="0" smtClean="0">
                <a:solidFill>
                  <a:srgbClr val="FFFF00"/>
                </a:solidFill>
              </a:rPr>
              <a:t> ya da levan gibi tek bir çeşit</a:t>
            </a:r>
            <a:r>
              <a:rPr lang="tr-TR" dirty="0" smtClean="0"/>
              <a:t>)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8814" y="4365104"/>
            <a:ext cx="7654488" cy="22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solidFill>
                  <a:srgbClr val="FFFF00"/>
                </a:solidFill>
              </a:rPr>
              <a:t>Yoğurt bakterilerinin </a:t>
            </a:r>
            <a:r>
              <a:rPr lang="tr-TR" sz="3200" dirty="0" err="1" smtClean="0">
                <a:solidFill>
                  <a:srgbClr val="FFFF00"/>
                </a:solidFill>
              </a:rPr>
              <a:t>metabolik</a:t>
            </a:r>
            <a:r>
              <a:rPr lang="tr-TR" sz="3200" dirty="0" smtClean="0">
                <a:solidFill>
                  <a:srgbClr val="FFFF00"/>
                </a:solidFill>
              </a:rPr>
              <a:t> aktiviteleri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844824"/>
            <a:ext cx="7772400" cy="4572000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smtClean="0"/>
              <a:t>Karbonhidrat metabolizması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i</a:t>
            </a:r>
            <a:r>
              <a:rPr lang="tr-TR" dirty="0" smtClean="0">
                <a:solidFill>
                  <a:srgbClr val="FFFF00"/>
                </a:solidFill>
              </a:rPr>
              <a:t>. Laktik asit üretimi</a:t>
            </a:r>
          </a:p>
          <a:p>
            <a:pPr>
              <a:buNone/>
            </a:pPr>
            <a:r>
              <a:rPr lang="tr-TR" dirty="0" smtClean="0">
                <a:solidFill>
                  <a:srgbClr val="FFFF00"/>
                </a:solidFill>
              </a:rPr>
              <a:t>	</a:t>
            </a:r>
            <a:r>
              <a:rPr lang="tr-TR" dirty="0" err="1" smtClean="0">
                <a:solidFill>
                  <a:srgbClr val="FFFF00"/>
                </a:solidFill>
              </a:rPr>
              <a:t>ii</a:t>
            </a:r>
            <a:r>
              <a:rPr lang="tr-TR" dirty="0" smtClean="0">
                <a:solidFill>
                  <a:srgbClr val="FFFF00"/>
                </a:solidFill>
              </a:rPr>
              <a:t>. Aroma bileşenleri sentezi</a:t>
            </a:r>
          </a:p>
          <a:p>
            <a:pPr>
              <a:buNone/>
            </a:pPr>
            <a:r>
              <a:rPr lang="tr-TR" dirty="0" smtClean="0">
                <a:solidFill>
                  <a:srgbClr val="FFFF00"/>
                </a:solidFill>
              </a:rPr>
              <a:t>	</a:t>
            </a:r>
            <a:r>
              <a:rPr lang="tr-TR" dirty="0" err="1" smtClean="0">
                <a:solidFill>
                  <a:srgbClr val="FFFF00"/>
                </a:solidFill>
              </a:rPr>
              <a:t>iii</a:t>
            </a:r>
            <a:r>
              <a:rPr lang="tr-TR" dirty="0" smtClean="0">
                <a:solidFill>
                  <a:srgbClr val="FFFF00"/>
                </a:solidFill>
              </a:rPr>
              <a:t>. </a:t>
            </a:r>
            <a:r>
              <a:rPr lang="tr-TR" dirty="0" err="1" smtClean="0">
                <a:solidFill>
                  <a:srgbClr val="FFFF00"/>
                </a:solidFill>
              </a:rPr>
              <a:t>Polisakkarit</a:t>
            </a:r>
            <a:r>
              <a:rPr lang="tr-TR" dirty="0" smtClean="0">
                <a:solidFill>
                  <a:srgbClr val="FFFF00"/>
                </a:solidFill>
              </a:rPr>
              <a:t> üretimi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err="1" smtClean="0"/>
              <a:t>Proteolitik</a:t>
            </a:r>
            <a:r>
              <a:rPr lang="tr-TR" b="1" dirty="0" smtClean="0"/>
              <a:t> aktivite</a:t>
            </a:r>
          </a:p>
          <a:p>
            <a:pPr>
              <a:buNone/>
            </a:pPr>
            <a:r>
              <a:rPr lang="tr-TR" b="1" dirty="0" smtClean="0"/>
              <a:t>	</a:t>
            </a:r>
            <a:r>
              <a:rPr lang="tr-TR" dirty="0" smtClean="0">
                <a:solidFill>
                  <a:srgbClr val="FFFF00"/>
                </a:solidFill>
              </a:rPr>
              <a:t>i. Starter bakterileri tarafından protein kullanımı</a:t>
            </a:r>
          </a:p>
          <a:p>
            <a:pPr>
              <a:buNone/>
            </a:pPr>
            <a:r>
              <a:rPr lang="tr-TR" dirty="0" smtClean="0">
                <a:solidFill>
                  <a:srgbClr val="FFFF00"/>
                </a:solidFill>
              </a:rPr>
              <a:t>	</a:t>
            </a:r>
            <a:r>
              <a:rPr lang="tr-TR" dirty="0" err="1" smtClean="0">
                <a:solidFill>
                  <a:srgbClr val="FFFF00"/>
                </a:solidFill>
              </a:rPr>
              <a:t>ii</a:t>
            </a:r>
            <a:r>
              <a:rPr lang="tr-TR" dirty="0" smtClean="0">
                <a:solidFill>
                  <a:srgbClr val="FFFF00"/>
                </a:solidFill>
              </a:rPr>
              <a:t>. </a:t>
            </a:r>
            <a:r>
              <a:rPr lang="tr-TR" dirty="0" smtClean="0">
                <a:solidFill>
                  <a:srgbClr val="FFFF00"/>
                </a:solidFill>
              </a:rPr>
              <a:t>Starter bakterileri tarafından </a:t>
            </a:r>
            <a:r>
              <a:rPr lang="tr-TR" dirty="0" err="1" smtClean="0">
                <a:solidFill>
                  <a:srgbClr val="FFFF00"/>
                </a:solidFill>
              </a:rPr>
              <a:t>peptid</a:t>
            </a:r>
            <a:r>
              <a:rPr lang="tr-TR" dirty="0" smtClean="0">
                <a:solidFill>
                  <a:srgbClr val="FFFF00"/>
                </a:solidFill>
              </a:rPr>
              <a:t> </a:t>
            </a:r>
            <a:r>
              <a:rPr lang="tr-TR" dirty="0" smtClean="0">
                <a:solidFill>
                  <a:srgbClr val="FFFF00"/>
                </a:solidFill>
              </a:rPr>
              <a:t>kullanımı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b="1" dirty="0" err="1" smtClean="0"/>
              <a:t>Lipolitik</a:t>
            </a:r>
            <a:r>
              <a:rPr lang="tr-TR" b="1" dirty="0" smtClean="0"/>
              <a:t> aktivite</a:t>
            </a:r>
          </a:p>
          <a:p>
            <a:r>
              <a:rPr lang="tr-TR" b="1" dirty="0" smtClean="0"/>
              <a:t>Oksijen metabolizması</a:t>
            </a:r>
          </a:p>
          <a:p>
            <a:r>
              <a:rPr lang="tr-TR" b="1" dirty="0" smtClean="0"/>
              <a:t>Vitamin metabolizması</a:t>
            </a:r>
            <a:endParaRPr lang="tr-TR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err="1" smtClean="0">
                <a:solidFill>
                  <a:srgbClr val="FFFF00"/>
                </a:solidFill>
              </a:rPr>
              <a:t>Polisakkarit</a:t>
            </a:r>
            <a:r>
              <a:rPr lang="tr-TR" sz="3600" dirty="0" smtClean="0">
                <a:solidFill>
                  <a:srgbClr val="FFFF00"/>
                </a:solidFill>
              </a:rPr>
              <a:t> üretimi</a:t>
            </a:r>
            <a:endParaRPr lang="tr-TR" sz="3600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Bakteriyel </a:t>
            </a:r>
            <a:r>
              <a:rPr lang="tr-TR" dirty="0" err="1" smtClean="0"/>
              <a:t>polsakkaritler</a:t>
            </a:r>
            <a:r>
              <a:rPr lang="tr-TR" dirty="0" smtClean="0"/>
              <a:t> negatif ya da </a:t>
            </a:r>
            <a:r>
              <a:rPr lang="tr-TR" dirty="0" err="1" smtClean="0"/>
              <a:t>nötral</a:t>
            </a:r>
            <a:r>
              <a:rPr lang="tr-TR" dirty="0" smtClean="0"/>
              <a:t> elektriksel yük dağılımına sahiptir.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116767"/>
            <a:ext cx="6509470" cy="3741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-5782"/>
            <a:ext cx="5832648" cy="6891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077"/>
            <a:ext cx="7560840" cy="6767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>
                <a:solidFill>
                  <a:srgbClr val="FFFF00"/>
                </a:solidFill>
              </a:rPr>
              <a:t>Karbonhidrat metabolizması- </a:t>
            </a:r>
            <a:br>
              <a:rPr lang="tr-TR" sz="3200" b="1" dirty="0" smtClean="0">
                <a:solidFill>
                  <a:srgbClr val="FFFF00"/>
                </a:solidFill>
              </a:rPr>
            </a:br>
            <a:r>
              <a:rPr lang="tr-TR" sz="3200" b="1" dirty="0" smtClean="0">
                <a:solidFill>
                  <a:srgbClr val="FFFF00"/>
                </a:solidFill>
              </a:rPr>
              <a:t>Laktik asit üretimi</a:t>
            </a:r>
            <a:endParaRPr lang="tr-TR" sz="3200" b="1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492896"/>
            <a:ext cx="4542551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3516" y="4509120"/>
            <a:ext cx="6582860" cy="1084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>
                <a:solidFill>
                  <a:srgbClr val="FFFF00"/>
                </a:solidFill>
              </a:rPr>
              <a:t>Hücre içerisine laktoz ve </a:t>
            </a:r>
            <a:r>
              <a:rPr lang="tr-TR" sz="3200" b="1" dirty="0" err="1" smtClean="0">
                <a:solidFill>
                  <a:srgbClr val="FFFF00"/>
                </a:solidFill>
              </a:rPr>
              <a:t>galaktoz</a:t>
            </a:r>
            <a:r>
              <a:rPr lang="tr-TR" sz="3200" b="1" dirty="0" smtClean="0">
                <a:solidFill>
                  <a:srgbClr val="FFFF00"/>
                </a:solidFill>
              </a:rPr>
              <a:t> transferi</a:t>
            </a:r>
            <a:endParaRPr lang="tr-TR" sz="3200" b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Lactobacilus</a:t>
            </a:r>
            <a:r>
              <a:rPr lang="tr-TR" i="1" dirty="0" smtClean="0"/>
              <a:t> </a:t>
            </a:r>
            <a:r>
              <a:rPr lang="tr-TR" i="1" dirty="0" err="1" smtClean="0"/>
              <a:t>delbrueckii</a:t>
            </a:r>
            <a:r>
              <a:rPr lang="tr-TR" i="1" dirty="0" smtClean="0"/>
              <a:t> </a:t>
            </a:r>
            <a:r>
              <a:rPr lang="tr-TR" dirty="0" err="1" smtClean="0"/>
              <a:t>subsp</a:t>
            </a:r>
            <a:r>
              <a:rPr lang="tr-TR" dirty="0" smtClean="0"/>
              <a:t>. </a:t>
            </a:r>
            <a:r>
              <a:rPr lang="tr-TR" i="1" dirty="0" smtClean="0"/>
              <a:t>bulgaricus</a:t>
            </a:r>
          </a:p>
          <a:p>
            <a:pPr>
              <a:buNone/>
            </a:pPr>
            <a:endParaRPr lang="tr-TR" i="1" dirty="0" smtClean="0"/>
          </a:p>
          <a:p>
            <a:pPr algn="ctr">
              <a:buNone/>
            </a:pPr>
            <a:r>
              <a:rPr lang="tr-TR" u="sng" dirty="0" smtClean="0">
                <a:solidFill>
                  <a:srgbClr val="FFFF00"/>
                </a:solidFill>
              </a:rPr>
              <a:t>PEP-PTS sistemine sahiptir</a:t>
            </a:r>
          </a:p>
          <a:p>
            <a:pPr>
              <a:buNone/>
            </a:pPr>
            <a:endParaRPr lang="tr-TR" i="1" dirty="0" smtClean="0"/>
          </a:p>
          <a:p>
            <a:r>
              <a:rPr lang="tr-TR" i="1" dirty="0" err="1" smtClean="0"/>
              <a:t>Streptococcus</a:t>
            </a:r>
            <a:r>
              <a:rPr lang="tr-TR" i="1" dirty="0" smtClean="0"/>
              <a:t>  thermophilus</a:t>
            </a:r>
          </a:p>
          <a:p>
            <a:pPr>
              <a:buNone/>
            </a:pPr>
            <a:endParaRPr lang="tr-TR" i="1" dirty="0" smtClean="0"/>
          </a:p>
          <a:p>
            <a:pPr algn="ctr">
              <a:buNone/>
            </a:pPr>
            <a:r>
              <a:rPr lang="tr-TR" u="sng" dirty="0" smtClean="0">
                <a:solidFill>
                  <a:srgbClr val="FFFF00"/>
                </a:solidFill>
              </a:rPr>
              <a:t>Laktoz </a:t>
            </a:r>
            <a:r>
              <a:rPr lang="tr-TR" u="sng" dirty="0" err="1" smtClean="0">
                <a:solidFill>
                  <a:srgbClr val="FFFF00"/>
                </a:solidFill>
              </a:rPr>
              <a:t>permeaz</a:t>
            </a:r>
            <a:r>
              <a:rPr lang="tr-TR" u="sng" dirty="0" smtClean="0">
                <a:solidFill>
                  <a:srgbClr val="FFFF00"/>
                </a:solidFill>
              </a:rPr>
              <a:t> sitemi ve hücre içi </a:t>
            </a:r>
          </a:p>
          <a:p>
            <a:pPr algn="ctr">
              <a:buNone/>
            </a:pPr>
            <a:r>
              <a:rPr lang="el-GR" u="sng" dirty="0" smtClean="0">
                <a:solidFill>
                  <a:srgbClr val="FFFF00"/>
                </a:solidFill>
              </a:rPr>
              <a:t>β</a:t>
            </a:r>
            <a:r>
              <a:rPr lang="tr-TR" u="sng" dirty="0" smtClean="0">
                <a:solidFill>
                  <a:srgbClr val="FFFF00"/>
                </a:solidFill>
              </a:rPr>
              <a:t>-</a:t>
            </a:r>
            <a:r>
              <a:rPr lang="tr-TR" u="sng" dirty="0" err="1" smtClean="0">
                <a:solidFill>
                  <a:srgbClr val="FFFF00"/>
                </a:solidFill>
              </a:rPr>
              <a:t>galaktosidaz</a:t>
            </a:r>
            <a:r>
              <a:rPr lang="tr-TR" u="sng" dirty="0" smtClean="0">
                <a:solidFill>
                  <a:srgbClr val="FFFF00"/>
                </a:solidFill>
              </a:rPr>
              <a:t> enzimine sahiptir</a:t>
            </a:r>
            <a:endParaRPr lang="tr-TR" u="sng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7056" y="260648"/>
            <a:ext cx="8496944" cy="914400"/>
          </a:xfrm>
        </p:spPr>
        <p:txBody>
          <a:bodyPr/>
          <a:lstStyle/>
          <a:p>
            <a:r>
              <a:rPr lang="tr-TR" sz="3200" b="1" dirty="0" err="1" smtClean="0">
                <a:solidFill>
                  <a:srgbClr val="FFFF00"/>
                </a:solidFill>
              </a:rPr>
              <a:t>Str</a:t>
            </a:r>
            <a:r>
              <a:rPr lang="tr-TR" sz="3200" b="1" dirty="0" smtClean="0">
                <a:solidFill>
                  <a:srgbClr val="FFFF00"/>
                </a:solidFill>
              </a:rPr>
              <a:t>. thermophilus tarafından hücre </a:t>
            </a:r>
            <a:r>
              <a:rPr lang="tr-TR" sz="3200" b="1" dirty="0" smtClean="0">
                <a:solidFill>
                  <a:srgbClr val="FFFF00"/>
                </a:solidFill>
              </a:rPr>
              <a:t>içerisine laktoz ve </a:t>
            </a:r>
            <a:r>
              <a:rPr lang="tr-TR" sz="3200" b="1" dirty="0" err="1" smtClean="0">
                <a:solidFill>
                  <a:srgbClr val="FFFF00"/>
                </a:solidFill>
              </a:rPr>
              <a:t>galaktoz</a:t>
            </a:r>
            <a:r>
              <a:rPr lang="tr-TR" sz="3200" b="1" dirty="0" smtClean="0">
                <a:solidFill>
                  <a:srgbClr val="FFFF00"/>
                </a:solidFill>
              </a:rPr>
              <a:t> transferi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772816"/>
            <a:ext cx="7772400" cy="4860032"/>
          </a:xfrm>
        </p:spPr>
        <p:txBody>
          <a:bodyPr>
            <a:normAutofit lnSpcReduction="10000"/>
          </a:bodyPr>
          <a:lstStyle/>
          <a:p>
            <a:r>
              <a:rPr lang="tr-TR" sz="2800" i="1" dirty="0" err="1" smtClean="0"/>
              <a:t>Str</a:t>
            </a:r>
            <a:r>
              <a:rPr lang="tr-TR" sz="2800" i="1" dirty="0" smtClean="0"/>
              <a:t>. thermophilus  </a:t>
            </a:r>
            <a:r>
              <a:rPr lang="tr-TR" sz="2800" dirty="0" smtClean="0"/>
              <a:t>P</a:t>
            </a:r>
            <a:r>
              <a:rPr lang="tr-TR" sz="2800" dirty="0" smtClean="0"/>
              <a:t>-</a:t>
            </a:r>
            <a:r>
              <a:rPr lang="el-GR" sz="2800" dirty="0" smtClean="0"/>
              <a:t>β</a:t>
            </a:r>
            <a:r>
              <a:rPr lang="tr-TR" sz="2800" dirty="0" smtClean="0"/>
              <a:t>-D-</a:t>
            </a:r>
            <a:r>
              <a:rPr lang="tr-TR" sz="2800" dirty="0" err="1" smtClean="0"/>
              <a:t>galaktosidaza</a:t>
            </a:r>
            <a:r>
              <a:rPr lang="tr-TR" sz="2800" dirty="0" smtClean="0"/>
              <a:t> sahip değildir. </a:t>
            </a:r>
          </a:p>
          <a:p>
            <a:endParaRPr lang="tr-TR" sz="2800" dirty="0" smtClean="0"/>
          </a:p>
          <a:p>
            <a:r>
              <a:rPr lang="tr-TR" sz="2800" dirty="0" smtClean="0"/>
              <a:t>Dolayısıyla laktoz-fosfat sistemi üzerine etkili değildir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Galaktoz</a:t>
            </a:r>
            <a:r>
              <a:rPr lang="tr-TR" sz="2800" dirty="0" smtClean="0"/>
              <a:t>, laktozun hücre içerisine transferini düzenler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Galaktozun</a:t>
            </a:r>
            <a:r>
              <a:rPr lang="tr-TR" sz="2800" dirty="0" smtClean="0"/>
              <a:t> hücre içerisine transferi dışsal enerjiyi gerektirir</a:t>
            </a: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512064"/>
            <a:ext cx="8496944" cy="914400"/>
          </a:xfrm>
        </p:spPr>
        <p:txBody>
          <a:bodyPr/>
          <a:lstStyle/>
          <a:p>
            <a:r>
              <a:rPr lang="tr-TR" sz="3200" b="1" dirty="0" smtClean="0">
                <a:solidFill>
                  <a:srgbClr val="FFFF00"/>
                </a:solidFill>
              </a:rPr>
              <a:t>Laktoz, </a:t>
            </a:r>
            <a:r>
              <a:rPr lang="tr-TR" sz="3200" b="1" dirty="0" err="1" smtClean="0">
                <a:solidFill>
                  <a:srgbClr val="FFFF00"/>
                </a:solidFill>
              </a:rPr>
              <a:t>glukoz</a:t>
            </a:r>
            <a:r>
              <a:rPr lang="tr-TR" sz="3200" b="1" dirty="0" smtClean="0">
                <a:solidFill>
                  <a:srgbClr val="FFFF00"/>
                </a:solidFill>
              </a:rPr>
              <a:t>, </a:t>
            </a:r>
            <a:r>
              <a:rPr lang="tr-TR" sz="3200" b="1" dirty="0" err="1" smtClean="0">
                <a:solidFill>
                  <a:srgbClr val="FFFF00"/>
                </a:solidFill>
              </a:rPr>
              <a:t>galaktoz</a:t>
            </a:r>
            <a:r>
              <a:rPr lang="tr-TR" sz="3200" b="1" dirty="0" smtClean="0">
                <a:solidFill>
                  <a:srgbClr val="FFFF00"/>
                </a:solidFill>
              </a:rPr>
              <a:t> metabolizması (</a:t>
            </a:r>
            <a:r>
              <a:rPr lang="tr-TR" sz="3200" b="1" i="1" dirty="0" err="1" smtClean="0">
                <a:solidFill>
                  <a:srgbClr val="FFFF00"/>
                </a:solidFill>
              </a:rPr>
              <a:t>Str</a:t>
            </a:r>
            <a:r>
              <a:rPr lang="tr-TR" sz="3200" b="1" i="1" dirty="0" smtClean="0">
                <a:solidFill>
                  <a:srgbClr val="FFFF00"/>
                </a:solidFill>
              </a:rPr>
              <a:t>. thermophilus</a:t>
            </a:r>
            <a:r>
              <a:rPr lang="tr-TR" sz="3200" b="1" dirty="0" smtClean="0">
                <a:solidFill>
                  <a:srgbClr val="FFFF00"/>
                </a:solidFill>
              </a:rPr>
              <a:t>)</a:t>
            </a:r>
            <a:endParaRPr lang="tr-TR" sz="3200" b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783560"/>
            <a:ext cx="8075240" cy="4572000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1. basamak    </a:t>
            </a:r>
          </a:p>
          <a:p>
            <a:pPr>
              <a:buNone/>
            </a:pPr>
            <a:r>
              <a:rPr lang="tr-TR" dirty="0" smtClean="0"/>
              <a:t>                          </a:t>
            </a:r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gal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Laktoz                                  </a:t>
            </a:r>
            <a:r>
              <a:rPr lang="tr-TR" dirty="0" err="1" smtClean="0"/>
              <a:t>glukoz</a:t>
            </a:r>
            <a:r>
              <a:rPr lang="tr-TR" dirty="0" smtClean="0"/>
              <a:t> + </a:t>
            </a:r>
            <a:r>
              <a:rPr lang="tr-TR" dirty="0" err="1" smtClean="0"/>
              <a:t>galaktoz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i="1" dirty="0" err="1" smtClean="0"/>
              <a:t>Str</a:t>
            </a:r>
            <a:r>
              <a:rPr lang="tr-TR" i="1" dirty="0" smtClean="0"/>
              <a:t>. thermophilus </a:t>
            </a:r>
            <a:r>
              <a:rPr lang="tr-TR" dirty="0" smtClean="0"/>
              <a:t>kökenli </a:t>
            </a:r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gal</a:t>
            </a:r>
            <a:r>
              <a:rPr lang="tr-TR" dirty="0" smtClean="0"/>
              <a:t> 105 </a:t>
            </a:r>
            <a:r>
              <a:rPr lang="tr-TR" dirty="0" err="1" smtClean="0"/>
              <a:t>kDa</a:t>
            </a:r>
            <a:r>
              <a:rPr lang="tr-TR" dirty="0" smtClean="0"/>
              <a:t> molekül ağırlığındandır ve </a:t>
            </a:r>
            <a:r>
              <a:rPr lang="tr-TR" dirty="0" err="1" smtClean="0"/>
              <a:t>kromozomal</a:t>
            </a:r>
            <a:r>
              <a:rPr lang="tr-TR" dirty="0" smtClean="0"/>
              <a:t> DNA’nın 3.85 </a:t>
            </a:r>
            <a:r>
              <a:rPr lang="tr-TR" dirty="0" err="1" smtClean="0"/>
              <a:t>kb</a:t>
            </a:r>
            <a:r>
              <a:rPr lang="tr-TR" dirty="0" smtClean="0"/>
              <a:t> </a:t>
            </a:r>
            <a:r>
              <a:rPr lang="tr-TR" dirty="0" smtClean="0"/>
              <a:t>bölgesinde lokalize olmuştur</a:t>
            </a: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2411760" y="3140968"/>
            <a:ext cx="21602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512064"/>
            <a:ext cx="8352928" cy="914400"/>
          </a:xfrm>
        </p:spPr>
        <p:txBody>
          <a:bodyPr/>
          <a:lstStyle/>
          <a:p>
            <a:r>
              <a:rPr lang="tr-TR" sz="3200" b="1" dirty="0" smtClean="0">
                <a:solidFill>
                  <a:srgbClr val="FFFF00"/>
                </a:solidFill>
              </a:rPr>
              <a:t>Laktoz, </a:t>
            </a:r>
            <a:r>
              <a:rPr lang="tr-TR" sz="3200" b="1" dirty="0" err="1" smtClean="0">
                <a:solidFill>
                  <a:srgbClr val="FFFF00"/>
                </a:solidFill>
              </a:rPr>
              <a:t>glukoz</a:t>
            </a:r>
            <a:r>
              <a:rPr lang="tr-TR" sz="3200" b="1" dirty="0" smtClean="0">
                <a:solidFill>
                  <a:srgbClr val="FFFF00"/>
                </a:solidFill>
              </a:rPr>
              <a:t>, </a:t>
            </a:r>
            <a:r>
              <a:rPr lang="tr-TR" sz="3200" b="1" dirty="0" err="1" smtClean="0">
                <a:solidFill>
                  <a:srgbClr val="FFFF00"/>
                </a:solidFill>
              </a:rPr>
              <a:t>galaktoz</a:t>
            </a:r>
            <a:r>
              <a:rPr lang="tr-TR" sz="3200" b="1" dirty="0" smtClean="0">
                <a:solidFill>
                  <a:srgbClr val="FFFF00"/>
                </a:solidFill>
              </a:rPr>
              <a:t> </a:t>
            </a:r>
            <a:r>
              <a:rPr lang="tr-TR" sz="3200" b="1" dirty="0" smtClean="0">
                <a:solidFill>
                  <a:srgbClr val="FFFF00"/>
                </a:solidFill>
              </a:rPr>
              <a:t>metabolizması </a:t>
            </a:r>
            <a:r>
              <a:rPr lang="tr-TR" sz="3200" b="1" dirty="0" smtClean="0">
                <a:solidFill>
                  <a:srgbClr val="FFFF00"/>
                </a:solidFill>
              </a:rPr>
              <a:t>(</a:t>
            </a:r>
            <a:r>
              <a:rPr lang="tr-TR" sz="3200" b="1" i="1" dirty="0" err="1" smtClean="0">
                <a:solidFill>
                  <a:srgbClr val="FFFF00"/>
                </a:solidFill>
              </a:rPr>
              <a:t>Str</a:t>
            </a:r>
            <a:r>
              <a:rPr lang="tr-TR" sz="3200" b="1" i="1" dirty="0" smtClean="0">
                <a:solidFill>
                  <a:srgbClr val="FFFF00"/>
                </a:solidFill>
              </a:rPr>
              <a:t>. thermophilus</a:t>
            </a:r>
            <a:r>
              <a:rPr lang="tr-TR" sz="3200" b="1" dirty="0" smtClean="0">
                <a:solidFill>
                  <a:srgbClr val="FFFF00"/>
                </a:solidFill>
              </a:rPr>
              <a:t>)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83560"/>
            <a:ext cx="8147248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2. basamak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Glukoz</a:t>
            </a:r>
            <a:r>
              <a:rPr lang="tr-TR" dirty="0" smtClean="0"/>
              <a:t> EMP yolu ile </a:t>
            </a:r>
            <a:r>
              <a:rPr lang="tr-TR" dirty="0" err="1" smtClean="0"/>
              <a:t>pürivat</a:t>
            </a:r>
            <a:r>
              <a:rPr lang="tr-TR" dirty="0" smtClean="0"/>
              <a:t> ve laktik </a:t>
            </a:r>
            <a:r>
              <a:rPr lang="tr-TR" dirty="0" err="1" smtClean="0"/>
              <a:t>asite</a:t>
            </a:r>
            <a:r>
              <a:rPr lang="tr-TR" dirty="0" smtClean="0"/>
              <a:t> dönüştürülür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Galaktoz</a:t>
            </a:r>
            <a:r>
              <a:rPr lang="tr-TR" dirty="0" smtClean="0"/>
              <a:t> </a:t>
            </a:r>
            <a:r>
              <a:rPr lang="tr-TR" i="1" dirty="0" err="1" smtClean="0"/>
              <a:t>Str</a:t>
            </a:r>
            <a:r>
              <a:rPr lang="tr-TR" i="1" dirty="0" smtClean="0"/>
              <a:t>. </a:t>
            </a:r>
            <a:r>
              <a:rPr lang="tr-TR" i="1" dirty="0" err="1" smtClean="0"/>
              <a:t>thermophilus</a:t>
            </a:r>
            <a:r>
              <a:rPr lang="tr-TR" dirty="0" err="1" smtClean="0"/>
              <a:t>’un</a:t>
            </a:r>
            <a:r>
              <a:rPr lang="tr-TR" dirty="0" smtClean="0"/>
              <a:t> çoğu </a:t>
            </a:r>
            <a:r>
              <a:rPr lang="tr-TR" dirty="0" err="1" smtClean="0"/>
              <a:t>suşu</a:t>
            </a:r>
            <a:r>
              <a:rPr lang="tr-TR" dirty="0" smtClean="0"/>
              <a:t> </a:t>
            </a:r>
            <a:r>
              <a:rPr lang="tr-TR" dirty="0" err="1" smtClean="0"/>
              <a:t>tararfından</a:t>
            </a:r>
            <a:r>
              <a:rPr lang="tr-TR" dirty="0" smtClean="0"/>
              <a:t> kullanılmamaktadır </a:t>
            </a:r>
            <a:r>
              <a:rPr lang="tr-TR" dirty="0" smtClean="0">
                <a:latin typeface="Times New Roman"/>
                <a:cs typeface="Times New Roman"/>
              </a:rPr>
              <a:t>[ </a:t>
            </a:r>
            <a:r>
              <a:rPr lang="tr-TR" dirty="0" smtClean="0"/>
              <a:t>(</a:t>
            </a:r>
            <a:r>
              <a:rPr lang="tr-TR" dirty="0" err="1" smtClean="0"/>
              <a:t>Gal</a:t>
            </a:r>
            <a:r>
              <a:rPr lang="tr-TR" baseline="30000" dirty="0" smtClean="0"/>
              <a:t>-</a:t>
            </a:r>
            <a:r>
              <a:rPr lang="tr-TR" dirty="0" smtClean="0"/>
              <a:t>) suşlar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i="1" dirty="0" err="1" smtClean="0">
                <a:solidFill>
                  <a:srgbClr val="FFFF00"/>
                </a:solidFill>
              </a:rPr>
              <a:t>Str</a:t>
            </a:r>
            <a:r>
              <a:rPr lang="tr-TR" sz="3200" b="1" i="1" dirty="0" smtClean="0">
                <a:solidFill>
                  <a:srgbClr val="FFFF00"/>
                </a:solidFill>
              </a:rPr>
              <a:t>. themrophilus </a:t>
            </a:r>
            <a:r>
              <a:rPr lang="tr-TR" sz="3200" b="1" dirty="0" smtClean="0">
                <a:solidFill>
                  <a:srgbClr val="FFFF00"/>
                </a:solidFill>
              </a:rPr>
              <a:t>tarafından </a:t>
            </a:r>
            <a:r>
              <a:rPr lang="tr-TR" sz="3200" b="1" dirty="0" err="1" smtClean="0">
                <a:solidFill>
                  <a:srgbClr val="FFFF00"/>
                </a:solidFill>
              </a:rPr>
              <a:t>galaktoz</a:t>
            </a:r>
            <a:r>
              <a:rPr lang="tr-TR" sz="3200" b="1" dirty="0" smtClean="0">
                <a:solidFill>
                  <a:srgbClr val="FFFF00"/>
                </a:solidFill>
              </a:rPr>
              <a:t> metabolizması</a:t>
            </a:r>
            <a:endParaRPr lang="tr-TR" sz="3200" b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err="1" smtClean="0"/>
              <a:t>Leloir</a:t>
            </a:r>
            <a:r>
              <a:rPr lang="tr-TR" dirty="0" smtClean="0"/>
              <a:t> yolu ile </a:t>
            </a:r>
            <a:r>
              <a:rPr lang="tr-TR" dirty="0" err="1" smtClean="0"/>
              <a:t>galaktoz</a:t>
            </a:r>
            <a:r>
              <a:rPr lang="tr-TR" dirty="0" smtClean="0"/>
              <a:t> metabolizması</a:t>
            </a:r>
          </a:p>
          <a:p>
            <a:endParaRPr lang="tr-TR" dirty="0" smtClean="0"/>
          </a:p>
          <a:p>
            <a:r>
              <a:rPr lang="tr-TR" dirty="0" smtClean="0"/>
              <a:t>Ortamda laktoz konsantrasyonu yetersiz ise (&lt;4 mM) </a:t>
            </a:r>
            <a:r>
              <a:rPr lang="tr-TR" dirty="0" err="1" smtClean="0"/>
              <a:t>Gal</a:t>
            </a:r>
            <a:r>
              <a:rPr lang="tr-TR" baseline="30000" dirty="0" smtClean="0"/>
              <a:t>-</a:t>
            </a:r>
            <a:r>
              <a:rPr lang="tr-TR" dirty="0" smtClean="0"/>
              <a:t> suşlar </a:t>
            </a:r>
            <a:r>
              <a:rPr lang="tr-TR" dirty="0" err="1" smtClean="0"/>
              <a:t>galaktozu</a:t>
            </a:r>
            <a:r>
              <a:rPr lang="tr-TR" dirty="0" smtClean="0"/>
              <a:t> </a:t>
            </a:r>
            <a:r>
              <a:rPr lang="tr-TR" dirty="0" err="1" smtClean="0"/>
              <a:t>metabolize</a:t>
            </a:r>
            <a:r>
              <a:rPr lang="tr-TR" dirty="0" smtClean="0"/>
              <a:t> etmek üzere </a:t>
            </a:r>
            <a:r>
              <a:rPr lang="tr-TR" dirty="0" err="1" smtClean="0"/>
              <a:t>regüle</a:t>
            </a:r>
            <a:r>
              <a:rPr lang="tr-TR" dirty="0" smtClean="0"/>
              <a:t> olurlar</a:t>
            </a:r>
          </a:p>
          <a:p>
            <a:endParaRPr lang="tr-TR" dirty="0" smtClean="0"/>
          </a:p>
          <a:p>
            <a:r>
              <a:rPr lang="tr-TR" dirty="0" smtClean="0"/>
              <a:t>Laktoz &lt;4 mM koşulunda </a:t>
            </a:r>
            <a:r>
              <a:rPr lang="tr-TR" dirty="0" err="1" smtClean="0"/>
              <a:t>galaktokinaz</a:t>
            </a:r>
            <a:r>
              <a:rPr lang="tr-TR" dirty="0" smtClean="0"/>
              <a:t> aktivitesi 9-10 kat artar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i="1" dirty="0" err="1" smtClean="0">
                <a:solidFill>
                  <a:srgbClr val="FFFF00"/>
                </a:solidFill>
              </a:rPr>
              <a:t>Lb</a:t>
            </a:r>
            <a:r>
              <a:rPr lang="tr-TR" sz="2800" b="1" i="1" dirty="0" smtClean="0">
                <a:solidFill>
                  <a:srgbClr val="FFFF00"/>
                </a:solidFill>
              </a:rPr>
              <a:t>. bulgaricus</a:t>
            </a:r>
            <a:r>
              <a:rPr lang="tr-TR" sz="2800" b="1" dirty="0" smtClean="0">
                <a:solidFill>
                  <a:srgbClr val="FFFF00"/>
                </a:solidFill>
              </a:rPr>
              <a:t> </a:t>
            </a:r>
            <a:r>
              <a:rPr lang="tr-TR" sz="2800" b="1" dirty="0" smtClean="0">
                <a:solidFill>
                  <a:srgbClr val="FFFF00"/>
                </a:solidFill>
              </a:rPr>
              <a:t>tarafından hücre içerisine laktoz ve </a:t>
            </a:r>
            <a:r>
              <a:rPr lang="tr-TR" sz="2800" b="1" dirty="0" err="1" smtClean="0">
                <a:solidFill>
                  <a:srgbClr val="FFFF00"/>
                </a:solidFill>
              </a:rPr>
              <a:t>galaktoz</a:t>
            </a:r>
            <a:r>
              <a:rPr lang="tr-TR" sz="2800" b="1" dirty="0" smtClean="0">
                <a:solidFill>
                  <a:srgbClr val="FFFF00"/>
                </a:solidFill>
              </a:rPr>
              <a:t> transferi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916832"/>
            <a:ext cx="7772400" cy="4572000"/>
          </a:xfrm>
        </p:spPr>
        <p:txBody>
          <a:bodyPr/>
          <a:lstStyle/>
          <a:p>
            <a:r>
              <a:rPr lang="tr-TR" dirty="0" err="1" smtClean="0"/>
              <a:t>Glukoz</a:t>
            </a:r>
            <a:r>
              <a:rPr lang="tr-TR" dirty="0" smtClean="0"/>
              <a:t> hücre içerisine PTS sistemi benzeri bir sistemle alınmaktadır</a:t>
            </a:r>
          </a:p>
          <a:p>
            <a:endParaRPr lang="tr-TR" dirty="0" smtClean="0"/>
          </a:p>
          <a:p>
            <a:r>
              <a:rPr lang="tr-TR" dirty="0" err="1" smtClean="0"/>
              <a:t>Galaktoz</a:t>
            </a:r>
            <a:r>
              <a:rPr lang="tr-TR" dirty="0" smtClean="0"/>
              <a:t> ve laktoz ise </a:t>
            </a:r>
            <a:r>
              <a:rPr lang="tr-TR" dirty="0" err="1" smtClean="0"/>
              <a:t>permeaz</a:t>
            </a:r>
            <a:r>
              <a:rPr lang="tr-TR" dirty="0" smtClean="0"/>
              <a:t> sistemi aracılığı ile hücre içerisine girer</a:t>
            </a:r>
          </a:p>
          <a:p>
            <a:endParaRPr lang="tr-TR" dirty="0" smtClean="0"/>
          </a:p>
          <a:p>
            <a:r>
              <a:rPr lang="tr-TR" i="1" dirty="0" err="1" smtClean="0"/>
              <a:t>Lb</a:t>
            </a:r>
            <a:r>
              <a:rPr lang="tr-TR" i="1" dirty="0" smtClean="0"/>
              <a:t>. bulgaricus</a:t>
            </a:r>
            <a:r>
              <a:rPr lang="tr-TR" dirty="0" smtClean="0"/>
              <a:t> hem </a:t>
            </a:r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gal</a:t>
            </a:r>
            <a:r>
              <a:rPr lang="tr-TR" dirty="0" smtClean="0"/>
              <a:t> hem de P-</a:t>
            </a:r>
            <a:r>
              <a:rPr lang="el-GR" dirty="0" smtClean="0"/>
              <a:t> </a:t>
            </a:r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gal</a:t>
            </a:r>
            <a:r>
              <a:rPr lang="tr-TR" dirty="0" smtClean="0"/>
              <a:t> aktivitesine sahiptir</a:t>
            </a:r>
            <a:endParaRPr lang="tr-TR" dirty="0" smtClean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225</TotalTime>
  <Words>459</Words>
  <Application>Microsoft Office PowerPoint</Application>
  <PresentationFormat>Ekran Gösterisi (4:3)</PresentationFormat>
  <Paragraphs>103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Metro</vt:lpstr>
      <vt:lpstr>Yoğurt BİyokİmyasI</vt:lpstr>
      <vt:lpstr>Yoğurt bakterilerinin metabolik aktiviteleri</vt:lpstr>
      <vt:lpstr>Karbonhidrat metabolizması-  Laktik asit üretimi</vt:lpstr>
      <vt:lpstr>Hücre içerisine laktoz ve galaktoz transferi</vt:lpstr>
      <vt:lpstr>Str. thermophilus tarafından hücre içerisine laktoz ve galaktoz transferi</vt:lpstr>
      <vt:lpstr>Laktoz, glukoz, galaktoz metabolizması (Str. thermophilus)</vt:lpstr>
      <vt:lpstr>Laktoz, glukoz, galaktoz metabolizması (Str. thermophilus)</vt:lpstr>
      <vt:lpstr>Str. themrophilus tarafından galaktoz metabolizması</vt:lpstr>
      <vt:lpstr>Lb. bulgaricus tarafından hücre içerisine laktoz ve galaktoz transferi</vt:lpstr>
      <vt:lpstr>Laktoz, glukoz, galaktoz metabolizması (Lb. bulgaricus)</vt:lpstr>
      <vt:lpstr>Slayt 11</vt:lpstr>
      <vt:lpstr>Laktik asit izomerleri</vt:lpstr>
      <vt:lpstr>Laktik asit izomeri</vt:lpstr>
      <vt:lpstr>Laktik asit izomeri</vt:lpstr>
      <vt:lpstr>Karbonhidrat metabolizması-  Aroma bileşenleri sentezi</vt:lpstr>
      <vt:lpstr>Slayt 16</vt:lpstr>
      <vt:lpstr>Slayt 17</vt:lpstr>
      <vt:lpstr>Karbonhidrat metabolizması-  Polisakkarit sentezi</vt:lpstr>
      <vt:lpstr>Polisakkarit türleri</vt:lpstr>
      <vt:lpstr>Polisakkarit üretimi</vt:lpstr>
      <vt:lpstr>Slayt 21</vt:lpstr>
      <vt:lpstr>Slayt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Yoğurt BİyokİmyasI</dc:title>
  <dc:creator>Adabarbaros</dc:creator>
  <cp:lastModifiedBy>Adabarbaros</cp:lastModifiedBy>
  <cp:revision>22</cp:revision>
  <dcterms:created xsi:type="dcterms:W3CDTF">2013-04-08T07:09:04Z</dcterms:created>
  <dcterms:modified xsi:type="dcterms:W3CDTF">2013-04-08T10:54:18Z</dcterms:modified>
</cp:coreProperties>
</file>