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86" r:id="rId3"/>
    <p:sldId id="257" r:id="rId4"/>
    <p:sldId id="259" r:id="rId5"/>
    <p:sldId id="281" r:id="rId6"/>
    <p:sldId id="289" r:id="rId7"/>
    <p:sldId id="290" r:id="rId8"/>
    <p:sldId id="291" r:id="rId9"/>
    <p:sldId id="292" r:id="rId10"/>
    <p:sldId id="293" r:id="rId11"/>
    <p:sldId id="294" r:id="rId12"/>
    <p:sldId id="300" r:id="rId13"/>
    <p:sldId id="282" r:id="rId14"/>
    <p:sldId id="284" r:id="rId15"/>
    <p:sldId id="262" r:id="rId16"/>
    <p:sldId id="297" r:id="rId17"/>
    <p:sldId id="295" r:id="rId18"/>
    <p:sldId id="299" r:id="rId19"/>
    <p:sldId id="296" r:id="rId20"/>
    <p:sldId id="301" r:id="rId21"/>
    <p:sldId id="298" r:id="rId22"/>
    <p:sldId id="303" r:id="rId23"/>
    <p:sldId id="304" r:id="rId24"/>
    <p:sldId id="285" r:id="rId25"/>
    <p:sldId id="263" r:id="rId26"/>
    <p:sldId id="265" r:id="rId27"/>
    <p:sldId id="264" r:id="rId28"/>
    <p:sldId id="271" r:id="rId29"/>
    <p:sldId id="268" r:id="rId30"/>
    <p:sldId id="269" r:id="rId31"/>
    <p:sldId id="273" r:id="rId32"/>
    <p:sldId id="305" r:id="rId33"/>
    <p:sldId id="28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tr-T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tr-T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Click to edit Master text styles</a:t>
            </a:r>
          </a:p>
          <a:p>
            <a:pPr lvl="1"/>
            <a:r>
              <a:rPr lang="en-US" altLang="tr-TR" smtClean="0"/>
              <a:t>Second level</a:t>
            </a:r>
          </a:p>
          <a:p>
            <a:pPr lvl="2"/>
            <a:r>
              <a:rPr lang="en-US" altLang="tr-TR" smtClean="0"/>
              <a:t>Third level</a:t>
            </a:r>
          </a:p>
          <a:p>
            <a:pPr lvl="3"/>
            <a:r>
              <a:rPr lang="en-US" altLang="tr-TR" smtClean="0"/>
              <a:t>Fourth level</a:t>
            </a:r>
          </a:p>
          <a:p>
            <a:pPr lvl="4"/>
            <a:r>
              <a:rPr lang="en-US" altLang="tr-TR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tr-T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DA7A74-E8CC-4467-A0FD-EC083B43EA2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08101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219200"/>
            <a:ext cx="6934200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7200">
                <a:solidFill>
                  <a:schemeClr val="accent2"/>
                </a:solidFill>
              </a:defRPr>
            </a:lvl1pPr>
          </a:lstStyle>
          <a:p>
            <a:pPr lvl="0"/>
            <a:r>
              <a:rPr lang="tr-TR" altLang="tr-TR" noProof="0" smtClean="0"/>
              <a:t>Asıl başlık stili için tıklatın</a:t>
            </a:r>
            <a:endParaRPr lang="en-US" altLang="tr-TR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1430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pPr lvl="0"/>
            <a:r>
              <a:rPr lang="tr-TR" altLang="tr-TR" noProof="0" smtClean="0"/>
              <a:t>Asıl alt başlık stilini düzenlemek için tıklatın</a:t>
            </a:r>
            <a:endParaRPr lang="en-US" altLang="tr-TR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B03355B-6686-4FAD-AD3C-5B504029D611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F3C3C2D-DED6-4E69-A5F1-8F91167F50B8}" type="slidenum">
              <a:rPr lang="en-US" altLang="tr-TR"/>
              <a:pPr/>
              <a:t>‹#›</a:t>
            </a:fld>
            <a:endParaRPr lang="en-US" alt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ADD94B-6AE1-4E7B-AA49-CD2688B55EA0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9BFCD-B537-465E-B23B-E724E1850493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9321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13556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1355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EF102-73E8-40FE-9533-0F274D092C13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46B12-ACD7-42BC-A8B0-0F80A7861D4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95077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637C4-E6EE-4BD6-8F70-0A3152B59B23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7940C-5235-4E64-A1F9-55245E8EBAC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7575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519CA4-324B-45DD-8804-96687E7C49E3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C9A75-85CF-4F5D-BB9B-2379CA3587EF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64766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2933700" cy="3810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2933700" cy="3810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26670-9A16-4BA1-A828-30EF879FCB87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105CD-39C0-4C29-BBC5-3F32B3D217E2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09818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33714-FB31-46D1-8FEA-62223F02DBEA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702FD-0FF1-4F84-9F0C-5110C3EFF35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90813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B36E3F-1AB9-44AD-8567-C040BFFDBC7F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A1B92-5866-4C79-9E3E-F2A582E6CEFD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43109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242B66-0835-47B6-8DE4-4A6C70F1EB89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4ADD-FDF5-4D87-B911-0599F73F88AF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24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D04F1-DD57-4277-B80F-4EC4B7EF5EF6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22304-EC2D-4D5F-B441-65AEA9768065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2255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83B2CE-0AE7-46C7-883A-295383C6129C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E24AC-9277-4E83-8473-6A14DCF22B8A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2727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600200"/>
            <a:ext cx="6019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3DA3EAB-5F5A-4990-A290-80C2B5E08F59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tr-TR"/>
              <a:t>copyright 2006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FB2BF7-1964-45BD-8A63-B79CFD2DFFAF}" type="slidenum">
              <a:rPr lang="en-US" altLang="tr-TR"/>
              <a:pPr/>
              <a:t>‹#›</a:t>
            </a:fld>
            <a:endParaRPr lang="en-US" altLang="tr-TR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  <a:endParaRPr lang="en-US" altLang="tr-T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ndy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4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3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dorfkindergarten-bad-nauheim.de/inhalt/raumgestaltung/" TargetMode="External"/><Relationship Id="rId2" Type="http://schemas.openxmlformats.org/officeDocument/2006/relationships/hyperlink" Target="http://www.waldorfschule-frankfurt.de/kindergarten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86000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tr-TR" altLang="tr-TR" sz="1800" dirty="0" smtClean="0">
                <a:solidFill>
                  <a:schemeClr val="tx2"/>
                </a:solidFill>
              </a:rPr>
              <a:t> </a:t>
            </a:r>
            <a:r>
              <a:rPr lang="tr-TR" altLang="tr-TR" sz="1800" b="1" dirty="0" smtClean="0">
                <a:solidFill>
                  <a:schemeClr val="tx2"/>
                </a:solidFill>
              </a:rPr>
              <a:t>Ankara Üniversitesi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tr-TR" altLang="tr-TR" sz="1800" b="1" dirty="0" smtClean="0">
                <a:solidFill>
                  <a:schemeClr val="tx2"/>
                </a:solidFill>
              </a:rPr>
              <a:t>Okul Öncesi Eğitimi Anabilim Dalı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tr-TR" altLang="tr-TR" sz="1800" b="1" dirty="0" smtClean="0">
                <a:solidFill>
                  <a:schemeClr val="tx2"/>
                </a:solidFill>
              </a:rPr>
              <a:t>AOÖ-304 Özel Öğretim Yöntemleri II</a:t>
            </a:r>
            <a:r>
              <a:rPr lang="tr-TR" altLang="tr-TR" sz="1800" b="1" dirty="0" smtClean="0"/>
              <a:t> </a:t>
            </a:r>
            <a:endParaRPr lang="tr-TR" altLang="tr-TR" sz="1800" b="1" dirty="0"/>
          </a:p>
        </p:txBody>
      </p:sp>
      <p:sp>
        <p:nvSpPr>
          <p:cNvPr id="3" name="Dikdörtgen 2"/>
          <p:cNvSpPr/>
          <p:nvPr/>
        </p:nvSpPr>
        <p:spPr>
          <a:xfrm>
            <a:off x="1259632" y="2991435"/>
            <a:ext cx="6648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WALDORF YAKLAŞIMI</a:t>
            </a:r>
            <a:endParaRPr lang="tr-TR" sz="3600" dirty="0">
              <a:latin typeface="Gill Sans MT" panose="020B0502020104020203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359356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altLang="tr-TR" b="1" dirty="0">
                <a:solidFill>
                  <a:srgbClr val="FF0000"/>
                </a:solidFill>
              </a:rPr>
              <a:t>Yrd. Doç. Dr. Müge ŞEN</a:t>
            </a:r>
          </a:p>
          <a:p>
            <a:pPr algn="ctr">
              <a:defRPr/>
            </a:pPr>
            <a:r>
              <a:rPr lang="tr-TR" altLang="tr-TR" b="1" dirty="0">
                <a:solidFill>
                  <a:srgbClr val="FF0000"/>
                </a:solidFill>
              </a:rPr>
              <a:t>Arş. Gör. Nergiz TEKE</a:t>
            </a:r>
            <a:endParaRPr lang="en-US" alt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10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Eğitim Programı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Bu 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okullarda çocuklar </a:t>
            </a:r>
            <a:r>
              <a:rPr lang="tr-TR" sz="24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tv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 ve bilgisayarın olumsuz etkisinden korunmaktadır. </a:t>
            </a:r>
            <a:endParaRPr 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Sanatsal gelişim (Müzik, el sanatları ve diğer sanatlar için daha fazla vakit harcanıyor.)</a:t>
            </a:r>
          </a:p>
          <a:p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11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2688" y="1052736"/>
            <a:ext cx="686264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88" y="1052736"/>
            <a:ext cx="6862640" cy="496855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4255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Doğa sevgisi öğretilmeye be doğayla bütünleşme sağlanmaya çalışılır.</a:t>
            </a:r>
          </a:p>
          <a:p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12</a:t>
            </a:fld>
            <a:endParaRPr lang="en-US" altLang="tr-TR"/>
          </a:p>
        </p:txBody>
      </p:sp>
      <p:pic>
        <p:nvPicPr>
          <p:cNvPr id="7" name="Resim 6" descr="Görüntünün olası içeriği: bir veya daha fazla kişi, ağaç, çocuk ve açık hav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8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13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Eğitim Programı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43608" y="1395183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«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Breathing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out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» - «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Breathing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in»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Büyük grup saati (Oyunlar, şarkılar, grup oyunları)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Bahçe oyunları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Hikaye-masal anlatımı</a:t>
            </a:r>
          </a:p>
          <a:p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14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Eğitim Programı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pPr algn="just"/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Çocuklar etkinliğe katılmak için zorlanmazlar.</a:t>
            </a:r>
          </a:p>
          <a:p>
            <a:pPr algn="just"/>
            <a:r>
              <a:rPr lang="tr-TR" altLang="tr-TR" sz="24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Sorumluluk-öz düzenleme </a:t>
            </a:r>
          </a:p>
          <a:p>
            <a:pPr algn="just"/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Anaokulundan – 13 yaşa kadar </a:t>
            </a:r>
          </a:p>
          <a:p>
            <a:pPr algn="just"/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 algn="just">
              <a:buNone/>
            </a:pPr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0" indent="0" algn="just">
              <a:buNone/>
            </a:pPr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endParaRPr lang="tr-TR" alt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15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Eğitim Ortamı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Çevre-çocuk, çocuk-çevre</a:t>
            </a:r>
          </a:p>
          <a:p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16</a:t>
            </a:fld>
            <a:endParaRPr lang="en-US" altLang="tr-TR"/>
          </a:p>
        </p:txBody>
      </p:sp>
      <p:pic>
        <p:nvPicPr>
          <p:cNvPr id="7" name="Resim 6" descr="http://www.waldorfschule-frankfurt.de/media/fotos/Kita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ikdörtgen 7"/>
          <p:cNvSpPr/>
          <p:nvPr/>
        </p:nvSpPr>
        <p:spPr>
          <a:xfrm>
            <a:off x="0" y="6075144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Waldorf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anaokullarında, duvarlar parlak renklerle boyanmış, perdeler doğal elyaftan, masa ve sandalyeler sağlam tahtadan yapılmıştır </a:t>
            </a:r>
          </a:p>
        </p:txBody>
      </p:sp>
    </p:spTree>
    <p:extLst>
      <p:ext uri="{BB962C8B-B14F-4D97-AF65-F5344CB8AC3E}">
        <p14:creationId xmlns:p14="http://schemas.microsoft.com/office/powerpoint/2010/main" val="516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17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475654" y="1052736"/>
            <a:ext cx="6264697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11266" name="Picture 2" descr="https://1.cdn.edl.io/JiJyuvp4bCZ6ficyiC4bKYG8OX7alyEBYboUjU84xNsZ1cM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052736"/>
            <a:ext cx="62646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0" y="6027003"/>
            <a:ext cx="925252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Materyaller açık uçludur.</a:t>
            </a:r>
          </a:p>
          <a:p>
            <a:endParaRPr 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18</a:t>
            </a:fld>
            <a:endParaRPr lang="en-US" altLang="tr-TR"/>
          </a:p>
        </p:txBody>
      </p:sp>
      <p:pic>
        <p:nvPicPr>
          <p:cNvPr id="7" name="Resim 6" descr="https://1.cdn.edl.io/fNkrwih6h7iwnY3W0uhq7VnurOq6Q3c5MpLujg9mLIdlcBKY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19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87624" y="1052736"/>
            <a:ext cx="7288423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" y="0"/>
            <a:ext cx="91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86000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tr-TR" altLang="tr-TR" sz="1800" dirty="0" smtClean="0">
                <a:solidFill>
                  <a:schemeClr val="tx2"/>
                </a:solidFill>
              </a:rPr>
              <a:t> </a:t>
            </a:r>
            <a:endParaRPr lang="tr-TR" altLang="tr-TR" sz="1800" b="1" dirty="0"/>
          </a:p>
        </p:txBody>
      </p:sp>
      <p:sp>
        <p:nvSpPr>
          <p:cNvPr id="3" name="Dikdörtgen 2"/>
          <p:cNvSpPr/>
          <p:nvPr/>
        </p:nvSpPr>
        <p:spPr>
          <a:xfrm>
            <a:off x="1547664" y="1692003"/>
            <a:ext cx="6120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latin typeface="Gill Sans MT" panose="020B0502020104020203" pitchFamily="34" charset="0"/>
              </a:rPr>
              <a:t>«Çocukları </a:t>
            </a:r>
            <a:r>
              <a:rPr lang="tr-TR" sz="3600" dirty="0">
                <a:latin typeface="Gill Sans MT" panose="020B0502020104020203" pitchFamily="34" charset="0"/>
              </a:rPr>
              <a:t>saygıyla kabul edin, sevgiyle eğitin ve geleceğe özgürce </a:t>
            </a:r>
            <a:r>
              <a:rPr lang="tr-TR" sz="3600" dirty="0" smtClean="0">
                <a:latin typeface="Gill Sans MT" panose="020B0502020104020203" pitchFamily="34" charset="0"/>
              </a:rPr>
              <a:t>yollayın»</a:t>
            </a:r>
          </a:p>
          <a:p>
            <a:endParaRPr lang="tr-TR" sz="3600" dirty="0" smtClean="0">
              <a:latin typeface="Gill Sans MT" panose="020B0502020104020203" pitchFamily="34" charset="0"/>
            </a:endParaRPr>
          </a:p>
          <a:p>
            <a:pPr algn="r"/>
            <a:r>
              <a:rPr lang="tr-TR" sz="3600" dirty="0" err="1" smtClean="0">
                <a:latin typeface="Gill Sans MT" panose="020B0502020104020203" pitchFamily="34" charset="0"/>
              </a:rPr>
              <a:t>Rudolf</a:t>
            </a:r>
            <a:r>
              <a:rPr lang="tr-TR" sz="3600" dirty="0" smtClean="0">
                <a:latin typeface="Gill Sans MT" panose="020B0502020104020203" pitchFamily="34" charset="0"/>
              </a:rPr>
              <a:t> </a:t>
            </a:r>
            <a:r>
              <a:rPr lang="tr-TR" sz="3600" dirty="0" err="1" smtClean="0">
                <a:latin typeface="Gill Sans MT" panose="020B0502020104020203" pitchFamily="34" charset="0"/>
              </a:rPr>
              <a:t>Steiner</a:t>
            </a:r>
            <a:endParaRPr lang="tr-TR" sz="3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20</a:t>
            </a:fld>
            <a:endParaRPr lang="en-US" altLang="tr-TR"/>
          </a:p>
        </p:txBody>
      </p:sp>
      <p:pic>
        <p:nvPicPr>
          <p:cNvPr id="7" name="Resim 6" descr="http://www.waldorfschule-frankfurt.de/media/fotos/Kita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ikdörtgen 7"/>
          <p:cNvSpPr/>
          <p:nvPr/>
        </p:nvSpPr>
        <p:spPr>
          <a:xfrm>
            <a:off x="0" y="593106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Bu okullarda doğal malzemelerin kullanımı tercih edilmekte okullarda plastik ve sentetik malzeme ve materyaller kullanılmamaktadır. </a:t>
            </a:r>
          </a:p>
          <a:p>
            <a:endParaRPr lang="tr-TR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21</a:t>
            </a:fld>
            <a:endParaRPr lang="en-US" altLang="tr-TR"/>
          </a:p>
        </p:txBody>
      </p:sp>
      <p:pic>
        <p:nvPicPr>
          <p:cNvPr id="7" name="Resim 6" descr="https://1.cdn.edl.io/UoDyvMm9tz36IIHiOvoeJroaqYeFFG2C5MUGQaCQOfnndkI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6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22</a:t>
            </a:fld>
            <a:endParaRPr lang="en-US" altLang="tr-TR"/>
          </a:p>
        </p:txBody>
      </p:sp>
      <p:pic>
        <p:nvPicPr>
          <p:cNvPr id="7" name="Resim 6" descr="http://www.waldorfschule-frankfurt.de/media/fotos/Kita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23</a:t>
            </a:fld>
            <a:endParaRPr lang="en-US" altLang="tr-TR"/>
          </a:p>
        </p:txBody>
      </p:sp>
      <p:pic>
        <p:nvPicPr>
          <p:cNvPr id="7" name="Resim 6" descr="http://www.waldorfschule-frankfurt.de/media/fotos/Kita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4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24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Eğitim Ortamı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Odaların </a:t>
            </a:r>
            <a:r>
              <a:rPr lang="tr-TR" sz="2400" dirty="0">
                <a:solidFill>
                  <a:srgbClr val="C00000"/>
                </a:solidFill>
                <a:latin typeface="Gill Sans MT" panose="020B0502020104020203" pitchFamily="34" charset="0"/>
              </a:rPr>
              <a:t>mevsimler, dini bayramlar, festivaller 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gibi o an çalışılan konuyu yansıtmasına önem 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verilmektedir.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Odalar 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genellikle çocuklar tarafından yapılmış resimlerle dekore 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edilmektedir.</a:t>
            </a:r>
          </a:p>
        </p:txBody>
      </p:sp>
    </p:spTree>
    <p:extLst>
      <p:ext uri="{BB962C8B-B14F-4D97-AF65-F5344CB8AC3E}">
        <p14:creationId xmlns:p14="http://schemas.microsoft.com/office/powerpoint/2010/main" val="33411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25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Öğretmen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Okulda almış oldukları eğitimin yanında </a:t>
            </a:r>
            <a:r>
              <a:rPr lang="tr-TR" altLang="tr-TR" sz="24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3 yıl </a:t>
            </a:r>
            <a:r>
              <a:rPr lang="tr-TR" altLang="tr-TR" sz="2400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Waldorf</a:t>
            </a:r>
            <a:r>
              <a:rPr lang="tr-TR" altLang="tr-TR" sz="24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Pedogojisi</a:t>
            </a:r>
            <a:r>
              <a:rPr lang="tr-TR" altLang="tr-TR" sz="24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Eğitimi 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almaktadırlar.</a:t>
            </a:r>
          </a:p>
          <a:p>
            <a:endParaRPr lang="tr-TR" altLang="tr-TR" sz="2400" dirty="0" smtClean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26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Resim 6" descr="teacher leads young children in circle gam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kdörtgen 2"/>
          <p:cNvSpPr/>
          <p:nvPr/>
        </p:nvSpPr>
        <p:spPr>
          <a:xfrm>
            <a:off x="0" y="572347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altLang="tr-TR" sz="2400" dirty="0" smtClean="0">
                <a:latin typeface="Gill Sans MT" panose="020B0502020104020203" pitchFamily="34" charset="0"/>
              </a:rPr>
              <a:t>Hikaye anlatma, müzik, ritim oyunları, çizimler ve drama yoluyla heyecanlı öğrenmeler sunar.</a:t>
            </a:r>
          </a:p>
        </p:txBody>
      </p:sp>
    </p:spTree>
    <p:extLst>
      <p:ext uri="{BB962C8B-B14F-4D97-AF65-F5344CB8AC3E}">
        <p14:creationId xmlns:p14="http://schemas.microsoft.com/office/powerpoint/2010/main" val="33687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27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Aile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Aileler çocukların yaşamında kilit noktadır.</a:t>
            </a:r>
          </a:p>
        </p:txBody>
      </p:sp>
    </p:spTree>
    <p:extLst>
      <p:ext uri="{BB962C8B-B14F-4D97-AF65-F5344CB8AC3E}">
        <p14:creationId xmlns:p14="http://schemas.microsoft.com/office/powerpoint/2010/main" val="4393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28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29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8" y="9098"/>
            <a:ext cx="9158067" cy="68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dirty="0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3</a:t>
            </a:fld>
            <a:endParaRPr lang="en-US" altLang="tr-TR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Ortaya Çıkışı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Rudolf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Steiner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tarafından1919 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yılında i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lk </a:t>
            </a:r>
            <a:r>
              <a:rPr lang="tr-T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olarak Almanya’da uygulanmıştır</a:t>
            </a:r>
            <a:r>
              <a:rPr 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30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" y="0"/>
            <a:ext cx="9126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31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04811" y="1052736"/>
            <a:ext cx="7023573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42" name="Picture 2" descr="https://1.cdn.edl.io/fPP4zQPDbHLU2NZ7HJ3tYPSUqgRYyIzZ4gILNIvEC3cn9t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8" y="1"/>
            <a:ext cx="9157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6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37C4-E6EE-4BD6-8F70-0A3152B59B23}" type="datetime1">
              <a:rPr lang="en-US" altLang="tr-TR" smtClean="0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 smtClean="0"/>
              <a:t>copyright 2006 www.brainybetty.com</a:t>
            </a:r>
            <a:endParaRPr lang="en-US" alt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7940C-5235-4E64-A1F9-55245E8EBAC7}" type="slidenum">
              <a:rPr lang="en-US" altLang="tr-TR" smtClean="0"/>
              <a:pPr/>
              <a:t>32</a:t>
            </a:fld>
            <a:endParaRPr lang="en-US" altLang="tr-TR"/>
          </a:p>
        </p:txBody>
      </p:sp>
      <p:pic>
        <p:nvPicPr>
          <p:cNvPr id="8" name="Resim 7" descr="http://www.waldorfearlychildhood.org/images/banner_weca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11085" r="2602" b="-354"/>
          <a:stretch/>
        </p:blipFill>
        <p:spPr bwMode="auto">
          <a:xfrm>
            <a:off x="0" y="1196752"/>
            <a:ext cx="9144000" cy="4320480"/>
          </a:xfrm>
          <a:prstGeom prst="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73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33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692275"/>
            <a:ext cx="9144000" cy="6165726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Aktan 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Kerem, E.(2004). Erken çocukluk eğitiminde bir peri masalı: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Waldorf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okulları. 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Çoluk Çocuk Dergisi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,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6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(35), 22-25.</a:t>
            </a:r>
          </a:p>
          <a:p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Kotaman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, H. (2009).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Rudolf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Steiner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ve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Waldorf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okulu. 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Yüzüncü Yıl Üniversitesi Eğitim Fakültesi Dergisi, V1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(I), 174-194.</a:t>
            </a:r>
          </a:p>
          <a:p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Bayhan, P. </a:t>
            </a:r>
            <a:r>
              <a:rPr 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, Bencik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, S. (2008). Erken çocukluk dönemi programlarından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Waldorf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yaklaşımına genel bir bakış.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 Selçuk Üniversitesi Ahmet Keleşoğlu Eğitim Fakültesi Dergisi, 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(26), 15 -25.</a:t>
            </a:r>
          </a:p>
          <a:p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Kurtulmuş, Z.(2012).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Waldorf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yaklaşımı ve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Steiner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pedagojisi. F. Temel(Ed.), 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Erken çocukluk eğitiminde yaklaşımlar ve programla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r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 (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s.77-99).Ankara: Vize Yayıncılık</a:t>
            </a:r>
            <a:r>
              <a:rPr 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Acer, D.(2012).Erken Çocukluk eğitiminde fiziksel ortam ve özellikleri. İ.H. Diken.(Ed.), </a:t>
            </a:r>
            <a:r>
              <a:rPr lang="tr-TR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Erken çocukluk eğitimi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(s.388-390). Ankara: </a:t>
            </a:r>
            <a:r>
              <a:rPr lang="tr-TR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Pegem</a:t>
            </a:r>
            <a:r>
              <a:rPr lang="tr-TR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Akademi</a:t>
            </a:r>
            <a:r>
              <a:rPr 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r>
              <a:rPr lang="tr-TR" alt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Acer, D. (2016). Erken çocuklukta alternatif eğitim yaklaşımları: Münih örneği.  </a:t>
            </a:r>
            <a:r>
              <a:rPr lang="tr-TR" altLang="tr-TR" sz="20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Ç.Dinçer</a:t>
            </a:r>
            <a:r>
              <a:rPr lang="tr-TR" altLang="tr-TR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(Ed.). Gelişen Öğretmen Gelişen Öğrenci Sempozyumu Kitabı. Ankara: ANKÜ Yayınları</a:t>
            </a:r>
            <a:endParaRPr lang="tr-TR" altLang="tr-TR" sz="2000" dirty="0">
              <a:solidFill>
                <a:schemeClr val="tx1"/>
              </a:solidFill>
              <a:latin typeface="Gill Sans MT" panose="020B0502020104020203" pitchFamily="34" charset="0"/>
              <a:hlinkClick r:id="rId2"/>
            </a:endParaRPr>
          </a:p>
          <a:p>
            <a:r>
              <a:rPr lang="tr-TR" altLang="tr-TR" sz="2000" dirty="0" smtClean="0">
                <a:solidFill>
                  <a:schemeClr val="tx1"/>
                </a:solidFill>
                <a:latin typeface="Gill Sans MT" panose="020B0502020104020203" pitchFamily="34" charset="0"/>
                <a:hlinkClick r:id="rId2"/>
              </a:rPr>
              <a:t>http://www.waldorfschule-frankfurt.de/kindergarten.html</a:t>
            </a:r>
            <a:endParaRPr lang="tr-TR" altLang="tr-TR" sz="20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tr-TR" altLang="tr-TR" sz="2000" dirty="0" smtClean="0">
                <a:solidFill>
                  <a:schemeClr val="tx1"/>
                </a:solidFill>
                <a:latin typeface="Gill Sans MT" panose="020B0502020104020203" pitchFamily="34" charset="0"/>
                <a:hlinkClick r:id="rId3"/>
              </a:rPr>
              <a:t>http://www.waldorfkindergarten-bad-nauheim.de/inhalt/raumgestaltung/</a:t>
            </a:r>
            <a:endParaRPr lang="tr-TR" altLang="tr-TR" sz="20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tr-TR" altLang="tr-TR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43103" y="39340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Kaynaklar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4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Felsefesi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" y="0"/>
            <a:ext cx="9127318" cy="685799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6682" y="5516314"/>
            <a:ext cx="912731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400" dirty="0" err="1" smtClean="0">
                <a:effectLst/>
                <a:latin typeface="Gill Sans MT" panose="020B0502020104020203" pitchFamily="34" charset="0"/>
                <a:ea typeface="SimHei" panose="02010609060101010101" pitchFamily="49" charset="-122"/>
              </a:rPr>
              <a:t>Waldorf</a:t>
            </a:r>
            <a:r>
              <a:rPr lang="tr-TR" sz="2400" dirty="0" smtClean="0">
                <a:effectLst/>
                <a:latin typeface="Gill Sans MT" panose="020B0502020104020203" pitchFamily="34" charset="0"/>
                <a:ea typeface="SimHei" panose="02010609060101010101" pitchFamily="49" charset="-122"/>
              </a:rPr>
              <a:t> okulları, yapı olarak doğa ile iç içe olunabilecek, doğanın sunduğu imkanlardan faydalanılabilecek yerlerde kurulurlar. </a:t>
            </a:r>
            <a:endParaRPr lang="tr-TR" sz="2400" dirty="0">
              <a:latin typeface="Gill Sans MT" panose="020B0502020104020203" pitchFamily="34" charset="0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59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5</a:t>
            </a:fld>
            <a:endParaRPr lang="en-US" altLang="tr-T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52934"/>
          </a:xfrm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dirty="0" smtClean="0">
                <a:latin typeface="Gill Sans MT" panose="020B0502020104020203" pitchFamily="34" charset="0"/>
              </a:rPr>
              <a:t>Felsefesi</a:t>
            </a:r>
            <a:endParaRPr lang="tr-TR" altLang="tr-TR" dirty="0">
              <a:latin typeface="Gill Sans MT" panose="020B0502020104020203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6036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El sanatı ve beceri işleri ruhsal huzurun keşfi ve ruh ve kişisellik duygusunu geliştirir.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Çocuk merkezli 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Bağımsız okullar</a:t>
            </a:r>
          </a:p>
        </p:txBody>
      </p:sp>
    </p:spTree>
    <p:extLst>
      <p:ext uri="{BB962C8B-B14F-4D97-AF65-F5344CB8AC3E}">
        <p14:creationId xmlns:p14="http://schemas.microsoft.com/office/powerpoint/2010/main" val="2382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6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403648" y="1052736"/>
            <a:ext cx="6336704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336704" cy="496855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0" y="604255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Pratik beceriler (yemek pişirme, örgü örme, bahçe işleri, tahta ve materyal işleri)</a:t>
            </a:r>
          </a:p>
        </p:txBody>
      </p:sp>
    </p:spTree>
    <p:extLst>
      <p:ext uri="{BB962C8B-B14F-4D97-AF65-F5344CB8AC3E}">
        <p14:creationId xmlns:p14="http://schemas.microsoft.com/office/powerpoint/2010/main" val="34550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7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55576" y="1067006"/>
            <a:ext cx="756084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5608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8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3568" y="1052736"/>
            <a:ext cx="7746032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0" y="1052736"/>
            <a:ext cx="77152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231C-DE76-4FC1-9CDF-4C2A8E8C66B4}" type="datetime1">
              <a:rPr lang="en-US" altLang="tr-TR"/>
              <a:pPr/>
              <a:t>3/19/2018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tr-TR"/>
              <a:t>copyright 2006 www.brainybetty.com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D98F-2E0B-48E1-BCCA-FB35025FE00D}" type="slidenum">
              <a:rPr lang="en-US" altLang="tr-TR"/>
              <a:pPr/>
              <a:t>9</a:t>
            </a:fld>
            <a:endParaRPr lang="en-US" altLang="tr-T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4968552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Bnockv</a:t>
            </a:r>
            <a:r>
              <a:rPr lang="tr-TR" altLang="tr-TR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tr-TR" altLang="tr-TR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kc</a:t>
            </a:r>
            <a:endParaRPr lang="tr-TR" altLang="tr-TR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2629"/>
            <a:ext cx="8229600" cy="49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eması">
      <a:majorFont>
        <a:latin typeface="Andy"/>
        <a:ea typeface=""/>
        <a:cs typeface=""/>
      </a:majorFont>
      <a:minorFont>
        <a:latin typeface="An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eması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sty2</Template>
  <TotalTime>2197</TotalTime>
  <Words>659</Words>
  <Application>Microsoft Office PowerPoint</Application>
  <PresentationFormat>Ekran Gösterisi (4:3)</PresentationFormat>
  <Paragraphs>171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9" baseType="lpstr">
      <vt:lpstr>Andy</vt:lpstr>
      <vt:lpstr>Arial</vt:lpstr>
      <vt:lpstr>Gill Sans MT</vt:lpstr>
      <vt:lpstr>SimHei</vt:lpstr>
      <vt:lpstr>Wingdings 2</vt:lpstr>
      <vt:lpstr>Office Teması</vt:lpstr>
      <vt:lpstr>PowerPoint Sunusu</vt:lpstr>
      <vt:lpstr>PowerPoint Sunusu</vt:lpstr>
      <vt:lpstr>Ortaya Çıkışı</vt:lpstr>
      <vt:lpstr>Felsefesi</vt:lpstr>
      <vt:lpstr>Felsefesi</vt:lpstr>
      <vt:lpstr>PowerPoint Sunusu</vt:lpstr>
      <vt:lpstr>PowerPoint Sunusu</vt:lpstr>
      <vt:lpstr>PowerPoint Sunusu</vt:lpstr>
      <vt:lpstr>PowerPoint Sunusu</vt:lpstr>
      <vt:lpstr>Eğitim Programı</vt:lpstr>
      <vt:lpstr>PowerPoint Sunusu</vt:lpstr>
      <vt:lpstr>PowerPoint Sunusu</vt:lpstr>
      <vt:lpstr>Eğitim Programı</vt:lpstr>
      <vt:lpstr>Eğitim Programı</vt:lpstr>
      <vt:lpstr>Eğitim Ortamı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Eğitim Ortamı</vt:lpstr>
      <vt:lpstr>Öğretmen</vt:lpstr>
      <vt:lpstr>PowerPoint Sunusu</vt:lpstr>
      <vt:lpstr>Aile</vt:lpstr>
      <vt:lpstr>PowerPoint Sunusu</vt:lpstr>
      <vt:lpstr>PowerPoint Sunusu</vt:lpstr>
      <vt:lpstr>PowerPoint Sunusu</vt:lpstr>
      <vt:lpstr>PowerPoint Sunusu</vt:lpstr>
      <vt:lpstr>PowerPoint Sunusu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nergiz</dc:creator>
  <cp:lastModifiedBy>hakem</cp:lastModifiedBy>
  <cp:revision>41</cp:revision>
  <dcterms:created xsi:type="dcterms:W3CDTF">2017-03-21T19:00:48Z</dcterms:created>
  <dcterms:modified xsi:type="dcterms:W3CDTF">2018-03-18T21:48:07Z</dcterms:modified>
</cp:coreProperties>
</file>