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311" r:id="rId4"/>
    <p:sldId id="258" r:id="rId5"/>
    <p:sldId id="312" r:id="rId6"/>
    <p:sldId id="313" r:id="rId7"/>
    <p:sldId id="308" r:id="rId8"/>
    <p:sldId id="314" r:id="rId9"/>
    <p:sldId id="315" r:id="rId10"/>
    <p:sldId id="300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3" autoAdjust="0"/>
    <p:restoredTop sz="94660"/>
  </p:normalViewPr>
  <p:slideViewPr>
    <p:cSldViewPr snapToGrid="0">
      <p:cViewPr varScale="1">
        <p:scale>
          <a:sx n="86" d="100"/>
          <a:sy n="86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9CB99F-ABC4-48A2-AF43-4E0532DA682D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67FA6-F24F-4229-A7B0-BC8F25346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1837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46485" y="3567660"/>
            <a:ext cx="9144000" cy="706802"/>
          </a:xfrm>
        </p:spPr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 PN birleşimi (kristal diyot) ve diyotun yapısı, diyot karakteristiği, diyotlarda doğru ve ters </a:t>
            </a:r>
            <a:r>
              <a:rPr lang="tr-TR" dirty="0" err="1"/>
              <a:t>polarlama</a:t>
            </a:r>
            <a:r>
              <a:rPr lang="tr-TR" dirty="0"/>
              <a:t> 	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48852" y="4347147"/>
            <a:ext cx="9144000" cy="771763"/>
          </a:xfrm>
        </p:spPr>
        <p:txBody>
          <a:bodyPr/>
          <a:lstStyle/>
          <a:p>
            <a:r>
              <a:rPr lang="tr-TR" dirty="0"/>
              <a:t>NET 115- Temel </a:t>
            </a:r>
            <a:r>
              <a:rPr lang="tr-TR" dirty="0" smtClean="0"/>
              <a:t>Elektronik</a:t>
            </a:r>
          </a:p>
          <a:p>
            <a:r>
              <a:rPr lang="tr-TR" dirty="0" err="1" smtClean="0"/>
              <a:t>Ö</a:t>
            </a:r>
            <a:r>
              <a:rPr lang="tr-TR" cap="none" dirty="0" err="1" smtClean="0"/>
              <a:t>ğr</a:t>
            </a:r>
            <a:r>
              <a:rPr lang="tr-TR" dirty="0"/>
              <a:t>. G</a:t>
            </a:r>
            <a:r>
              <a:rPr lang="tr-TR" cap="none" dirty="0"/>
              <a:t>ör</a:t>
            </a:r>
            <a:r>
              <a:rPr lang="tr-TR" dirty="0"/>
              <a:t>. </a:t>
            </a:r>
            <a:r>
              <a:rPr lang="tr-TR" dirty="0" smtClean="0"/>
              <a:t>Nuri Furkan koçak</a:t>
            </a:r>
            <a:endParaRPr lang="tr-TR" cap="none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79" y="1845734"/>
            <a:ext cx="10394135" cy="4023360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tr-TR" dirty="0" smtClean="0"/>
              <a:t>Dr</a:t>
            </a:r>
            <a:r>
              <a:rPr lang="tr-TR" dirty="0" smtClean="0"/>
              <a:t>. </a:t>
            </a:r>
            <a:r>
              <a:rPr lang="tr-TR" dirty="0" err="1" smtClean="0"/>
              <a:t>Öğr</a:t>
            </a:r>
            <a:r>
              <a:rPr lang="tr-TR" dirty="0" smtClean="0"/>
              <a:t>. Üyesi Tarık </a:t>
            </a:r>
            <a:r>
              <a:rPr lang="tr-TR" dirty="0" err="1" smtClean="0"/>
              <a:t>Erfidan</a:t>
            </a:r>
            <a:r>
              <a:rPr lang="tr-TR" dirty="0" smtClean="0"/>
              <a:t>, Kocaeli Üniversitesi, Elektrik Mühendisliği, Elektronik Ders Notu, Kocaeli </a:t>
            </a:r>
            <a:r>
              <a:rPr lang="tr-TR" dirty="0" smtClean="0"/>
              <a:t>2012.</a:t>
            </a:r>
          </a:p>
          <a:p>
            <a:pPr marL="457200" indent="-457200">
              <a:buAutoNum type="arabicPeriod"/>
            </a:pPr>
            <a:r>
              <a:rPr lang="tr-TR" dirty="0" smtClean="0"/>
              <a:t> </a:t>
            </a:r>
            <a:r>
              <a:rPr lang="tr-TR" dirty="0"/>
              <a:t>Elektronik 1, H. S</a:t>
            </a:r>
            <a:r>
              <a:rPr lang="tr-TR" dirty="0" smtClean="0"/>
              <a:t>. Selek</a:t>
            </a:r>
            <a:r>
              <a:rPr lang="tr-TR" dirty="0"/>
              <a:t>, Seçkin Yayınları, 2011. 	</a:t>
            </a:r>
          </a:p>
          <a:p>
            <a:pPr marL="457200" indent="-457200">
              <a:buAutoNum type="arabicPeriod"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143239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PN birleşimi (kristal diyot) ve diyotun </a:t>
            </a:r>
            <a:r>
              <a:rPr lang="tr-TR" dirty="0" smtClean="0"/>
              <a:t>yapısı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946725"/>
            <a:ext cx="10058400" cy="3755577"/>
          </a:xfrm>
        </p:spPr>
        <p:txBody>
          <a:bodyPr>
            <a:normAutofit/>
          </a:bodyPr>
          <a:lstStyle/>
          <a:p>
            <a:pPr algn="just"/>
            <a:r>
              <a:rPr lang="tr-TR" dirty="0"/>
              <a:t>Bu birleşim bir yüzey boyunca veya bir noktada gerçekleşebilir</a:t>
            </a:r>
            <a:r>
              <a:rPr lang="tr-TR" dirty="0"/>
              <a:t>. Bu </a:t>
            </a:r>
            <a:r>
              <a:rPr lang="tr-TR" dirty="0" err="1"/>
              <a:t>yuzden</a:t>
            </a:r>
            <a:r>
              <a:rPr lang="tr-TR" dirty="0"/>
              <a:t> </a:t>
            </a:r>
            <a:r>
              <a:rPr lang="tr-TR" dirty="0" smtClean="0"/>
              <a:t>diyotlar ‘</a:t>
            </a:r>
            <a:r>
              <a:rPr lang="tr-TR" dirty="0"/>
              <a:t>Nokta Temaslı Diyot’ veya ‘Yüzey Birleşimli Diyot’ şeklinde üretilir. </a:t>
            </a:r>
            <a:r>
              <a:rPr lang="tr-TR" dirty="0" smtClean="0"/>
              <a:t>Aşağıdaki Şekilden </a:t>
            </a:r>
            <a:r>
              <a:rPr lang="tr-TR" dirty="0"/>
              <a:t>görüldüğü gibi diyot 2 terminalli aktif bir devre elemanıdır. </a:t>
            </a:r>
            <a:r>
              <a:rPr lang="tr-TR" dirty="0" smtClean="0"/>
              <a:t>Terminallerine işlevlerinden </a:t>
            </a:r>
            <a:r>
              <a:rPr lang="tr-TR" dirty="0"/>
              <a:t>dolayı </a:t>
            </a:r>
            <a:r>
              <a:rPr lang="tr-TR" b="1" dirty="0"/>
              <a:t>“anot” </a:t>
            </a:r>
            <a:r>
              <a:rPr lang="tr-TR" dirty="0"/>
              <a:t>ve </a:t>
            </a:r>
            <a:r>
              <a:rPr lang="tr-TR" b="1" dirty="0"/>
              <a:t>“</a:t>
            </a:r>
            <a:r>
              <a:rPr lang="tr-TR" b="1" dirty="0" err="1"/>
              <a:t>katod</a:t>
            </a:r>
            <a:r>
              <a:rPr lang="tr-TR" b="1" dirty="0"/>
              <a:t>” </a:t>
            </a:r>
            <a:r>
              <a:rPr lang="tr-TR" dirty="0"/>
              <a:t>ismi verilmiştir. </a:t>
            </a:r>
            <a:r>
              <a:rPr lang="tr-TR" dirty="0"/>
              <a:t>Anot terminalini P </a:t>
            </a:r>
            <a:r>
              <a:rPr lang="tr-TR" dirty="0" smtClean="0"/>
              <a:t>tipi </a:t>
            </a:r>
            <a:r>
              <a:rPr lang="tr-TR" dirty="0" err="1" smtClean="0"/>
              <a:t>madde,katod</a:t>
            </a:r>
            <a:r>
              <a:rPr lang="tr-TR" dirty="0" smtClean="0"/>
              <a:t> </a:t>
            </a:r>
            <a:r>
              <a:rPr lang="tr-TR" dirty="0"/>
              <a:t>terminalini ise N tipi madde oluşturur.</a:t>
            </a:r>
            <a:endParaRPr lang="tr-TR" sz="1800" dirty="0">
              <a:solidFill>
                <a:schemeClr val="accent2">
                  <a:lumMod val="50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8990" y="3126200"/>
            <a:ext cx="3643457" cy="2576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9356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PN birleşimi (kristal diyot) ve diyotun </a:t>
            </a:r>
            <a:r>
              <a:rPr lang="tr-TR" dirty="0" smtClean="0"/>
              <a:t>yapısı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946725"/>
            <a:ext cx="10058400" cy="3755577"/>
          </a:xfrm>
        </p:spPr>
        <p:txBody>
          <a:bodyPr>
            <a:normAutofit/>
          </a:bodyPr>
          <a:lstStyle/>
          <a:p>
            <a:r>
              <a:rPr lang="tr-TR" b="1" dirty="0"/>
              <a:t>İdeal Diyot</a:t>
            </a:r>
          </a:p>
          <a:p>
            <a:r>
              <a:rPr lang="tr-TR" dirty="0"/>
              <a:t>İdeal diyot tek yönlü bir anahtar gibi davranır. Doğru yönde </a:t>
            </a:r>
            <a:r>
              <a:rPr lang="tr-TR" dirty="0" err="1"/>
              <a:t>polarmalandığında</a:t>
            </a:r>
            <a:r>
              <a:rPr lang="tr-TR" dirty="0"/>
              <a:t> kapalı </a:t>
            </a:r>
            <a:r>
              <a:rPr lang="tr-TR" dirty="0" smtClean="0"/>
              <a:t>bir anahtar</a:t>
            </a:r>
            <a:r>
              <a:rPr lang="tr-TR" dirty="0"/>
              <a:t>, tersi durumda açık bir anahtar gibi davranır.</a:t>
            </a:r>
            <a:endParaRPr lang="tr-TR" sz="1800" dirty="0">
              <a:solidFill>
                <a:schemeClr val="accent2">
                  <a:lumMod val="50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3203051"/>
            <a:ext cx="9378361" cy="230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2577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Diyot </a:t>
            </a:r>
            <a:r>
              <a:rPr lang="tr-TR" b="1" dirty="0" err="1"/>
              <a:t>Karekteristiği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2314085"/>
            <a:ext cx="10058400" cy="1811866"/>
          </a:xfrm>
        </p:spPr>
        <p:txBody>
          <a:bodyPr/>
          <a:lstStyle/>
          <a:p>
            <a:pPr lvl="1"/>
            <a:endParaRPr lang="tr-TR" dirty="0"/>
          </a:p>
          <a:p>
            <a:endParaRPr lang="tr-TR" dirty="0"/>
          </a:p>
        </p:txBody>
      </p:sp>
      <p:sp>
        <p:nvSpPr>
          <p:cNvPr id="6" name="Dikdörtgen 5"/>
          <p:cNvSpPr/>
          <p:nvPr/>
        </p:nvSpPr>
        <p:spPr>
          <a:xfrm>
            <a:off x="7736114" y="1901371"/>
            <a:ext cx="341956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İletim </a:t>
            </a:r>
            <a:r>
              <a:rPr lang="tr-TR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Bölgesi: 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Diyot doğru polarmada olduğu için iletimdedir. 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İleri </a:t>
            </a:r>
            <a:r>
              <a:rPr lang="tr-TR" sz="20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öngerilimleme</a:t>
            </a:r>
            <a:endParaRPr lang="tr-TR" sz="2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geriliminin VT (veya VF) değerini geçmesiyle akım taşıyıcıları üstel olarak artar. </a:t>
            </a:r>
            <a:r>
              <a:rPr lang="tr-TR" sz="2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durumda 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diyot uçlarındaki gerilim yaklaşık olarak sabit kalır. 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İletim anındaki akım 2</a:t>
            </a:r>
          </a:p>
          <a:p>
            <a:pPr algn="just"/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bileşenden oluşur;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1" y="1901371"/>
            <a:ext cx="6638834" cy="4181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1218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Diyot </a:t>
            </a:r>
            <a:r>
              <a:rPr lang="tr-TR" b="1" dirty="0" err="1"/>
              <a:t>Karekteristiği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2314085"/>
            <a:ext cx="10058400" cy="1811866"/>
          </a:xfrm>
        </p:spPr>
        <p:txBody>
          <a:bodyPr/>
          <a:lstStyle/>
          <a:p>
            <a:pPr lvl="1"/>
            <a:endParaRPr lang="tr-TR" dirty="0"/>
          </a:p>
          <a:p>
            <a:endParaRPr lang="tr-TR" dirty="0"/>
          </a:p>
        </p:txBody>
      </p:sp>
      <p:sp>
        <p:nvSpPr>
          <p:cNvPr id="6" name="Dikdörtgen 5"/>
          <p:cNvSpPr/>
          <p:nvPr/>
        </p:nvSpPr>
        <p:spPr>
          <a:xfrm>
            <a:off x="7736114" y="1901371"/>
            <a:ext cx="3337047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Kesim </a:t>
            </a:r>
            <a:r>
              <a:rPr lang="tr-TR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Bölgesi: 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Ters polarma altında ise; diyot üzerinden geçen akım miktarı </a:t>
            </a:r>
            <a:r>
              <a:rPr lang="tr-TR" sz="2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çok küçüktür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akıma “sızıntı akımı” denir. Sızıntı akımı, silisyum bir </a:t>
            </a:r>
            <a:r>
              <a:rPr lang="tr-TR" sz="20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diyot’da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birkaç </a:t>
            </a:r>
            <a:r>
              <a:rPr lang="tr-TR" sz="2000" dirty="0" err="1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seviyesinde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germanyum bir </a:t>
            </a:r>
            <a:r>
              <a:rPr lang="tr-TR" sz="20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diyot’da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ise birkaç </a:t>
            </a:r>
            <a:r>
              <a:rPr lang="el-G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seviyesindedir. 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Ters polarma </a:t>
            </a:r>
            <a:r>
              <a:rPr lang="tr-TR" sz="2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altında diyot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belirli bir gerilim değerinden sonra iletime geçer. Üzerinden akan akım </a:t>
            </a:r>
            <a:r>
              <a:rPr lang="tr-TR" sz="2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miktarı yükselir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1" y="1901371"/>
            <a:ext cx="6638834" cy="4181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5071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Diyot </a:t>
            </a:r>
            <a:r>
              <a:rPr lang="tr-TR" b="1" dirty="0" err="1"/>
              <a:t>Karekteristiği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2314085"/>
            <a:ext cx="10058400" cy="1811866"/>
          </a:xfrm>
        </p:spPr>
        <p:txBody>
          <a:bodyPr/>
          <a:lstStyle/>
          <a:p>
            <a:pPr lvl="1"/>
            <a:endParaRPr lang="tr-TR" dirty="0"/>
          </a:p>
          <a:p>
            <a:endParaRPr lang="tr-TR" dirty="0"/>
          </a:p>
        </p:txBody>
      </p:sp>
      <p:sp>
        <p:nvSpPr>
          <p:cNvPr id="6" name="Dikdörtgen 5"/>
          <p:cNvSpPr/>
          <p:nvPr/>
        </p:nvSpPr>
        <p:spPr>
          <a:xfrm>
            <a:off x="6478858" y="1901371"/>
            <a:ext cx="531913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Uygulanan ters gerilim artırılırsa, az </a:t>
            </a:r>
            <a:r>
              <a:rPr lang="tr-TR" sz="20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sayıdak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serbest azınlık taşıyıcısı </a:t>
            </a:r>
            <a:r>
              <a:rPr lang="tr-TR" sz="2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hızlanarak </a:t>
            </a:r>
            <a:r>
              <a:rPr lang="tr-TR" sz="2000" dirty="0" err="1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valans</a:t>
            </a:r>
            <a:r>
              <a:rPr lang="tr-TR" sz="2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elektronlara 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çarpıp bunları atomdan koparır. Bu ek taşıyıcılar yüksek çığ </a:t>
            </a:r>
            <a:r>
              <a:rPr lang="tr-TR" sz="2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akımını oluşturup </a:t>
            </a:r>
            <a:r>
              <a:rPr lang="tr-TR" sz="20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diyodun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çığ kırılma bölgesine girmesine neden olur. 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gerilim değeri </a:t>
            </a:r>
            <a:r>
              <a:rPr lang="tr-TR" sz="2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VBR (</a:t>
            </a:r>
            <a:r>
              <a:rPr lang="tr-TR" sz="20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breakdown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=kırılma) yada </a:t>
            </a:r>
            <a:r>
              <a:rPr lang="tr-TR" sz="20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Vz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ile gösterilir.</a:t>
            </a:r>
          </a:p>
          <a:p>
            <a:pPr algn="just"/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Diyot kırılma durumunda iletime geçer. 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Şekil incelendiğinde diyot üzerinden akan </a:t>
            </a:r>
            <a:r>
              <a:rPr lang="tr-TR" sz="2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akım arttığı 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halde akımın yaklaşık sabit kaldığı görülmektedir. Üretici firmalar bu </a:t>
            </a:r>
            <a:r>
              <a:rPr lang="tr-TR" sz="2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durumu dikkate 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alarak farklı kırılma değerlerine sahip </a:t>
            </a:r>
            <a:r>
              <a:rPr lang="tr-TR" sz="20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zener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diyotlar üretmiştir.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349" y="1901371"/>
            <a:ext cx="5671509" cy="4317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6369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Diyotlarda Doğru </a:t>
            </a:r>
            <a:r>
              <a:rPr lang="tr-TR" dirty="0"/>
              <a:t>ve </a:t>
            </a:r>
            <a:r>
              <a:rPr lang="tr-TR" dirty="0" smtClean="0"/>
              <a:t>Ters </a:t>
            </a:r>
            <a:r>
              <a:rPr lang="tr-TR" dirty="0" err="1" smtClean="0"/>
              <a:t>Polarlama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1097280" y="1881752"/>
            <a:ext cx="989668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Diyotlann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iletime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geçip,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geçmemesi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uygulanan gerilimin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polaritesi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büyüklüğüne bağlıdır. Şekilde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soldaki devrede olduğu gibi kaynağın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polaritesi i1e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diyotun polaritesi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aynı olursa </a:t>
            </a:r>
            <a:r>
              <a:rPr lang="tr-TR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doğru </a:t>
            </a:r>
            <a:r>
              <a:rPr lang="tr-TR" sz="20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polama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sağdaki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şekildeki gibi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kaynak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ile diyotun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polaritesi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ters olursa </a:t>
            </a:r>
            <a:r>
              <a:rPr lang="tr-TR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ters </a:t>
            </a:r>
            <a:r>
              <a:rPr lang="tr-TR" sz="20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polarma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olur. </a:t>
            </a:r>
            <a:endParaRPr lang="tr-TR" sz="20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0055" y="3050091"/>
            <a:ext cx="5200650" cy="287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2247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Diyotlarda Doğru </a:t>
            </a:r>
            <a:r>
              <a:rPr lang="tr-TR" dirty="0" err="1" smtClean="0"/>
              <a:t>Polarlama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1097280" y="1881752"/>
            <a:ext cx="725544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Diyotun doğru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polarmada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iletime geçebilmesi için; p-tipi ve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n-tipi malzemeler­ arasındaki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enerji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bandının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aşılabilmesi gerekir. Uygulanan gerilim d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oğru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polarite-­de ve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aradaki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enerji seviyesini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(eşik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voltajını) yenecek büyüklükte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olması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gerekir. </a:t>
            </a:r>
          </a:p>
          <a:p>
            <a:pPr algn="just"/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Diyotların doğru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polarizasyon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 iletime geçebilmesi için; kaynak ile diyo­tun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polariteleri aynı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olmalıdır. Diyotun pozitif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(+)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ucuna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besleme geriliminin pozitif (+)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ucu veya </a:t>
            </a:r>
            <a:r>
              <a:rPr lang="tr-TR" sz="2000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diyoyun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negatif   (-) ucuna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besleme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geriliminin negatif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(-) ucu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bağlı olmalıdır.</a:t>
            </a:r>
          </a:p>
          <a:p>
            <a:pPr algn="just"/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Diyotlar doğru </a:t>
            </a:r>
            <a:r>
              <a:rPr lang="tr-TR" sz="2000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polarlama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 yeterli gerilim uygulanır ise iletime geçer, eğer doğru </a:t>
            </a:r>
            <a:r>
              <a:rPr lang="tr-TR" sz="2000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polarlamada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yetersiz gerilim uygulanırsa iletime geçemez. Kullanılan diyot ideal ise elektriksel eşdeğerde diyotun yeri kısa devre gösterilir, Si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 diyot kullanılırsa elektriksel eşdeğerde diyotun yeri eşik voltajı büyüklüğünde gerilim kaynağı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şeklinde gösterilir. </a:t>
            </a:r>
            <a:endParaRPr lang="tr-TR" sz="20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Resim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52728" y="1881752"/>
            <a:ext cx="3314700" cy="2000250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38503" y="4082354"/>
            <a:ext cx="2343150" cy="628650"/>
          </a:xfrm>
          <a:prstGeom prst="rect">
            <a:avLst/>
          </a:prstGeom>
        </p:spPr>
      </p:pic>
      <p:sp>
        <p:nvSpPr>
          <p:cNvPr id="10" name="Dikdörtgen 9"/>
          <p:cNvSpPr/>
          <p:nvPr/>
        </p:nvSpPr>
        <p:spPr>
          <a:xfrm>
            <a:off x="8663427" y="4711301"/>
            <a:ext cx="291618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Diyotlarda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Doğru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Polarma</a:t>
            </a:r>
          </a:p>
        </p:txBody>
      </p:sp>
    </p:spTree>
    <p:extLst>
      <p:ext uri="{BB962C8B-B14F-4D97-AF65-F5344CB8AC3E}">
        <p14:creationId xmlns:p14="http://schemas.microsoft.com/office/powerpoint/2010/main" val="1853307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Diyotlarda Ters </a:t>
            </a:r>
            <a:r>
              <a:rPr lang="tr-TR" dirty="0" err="1" smtClean="0"/>
              <a:t>Polarlama</a:t>
            </a:r>
            <a:endParaRPr lang="tr-TR" dirty="0"/>
          </a:p>
        </p:txBody>
      </p:sp>
      <p:sp>
        <p:nvSpPr>
          <p:cNvPr id="3" name="Dikdörtgen 2"/>
          <p:cNvSpPr/>
          <p:nvPr/>
        </p:nvSpPr>
        <p:spPr>
          <a:xfrm>
            <a:off x="1097280" y="1895697"/>
            <a:ext cx="10058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Diyotun </a:t>
            </a:r>
            <a:r>
              <a:rPr lang="tr-TR" sz="2000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pnzitif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(+) ucuna gerilim kaynağının negatif (-)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ucu veya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diyotun negatif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(-) ucuna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gerilim kaynağının pozitif (+) </a:t>
            </a:r>
            <a:r>
              <a:rPr lang="tr-TR" sz="2000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polatitesi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uygualnırsa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diyot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ters </a:t>
            </a:r>
            <a:r>
              <a:rPr lang="tr-TR" sz="2000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polaıma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yani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yalıtımda olur, akım geçirmez.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Diyotlar ters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polarma iken yapıldığı maddeden bağımsız olarak elektriksel devrelerinde açık devre ile gösterilir.</a:t>
            </a:r>
            <a:endParaRPr lang="tr-TR" sz="20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1780" y="3219136"/>
            <a:ext cx="6629400" cy="2476500"/>
          </a:xfrm>
          <a:prstGeom prst="rect">
            <a:avLst/>
          </a:prstGeom>
        </p:spPr>
      </p:pic>
      <p:sp>
        <p:nvSpPr>
          <p:cNvPr id="6" name="Dikdörtgen 5"/>
          <p:cNvSpPr/>
          <p:nvPr/>
        </p:nvSpPr>
        <p:spPr>
          <a:xfrm>
            <a:off x="3584499" y="5695636"/>
            <a:ext cx="269330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Diyotlarda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Ters Polarma</a:t>
            </a:r>
          </a:p>
        </p:txBody>
      </p:sp>
    </p:spTree>
    <p:extLst>
      <p:ext uri="{BB962C8B-B14F-4D97-AF65-F5344CB8AC3E}">
        <p14:creationId xmlns:p14="http://schemas.microsoft.com/office/powerpoint/2010/main" val="745876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2565</TotalTime>
  <Words>554</Words>
  <Application>Microsoft Office PowerPoint</Application>
  <PresentationFormat>Geniş ekran</PresentationFormat>
  <Paragraphs>30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Calibri</vt:lpstr>
      <vt:lpstr>Times New Roman</vt:lpstr>
      <vt:lpstr>temaacik</vt:lpstr>
      <vt:lpstr>    PN birleşimi (kristal diyot) ve diyotun yapısı, diyot karakteristiği, diyotlarda doğru ve ters polarlama  </vt:lpstr>
      <vt:lpstr>  PN birleşimi (kristal diyot) ve diyotun yapısı</vt:lpstr>
      <vt:lpstr>  PN birleşimi (kristal diyot) ve diyotun yapısı</vt:lpstr>
      <vt:lpstr>Diyot Karekteristiği</vt:lpstr>
      <vt:lpstr>Diyot Karekteristiği</vt:lpstr>
      <vt:lpstr>Diyot Karekteristiği</vt:lpstr>
      <vt:lpstr>Diyotlarda Doğru ve Ters Polarlama</vt:lpstr>
      <vt:lpstr>Diyotlarda Doğru Polarlama</vt:lpstr>
      <vt:lpstr>Diyotlarda Ters Polarlama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Furkan KOÇAK</cp:lastModifiedBy>
  <cp:revision>130</cp:revision>
  <dcterms:created xsi:type="dcterms:W3CDTF">2017-11-13T19:25:20Z</dcterms:created>
  <dcterms:modified xsi:type="dcterms:W3CDTF">2020-01-21T07:39:06Z</dcterms:modified>
</cp:coreProperties>
</file>