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5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71" autoAdjust="0"/>
    <p:restoredTop sz="94660"/>
  </p:normalViewPr>
  <p:slideViewPr>
    <p:cSldViewPr snapToGrid="0">
      <p:cViewPr varScale="1">
        <p:scale>
          <a:sx n="94" d="100"/>
          <a:sy n="94" d="100"/>
        </p:scale>
        <p:origin x="8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21511-F25F-4EB4-9DF3-EE07B0656F91}" type="datetimeFigureOut">
              <a:rPr lang="en-US" smtClean="0"/>
              <a:t>9/19/2018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AC162-D9E1-4772-A9A2-B2E411909B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41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21511-F25F-4EB4-9DF3-EE07B0656F91}" type="datetimeFigureOut">
              <a:rPr lang="en-US" smtClean="0"/>
              <a:t>9/19/2018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AC162-D9E1-4772-A9A2-B2E411909B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337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21511-F25F-4EB4-9DF3-EE07B0656F91}" type="datetimeFigureOut">
              <a:rPr lang="en-US" smtClean="0"/>
              <a:t>9/19/2018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AC162-D9E1-4772-A9A2-B2E411909B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098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21511-F25F-4EB4-9DF3-EE07B0656F91}" type="datetimeFigureOut">
              <a:rPr lang="en-US" smtClean="0"/>
              <a:t>9/19/2018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AC162-D9E1-4772-A9A2-B2E411909B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3610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21511-F25F-4EB4-9DF3-EE07B0656F91}" type="datetimeFigureOut">
              <a:rPr lang="en-US" smtClean="0"/>
              <a:t>9/19/2018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AC162-D9E1-4772-A9A2-B2E411909B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633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21511-F25F-4EB4-9DF3-EE07B0656F91}" type="datetimeFigureOut">
              <a:rPr lang="en-US" smtClean="0"/>
              <a:t>9/19/2018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AC162-D9E1-4772-A9A2-B2E411909B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484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21511-F25F-4EB4-9DF3-EE07B0656F91}" type="datetimeFigureOut">
              <a:rPr lang="en-US" smtClean="0"/>
              <a:t>9/19/2018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AC162-D9E1-4772-A9A2-B2E411909B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646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21511-F25F-4EB4-9DF3-EE07B0656F91}" type="datetimeFigureOut">
              <a:rPr lang="en-US" smtClean="0"/>
              <a:t>9/19/2018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AC162-D9E1-4772-A9A2-B2E411909B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080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21511-F25F-4EB4-9DF3-EE07B0656F91}" type="datetimeFigureOut">
              <a:rPr lang="en-US" smtClean="0"/>
              <a:t>9/19/2018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AC162-D9E1-4772-A9A2-B2E411909B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140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21511-F25F-4EB4-9DF3-EE07B0656F91}" type="datetimeFigureOut">
              <a:rPr lang="en-US" smtClean="0"/>
              <a:t>9/19/2018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AC162-D9E1-4772-A9A2-B2E411909B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344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21511-F25F-4EB4-9DF3-EE07B0656F91}" type="datetimeFigureOut">
              <a:rPr lang="en-US" smtClean="0"/>
              <a:t>9/19/2018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AC162-D9E1-4772-A9A2-B2E411909B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078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821511-F25F-4EB4-9DF3-EE07B0656F91}" type="datetimeFigureOut">
              <a:rPr lang="en-US" smtClean="0"/>
              <a:t>9/19/2018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2AC162-D9E1-4772-A9A2-B2E411909B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22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 err="1" smtClean="0"/>
              <a:t>Ethics</a:t>
            </a:r>
            <a:r>
              <a:rPr lang="tr-TR" b="1" dirty="0" smtClean="0"/>
              <a:t> </a:t>
            </a:r>
            <a:r>
              <a:rPr lang="tr-TR" b="1" dirty="0" err="1" smtClean="0"/>
              <a:t>and</a:t>
            </a:r>
            <a:r>
              <a:rPr lang="tr-TR" b="1" dirty="0" smtClean="0"/>
              <a:t> Information </a:t>
            </a:r>
            <a:r>
              <a:rPr lang="tr-TR" b="1" dirty="0" err="1" smtClean="0"/>
              <a:t>Technology</a:t>
            </a:r>
            <a:r>
              <a:rPr lang="tr-TR" b="1" dirty="0" smtClean="0"/>
              <a:t> II</a:t>
            </a:r>
            <a:endParaRPr lang="en-US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Information </a:t>
            </a:r>
            <a:r>
              <a:rPr lang="tr-TR" dirty="0" err="1" smtClean="0"/>
              <a:t>Technology</a:t>
            </a:r>
            <a:r>
              <a:rPr lang="tr-TR" dirty="0" smtClean="0"/>
              <a:t> in Business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Society</a:t>
            </a:r>
            <a:r>
              <a:rPr lang="tr-TR" dirty="0" smtClean="0"/>
              <a:t> I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782378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Information </a:t>
            </a:r>
            <a:r>
              <a:rPr lang="tr-TR" b="1" dirty="0" err="1" smtClean="0"/>
              <a:t>Ethics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Information ethics deals with the moral problems caused by the development and usage of IT as well as the collection, usage and distribution of the information itself.</a:t>
            </a:r>
          </a:p>
          <a:p>
            <a:r>
              <a:rPr lang="en-US" sz="3600" dirty="0" smtClean="0"/>
              <a:t>The computers or IT components do not have ethics themselves.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7468286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Basic </a:t>
            </a:r>
            <a:r>
              <a:rPr lang="tr-TR" b="1" dirty="0" err="1" smtClean="0"/>
              <a:t>Concepts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Privacy</a:t>
            </a:r>
            <a:r>
              <a:rPr lang="en-US" sz="4000" dirty="0" smtClean="0"/>
              <a:t> is the right to be left alone, to have control over your personal life, and not to be observed.</a:t>
            </a:r>
          </a:p>
          <a:p>
            <a:r>
              <a:rPr lang="en-US" sz="4000" dirty="0" smtClean="0"/>
              <a:t>Confidentiality is related to privacy</a:t>
            </a:r>
          </a:p>
          <a:p>
            <a:r>
              <a:rPr lang="en-US" sz="4000" b="1" dirty="0" smtClean="0"/>
              <a:t>Confidentiality</a:t>
            </a:r>
            <a:r>
              <a:rPr lang="en-US" sz="4000" dirty="0" smtClean="0"/>
              <a:t> means that only those who authorize can view the personal information.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062528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Basic </a:t>
            </a:r>
            <a:r>
              <a:rPr lang="tr-TR" b="1" dirty="0" err="1" smtClean="0"/>
              <a:t>Concepts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000" b="1" dirty="0" err="1" smtClean="0"/>
              <a:t>Copyright</a:t>
            </a:r>
            <a:r>
              <a:rPr lang="tr-TR" sz="4000" dirty="0" smtClean="0"/>
              <a:t> </a:t>
            </a:r>
            <a:r>
              <a:rPr lang="en-US" sz="4000" dirty="0"/>
              <a:t>is the legal protection afforded an expression of an idea, such as a song, book, or video </a:t>
            </a:r>
            <a:r>
              <a:rPr lang="en-US" sz="4000" dirty="0" smtClean="0"/>
              <a:t>game</a:t>
            </a:r>
            <a:r>
              <a:rPr lang="tr-TR" sz="4000" dirty="0" smtClean="0"/>
              <a:t>.</a:t>
            </a:r>
          </a:p>
          <a:p>
            <a:r>
              <a:rPr lang="tr-TR" sz="4000" dirty="0" smtClean="0"/>
              <a:t>A </a:t>
            </a:r>
            <a:r>
              <a:rPr lang="tr-TR" sz="4000" b="1" dirty="0" smtClean="0"/>
              <a:t>patent</a:t>
            </a:r>
            <a:r>
              <a:rPr lang="tr-TR" sz="4000" dirty="0" smtClean="0"/>
              <a:t> </a:t>
            </a:r>
            <a:r>
              <a:rPr lang="en-US" sz="4000" dirty="0"/>
              <a:t>is an exclusive right to make, use, and sell an invention and is granted to the </a:t>
            </a:r>
            <a:r>
              <a:rPr lang="en-US" sz="4000" dirty="0" smtClean="0"/>
              <a:t>inventor</a:t>
            </a:r>
            <a:r>
              <a:rPr lang="tr-TR" sz="4000" dirty="0" smtClean="0"/>
              <a:t>.</a:t>
            </a:r>
          </a:p>
          <a:p>
            <a:pPr lvl="1"/>
            <a:r>
              <a:rPr lang="tr-TR" sz="3600" dirty="0" smtClean="0"/>
              <a:t>Patent </a:t>
            </a:r>
            <a:r>
              <a:rPr lang="tr-TR" sz="3600" dirty="0" err="1" smtClean="0"/>
              <a:t>wars</a:t>
            </a:r>
            <a:r>
              <a:rPr lang="tr-TR" sz="3600" dirty="0" smtClean="0"/>
              <a:t> </a:t>
            </a:r>
            <a:r>
              <a:rPr lang="tr-TR" sz="3600" dirty="0" err="1" smtClean="0"/>
              <a:t>between</a:t>
            </a:r>
            <a:r>
              <a:rPr lang="tr-TR" sz="3600" dirty="0" smtClean="0"/>
              <a:t> Apple </a:t>
            </a:r>
            <a:r>
              <a:rPr lang="tr-TR" sz="3600" dirty="0" err="1" smtClean="0"/>
              <a:t>and</a:t>
            </a:r>
            <a:r>
              <a:rPr lang="tr-TR" sz="3600" dirty="0" smtClean="0"/>
              <a:t> </a:t>
            </a:r>
            <a:r>
              <a:rPr lang="tr-TR" sz="3600" dirty="0" err="1" smtClean="0"/>
              <a:t>Samsung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0173809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Basic </a:t>
            </a:r>
            <a:r>
              <a:rPr lang="tr-TR" b="1" dirty="0" err="1" smtClean="0"/>
              <a:t>Concepts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Pirated software</a:t>
            </a:r>
            <a:r>
              <a:rPr lang="en-US" sz="4000" dirty="0"/>
              <a:t> is the unauthorized use, duplication, distribution, or sale of copyrighted software. </a:t>
            </a:r>
            <a:endParaRPr lang="tr-TR" sz="4000" dirty="0" smtClean="0"/>
          </a:p>
          <a:p>
            <a:pPr lvl="1"/>
            <a:r>
              <a:rPr lang="tr-TR" sz="3600" dirty="0" err="1" smtClean="0"/>
              <a:t>Closed</a:t>
            </a:r>
            <a:r>
              <a:rPr lang="tr-TR" sz="3600" dirty="0" smtClean="0"/>
              <a:t> software </a:t>
            </a:r>
            <a:r>
              <a:rPr lang="tr-TR" sz="3600" dirty="0" err="1" smtClean="0"/>
              <a:t>vs</a:t>
            </a:r>
            <a:r>
              <a:rPr lang="tr-TR" sz="3600" dirty="0" smtClean="0"/>
              <a:t> F/OSS</a:t>
            </a:r>
          </a:p>
          <a:p>
            <a:r>
              <a:rPr lang="en-US" sz="4000" b="1" dirty="0"/>
              <a:t>Counterfeit software</a:t>
            </a:r>
            <a:r>
              <a:rPr lang="en-US" sz="4000" dirty="0"/>
              <a:t> is software that is manufactured to look like the real thing and sold as such. </a:t>
            </a:r>
          </a:p>
        </p:txBody>
      </p:sp>
    </p:spTree>
    <p:extLst>
      <p:ext uri="{BB962C8B-B14F-4D97-AF65-F5344CB8AC3E}">
        <p14:creationId xmlns:p14="http://schemas.microsoft.com/office/powerpoint/2010/main" val="13181840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 smtClean="0"/>
              <a:t>Does</a:t>
            </a:r>
            <a:r>
              <a:rPr lang="tr-TR" b="1" dirty="0" smtClean="0"/>
              <a:t> </a:t>
            </a:r>
            <a:r>
              <a:rPr lang="tr-TR" b="1" dirty="0" err="1" smtClean="0"/>
              <a:t>Ethics</a:t>
            </a:r>
            <a:r>
              <a:rPr lang="tr-TR" b="1" dirty="0" smtClean="0"/>
              <a:t> </a:t>
            </a:r>
            <a:r>
              <a:rPr lang="tr-TR" b="1" dirty="0" err="1"/>
              <a:t>I</a:t>
            </a:r>
            <a:r>
              <a:rPr lang="tr-TR" b="1" dirty="0" err="1" smtClean="0"/>
              <a:t>tself</a:t>
            </a:r>
            <a:r>
              <a:rPr lang="tr-TR" b="1" dirty="0" smtClean="0"/>
              <a:t> </a:t>
            </a:r>
            <a:r>
              <a:rPr lang="tr-TR" b="1" dirty="0" err="1" smtClean="0"/>
              <a:t>Enough</a:t>
            </a:r>
            <a:r>
              <a:rPr lang="tr-TR" b="1" dirty="0" smtClean="0"/>
              <a:t>?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“I love you” virus in 2000– from </a:t>
            </a:r>
            <a:r>
              <a:rPr lang="en-US" sz="3600" dirty="0" smtClean="0"/>
              <a:t>Philippines</a:t>
            </a:r>
            <a:endParaRPr lang="tr-TR" sz="3600" dirty="0" smtClean="0"/>
          </a:p>
          <a:p>
            <a:pPr lvl="1"/>
            <a:r>
              <a:rPr lang="tr-TR" sz="3200" dirty="0" smtClean="0"/>
              <a:t>No </a:t>
            </a:r>
            <a:r>
              <a:rPr lang="tr-TR" sz="3200" dirty="0" err="1" smtClean="0"/>
              <a:t>law</a:t>
            </a:r>
            <a:r>
              <a:rPr lang="tr-TR" sz="3200" dirty="0" smtClean="0"/>
              <a:t> </a:t>
            </a:r>
            <a:r>
              <a:rPr lang="tr-TR" sz="3200" dirty="0" err="1" smtClean="0"/>
              <a:t>against</a:t>
            </a:r>
            <a:r>
              <a:rPr lang="tr-TR" sz="3200" dirty="0" smtClean="0"/>
              <a:t> </a:t>
            </a:r>
            <a:r>
              <a:rPr lang="tr-TR" sz="3200" dirty="0" err="1" smtClean="0"/>
              <a:t>this</a:t>
            </a:r>
            <a:r>
              <a:rPr lang="tr-TR" sz="3200" dirty="0" smtClean="0"/>
              <a:t> </a:t>
            </a:r>
            <a:r>
              <a:rPr lang="tr-TR" sz="3200" dirty="0" err="1" smtClean="0"/>
              <a:t>crime</a:t>
            </a:r>
            <a:endParaRPr lang="tr-TR" sz="3200" dirty="0"/>
          </a:p>
          <a:p>
            <a:r>
              <a:rPr lang="en-US" sz="3600" dirty="0" smtClean="0"/>
              <a:t>Being</a:t>
            </a:r>
            <a:r>
              <a:rPr lang="tr-TR" sz="3600" dirty="0" smtClean="0"/>
              <a:t> </a:t>
            </a:r>
            <a:r>
              <a:rPr lang="en-US" sz="3600" dirty="0" smtClean="0"/>
              <a:t>Ethical</a:t>
            </a:r>
            <a:r>
              <a:rPr lang="tr-TR" sz="3600" dirty="0" smtClean="0"/>
              <a:t> </a:t>
            </a:r>
            <a:r>
              <a:rPr lang="tr-TR" sz="3600" dirty="0" err="1" smtClean="0"/>
              <a:t>and</a:t>
            </a:r>
            <a:r>
              <a:rPr lang="tr-TR" sz="3600" dirty="0" smtClean="0"/>
              <a:t> </a:t>
            </a:r>
            <a:r>
              <a:rPr lang="en-US" sz="3600" dirty="0" smtClean="0"/>
              <a:t>Being</a:t>
            </a:r>
            <a:r>
              <a:rPr lang="tr-TR" sz="3600" dirty="0" smtClean="0"/>
              <a:t> Legal </a:t>
            </a:r>
            <a:r>
              <a:rPr lang="tr-TR" sz="3600" dirty="0" err="1" smtClean="0"/>
              <a:t>are</a:t>
            </a:r>
            <a:r>
              <a:rPr lang="tr-TR" sz="3600" dirty="0" smtClean="0"/>
              <a:t> </a:t>
            </a:r>
            <a:r>
              <a:rPr lang="tr-TR" sz="3600" dirty="0" err="1" smtClean="0"/>
              <a:t>the</a:t>
            </a:r>
            <a:r>
              <a:rPr lang="tr-TR" sz="3600" dirty="0" smtClean="0"/>
              <a:t> </a:t>
            </a:r>
            <a:r>
              <a:rPr lang="tr-TR" sz="3600" dirty="0" err="1" smtClean="0"/>
              <a:t>same</a:t>
            </a:r>
            <a:r>
              <a:rPr lang="tr-TR" sz="3600" dirty="0" smtClean="0"/>
              <a:t> </a:t>
            </a:r>
            <a:r>
              <a:rPr lang="tr-TR" sz="3600" dirty="0" err="1" smtClean="0"/>
              <a:t>thing</a:t>
            </a:r>
            <a:r>
              <a:rPr lang="tr-TR" sz="3600" dirty="0" smtClean="0"/>
              <a:t>?</a:t>
            </a:r>
          </a:p>
          <a:p>
            <a:r>
              <a:rPr lang="en-US" sz="3600" dirty="0" smtClean="0"/>
              <a:t>Law is a system of rules that tells us what we can and we cannot do.</a:t>
            </a:r>
            <a:endParaRPr lang="tr-TR" sz="3600" dirty="0" smtClean="0"/>
          </a:p>
          <a:p>
            <a:r>
              <a:rPr lang="tr-TR" sz="3600" dirty="0" err="1" smtClean="0"/>
              <a:t>Laws</a:t>
            </a:r>
            <a:r>
              <a:rPr lang="tr-TR" sz="3600" dirty="0" smtClean="0"/>
              <a:t> </a:t>
            </a:r>
            <a:r>
              <a:rPr lang="tr-TR" sz="3600" dirty="0" err="1" smtClean="0"/>
              <a:t>are</a:t>
            </a:r>
            <a:r>
              <a:rPr lang="tr-TR" sz="3600" dirty="0" smtClean="0"/>
              <a:t> </a:t>
            </a:r>
            <a:r>
              <a:rPr lang="tr-TR" sz="3600" dirty="0" err="1" smtClean="0"/>
              <a:t>enforced</a:t>
            </a:r>
            <a:r>
              <a:rPr lang="tr-TR" sz="3600" dirty="0" smtClean="0"/>
              <a:t> </a:t>
            </a:r>
            <a:r>
              <a:rPr lang="tr-TR" sz="3600" dirty="0" err="1" smtClean="0"/>
              <a:t>by</a:t>
            </a:r>
            <a:r>
              <a:rPr lang="tr-TR" sz="3600" dirty="0" smtClean="0"/>
              <a:t> </a:t>
            </a:r>
            <a:r>
              <a:rPr lang="tr-TR" sz="3600" dirty="0" err="1" smtClean="0"/>
              <a:t>institutions</a:t>
            </a:r>
            <a:r>
              <a:rPr lang="tr-TR" sz="3600" dirty="0" smtClean="0"/>
              <a:t>.</a:t>
            </a:r>
            <a:endParaRPr lang="en-US" sz="3600" dirty="0" smtClean="0"/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959167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 smtClean="0"/>
              <a:t>Does</a:t>
            </a:r>
            <a:r>
              <a:rPr lang="tr-TR" b="1" dirty="0" smtClean="0"/>
              <a:t> </a:t>
            </a:r>
            <a:r>
              <a:rPr lang="tr-TR" b="1" dirty="0" err="1" smtClean="0"/>
              <a:t>Ethics</a:t>
            </a:r>
            <a:r>
              <a:rPr lang="tr-TR" b="1" dirty="0" smtClean="0"/>
              <a:t> </a:t>
            </a:r>
            <a:r>
              <a:rPr lang="tr-TR" b="1" dirty="0" err="1" smtClean="0"/>
              <a:t>Itself</a:t>
            </a:r>
            <a:r>
              <a:rPr lang="tr-TR" b="1" dirty="0" smtClean="0"/>
              <a:t> </a:t>
            </a:r>
            <a:r>
              <a:rPr lang="tr-TR" b="1" dirty="0" err="1" smtClean="0"/>
              <a:t>Enough</a:t>
            </a:r>
            <a:r>
              <a:rPr lang="tr-TR" b="1" dirty="0" smtClean="0"/>
              <a:t>?</a:t>
            </a:r>
            <a:endParaRPr lang="en-US" dirty="0"/>
          </a:p>
        </p:txBody>
      </p:sp>
      <p:graphicFrame>
        <p:nvGraphicFramePr>
          <p:cNvPr id="6" name="İçerik Yer Tutucus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6455533"/>
              </p:ext>
            </p:extLst>
          </p:nvPr>
        </p:nvGraphicFramePr>
        <p:xfrm>
          <a:off x="838200" y="1825624"/>
          <a:ext cx="10642599" cy="59683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47533"/>
                <a:gridCol w="3547533"/>
                <a:gridCol w="3547533"/>
              </a:tblGrid>
              <a:tr h="1518285">
                <a:tc>
                  <a:txBody>
                    <a:bodyPr/>
                    <a:lstStyle/>
                    <a:p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4000" dirty="0" smtClean="0"/>
                        <a:t>Legal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4000" dirty="0" smtClean="0"/>
                        <a:t>Not Legal</a:t>
                      </a:r>
                      <a:endParaRPr lang="en-US" sz="4000" dirty="0"/>
                    </a:p>
                  </a:txBody>
                  <a:tcPr/>
                </a:tc>
              </a:tr>
              <a:tr h="1518285">
                <a:tc>
                  <a:txBody>
                    <a:bodyPr/>
                    <a:lstStyle/>
                    <a:p>
                      <a:r>
                        <a:rPr lang="tr-TR" sz="4000" dirty="0" err="1" smtClean="0"/>
                        <a:t>Unethical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4000" dirty="0" smtClean="0"/>
                        <a:t>1 – Child</a:t>
                      </a:r>
                      <a:r>
                        <a:rPr lang="tr-TR" sz="4000" baseline="0" dirty="0" smtClean="0"/>
                        <a:t> </a:t>
                      </a:r>
                      <a:r>
                        <a:rPr lang="tr-TR" sz="4000" baseline="0" dirty="0" err="1" smtClean="0"/>
                        <a:t>Labor</a:t>
                      </a:r>
                      <a:r>
                        <a:rPr lang="tr-TR" sz="4000" baseline="0" dirty="0" smtClean="0"/>
                        <a:t> in </a:t>
                      </a:r>
                      <a:r>
                        <a:rPr lang="tr-TR" sz="4000" baseline="0" dirty="0" err="1" smtClean="0"/>
                        <a:t>Foreign</a:t>
                      </a:r>
                      <a:r>
                        <a:rPr lang="tr-TR" sz="4000" baseline="0" dirty="0" smtClean="0"/>
                        <a:t> </a:t>
                      </a:r>
                      <a:r>
                        <a:rPr lang="tr-TR" sz="4000" baseline="0" dirty="0" err="1" smtClean="0"/>
                        <a:t>Countries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4000" dirty="0" smtClean="0"/>
                        <a:t>2 – Volkswagen Case</a:t>
                      </a:r>
                      <a:endParaRPr lang="en-US" sz="4000" dirty="0"/>
                    </a:p>
                  </a:txBody>
                  <a:tcPr/>
                </a:tc>
              </a:tr>
              <a:tr h="1518285">
                <a:tc>
                  <a:txBody>
                    <a:bodyPr/>
                    <a:lstStyle/>
                    <a:p>
                      <a:r>
                        <a:rPr lang="tr-TR" sz="4000" dirty="0" err="1" smtClean="0"/>
                        <a:t>Ethical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4000" dirty="0" smtClean="0"/>
                        <a:t>3 - 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4000" dirty="0" smtClean="0"/>
                        <a:t>4 – </a:t>
                      </a:r>
                      <a:r>
                        <a:rPr lang="tr-TR" sz="4000" dirty="0" err="1" smtClean="0"/>
                        <a:t>hiring</a:t>
                      </a:r>
                      <a:r>
                        <a:rPr lang="tr-TR" sz="4000" dirty="0" smtClean="0"/>
                        <a:t> </a:t>
                      </a:r>
                      <a:r>
                        <a:rPr lang="tr-TR" sz="4000" dirty="0" err="1" smtClean="0"/>
                        <a:t>someone</a:t>
                      </a:r>
                      <a:r>
                        <a:rPr lang="tr-TR" sz="4000" dirty="0" smtClean="0"/>
                        <a:t> in </a:t>
                      </a:r>
                      <a:r>
                        <a:rPr lang="tr-TR" sz="4000" dirty="0" err="1" smtClean="0"/>
                        <a:t>the</a:t>
                      </a:r>
                      <a:r>
                        <a:rPr lang="tr-TR" sz="4000" dirty="0" smtClean="0"/>
                        <a:t> </a:t>
                      </a:r>
                      <a:r>
                        <a:rPr lang="tr-TR" sz="4000" dirty="0" err="1" smtClean="0"/>
                        <a:t>process</a:t>
                      </a:r>
                      <a:r>
                        <a:rPr lang="tr-TR" sz="4000" dirty="0" smtClean="0"/>
                        <a:t> of </a:t>
                      </a:r>
                      <a:r>
                        <a:rPr lang="tr-TR" sz="4000" dirty="0" err="1" smtClean="0"/>
                        <a:t>immigration</a:t>
                      </a:r>
                      <a:endParaRPr lang="en-US" sz="4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48161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Does Ethics Itself Enough?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Being ethical does not always mean that being legal.</a:t>
            </a:r>
          </a:p>
          <a:p>
            <a:r>
              <a:rPr lang="en-US" sz="4000" dirty="0" smtClean="0"/>
              <a:t>The goal for a business is to stay in the 3rd area.</a:t>
            </a:r>
          </a:p>
          <a:p>
            <a:r>
              <a:rPr lang="en-US" sz="4000" dirty="0" smtClean="0"/>
              <a:t>Ethics itself does not enough. </a:t>
            </a:r>
          </a:p>
          <a:p>
            <a:r>
              <a:rPr lang="en-US" sz="4000" dirty="0" smtClean="0"/>
              <a:t>Legislation is necessary.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0519609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 smtClean="0"/>
              <a:t>References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Laudon</a:t>
            </a:r>
            <a:r>
              <a:rPr lang="tr-TR" dirty="0" smtClean="0"/>
              <a:t>, K. </a:t>
            </a:r>
            <a:r>
              <a:rPr lang="tr-TR" dirty="0" err="1" smtClean="0"/>
              <a:t>And</a:t>
            </a:r>
            <a:r>
              <a:rPr lang="tr-TR" dirty="0" smtClean="0"/>
              <a:t> J. </a:t>
            </a:r>
            <a:r>
              <a:rPr lang="tr-TR" dirty="0" err="1" smtClean="0"/>
              <a:t>Laudon</a:t>
            </a:r>
            <a:r>
              <a:rPr lang="tr-TR" dirty="0" smtClean="0"/>
              <a:t>, </a:t>
            </a:r>
            <a:r>
              <a:rPr lang="tr-TR" i="1" dirty="0" smtClean="0"/>
              <a:t>Management Information </a:t>
            </a:r>
            <a:r>
              <a:rPr lang="tr-TR" i="1" dirty="0" err="1" smtClean="0"/>
              <a:t>Systems</a:t>
            </a:r>
            <a:r>
              <a:rPr lang="tr-TR" i="1" dirty="0" smtClean="0"/>
              <a:t> </a:t>
            </a:r>
            <a:r>
              <a:rPr lang="tr-TR" i="1" dirty="0" err="1" smtClean="0"/>
              <a:t>Managing</a:t>
            </a:r>
            <a:r>
              <a:rPr lang="tr-TR" i="1" dirty="0" smtClean="0"/>
              <a:t> </a:t>
            </a:r>
            <a:r>
              <a:rPr lang="tr-TR" i="1" dirty="0" err="1" smtClean="0"/>
              <a:t>the</a:t>
            </a:r>
            <a:r>
              <a:rPr lang="tr-TR" i="1" dirty="0" smtClean="0"/>
              <a:t> </a:t>
            </a:r>
            <a:r>
              <a:rPr lang="tr-TR" i="1" dirty="0" err="1" smtClean="0"/>
              <a:t>Digital</a:t>
            </a:r>
            <a:r>
              <a:rPr lang="tr-TR" i="1" dirty="0" smtClean="0"/>
              <a:t> </a:t>
            </a:r>
            <a:r>
              <a:rPr lang="tr-TR" i="1" dirty="0" err="1" smtClean="0"/>
              <a:t>Firm</a:t>
            </a:r>
            <a:r>
              <a:rPr lang="tr-TR" dirty="0" smtClean="0"/>
              <a:t>, 12th Ed., </a:t>
            </a:r>
            <a:r>
              <a:rPr lang="tr-TR" dirty="0" err="1" smtClean="0"/>
              <a:t>Pearson</a:t>
            </a:r>
            <a:r>
              <a:rPr lang="tr-TR" dirty="0" smtClean="0"/>
              <a:t> </a:t>
            </a:r>
            <a:r>
              <a:rPr lang="tr-TR" dirty="0" err="1" smtClean="0"/>
              <a:t>Prentice</a:t>
            </a:r>
            <a:r>
              <a:rPr lang="tr-TR" dirty="0" smtClean="0"/>
              <a:t> </a:t>
            </a:r>
            <a:r>
              <a:rPr lang="tr-TR" dirty="0" err="1" smtClean="0"/>
              <a:t>Hall</a:t>
            </a:r>
            <a:r>
              <a:rPr lang="tr-TR" dirty="0" smtClean="0"/>
              <a:t>, 2012.</a:t>
            </a:r>
          </a:p>
          <a:p>
            <a:r>
              <a:rPr lang="tr-TR" dirty="0" err="1" smtClean="0"/>
              <a:t>Baltzan</a:t>
            </a:r>
            <a:r>
              <a:rPr lang="tr-TR" dirty="0" smtClean="0"/>
              <a:t>, P., </a:t>
            </a:r>
            <a:r>
              <a:rPr lang="tr-TR" i="1" dirty="0" smtClean="0"/>
              <a:t>Business </a:t>
            </a:r>
            <a:r>
              <a:rPr lang="tr-TR" i="1" dirty="0" err="1" smtClean="0"/>
              <a:t>Driven</a:t>
            </a:r>
            <a:r>
              <a:rPr lang="tr-TR" i="1" dirty="0" smtClean="0"/>
              <a:t> Information </a:t>
            </a:r>
            <a:r>
              <a:rPr lang="tr-TR" i="1" dirty="0" err="1" smtClean="0"/>
              <a:t>Systems</a:t>
            </a:r>
            <a:r>
              <a:rPr lang="tr-TR" dirty="0" smtClean="0"/>
              <a:t>, 4th. Ed., </a:t>
            </a:r>
            <a:r>
              <a:rPr lang="tr-TR" dirty="0" err="1" smtClean="0"/>
              <a:t>McGraw</a:t>
            </a:r>
            <a:r>
              <a:rPr lang="tr-TR" dirty="0" smtClean="0"/>
              <a:t> </a:t>
            </a:r>
            <a:r>
              <a:rPr lang="tr-TR" dirty="0" err="1" smtClean="0"/>
              <a:t>Hill</a:t>
            </a:r>
            <a:r>
              <a:rPr lang="tr-TR" dirty="0" smtClean="0"/>
              <a:t>, 2014.</a:t>
            </a:r>
          </a:p>
          <a:p>
            <a:r>
              <a:rPr lang="tr-TR" dirty="0" err="1" smtClean="0"/>
              <a:t>Himma</a:t>
            </a:r>
            <a:r>
              <a:rPr lang="tr-TR" dirty="0" smtClean="0"/>
              <a:t>, K. </a:t>
            </a:r>
            <a:r>
              <a:rPr lang="tr-TR" dirty="0" err="1" smtClean="0"/>
              <a:t>and</a:t>
            </a:r>
            <a:r>
              <a:rPr lang="tr-TR" dirty="0" smtClean="0"/>
              <a:t> H. </a:t>
            </a:r>
            <a:r>
              <a:rPr lang="tr-TR" dirty="0" err="1" smtClean="0"/>
              <a:t>Tavani</a:t>
            </a:r>
            <a:r>
              <a:rPr lang="tr-TR" dirty="0" smtClean="0"/>
              <a:t>, </a:t>
            </a:r>
            <a:r>
              <a:rPr lang="tr-TR" i="1" dirty="0" err="1" smtClean="0"/>
              <a:t>The</a:t>
            </a:r>
            <a:r>
              <a:rPr lang="tr-TR" i="1" dirty="0" smtClean="0"/>
              <a:t> </a:t>
            </a:r>
            <a:r>
              <a:rPr lang="tr-TR" i="1" dirty="0" err="1" smtClean="0"/>
              <a:t>Handbook</a:t>
            </a:r>
            <a:r>
              <a:rPr lang="tr-TR" i="1" dirty="0" smtClean="0"/>
              <a:t> of Information </a:t>
            </a:r>
            <a:r>
              <a:rPr lang="tr-TR" i="1" dirty="0" err="1" smtClean="0"/>
              <a:t>Ethics</a:t>
            </a:r>
            <a:r>
              <a:rPr lang="tr-TR" dirty="0" smtClean="0"/>
              <a:t>, </a:t>
            </a:r>
            <a:r>
              <a:rPr lang="tr-TR" dirty="0" err="1" smtClean="0"/>
              <a:t>Wiley</a:t>
            </a:r>
            <a:r>
              <a:rPr lang="tr-TR" dirty="0" smtClean="0"/>
              <a:t>, 2008</a:t>
            </a:r>
          </a:p>
          <a:p>
            <a:r>
              <a:rPr lang="tr-TR" dirty="0" err="1" smtClean="0"/>
              <a:t>Reynolds</a:t>
            </a:r>
            <a:r>
              <a:rPr lang="tr-TR" dirty="0" smtClean="0"/>
              <a:t>, G. W., </a:t>
            </a:r>
            <a:r>
              <a:rPr lang="tr-TR" i="1" dirty="0" err="1" smtClean="0"/>
              <a:t>Ethics</a:t>
            </a:r>
            <a:r>
              <a:rPr lang="tr-TR" i="1" dirty="0" smtClean="0"/>
              <a:t> in Information </a:t>
            </a:r>
            <a:r>
              <a:rPr lang="tr-TR" i="1" dirty="0" err="1" smtClean="0"/>
              <a:t>Technology</a:t>
            </a:r>
            <a:r>
              <a:rPr lang="tr-TR" dirty="0" smtClean="0"/>
              <a:t>, </a:t>
            </a:r>
            <a:r>
              <a:rPr lang="tr-TR" dirty="0" err="1" smtClean="0"/>
              <a:t>Cengage</a:t>
            </a:r>
            <a:r>
              <a:rPr lang="tr-TR" dirty="0" smtClean="0"/>
              <a:t> Learning, 5th </a:t>
            </a:r>
            <a:r>
              <a:rPr lang="tr-TR" dirty="0" err="1" smtClean="0"/>
              <a:t>Ed</a:t>
            </a:r>
            <a:r>
              <a:rPr lang="tr-TR" dirty="0" smtClean="0"/>
              <a:t>, 2015.</a:t>
            </a:r>
          </a:p>
        </p:txBody>
      </p:sp>
    </p:spTree>
    <p:extLst>
      <p:ext uri="{BB962C8B-B14F-4D97-AF65-F5344CB8AC3E}">
        <p14:creationId xmlns:p14="http://schemas.microsoft.com/office/powerpoint/2010/main" val="19074023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397</Words>
  <Application>Microsoft Office PowerPoint</Application>
  <PresentationFormat>Geniş ekran</PresentationFormat>
  <Paragraphs>42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Ethics and Information Technology II</vt:lpstr>
      <vt:lpstr>Information Ethics</vt:lpstr>
      <vt:lpstr>Basic Concepts</vt:lpstr>
      <vt:lpstr>Basic Concepts</vt:lpstr>
      <vt:lpstr>Basic Concepts</vt:lpstr>
      <vt:lpstr>Does Ethics Itself Enough?</vt:lpstr>
      <vt:lpstr>Does Ethics Itself Enough?</vt:lpstr>
      <vt:lpstr>Does Ethics Itself Enough?</vt:lpstr>
      <vt:lpstr>References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Ethics and Information Technology II</dc:title>
  <dc:creator>SEVGI EDA TUZCU</dc:creator>
  <cp:lastModifiedBy>SEVGI EDA TUZCU</cp:lastModifiedBy>
  <cp:revision>22</cp:revision>
  <dcterms:created xsi:type="dcterms:W3CDTF">2018-09-19T10:37:20Z</dcterms:created>
  <dcterms:modified xsi:type="dcterms:W3CDTF">2018-09-19T11:16:55Z</dcterms:modified>
</cp:coreProperties>
</file>