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63" r:id="rId2"/>
    <p:sldId id="364" r:id="rId3"/>
    <p:sldId id="365" r:id="rId4"/>
    <p:sldId id="366" r:id="rId5"/>
    <p:sldId id="367" r:id="rId6"/>
    <p:sldId id="372" r:id="rId7"/>
    <p:sldId id="373" r:id="rId8"/>
    <p:sldId id="369" r:id="rId9"/>
    <p:sldId id="374" r:id="rId10"/>
    <p:sldId id="375" r:id="rId11"/>
    <p:sldId id="378" r:id="rId12"/>
    <p:sldId id="379" r:id="rId13"/>
    <p:sldId id="289" r:id="rId14"/>
    <p:sldId id="293" r:id="rId15"/>
    <p:sldId id="393" r:id="rId16"/>
    <p:sldId id="394" r:id="rId17"/>
    <p:sldId id="292" r:id="rId18"/>
    <p:sldId id="288" r:id="rId19"/>
    <p:sldId id="386" r:id="rId20"/>
    <p:sldId id="395" r:id="rId21"/>
    <p:sldId id="294" r:id="rId22"/>
    <p:sldId id="274" r:id="rId23"/>
    <p:sldId id="376" r:id="rId24"/>
    <p:sldId id="295" r:id="rId25"/>
    <p:sldId id="391" r:id="rId26"/>
    <p:sldId id="298" r:id="rId27"/>
    <p:sldId id="396" r:id="rId28"/>
    <p:sldId id="299" r:id="rId29"/>
    <p:sldId id="392" r:id="rId30"/>
    <p:sldId id="296" r:id="rId31"/>
    <p:sldId id="301" r:id="rId32"/>
    <p:sldId id="290" r:id="rId33"/>
    <p:sldId id="389" r:id="rId34"/>
    <p:sldId id="282" r:id="rId35"/>
    <p:sldId id="286" r:id="rId36"/>
    <p:sldId id="291" r:id="rId37"/>
    <p:sldId id="397" r:id="rId38"/>
    <p:sldId id="302" r:id="rId39"/>
    <p:sldId id="398" r:id="rId40"/>
    <p:sldId id="381" r:id="rId41"/>
    <p:sldId id="383" r:id="rId42"/>
    <p:sldId id="384" r:id="rId43"/>
    <p:sldId id="38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3817B-3ED5-45F9-98F5-05F59840532A}" type="datetimeFigureOut">
              <a:rPr lang="tr-TR" smtClean="0"/>
              <a:t>2.07.2021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94961-733C-4102-8B8F-A7E7952CD91C}" type="slidenum">
              <a:rPr lang="tr-TR" smtClean="0"/>
              <a:t>‹#›</a:t>
            </a:fld>
            <a:endParaRPr lang="tr-TR"/>
          </a:p>
        </p:txBody>
      </p:sp>
    </p:spTree>
    <p:extLst>
      <p:ext uri="{BB962C8B-B14F-4D97-AF65-F5344CB8AC3E}">
        <p14:creationId xmlns:p14="http://schemas.microsoft.com/office/powerpoint/2010/main" val="128131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a:t>
            </a:fld>
            <a:endParaRPr lang="tr-TR"/>
          </a:p>
        </p:txBody>
      </p:sp>
    </p:spTree>
    <p:extLst>
      <p:ext uri="{BB962C8B-B14F-4D97-AF65-F5344CB8AC3E}">
        <p14:creationId xmlns:p14="http://schemas.microsoft.com/office/powerpoint/2010/main" val="79246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10</a:t>
            </a:fld>
            <a:endParaRPr lang="tr-TR"/>
          </a:p>
        </p:txBody>
      </p:sp>
    </p:spTree>
    <p:extLst>
      <p:ext uri="{BB962C8B-B14F-4D97-AF65-F5344CB8AC3E}">
        <p14:creationId xmlns:p14="http://schemas.microsoft.com/office/powerpoint/2010/main" val="414289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11</a:t>
            </a:fld>
            <a:endParaRPr lang="tr-TR"/>
          </a:p>
        </p:txBody>
      </p:sp>
    </p:spTree>
    <p:extLst>
      <p:ext uri="{BB962C8B-B14F-4D97-AF65-F5344CB8AC3E}">
        <p14:creationId xmlns:p14="http://schemas.microsoft.com/office/powerpoint/2010/main" val="284267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12</a:t>
            </a:fld>
            <a:endParaRPr lang="tr-TR"/>
          </a:p>
        </p:txBody>
      </p:sp>
    </p:spTree>
    <p:extLst>
      <p:ext uri="{BB962C8B-B14F-4D97-AF65-F5344CB8AC3E}">
        <p14:creationId xmlns:p14="http://schemas.microsoft.com/office/powerpoint/2010/main" val="338284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endParaRPr lang="en-US" altLang="en-US">
              <a:ea typeface="ＭＳ Ｐゴシック"/>
            </a:endParaRPr>
          </a:p>
        </p:txBody>
      </p:sp>
      <p:sp>
        <p:nvSpPr>
          <p:cNvPr id="53251" name="Slide Number Placeholder 3"/>
          <p:cNvSpPr>
            <a:spLocks noGrp="1"/>
          </p:cNvSpPr>
          <p:nvPr>
            <p:ph type="sldNum" sz="quarter" idx="5"/>
          </p:nvPr>
        </p:nvSpPr>
        <p:spPr>
          <a:noFill/>
        </p:spPr>
        <p:txBody>
          <a:bodyPr/>
          <a:lstStyle/>
          <a:p>
            <a:fld id="{CA7C29CD-7787-40B3-A2CC-2B9FD6FB6DF7}" type="slidenum">
              <a:rPr lang="en-US" altLang="en-US" smtClean="0">
                <a:ea typeface="ＭＳ Ｐゴシック"/>
                <a:cs typeface="ＭＳ Ｐゴシック"/>
              </a:rPr>
              <a:pPr/>
              <a:t>14</a:t>
            </a:fld>
            <a:endParaRPr lang="en-US" altLang="en-US">
              <a:ea typeface="ＭＳ Ｐゴシック"/>
              <a:cs typeface="ＭＳ Ｐゴシック"/>
            </a:endParaRPr>
          </a:p>
        </p:txBody>
      </p:sp>
    </p:spTree>
    <p:extLst>
      <p:ext uri="{BB962C8B-B14F-4D97-AF65-F5344CB8AC3E}">
        <p14:creationId xmlns:p14="http://schemas.microsoft.com/office/powerpoint/2010/main" val="2818999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7E8C2B9-AF6C-4EED-8C6A-6AEF47DFCB72}" type="slidenum">
              <a:rPr lang="en-US" altLang="en-US" smtClean="0">
                <a:ea typeface="ＭＳ Ｐゴシック"/>
                <a:cs typeface="ＭＳ Ｐゴシック"/>
              </a:rPr>
              <a:pPr/>
              <a:t>22</a:t>
            </a:fld>
            <a:endParaRPr lang="en-US" altLang="en-US">
              <a:ea typeface="ＭＳ Ｐゴシック"/>
              <a:cs typeface="ＭＳ Ｐゴシック"/>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altLang="en-US">
              <a:ea typeface="ＭＳ Ｐゴシック"/>
            </a:endParaRPr>
          </a:p>
        </p:txBody>
      </p:sp>
    </p:spTree>
    <p:extLst>
      <p:ext uri="{BB962C8B-B14F-4D97-AF65-F5344CB8AC3E}">
        <p14:creationId xmlns:p14="http://schemas.microsoft.com/office/powerpoint/2010/main" val="3228011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23</a:t>
            </a:fld>
            <a:endParaRPr lang="tr-TR"/>
          </a:p>
        </p:txBody>
      </p:sp>
    </p:spTree>
    <p:extLst>
      <p:ext uri="{BB962C8B-B14F-4D97-AF65-F5344CB8AC3E}">
        <p14:creationId xmlns:p14="http://schemas.microsoft.com/office/powerpoint/2010/main" val="400626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endParaRPr lang="en-US" altLang="en-US">
              <a:ea typeface="ＭＳ Ｐゴシック"/>
            </a:endParaRPr>
          </a:p>
        </p:txBody>
      </p:sp>
      <p:sp>
        <p:nvSpPr>
          <p:cNvPr id="67587" name="Slide Number Placeholder 3"/>
          <p:cNvSpPr>
            <a:spLocks noGrp="1"/>
          </p:cNvSpPr>
          <p:nvPr>
            <p:ph type="sldNum" sz="quarter" idx="5"/>
          </p:nvPr>
        </p:nvSpPr>
        <p:spPr>
          <a:noFill/>
        </p:spPr>
        <p:txBody>
          <a:bodyPr/>
          <a:lstStyle/>
          <a:p>
            <a:fld id="{EDD4BC4D-441C-424C-A751-693D7773C656}" type="slidenum">
              <a:rPr lang="en-US" altLang="en-US" smtClean="0">
                <a:ea typeface="ＭＳ Ｐゴシック"/>
                <a:cs typeface="ＭＳ Ｐゴシック"/>
              </a:rPr>
              <a:pPr/>
              <a:t>31</a:t>
            </a:fld>
            <a:endParaRPr lang="en-US" altLang="en-US">
              <a:ea typeface="ＭＳ Ｐゴシック"/>
              <a:cs typeface="ＭＳ Ｐゴシック"/>
            </a:endParaRPr>
          </a:p>
        </p:txBody>
      </p:sp>
    </p:spTree>
    <p:extLst>
      <p:ext uri="{BB962C8B-B14F-4D97-AF65-F5344CB8AC3E}">
        <p14:creationId xmlns:p14="http://schemas.microsoft.com/office/powerpoint/2010/main" val="413911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40</a:t>
            </a:fld>
            <a:endParaRPr lang="tr-TR"/>
          </a:p>
        </p:txBody>
      </p:sp>
    </p:spTree>
    <p:extLst>
      <p:ext uri="{BB962C8B-B14F-4D97-AF65-F5344CB8AC3E}">
        <p14:creationId xmlns:p14="http://schemas.microsoft.com/office/powerpoint/2010/main" val="44479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41</a:t>
            </a:fld>
            <a:endParaRPr lang="tr-TR"/>
          </a:p>
        </p:txBody>
      </p:sp>
    </p:spTree>
    <p:extLst>
      <p:ext uri="{BB962C8B-B14F-4D97-AF65-F5344CB8AC3E}">
        <p14:creationId xmlns:p14="http://schemas.microsoft.com/office/powerpoint/2010/main" val="1359713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42</a:t>
            </a:fld>
            <a:endParaRPr lang="tr-TR"/>
          </a:p>
        </p:txBody>
      </p:sp>
    </p:spTree>
    <p:extLst>
      <p:ext uri="{BB962C8B-B14F-4D97-AF65-F5344CB8AC3E}">
        <p14:creationId xmlns:p14="http://schemas.microsoft.com/office/powerpoint/2010/main" val="348125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2</a:t>
            </a:fld>
            <a:endParaRPr lang="tr-TR"/>
          </a:p>
        </p:txBody>
      </p:sp>
    </p:spTree>
    <p:extLst>
      <p:ext uri="{BB962C8B-B14F-4D97-AF65-F5344CB8AC3E}">
        <p14:creationId xmlns:p14="http://schemas.microsoft.com/office/powerpoint/2010/main" val="307844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43</a:t>
            </a:fld>
            <a:endParaRPr lang="tr-TR"/>
          </a:p>
        </p:txBody>
      </p:sp>
    </p:spTree>
    <p:extLst>
      <p:ext uri="{BB962C8B-B14F-4D97-AF65-F5344CB8AC3E}">
        <p14:creationId xmlns:p14="http://schemas.microsoft.com/office/powerpoint/2010/main" val="96459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3</a:t>
            </a:fld>
            <a:endParaRPr lang="tr-TR"/>
          </a:p>
        </p:txBody>
      </p:sp>
    </p:spTree>
    <p:extLst>
      <p:ext uri="{BB962C8B-B14F-4D97-AF65-F5344CB8AC3E}">
        <p14:creationId xmlns:p14="http://schemas.microsoft.com/office/powerpoint/2010/main" val="167304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4</a:t>
            </a:fld>
            <a:endParaRPr lang="tr-TR"/>
          </a:p>
        </p:txBody>
      </p:sp>
    </p:spTree>
    <p:extLst>
      <p:ext uri="{BB962C8B-B14F-4D97-AF65-F5344CB8AC3E}">
        <p14:creationId xmlns:p14="http://schemas.microsoft.com/office/powerpoint/2010/main" val="107278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5</a:t>
            </a:fld>
            <a:endParaRPr lang="tr-TR"/>
          </a:p>
        </p:txBody>
      </p:sp>
    </p:spTree>
    <p:extLst>
      <p:ext uri="{BB962C8B-B14F-4D97-AF65-F5344CB8AC3E}">
        <p14:creationId xmlns:p14="http://schemas.microsoft.com/office/powerpoint/2010/main" val="181257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6</a:t>
            </a:fld>
            <a:endParaRPr lang="tr-TR"/>
          </a:p>
        </p:txBody>
      </p:sp>
    </p:spTree>
    <p:extLst>
      <p:ext uri="{BB962C8B-B14F-4D97-AF65-F5344CB8AC3E}">
        <p14:creationId xmlns:p14="http://schemas.microsoft.com/office/powerpoint/2010/main" val="122273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7</a:t>
            </a:fld>
            <a:endParaRPr lang="tr-TR"/>
          </a:p>
        </p:txBody>
      </p:sp>
    </p:spTree>
    <p:extLst>
      <p:ext uri="{BB962C8B-B14F-4D97-AF65-F5344CB8AC3E}">
        <p14:creationId xmlns:p14="http://schemas.microsoft.com/office/powerpoint/2010/main" val="75504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8</a:t>
            </a:fld>
            <a:endParaRPr lang="tr-TR"/>
          </a:p>
        </p:txBody>
      </p:sp>
    </p:spTree>
    <p:extLst>
      <p:ext uri="{BB962C8B-B14F-4D97-AF65-F5344CB8AC3E}">
        <p14:creationId xmlns:p14="http://schemas.microsoft.com/office/powerpoint/2010/main" val="300444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9</a:t>
            </a:fld>
            <a:endParaRPr lang="tr-TR"/>
          </a:p>
        </p:txBody>
      </p:sp>
    </p:spTree>
    <p:extLst>
      <p:ext uri="{BB962C8B-B14F-4D97-AF65-F5344CB8AC3E}">
        <p14:creationId xmlns:p14="http://schemas.microsoft.com/office/powerpoint/2010/main" val="102703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571706A-D632-4C77-919C-E0CD36F78333}"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308036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E304C47-F2B9-403C-A5B0-ABFCF69FDA1C}"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11977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F90114D-9A6A-445F-8D84-6DECD45F7ADD}"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004D28-0021-48BA-B1E5-16BA29B5025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286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8A931FA8-06AB-4320-8A1B-4AB4F182EA25}"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1635107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2AA3637B-5922-40FC-85FF-E4B7AE5CEA34}"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004D28-0021-48BA-B1E5-16BA29B5025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79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9C994AE8-3124-46AE-8584-8A6F46710893}"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348467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34B611-6B4C-4C96-A99E-A09577CC6B38}"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792685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96ADF0-6229-419F-9B1F-A26591F63510}"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343398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456E270-4D4D-45F9-B2C6-AA54E160CC41}"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253840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CF96309-BABC-4A59-B313-7032351BF509}" type="datetime1">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428091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E2EFDD7-CCED-4A80-B8BF-C0881B7F177F}"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282683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D26588B-D773-4948-A3D0-0730BF2209DA}" type="datetime1">
              <a:rPr lang="tr-TR" smtClean="0"/>
              <a:t>2.07.2021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416223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0308A17-82E9-4EB5-BA3B-6A8297C9FB20}" type="datetime1">
              <a:rPr lang="tr-TR" smtClean="0"/>
              <a:t>2.07.2021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365409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F0D79-8D4C-4FA7-BEF6-DD770A301BB0}" type="datetime1">
              <a:rPr lang="tr-TR" smtClean="0"/>
              <a:t>2.07.2021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315008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5FE064-1ACD-43A2-837B-ED9FCAC9BA00}"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195465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39B3211-CF7F-4BCE-89C7-D225E78B6969}" type="datetime1">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004D28-0021-48BA-B1E5-16BA29B5025D}" type="slidenum">
              <a:rPr lang="tr-TR" smtClean="0"/>
              <a:t>‹#›</a:t>
            </a:fld>
            <a:endParaRPr lang="tr-TR"/>
          </a:p>
        </p:txBody>
      </p:sp>
    </p:spTree>
    <p:extLst>
      <p:ext uri="{BB962C8B-B14F-4D97-AF65-F5344CB8AC3E}">
        <p14:creationId xmlns:p14="http://schemas.microsoft.com/office/powerpoint/2010/main" val="153165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816884-76CC-4523-9755-7895E66F8C0B}" type="datetime1">
              <a:rPr lang="tr-TR" smtClean="0"/>
              <a:t>2.07.2021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004D28-0021-48BA-B1E5-16BA29B5025D}" type="slidenum">
              <a:rPr lang="tr-TR" smtClean="0"/>
              <a:t>‹#›</a:t>
            </a:fld>
            <a:endParaRPr lang="tr-TR"/>
          </a:p>
        </p:txBody>
      </p:sp>
    </p:spTree>
    <p:extLst>
      <p:ext uri="{BB962C8B-B14F-4D97-AF65-F5344CB8AC3E}">
        <p14:creationId xmlns:p14="http://schemas.microsoft.com/office/powerpoint/2010/main" val="1320284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83632" y="116459"/>
            <a:ext cx="5904656" cy="706090"/>
          </a:xfrm>
        </p:spPr>
        <p:txBody>
          <a:bodyPr>
            <a:noAutofit/>
          </a:bodyPr>
          <a:lstStyle/>
          <a:p>
            <a:r>
              <a:rPr lang="tr-TR" sz="4000" b="1" dirty="0">
                <a:latin typeface="Arial" panose="020B0604020202020204" pitchFamily="34" charset="0"/>
                <a:cs typeface="Arial" panose="020B0604020202020204" pitchFamily="34" charset="0"/>
              </a:rPr>
              <a:t>MINERALS</a:t>
            </a:r>
          </a:p>
        </p:txBody>
      </p:sp>
      <p:sp>
        <p:nvSpPr>
          <p:cNvPr id="3" name="İçerik Yer Tutucusu 2"/>
          <p:cNvSpPr>
            <a:spLocks noGrp="1"/>
          </p:cNvSpPr>
          <p:nvPr>
            <p:ph idx="1"/>
          </p:nvPr>
        </p:nvSpPr>
        <p:spPr>
          <a:xfrm>
            <a:off x="2584580" y="1152907"/>
            <a:ext cx="9274628" cy="5145256"/>
          </a:xfrm>
          <a:ln w="63500">
            <a:solidFill>
              <a:srgbClr val="0000FF"/>
            </a:solidFill>
          </a:ln>
        </p:spPr>
        <p:txBody>
          <a:bodyPr>
            <a:noAutofit/>
          </a:bodyPr>
          <a:lstStyle/>
          <a:p>
            <a:r>
              <a:rPr lang="en-US" sz="1600" b="1" i="0" dirty="0">
                <a:solidFill>
                  <a:srgbClr val="202124"/>
                </a:solidFill>
                <a:effectLst/>
                <a:latin typeface="arial" panose="020B0604020202020204" pitchFamily="34" charset="0"/>
              </a:rPr>
              <a:t>There</a:t>
            </a:r>
            <a:r>
              <a:rPr lang="en-US" sz="1600" b="0" i="0" dirty="0">
                <a:solidFill>
                  <a:srgbClr val="202124"/>
                </a:solidFill>
                <a:effectLst/>
                <a:latin typeface="arial" panose="020B0604020202020204" pitchFamily="34" charset="0"/>
              </a:rPr>
              <a:t> are about </a:t>
            </a:r>
            <a:r>
              <a:rPr lang="en-US" sz="1600" b="1" i="0" dirty="0">
                <a:solidFill>
                  <a:srgbClr val="202124"/>
                </a:solidFill>
                <a:effectLst/>
                <a:latin typeface="arial" panose="020B0604020202020204" pitchFamily="34" charset="0"/>
              </a:rPr>
              <a:t>90</a:t>
            </a:r>
            <a:r>
              <a:rPr lang="en-US" sz="1600" b="0" i="0" dirty="0">
                <a:solidFill>
                  <a:srgbClr val="202124"/>
                </a:solidFill>
                <a:effectLst/>
                <a:latin typeface="arial" panose="020B0604020202020204" pitchFamily="34" charset="0"/>
              </a:rPr>
              <a:t> naturally occurring </a:t>
            </a:r>
            <a:r>
              <a:rPr lang="en-US" sz="1600" b="1" i="0" dirty="0">
                <a:solidFill>
                  <a:srgbClr val="202124"/>
                </a:solidFill>
                <a:effectLst/>
                <a:latin typeface="arial" panose="020B0604020202020204" pitchFamily="34" charset="0"/>
              </a:rPr>
              <a:t>elements</a:t>
            </a:r>
            <a:r>
              <a:rPr lang="en-US" sz="1600" b="0" i="0" dirty="0">
                <a:solidFill>
                  <a:srgbClr val="202124"/>
                </a:solidFill>
                <a:effectLst/>
                <a:latin typeface="arial" panose="020B0604020202020204" pitchFamily="34" charset="0"/>
              </a:rPr>
              <a:t> known </a:t>
            </a:r>
            <a:r>
              <a:rPr lang="en-US" sz="1600" b="1" i="0" dirty="0">
                <a:solidFill>
                  <a:srgbClr val="202124"/>
                </a:solidFill>
                <a:effectLst/>
                <a:latin typeface="arial" panose="020B0604020202020204" pitchFamily="34" charset="0"/>
              </a:rPr>
              <a:t>on Earth</a:t>
            </a:r>
            <a:r>
              <a:rPr lang="en-US" sz="1600" b="0" i="0" dirty="0">
                <a:solidFill>
                  <a:srgbClr val="202124"/>
                </a:solidFill>
                <a:effectLst/>
                <a:latin typeface="arial" panose="020B0604020202020204" pitchFamily="34" charset="0"/>
              </a:rPr>
              <a:t>.</a:t>
            </a:r>
            <a:endParaRPr lang="tr-TR" sz="1600" b="0" i="0" dirty="0">
              <a:solidFill>
                <a:srgbClr val="202124"/>
              </a:solidFill>
              <a:effectLst/>
              <a:latin typeface="arial" panose="020B0604020202020204" pitchFamily="34" charset="0"/>
            </a:endParaRPr>
          </a:p>
          <a:p>
            <a:r>
              <a:rPr lang="en-US" sz="1600" dirty="0">
                <a:latin typeface="Arial" pitchFamily="34" charset="0"/>
                <a:cs typeface="Arial" pitchFamily="34" charset="0"/>
              </a:rPr>
              <a:t>It is known that 25 of these (24 or 27 in some sources) are essential and are found in foods.</a:t>
            </a:r>
          </a:p>
          <a:p>
            <a:r>
              <a:rPr lang="en-US" sz="1600" dirty="0">
                <a:latin typeface="Arial" pitchFamily="34" charset="0"/>
                <a:cs typeface="Arial" pitchFamily="34" charset="0"/>
              </a:rPr>
              <a:t>The necessity of some elements is not fully known (Br, Sn, As, Cr, Mo, Rb, Sr, Ni, Ge).</a:t>
            </a:r>
          </a:p>
          <a:p>
            <a:r>
              <a:rPr lang="en-US" sz="1600" dirty="0">
                <a:latin typeface="Arial" pitchFamily="34" charset="0"/>
                <a:cs typeface="Arial" pitchFamily="34" charset="0"/>
              </a:rPr>
              <a:t>When minerals are mentioned in nutrition, the elements found in foods other than C, H, O, N are understood. These four are found in organic molecules and water (H and O) and make up 99% of the number of atoms in living systems. Therefore, the amount of minerals in foods is relatively low, but they have important roles in living systems and foods.</a:t>
            </a:r>
          </a:p>
          <a:p>
            <a:r>
              <a:rPr lang="en-US" sz="1600" dirty="0">
                <a:latin typeface="Arial" pitchFamily="34" charset="0"/>
                <a:cs typeface="Arial" pitchFamily="34" charset="0"/>
              </a:rPr>
              <a:t>The level (g / kg) of </a:t>
            </a:r>
            <a:r>
              <a:rPr lang="en-US" sz="1600" dirty="0">
                <a:solidFill>
                  <a:srgbClr val="FF0000"/>
                </a:solidFill>
                <a:latin typeface="Arial" pitchFamily="34" charset="0"/>
                <a:cs typeface="Arial" pitchFamily="34" charset="0"/>
              </a:rPr>
              <a:t>macro (major) </a:t>
            </a:r>
            <a:r>
              <a:rPr lang="en-US" sz="1600" dirty="0">
                <a:latin typeface="Arial" pitchFamily="34" charset="0"/>
                <a:cs typeface="Arial" pitchFamily="34" charset="0"/>
              </a:rPr>
              <a:t>elements in the human body is given below:</a:t>
            </a:r>
            <a:endParaRPr lang="tr-TR" sz="1600"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a:t>
            </a:fld>
            <a:endParaRPr lang="tr-TR" dirty="0"/>
          </a:p>
        </p:txBody>
      </p:sp>
      <p:sp>
        <p:nvSpPr>
          <p:cNvPr id="6" name="Metin kutusu 5"/>
          <p:cNvSpPr txBox="1"/>
          <p:nvPr/>
        </p:nvSpPr>
        <p:spPr>
          <a:xfrm>
            <a:off x="3511180" y="3847348"/>
            <a:ext cx="6668517" cy="338554"/>
          </a:xfrm>
          <a:prstGeom prst="rect">
            <a:avLst/>
          </a:prstGeom>
          <a:noFill/>
          <a:ln w="38100">
            <a:solidFill>
              <a:schemeClr val="tx1"/>
            </a:solidFill>
          </a:ln>
        </p:spPr>
        <p:txBody>
          <a:bodyPr wrap="square" rtlCol="0">
            <a:spAutoFit/>
          </a:bodyPr>
          <a:lstStyle/>
          <a:p>
            <a:r>
              <a:rPr lang="tr-TR" sz="1600" dirty="0" err="1">
                <a:latin typeface="Arial" pitchFamily="34" charset="0"/>
                <a:cs typeface="Arial" pitchFamily="34" charset="0"/>
              </a:rPr>
              <a:t>Ca</a:t>
            </a:r>
            <a:r>
              <a:rPr lang="tr-TR" sz="1600" dirty="0">
                <a:latin typeface="Arial" pitchFamily="34" charset="0"/>
                <a:cs typeface="Arial" pitchFamily="34" charset="0"/>
              </a:rPr>
              <a:t>: 10-20,    P: 6-12,    K: 2-2.5,   Na: 1-1.5,   Cl: 1-1.2,    Mg: 0.4-0.5</a:t>
            </a:r>
          </a:p>
        </p:txBody>
      </p:sp>
      <p:pic>
        <p:nvPicPr>
          <p:cNvPr id="1026" name="Picture 2" descr="12 essential minerals required by body | Purple Kaddu">
            <a:extLst>
              <a:ext uri="{FF2B5EF4-FFF2-40B4-BE49-F238E27FC236}">
                <a16:creationId xmlns:a16="http://schemas.microsoft.com/office/drawing/2014/main" id="{21484E3A-A0CD-46C2-89A6-749AD4529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732" y="4271088"/>
            <a:ext cx="3253218" cy="182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3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05879D45-D2A0-4A28-A831-E302C748BA68}" type="slidenum">
              <a:rPr lang="tr-TR" smtClean="0"/>
              <a:pPr/>
              <a:t>10</a:t>
            </a:fld>
            <a:endParaRPr lang="tr-TR"/>
          </a:p>
        </p:txBody>
      </p:sp>
      <p:sp>
        <p:nvSpPr>
          <p:cNvPr id="4" name="İçerik Yer Tutucusu 2"/>
          <p:cNvSpPr txBox="1">
            <a:spLocks/>
          </p:cNvSpPr>
          <p:nvPr/>
        </p:nvSpPr>
        <p:spPr>
          <a:xfrm>
            <a:off x="1631504" y="332656"/>
            <a:ext cx="8784976" cy="4761858"/>
          </a:xfrm>
          <a:prstGeom prst="rect">
            <a:avLst/>
          </a:prstGeo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tr-TR" sz="2000" u="sng" dirty="0">
                <a:solidFill>
                  <a:srgbClr val="C00000"/>
                </a:solidFill>
                <a:latin typeface="Arial" pitchFamily="34" charset="0"/>
                <a:cs typeface="Arial" pitchFamily="34" charset="0"/>
              </a:rPr>
              <a:t>Mineral </a:t>
            </a:r>
            <a:r>
              <a:rPr lang="tr-TR" sz="2000" u="sng" dirty="0" err="1">
                <a:solidFill>
                  <a:srgbClr val="C00000"/>
                </a:solidFill>
                <a:latin typeface="Arial" pitchFamily="34" charset="0"/>
                <a:cs typeface="Arial" pitchFamily="34" charset="0"/>
              </a:rPr>
              <a:t>Deficiency</a:t>
            </a:r>
            <a:r>
              <a:rPr lang="tr-TR" sz="2000" u="sng" dirty="0">
                <a:solidFill>
                  <a:srgbClr val="C00000"/>
                </a:solidFill>
                <a:latin typeface="Arial" pitchFamily="34" charset="0"/>
                <a:cs typeface="Arial" pitchFamily="34" charset="0"/>
              </a:rPr>
              <a:t> in </a:t>
            </a:r>
            <a:r>
              <a:rPr lang="tr-TR" sz="2000" u="sng" dirty="0" err="1">
                <a:solidFill>
                  <a:srgbClr val="C00000"/>
                </a:solidFill>
                <a:latin typeface="Arial" pitchFamily="34" charset="0"/>
                <a:cs typeface="Arial" pitchFamily="34" charset="0"/>
              </a:rPr>
              <a:t>Nutrition</a:t>
            </a:r>
            <a:r>
              <a:rPr lang="tr-TR" sz="2000" u="sng" dirty="0">
                <a:solidFill>
                  <a:srgbClr val="C00000"/>
                </a:solidFill>
                <a:latin typeface="Arial" pitchFamily="34" charset="0"/>
                <a:cs typeface="Arial" pitchFamily="34" charset="0"/>
              </a:rPr>
              <a:t>:</a:t>
            </a:r>
          </a:p>
          <a:p>
            <a:pPr marL="0" indent="0">
              <a:buNone/>
            </a:pPr>
            <a:r>
              <a:rPr lang="en-US" sz="1600" b="1" dirty="0">
                <a:latin typeface="Arial" pitchFamily="34" charset="0"/>
                <a:cs typeface="Arial" pitchFamily="34" charset="0"/>
              </a:rPr>
              <a:t>Ca and Fe </a:t>
            </a:r>
            <a:r>
              <a:rPr lang="en-US" sz="1600" dirty="0">
                <a:latin typeface="Arial" pitchFamily="34" charset="0"/>
                <a:cs typeface="Arial" pitchFamily="34" charset="0"/>
              </a:rPr>
              <a:t>are two elements that are mostly lacking in nutrition in the world. These are also problematic elements in terms of absorption.</a:t>
            </a:r>
          </a:p>
          <a:p>
            <a:pPr marL="0" indent="0">
              <a:buNone/>
            </a:pPr>
            <a:endParaRPr lang="en-US" sz="1600" dirty="0">
              <a:latin typeface="Arial" pitchFamily="34" charset="0"/>
              <a:cs typeface="Arial" pitchFamily="34" charset="0"/>
            </a:endParaRPr>
          </a:p>
          <a:p>
            <a:pPr marL="0" indent="0">
              <a:buNone/>
            </a:pPr>
            <a:r>
              <a:rPr lang="en-US" sz="1600" dirty="0">
                <a:latin typeface="Arial" pitchFamily="34" charset="0"/>
                <a:cs typeface="Arial" pitchFamily="34" charset="0"/>
              </a:rPr>
              <a:t>Other elements that </a:t>
            </a:r>
            <a:r>
              <a:rPr lang="tr-TR" sz="1600" dirty="0" err="1">
                <a:latin typeface="Arial" pitchFamily="34" charset="0"/>
                <a:cs typeface="Arial" pitchFamily="34" charset="0"/>
              </a:rPr>
              <a:t>may</a:t>
            </a:r>
            <a:r>
              <a:rPr lang="tr-TR" sz="1600" dirty="0">
                <a:latin typeface="Arial" pitchFamily="34" charset="0"/>
                <a:cs typeface="Arial" pitchFamily="34" charset="0"/>
              </a:rPr>
              <a:t> be</a:t>
            </a:r>
            <a:r>
              <a:rPr lang="en-US" sz="1600" dirty="0">
                <a:latin typeface="Arial" pitchFamily="34" charset="0"/>
                <a:cs typeface="Arial" pitchFamily="34" charset="0"/>
              </a:rPr>
              <a:t> lacking are Co, Cr, Se and Zn. Ca, Cr, Fe and Zn are in bound form and their bioavailability may vary according to the nature of the food (meal). Therefore, the problem may arise from insufficient intake or insufficient absorption.</a:t>
            </a:r>
          </a:p>
          <a:p>
            <a:pPr marL="0" indent="0">
              <a:buNone/>
            </a:pPr>
            <a:endParaRPr lang="en-US" sz="1600" dirty="0">
              <a:latin typeface="Arial" pitchFamily="34" charset="0"/>
              <a:cs typeface="Arial" pitchFamily="34" charset="0"/>
            </a:endParaRPr>
          </a:p>
          <a:p>
            <a:pPr marL="0" indent="0">
              <a:buNone/>
            </a:pPr>
            <a:r>
              <a:rPr lang="en-US" sz="1600" dirty="0">
                <a:latin typeface="Arial" pitchFamily="34" charset="0"/>
                <a:cs typeface="Arial" pitchFamily="34" charset="0"/>
              </a:rPr>
              <a:t>Another element taken insufficiently is </a:t>
            </a:r>
            <a:r>
              <a:rPr lang="en-US" sz="1600" b="1" dirty="0">
                <a:latin typeface="Arial" pitchFamily="34" charset="0"/>
                <a:cs typeface="Arial" pitchFamily="34" charset="0"/>
              </a:rPr>
              <a:t>iodine</a:t>
            </a:r>
            <a:r>
              <a:rPr lang="en-US" sz="1600" dirty="0">
                <a:latin typeface="Arial" pitchFamily="34" charset="0"/>
                <a:cs typeface="Arial" pitchFamily="34" charset="0"/>
              </a:rPr>
              <a:t>. Iodine in water and food is generally in free ionic form and its absorption is high. Deficiency is caused by insufficient consumption. </a:t>
            </a:r>
            <a:r>
              <a:rPr lang="en-US" sz="1600" u="sng" dirty="0">
                <a:latin typeface="Arial" pitchFamily="34" charset="0"/>
                <a:cs typeface="Arial" pitchFamily="34" charset="0"/>
              </a:rPr>
              <a:t>However, by requiring the addition of iodine to </a:t>
            </a:r>
            <a:r>
              <a:rPr lang="tr-TR" sz="1600" u="sng" dirty="0" err="1">
                <a:latin typeface="Arial" pitchFamily="34" charset="0"/>
                <a:cs typeface="Arial" pitchFamily="34" charset="0"/>
              </a:rPr>
              <a:t>table</a:t>
            </a:r>
            <a:r>
              <a:rPr lang="tr-TR" sz="1600" u="sng" dirty="0">
                <a:latin typeface="Arial" pitchFamily="34" charset="0"/>
                <a:cs typeface="Arial" pitchFamily="34" charset="0"/>
              </a:rPr>
              <a:t> </a:t>
            </a:r>
            <a:r>
              <a:rPr lang="en-US" sz="1600" u="sng" dirty="0">
                <a:latin typeface="Arial" pitchFamily="34" charset="0"/>
                <a:cs typeface="Arial" pitchFamily="34" charset="0"/>
              </a:rPr>
              <a:t>salts, the problem was solved to a great extent.</a:t>
            </a:r>
          </a:p>
          <a:p>
            <a:pPr marL="0" indent="0">
              <a:buNone/>
            </a:pPr>
            <a:endParaRPr lang="en-US" sz="1600" dirty="0">
              <a:latin typeface="Arial" pitchFamily="34" charset="0"/>
              <a:cs typeface="Arial" pitchFamily="34" charset="0"/>
            </a:endParaRPr>
          </a:p>
          <a:p>
            <a:pPr marL="0" indent="0">
              <a:buNone/>
            </a:pPr>
            <a:r>
              <a:rPr lang="en-US" sz="1600" dirty="0">
                <a:latin typeface="Arial" pitchFamily="34" charset="0"/>
                <a:cs typeface="Arial" pitchFamily="34" charset="0"/>
              </a:rPr>
              <a:t>Se is in the form of </a:t>
            </a:r>
            <a:r>
              <a:rPr lang="en-US" sz="1600" dirty="0" err="1">
                <a:latin typeface="Arial" pitchFamily="34" charset="0"/>
                <a:cs typeface="Arial" pitchFamily="34" charset="0"/>
              </a:rPr>
              <a:t>selenomethionine</a:t>
            </a:r>
            <a:r>
              <a:rPr lang="en-US" sz="1600" dirty="0">
                <a:latin typeface="Arial" pitchFamily="34" charset="0"/>
                <a:cs typeface="Arial" pitchFamily="34" charset="0"/>
              </a:rPr>
              <a:t> (chelate) in foods, but is well absorbed. Deficiency is due to insufficient consumption.</a:t>
            </a:r>
          </a:p>
          <a:p>
            <a:pPr marL="0" indent="0">
              <a:buNone/>
            </a:pPr>
            <a:endParaRPr lang="en-US" sz="1600" dirty="0">
              <a:latin typeface="Arial" pitchFamily="34" charset="0"/>
              <a:cs typeface="Arial" pitchFamily="34" charset="0"/>
            </a:endParaRPr>
          </a:p>
          <a:p>
            <a:pPr marL="0" indent="0">
              <a:buNone/>
            </a:pPr>
            <a:r>
              <a:rPr lang="en-US" sz="1600" dirty="0">
                <a:latin typeface="Arial" pitchFamily="34" charset="0"/>
                <a:cs typeface="Arial" pitchFamily="34" charset="0"/>
              </a:rPr>
              <a:t>Co (</a:t>
            </a:r>
            <a:r>
              <a:rPr lang="en-US" sz="1600" dirty="0" err="1">
                <a:latin typeface="Arial" pitchFamily="34" charset="0"/>
                <a:cs typeface="Arial" pitchFamily="34" charset="0"/>
              </a:rPr>
              <a:t>ie</a:t>
            </a:r>
            <a:r>
              <a:rPr lang="en-US" sz="1600" dirty="0">
                <a:latin typeface="Arial" pitchFamily="34" charset="0"/>
                <a:cs typeface="Arial" pitchFamily="34" charset="0"/>
              </a:rPr>
              <a:t> vitamin B12-cyanocobalamin-deficiency) is found in vegetarians, as it is not found in plant foods. In addition, there may be a deficiency in elderly individuals.</a:t>
            </a:r>
            <a:endParaRPr lang="tr-TR" sz="1600" dirty="0">
              <a:latin typeface="Arial" pitchFamily="34" charset="0"/>
              <a:cs typeface="Arial" pitchFamily="34" charset="0"/>
            </a:endParaRPr>
          </a:p>
        </p:txBody>
      </p:sp>
      <p:pic>
        <p:nvPicPr>
          <p:cNvPr id="1026" name="Picture 2" descr="Mineral Deficiency - What Should You Know?">
            <a:extLst>
              <a:ext uri="{FF2B5EF4-FFF2-40B4-BE49-F238E27FC236}">
                <a16:creationId xmlns:a16="http://schemas.microsoft.com/office/drawing/2014/main" id="{EE74214E-090A-4152-908C-1BE1995C6D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318"/>
          <a:stretch/>
        </p:blipFill>
        <p:spPr bwMode="auto">
          <a:xfrm>
            <a:off x="10037212" y="5239042"/>
            <a:ext cx="1933964"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8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05879D45-D2A0-4A28-A831-E302C748BA68}" type="slidenum">
              <a:rPr lang="tr-TR" smtClean="0"/>
              <a:pPr/>
              <a:t>11</a:t>
            </a:fld>
            <a:endParaRPr lang="tr-TR"/>
          </a:p>
        </p:txBody>
      </p:sp>
      <p:sp>
        <p:nvSpPr>
          <p:cNvPr id="4" name="İçerik Yer Tutucusu 2"/>
          <p:cNvSpPr txBox="1">
            <a:spLocks/>
          </p:cNvSpPr>
          <p:nvPr/>
        </p:nvSpPr>
        <p:spPr>
          <a:xfrm>
            <a:off x="1847527" y="404664"/>
            <a:ext cx="9386529" cy="5305671"/>
          </a:xfrm>
          <a:prstGeom prst="rect">
            <a:avLst/>
          </a:prstGeo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US" sz="1600" u="sng" dirty="0">
                <a:solidFill>
                  <a:schemeClr val="tx1"/>
                </a:solidFill>
                <a:latin typeface="Arial" pitchFamily="34" charset="0"/>
                <a:cs typeface="Arial" pitchFamily="34" charset="0"/>
              </a:rPr>
              <a:t>Mineral level in plant foods; </a:t>
            </a:r>
            <a:r>
              <a:rPr lang="en-US" sz="1600" dirty="0">
                <a:solidFill>
                  <a:schemeClr val="tx1"/>
                </a:solidFill>
                <a:latin typeface="Arial" pitchFamily="34" charset="0"/>
                <a:cs typeface="Arial" pitchFamily="34" charset="0"/>
              </a:rPr>
              <a:t>depends on </a:t>
            </a:r>
            <a:r>
              <a:rPr lang="tr-TR" sz="1600" dirty="0">
                <a:solidFill>
                  <a:schemeClr val="tx1"/>
                </a:solidFill>
                <a:latin typeface="Arial" pitchFamily="34" charset="0"/>
                <a:cs typeface="Arial" pitchFamily="34" charset="0"/>
              </a:rPr>
              <a:t>t</a:t>
            </a:r>
            <a:r>
              <a:rPr lang="en-US" sz="1600" dirty="0">
                <a:solidFill>
                  <a:schemeClr val="tx1"/>
                </a:solidFill>
                <a:latin typeface="Arial" pitchFamily="34" charset="0"/>
                <a:cs typeface="Arial" pitchFamily="34" charset="0"/>
              </a:rPr>
              <a:t>he </a:t>
            </a:r>
            <a:r>
              <a:rPr lang="tr-TR" sz="1600" dirty="0" err="1">
                <a:solidFill>
                  <a:schemeClr val="tx1"/>
                </a:solidFill>
                <a:latin typeface="Arial" pitchFamily="34" charset="0"/>
                <a:cs typeface="Arial" pitchFamily="34" charset="0"/>
              </a:rPr>
              <a:t>content</a:t>
            </a:r>
            <a:r>
              <a:rPr lang="en-US" sz="1600" dirty="0">
                <a:solidFill>
                  <a:schemeClr val="tx1"/>
                </a:solidFill>
                <a:latin typeface="Arial" pitchFamily="34" charset="0"/>
                <a:cs typeface="Arial" pitchFamily="34" charset="0"/>
              </a:rPr>
              <a:t> of the soil with these minerals the genetic characteristics of the plant and the environment. The importance of what the animal eats in the mineral </a:t>
            </a:r>
            <a:r>
              <a:rPr lang="tr-TR" sz="1600" dirty="0" err="1">
                <a:solidFill>
                  <a:schemeClr val="tx1"/>
                </a:solidFill>
                <a:latin typeface="Arial" pitchFamily="34" charset="0"/>
                <a:cs typeface="Arial" pitchFamily="34" charset="0"/>
              </a:rPr>
              <a:t>content</a:t>
            </a:r>
            <a:r>
              <a:rPr lang="en-US" sz="1600" dirty="0">
                <a:solidFill>
                  <a:schemeClr val="tx1"/>
                </a:solidFill>
                <a:latin typeface="Arial" pitchFamily="34" charset="0"/>
                <a:cs typeface="Arial" pitchFamily="34" charset="0"/>
              </a:rPr>
              <a:t> of animal</a:t>
            </a:r>
            <a:r>
              <a:rPr lang="tr-TR" sz="1600" dirty="0">
                <a:solidFill>
                  <a:schemeClr val="tx1"/>
                </a:solidFill>
                <a:latin typeface="Arial" pitchFamily="34" charset="0"/>
                <a:cs typeface="Arial" pitchFamily="34" charset="0"/>
              </a:rPr>
              <a:t>-</a:t>
            </a:r>
            <a:r>
              <a:rPr lang="tr-TR" sz="1600" dirty="0" err="1">
                <a:solidFill>
                  <a:schemeClr val="tx1"/>
                </a:solidFill>
                <a:latin typeface="Arial" pitchFamily="34" charset="0"/>
                <a:cs typeface="Arial" pitchFamily="34" charset="0"/>
              </a:rPr>
              <a:t>based</a:t>
            </a:r>
            <a:r>
              <a:rPr lang="en-US" sz="1600" dirty="0">
                <a:solidFill>
                  <a:schemeClr val="tx1"/>
                </a:solidFill>
                <a:latin typeface="Arial" pitchFamily="34" charset="0"/>
                <a:cs typeface="Arial" pitchFamily="34" charset="0"/>
              </a:rPr>
              <a:t> foods is limited, because the homeostatic balance </a:t>
            </a:r>
            <a:r>
              <a:rPr lang="tr-TR" sz="1600" dirty="0">
                <a:solidFill>
                  <a:schemeClr val="tx1"/>
                </a:solidFill>
                <a:latin typeface="Arial" pitchFamily="34" charset="0"/>
                <a:cs typeface="Arial" pitchFamily="34" charset="0"/>
              </a:rPr>
              <a:t>of </a:t>
            </a:r>
            <a:r>
              <a:rPr lang="tr-TR" sz="1600" dirty="0" err="1">
                <a:solidFill>
                  <a:schemeClr val="tx1"/>
                </a:solidFill>
                <a:latin typeface="Arial" pitchFamily="34" charset="0"/>
                <a:cs typeface="Arial" pitchFamily="34" charset="0"/>
              </a:rPr>
              <a:t>the</a:t>
            </a:r>
            <a:r>
              <a:rPr lang="tr-TR" sz="1600" dirty="0">
                <a:solidFill>
                  <a:schemeClr val="tx1"/>
                </a:solidFill>
                <a:latin typeface="Arial" pitchFamily="34" charset="0"/>
                <a:cs typeface="Arial" pitchFamily="34" charset="0"/>
              </a:rPr>
              <a:t> </a:t>
            </a:r>
            <a:r>
              <a:rPr lang="tr-TR" sz="1600" dirty="0" err="1">
                <a:solidFill>
                  <a:schemeClr val="tx1"/>
                </a:solidFill>
                <a:latin typeface="Arial" pitchFamily="34" charset="0"/>
                <a:cs typeface="Arial" pitchFamily="34" charset="0"/>
              </a:rPr>
              <a:t>animals</a:t>
            </a:r>
            <a:r>
              <a:rPr lang="tr-TR" sz="1600" dirty="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determines the level of that element.</a:t>
            </a:r>
          </a:p>
          <a:p>
            <a:pPr marL="0" indent="0">
              <a:buNone/>
            </a:pPr>
            <a:endParaRPr lang="en-US" sz="1600" dirty="0">
              <a:solidFill>
                <a:schemeClr val="tx1"/>
              </a:solidFill>
              <a:latin typeface="Arial" pitchFamily="34" charset="0"/>
              <a:cs typeface="Arial" pitchFamily="34" charset="0"/>
            </a:endParaRPr>
          </a:p>
          <a:p>
            <a:pPr marL="0" indent="0">
              <a:buNone/>
            </a:pPr>
            <a:r>
              <a:rPr lang="en-US" sz="1600" dirty="0">
                <a:solidFill>
                  <a:schemeClr val="tx1"/>
                </a:solidFill>
                <a:latin typeface="Arial" pitchFamily="34" charset="0"/>
                <a:cs typeface="Arial" pitchFamily="34" charset="0"/>
              </a:rPr>
              <a:t>The composition of animal tissues is similar to that of humans, so these foods are good sources of minerals. Especially Fe, Zn, P and Co are rich in animal foods. On the other hand, animal foods other than milk are not good sources since Ca is collected in the bone in animals.</a:t>
            </a:r>
            <a:r>
              <a:rPr lang="tr-TR" sz="1600" dirty="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Iodine is also low in animal foods other than seafood.</a:t>
            </a:r>
          </a:p>
          <a:p>
            <a:pPr marL="0" indent="0">
              <a:buNone/>
            </a:pPr>
            <a:endParaRPr lang="en-US" sz="1600" dirty="0">
              <a:solidFill>
                <a:schemeClr val="tx1"/>
              </a:solidFill>
              <a:latin typeface="Arial" pitchFamily="34" charset="0"/>
              <a:cs typeface="Arial" pitchFamily="34" charset="0"/>
            </a:endParaRPr>
          </a:p>
          <a:p>
            <a:pPr marL="0" indent="0">
              <a:buNone/>
            </a:pPr>
            <a:r>
              <a:rPr lang="en-US" sz="1600" dirty="0">
                <a:solidFill>
                  <a:schemeClr val="tx1"/>
                </a:solidFill>
                <a:latin typeface="Arial" pitchFamily="34" charset="0"/>
                <a:cs typeface="Arial" pitchFamily="34" charset="0"/>
              </a:rPr>
              <a:t>Minerals can be added to foods from outside (</a:t>
            </a:r>
            <a:r>
              <a:rPr lang="en-US" sz="1600" b="1" dirty="0">
                <a:solidFill>
                  <a:schemeClr val="tx1"/>
                </a:solidFill>
                <a:latin typeface="Arial" pitchFamily="34" charset="0"/>
                <a:cs typeface="Arial" pitchFamily="34" charset="0"/>
              </a:rPr>
              <a:t>fortification</a:t>
            </a:r>
            <a:r>
              <a:rPr lang="en-US" sz="1600" dirty="0">
                <a:solidFill>
                  <a:schemeClr val="tx1"/>
                </a:solidFill>
                <a:latin typeface="Arial" pitchFamily="34" charset="0"/>
                <a:cs typeface="Arial" pitchFamily="34" charset="0"/>
              </a:rPr>
              <a:t>). The most common application is adding iron (Fe-sulfate, Fe-lactate) and iodine. Thus, significant progress has been achieved in the solution of anemia and goiter problem.</a:t>
            </a:r>
          </a:p>
          <a:p>
            <a:pPr marL="0" indent="0">
              <a:buNone/>
            </a:pPr>
            <a:endParaRPr lang="en-US" sz="1600" dirty="0">
              <a:solidFill>
                <a:schemeClr val="tx1"/>
              </a:solidFill>
              <a:latin typeface="Arial" pitchFamily="34" charset="0"/>
              <a:cs typeface="Arial" pitchFamily="34" charset="0"/>
            </a:endParaRPr>
          </a:p>
          <a:p>
            <a:pPr marL="0" indent="0">
              <a:buNone/>
            </a:pPr>
            <a:r>
              <a:rPr lang="en-US" sz="1600" dirty="0">
                <a:solidFill>
                  <a:schemeClr val="tx1"/>
                </a:solidFill>
                <a:latin typeface="Arial" pitchFamily="34" charset="0"/>
                <a:cs typeface="Arial" pitchFamily="34" charset="0"/>
              </a:rPr>
              <a:t>Unlike vitamins and amino acids, minerals are not destroyed by factors such as heat, oxidants, light, </a:t>
            </a:r>
            <a:r>
              <a:rPr lang="en-US" sz="1600" dirty="0" err="1">
                <a:solidFill>
                  <a:schemeClr val="tx1"/>
                </a:solidFill>
                <a:latin typeface="Arial" pitchFamily="34" charset="0"/>
                <a:cs typeface="Arial" pitchFamily="34" charset="0"/>
              </a:rPr>
              <a:t>pH.</a:t>
            </a:r>
            <a:r>
              <a:rPr lang="en-US" sz="1600" dirty="0">
                <a:solidFill>
                  <a:schemeClr val="tx1"/>
                </a:solidFill>
                <a:latin typeface="Arial" pitchFamily="34" charset="0"/>
                <a:cs typeface="Arial" pitchFamily="34" charset="0"/>
              </a:rPr>
              <a:t> It can be removed from food by washing and physical separation. For example, with grain milling, Fe in wheat decreases by 76% and Mn by 86%. Ca loss increases if the pH is low in cheese processing. The loss is high in boiling water. Although the iron loss is very low in boiling pasta, the K loss is&gt; 50%. Because K is in free ion form and Fe is bound to proteins or other high molecular compounds.</a:t>
            </a:r>
            <a:endParaRPr lang="tr-TR" sz="1600" dirty="0">
              <a:solidFill>
                <a:schemeClr val="tx1"/>
              </a:solidFill>
              <a:latin typeface="Arial" pitchFamily="34" charset="0"/>
              <a:cs typeface="Arial" pitchFamily="34" charset="0"/>
            </a:endParaRPr>
          </a:p>
        </p:txBody>
      </p:sp>
      <p:pic>
        <p:nvPicPr>
          <p:cNvPr id="2050" name="Picture 2" descr="Importance of minerals in Family Diets - EducationWorld">
            <a:extLst>
              <a:ext uri="{FF2B5EF4-FFF2-40B4-BE49-F238E27FC236}">
                <a16:creationId xmlns:a16="http://schemas.microsoft.com/office/drawing/2014/main" id="{8AA3D1D6-9F4A-4C7D-870F-EE669BA77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69" y="5415808"/>
            <a:ext cx="2124973"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32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05879D45-D2A0-4A28-A831-E302C748BA68}" type="slidenum">
              <a:rPr lang="tr-TR" smtClean="0"/>
              <a:pPr/>
              <a:t>12</a:t>
            </a:fld>
            <a:endParaRPr lang="tr-TR"/>
          </a:p>
        </p:txBody>
      </p:sp>
      <p:sp>
        <p:nvSpPr>
          <p:cNvPr id="4" name="İçerik Yer Tutucusu 2"/>
          <p:cNvSpPr txBox="1">
            <a:spLocks/>
          </p:cNvSpPr>
          <p:nvPr/>
        </p:nvSpPr>
        <p:spPr>
          <a:xfrm>
            <a:off x="1991542" y="332656"/>
            <a:ext cx="9979633" cy="5592283"/>
          </a:xfrm>
          <a:prstGeom prst="rect">
            <a:avLst/>
          </a:prstGeo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tr-TR" sz="1600" dirty="0">
                <a:solidFill>
                  <a:schemeClr val="tx1"/>
                </a:solidFill>
                <a:latin typeface="Arial" pitchFamily="34" charset="0"/>
                <a:cs typeface="Arial" pitchFamily="34" charset="0"/>
              </a:rPr>
              <a:t>T</a:t>
            </a:r>
            <a:r>
              <a:rPr lang="en-US" sz="1600" dirty="0">
                <a:solidFill>
                  <a:schemeClr val="tx1"/>
                </a:solidFill>
                <a:latin typeface="Arial" pitchFamily="34" charset="0"/>
                <a:cs typeface="Arial" pitchFamily="34" charset="0"/>
              </a:rPr>
              <a:t>he main sources of some elements and their functions in the body are as follows</a:t>
            </a:r>
            <a:r>
              <a:rPr lang="tr-TR" sz="1600" dirty="0">
                <a:solidFill>
                  <a:schemeClr val="tx1"/>
                </a:solidFill>
                <a:latin typeface="Arial" pitchFamily="34" charset="0"/>
                <a:cs typeface="Arial" pitchFamily="34" charset="0"/>
              </a:rPr>
              <a:t>, </a:t>
            </a:r>
            <a:r>
              <a:rPr lang="tr-TR" sz="1600" b="1" u="sng" dirty="0" err="1">
                <a:solidFill>
                  <a:srgbClr val="FF0000"/>
                </a:solidFill>
                <a:latin typeface="Arial" pitchFamily="34" charset="0"/>
                <a:cs typeface="Arial" pitchFamily="34" charset="0"/>
              </a:rPr>
              <a:t>briefly</a:t>
            </a:r>
            <a:r>
              <a:rPr lang="en-US" sz="1600" dirty="0">
                <a:solidFill>
                  <a:schemeClr val="tx1"/>
                </a:solidFill>
                <a:latin typeface="Arial" pitchFamily="34" charset="0"/>
                <a:cs typeface="Arial" pitchFamily="34" charset="0"/>
              </a:rPr>
              <a:t>:</a:t>
            </a:r>
          </a:p>
          <a:p>
            <a:pPr marL="0" indent="0">
              <a:buNone/>
            </a:pPr>
            <a:endParaRPr lang="en-US" sz="1600" dirty="0">
              <a:solidFill>
                <a:schemeClr val="tx1"/>
              </a:solidFill>
              <a:latin typeface="Arial" pitchFamily="34" charset="0"/>
              <a:cs typeface="Arial" pitchFamily="34" charset="0"/>
            </a:endParaRPr>
          </a:p>
          <a:p>
            <a:pPr marL="0" indent="0">
              <a:buNone/>
            </a:pPr>
            <a:r>
              <a:rPr lang="en-US" sz="1600" dirty="0">
                <a:solidFill>
                  <a:schemeClr val="tx1"/>
                </a:solidFill>
                <a:latin typeface="Arial" pitchFamily="34" charset="0"/>
                <a:cs typeface="Arial" pitchFamily="34" charset="0"/>
              </a:rPr>
              <a:t>Al: </a:t>
            </a:r>
            <a:r>
              <a:rPr lang="tr-TR" sz="1600" dirty="0" err="1">
                <a:solidFill>
                  <a:schemeClr val="tx1"/>
                </a:solidFill>
                <a:latin typeface="Arial" pitchFamily="34" charset="0"/>
                <a:cs typeface="Arial" pitchFamily="34" charset="0"/>
              </a:rPr>
              <a:t>Enriched</a:t>
            </a:r>
            <a:r>
              <a:rPr lang="tr-TR" sz="1600" dirty="0">
                <a:solidFill>
                  <a:schemeClr val="tx1"/>
                </a:solidFill>
                <a:latin typeface="Arial" pitchFamily="34" charset="0"/>
                <a:cs typeface="Arial" pitchFamily="34" charset="0"/>
              </a:rPr>
              <a:t> </a:t>
            </a:r>
            <a:r>
              <a:rPr lang="tr-TR" sz="1600" dirty="0" err="1">
                <a:solidFill>
                  <a:schemeClr val="tx1"/>
                </a:solidFill>
                <a:latin typeface="Arial" pitchFamily="34" charset="0"/>
                <a:cs typeface="Arial" pitchFamily="34" charset="0"/>
              </a:rPr>
              <a:t>flour</a:t>
            </a:r>
            <a:r>
              <a:rPr lang="en-US" sz="1600" dirty="0">
                <a:solidFill>
                  <a:schemeClr val="tx1"/>
                </a:solidFill>
                <a:latin typeface="Arial" pitchFamily="34" charset="0"/>
                <a:cs typeface="Arial" pitchFamily="34" charset="0"/>
              </a:rPr>
              <a:t>. Probably essential. Its deficiency is unknown.</a:t>
            </a:r>
          </a:p>
          <a:p>
            <a:pPr marL="0" indent="0">
              <a:buNone/>
            </a:pPr>
            <a:r>
              <a:rPr lang="en-US" sz="1600" dirty="0">
                <a:solidFill>
                  <a:schemeClr val="tx1"/>
                </a:solidFill>
                <a:latin typeface="Arial" pitchFamily="34" charset="0"/>
                <a:cs typeface="Arial" pitchFamily="34" charset="0"/>
              </a:rPr>
              <a:t>Br: </a:t>
            </a:r>
            <a:r>
              <a:rPr lang="tr-TR" sz="1600" dirty="0" err="1">
                <a:solidFill>
                  <a:schemeClr val="tx1"/>
                </a:solidFill>
                <a:latin typeface="Arial" pitchFamily="34" charset="0"/>
                <a:cs typeface="Arial" pitchFamily="34" charset="0"/>
              </a:rPr>
              <a:t>Enriched</a:t>
            </a:r>
            <a:r>
              <a:rPr lang="tr-TR" sz="1600" dirty="0">
                <a:solidFill>
                  <a:schemeClr val="tx1"/>
                </a:solidFill>
                <a:latin typeface="Arial" pitchFamily="34" charset="0"/>
                <a:cs typeface="Arial" pitchFamily="34" charset="0"/>
              </a:rPr>
              <a:t> </a:t>
            </a:r>
            <a:r>
              <a:rPr lang="tr-TR" sz="1600" dirty="0" err="1">
                <a:solidFill>
                  <a:schemeClr val="tx1"/>
                </a:solidFill>
                <a:latin typeface="Arial" pitchFamily="34" charset="0"/>
                <a:cs typeface="Arial" pitchFamily="34" charset="0"/>
              </a:rPr>
              <a:t>flour</a:t>
            </a:r>
            <a:r>
              <a:rPr lang="en-US" sz="1600" dirty="0">
                <a:solidFill>
                  <a:schemeClr val="tx1"/>
                </a:solidFill>
                <a:latin typeface="Arial" pitchFamily="34" charset="0"/>
                <a:cs typeface="Arial" pitchFamily="34" charset="0"/>
              </a:rPr>
              <a:t>. Its essentiality is unknown.</a:t>
            </a:r>
            <a:r>
              <a:rPr lang="tr-TR" sz="1600" dirty="0">
                <a:solidFill>
                  <a:schemeClr val="tx1"/>
                </a:solidFill>
                <a:latin typeface="Arial" pitchFamily="34" charset="0"/>
                <a:cs typeface="Arial" pitchFamily="34" charset="0"/>
              </a:rPr>
              <a:t> </a:t>
            </a:r>
            <a:endParaRPr lang="en-US" sz="1600" dirty="0">
              <a:solidFill>
                <a:schemeClr val="tx1"/>
              </a:solidFill>
              <a:latin typeface="Arial" pitchFamily="34" charset="0"/>
              <a:cs typeface="Arial" pitchFamily="34" charset="0"/>
            </a:endParaRPr>
          </a:p>
          <a:p>
            <a:pPr marL="0" indent="0">
              <a:buNone/>
            </a:pPr>
            <a:r>
              <a:rPr lang="en-US" sz="1600" dirty="0">
                <a:solidFill>
                  <a:schemeClr val="tx1"/>
                </a:solidFill>
                <a:latin typeface="Arial" pitchFamily="34" charset="0"/>
                <a:cs typeface="Arial" pitchFamily="34" charset="0"/>
              </a:rPr>
              <a:t>Ca: Milk and products, leafy vegetables. </a:t>
            </a:r>
            <a:r>
              <a:rPr lang="tr-TR" sz="1600" dirty="0" err="1">
                <a:solidFill>
                  <a:schemeClr val="tx1"/>
                </a:solidFill>
                <a:latin typeface="Arial" pitchFamily="34" charset="0"/>
                <a:cs typeface="Arial" pitchFamily="34" charset="0"/>
              </a:rPr>
              <a:t>Deficiency</a:t>
            </a:r>
            <a:r>
              <a:rPr lang="tr-TR" sz="1600" dirty="0">
                <a:solidFill>
                  <a:schemeClr val="tx1"/>
                </a:solidFill>
                <a:latin typeface="Arial" pitchFamily="34" charset="0"/>
                <a:cs typeface="Arial" pitchFamily="34" charset="0"/>
              </a:rPr>
              <a:t> </a:t>
            </a:r>
            <a:r>
              <a:rPr lang="tr-TR" sz="1600" dirty="0" err="1">
                <a:solidFill>
                  <a:schemeClr val="tx1"/>
                </a:solidFill>
                <a:latin typeface="Arial" pitchFamily="34" charset="0"/>
                <a:cs typeface="Arial" pitchFamily="34" charset="0"/>
              </a:rPr>
              <a:t>leads</a:t>
            </a:r>
            <a:r>
              <a:rPr lang="tr-TR" sz="1600" dirty="0">
                <a:solidFill>
                  <a:schemeClr val="tx1"/>
                </a:solidFill>
                <a:latin typeface="Arial" pitchFamily="34" charset="0"/>
                <a:cs typeface="Arial" pitchFamily="34" charset="0"/>
              </a:rPr>
              <a:t> </a:t>
            </a:r>
            <a:r>
              <a:rPr lang="tr-TR" sz="1600" dirty="0" err="1">
                <a:solidFill>
                  <a:schemeClr val="tx1"/>
                </a:solidFill>
                <a:latin typeface="Arial" pitchFamily="34" charset="0"/>
                <a:cs typeface="Arial" pitchFamily="34" charset="0"/>
              </a:rPr>
              <a:t>to</a:t>
            </a:r>
            <a:r>
              <a:rPr lang="tr-TR" sz="1600" dirty="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Osteoporosis in </a:t>
            </a:r>
            <a:r>
              <a:rPr lang="tr-TR" sz="1600" dirty="0" err="1">
                <a:solidFill>
                  <a:schemeClr val="tx1"/>
                </a:solidFill>
                <a:latin typeface="Arial" pitchFamily="34" charset="0"/>
                <a:cs typeface="Arial" pitchFamily="34" charset="0"/>
              </a:rPr>
              <a:t>elderly</a:t>
            </a:r>
            <a:r>
              <a:rPr lang="en-US" sz="1600" dirty="0">
                <a:solidFill>
                  <a:schemeClr val="tx1"/>
                </a:solidFill>
                <a:latin typeface="Arial" pitchFamily="34" charset="0"/>
                <a:cs typeface="Arial" pitchFamily="34" charset="0"/>
              </a:rPr>
              <a:t>.</a:t>
            </a:r>
          </a:p>
          <a:p>
            <a:pPr marL="0" indent="0">
              <a:buNone/>
            </a:pPr>
            <a:r>
              <a:rPr lang="en-US" sz="1600" dirty="0">
                <a:solidFill>
                  <a:schemeClr val="tx1"/>
                </a:solidFill>
                <a:latin typeface="Arial" pitchFamily="34" charset="0"/>
                <a:cs typeface="Arial" pitchFamily="34" charset="0"/>
              </a:rPr>
              <a:t>Cu: Organ meat</a:t>
            </a:r>
            <a:r>
              <a:rPr lang="tr-TR" sz="1600" dirty="0">
                <a:solidFill>
                  <a:schemeClr val="tx1"/>
                </a:solidFill>
                <a:latin typeface="Arial" pitchFamily="34" charset="0"/>
                <a:cs typeface="Arial" pitchFamily="34" charset="0"/>
              </a:rPr>
              <a:t>/</a:t>
            </a:r>
            <a:r>
              <a:rPr lang="tr-TR" sz="1600" dirty="0" err="1">
                <a:solidFill>
                  <a:schemeClr val="tx1"/>
                </a:solidFill>
                <a:latin typeface="Arial" pitchFamily="34" charset="0"/>
                <a:cs typeface="Arial" pitchFamily="34" charset="0"/>
              </a:rPr>
              <a:t>offal</a:t>
            </a:r>
            <a:r>
              <a:rPr lang="en-US" sz="1600" dirty="0">
                <a:solidFill>
                  <a:schemeClr val="tx1"/>
                </a:solidFill>
                <a:latin typeface="Arial" pitchFamily="34" charset="0"/>
                <a:cs typeface="Arial" pitchFamily="34" charset="0"/>
              </a:rPr>
              <a:t>, seafood, almon</a:t>
            </a:r>
            <a:r>
              <a:rPr lang="tr-TR" sz="1600" dirty="0">
                <a:solidFill>
                  <a:schemeClr val="tx1"/>
                </a:solidFill>
                <a:latin typeface="Arial" pitchFamily="34" charset="0"/>
                <a:cs typeface="Arial" pitchFamily="34" charset="0"/>
              </a:rPr>
              <a:t>d</a:t>
            </a:r>
            <a:r>
              <a:rPr lang="en-US" sz="1600" dirty="0">
                <a:solidFill>
                  <a:schemeClr val="tx1"/>
                </a:solidFill>
                <a:latin typeface="Arial" pitchFamily="34" charset="0"/>
                <a:cs typeface="Arial" pitchFamily="34" charset="0"/>
              </a:rPr>
              <a:t>. Its deficiency is rare. Catalyst</a:t>
            </a:r>
            <a:r>
              <a:rPr lang="tr-TR" sz="1600" dirty="0">
                <a:solidFill>
                  <a:schemeClr val="tx1"/>
                </a:solidFill>
                <a:latin typeface="Arial" pitchFamily="34" charset="0"/>
                <a:cs typeface="Arial" pitchFamily="34" charset="0"/>
              </a:rPr>
              <a:t>/</a:t>
            </a:r>
            <a:r>
              <a:rPr lang="en-US" sz="1600" dirty="0">
                <a:solidFill>
                  <a:schemeClr val="tx1"/>
                </a:solidFill>
                <a:latin typeface="Arial" pitchFamily="34" charset="0"/>
                <a:cs typeface="Arial" pitchFamily="34" charset="0"/>
              </a:rPr>
              <a:t> cofactor in enzymes.</a:t>
            </a:r>
          </a:p>
          <a:p>
            <a:pPr marL="0" indent="0">
              <a:buNone/>
            </a:pPr>
            <a:r>
              <a:rPr lang="en-US" sz="1600" dirty="0">
                <a:solidFill>
                  <a:schemeClr val="tx1"/>
                </a:solidFill>
                <a:latin typeface="Arial" pitchFamily="34" charset="0"/>
                <a:cs typeface="Arial" pitchFamily="34" charset="0"/>
              </a:rPr>
              <a:t>I: Salt, seafood. </a:t>
            </a:r>
            <a:r>
              <a:rPr lang="tr-TR" sz="1600" dirty="0" err="1">
                <a:solidFill>
                  <a:schemeClr val="tx1"/>
                </a:solidFill>
                <a:latin typeface="Arial" pitchFamily="34" charset="0"/>
                <a:cs typeface="Arial" pitchFamily="34" charset="0"/>
              </a:rPr>
              <a:t>Deficiency</a:t>
            </a:r>
            <a:r>
              <a:rPr lang="tr-TR" sz="1600" dirty="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Goiter.</a:t>
            </a:r>
          </a:p>
          <a:p>
            <a:pPr marL="0" indent="0">
              <a:buNone/>
            </a:pPr>
            <a:r>
              <a:rPr lang="en-US" sz="1600" dirty="0">
                <a:solidFill>
                  <a:schemeClr val="tx1"/>
                </a:solidFill>
                <a:latin typeface="Arial" pitchFamily="34" charset="0"/>
                <a:cs typeface="Arial" pitchFamily="34" charset="0"/>
              </a:rPr>
              <a:t>Fe: Meat, grain, legumes. Catalyst</a:t>
            </a:r>
            <a:r>
              <a:rPr lang="tr-TR" sz="1600" dirty="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building block of hemoglobin. </a:t>
            </a:r>
            <a:r>
              <a:rPr lang="tr-TR" sz="1600" dirty="0">
                <a:solidFill>
                  <a:schemeClr val="tx1"/>
                </a:solidFill>
                <a:latin typeface="Arial" pitchFamily="34" charset="0"/>
                <a:cs typeface="Arial" pitchFamily="34" charset="0"/>
              </a:rPr>
              <a:t>Def.: </a:t>
            </a:r>
            <a:r>
              <a:rPr lang="en-US" sz="1600" dirty="0">
                <a:solidFill>
                  <a:schemeClr val="tx1"/>
                </a:solidFill>
                <a:latin typeface="Arial" pitchFamily="34" charset="0"/>
                <a:cs typeface="Arial" pitchFamily="34" charset="0"/>
              </a:rPr>
              <a:t>Anemia, lack of immunity, loss of strength</a:t>
            </a:r>
          </a:p>
          <a:p>
            <a:pPr marL="0" indent="0">
              <a:buNone/>
            </a:pPr>
            <a:r>
              <a:rPr lang="en-US" sz="1600" dirty="0">
                <a:solidFill>
                  <a:schemeClr val="tx1"/>
                </a:solidFill>
                <a:latin typeface="Arial" pitchFamily="34" charset="0"/>
                <a:cs typeface="Arial" pitchFamily="34" charset="0"/>
              </a:rPr>
              <a:t>Mg: Whole grains, nuts, legumes, green leafy vegetables. Its deficiency is rare.</a:t>
            </a:r>
          </a:p>
          <a:p>
            <a:pPr marL="0" indent="0">
              <a:buNone/>
            </a:pPr>
            <a:r>
              <a:rPr lang="en-US" sz="1600" dirty="0">
                <a:solidFill>
                  <a:schemeClr val="tx1"/>
                </a:solidFill>
                <a:latin typeface="Arial" pitchFamily="34" charset="0"/>
                <a:cs typeface="Arial" pitchFamily="34" charset="0"/>
              </a:rPr>
              <a:t>Mn: Cereals, fruits and vegetables. Enzyme cofactor. Its deficiency is rare.</a:t>
            </a:r>
          </a:p>
          <a:p>
            <a:pPr marL="0" indent="0">
              <a:buNone/>
            </a:pPr>
            <a:r>
              <a:rPr lang="en-US" sz="1600" dirty="0">
                <a:solidFill>
                  <a:schemeClr val="tx1"/>
                </a:solidFill>
                <a:latin typeface="Arial" pitchFamily="34" charset="0"/>
                <a:cs typeface="Arial" pitchFamily="34" charset="0"/>
              </a:rPr>
              <a:t>Ni: Plants. Essential. Its deficiency is unknown.</a:t>
            </a:r>
          </a:p>
          <a:p>
            <a:pPr marL="0" indent="0">
              <a:buNone/>
            </a:pPr>
            <a:r>
              <a:rPr lang="en-US" sz="1600" dirty="0">
                <a:solidFill>
                  <a:schemeClr val="tx1"/>
                </a:solidFill>
                <a:latin typeface="Arial" pitchFamily="34" charset="0"/>
                <a:cs typeface="Arial" pitchFamily="34" charset="0"/>
              </a:rPr>
              <a:t>P: Animal foods. In the structure of ATP. Its deficiency is rare.</a:t>
            </a:r>
          </a:p>
          <a:p>
            <a:pPr marL="0" indent="0">
              <a:buNone/>
            </a:pPr>
            <a:r>
              <a:rPr lang="en-US" sz="1600" dirty="0">
                <a:solidFill>
                  <a:schemeClr val="tx1"/>
                </a:solidFill>
                <a:latin typeface="Arial" pitchFamily="34" charset="0"/>
                <a:cs typeface="Arial" pitchFamily="34" charset="0"/>
              </a:rPr>
              <a:t>K: Fruits-vegetables-meat. Electron transfer in cells. Its deficiency is rare. </a:t>
            </a:r>
            <a:r>
              <a:rPr lang="en-US" sz="1600" dirty="0" err="1">
                <a:solidFill>
                  <a:schemeClr val="tx1"/>
                </a:solidFill>
                <a:latin typeface="Arial" pitchFamily="34" charset="0"/>
                <a:cs typeface="Arial" pitchFamily="34" charset="0"/>
              </a:rPr>
              <a:t>KCl</a:t>
            </a:r>
            <a:r>
              <a:rPr lang="en-US" sz="1600" dirty="0">
                <a:solidFill>
                  <a:schemeClr val="tx1"/>
                </a:solidFill>
                <a:latin typeface="Arial" pitchFamily="34" charset="0"/>
                <a:cs typeface="Arial" pitchFamily="34" charset="0"/>
              </a:rPr>
              <a:t> is used instead of </a:t>
            </a:r>
            <a:r>
              <a:rPr lang="tr-TR" sz="1600" dirty="0" err="1">
                <a:solidFill>
                  <a:schemeClr val="tx1"/>
                </a:solidFill>
                <a:latin typeface="Arial" pitchFamily="34" charset="0"/>
                <a:cs typeface="Arial" pitchFamily="34" charset="0"/>
              </a:rPr>
              <a:t>NaCl</a:t>
            </a:r>
            <a:r>
              <a:rPr lang="en-US" sz="1600" dirty="0">
                <a:solidFill>
                  <a:schemeClr val="tx1"/>
                </a:solidFill>
                <a:latin typeface="Arial" pitchFamily="34" charset="0"/>
                <a:cs typeface="Arial" pitchFamily="34" charset="0"/>
              </a:rPr>
              <a:t>.</a:t>
            </a:r>
          </a:p>
          <a:p>
            <a:pPr marL="0" indent="0">
              <a:buNone/>
            </a:pPr>
            <a:r>
              <a:rPr lang="en-US" sz="1600" dirty="0">
                <a:solidFill>
                  <a:schemeClr val="tx1"/>
                </a:solidFill>
                <a:latin typeface="Arial" pitchFamily="34" charset="0"/>
                <a:cs typeface="Arial" pitchFamily="34" charset="0"/>
              </a:rPr>
              <a:t>Se: Seafood, organ meats</a:t>
            </a:r>
            <a:r>
              <a:rPr lang="tr-TR" sz="1600" dirty="0">
                <a:solidFill>
                  <a:schemeClr val="tx1"/>
                </a:solidFill>
                <a:latin typeface="Arial" pitchFamily="34" charset="0"/>
                <a:cs typeface="Arial" pitchFamily="34" charset="0"/>
              </a:rPr>
              <a:t>/</a:t>
            </a:r>
            <a:r>
              <a:rPr lang="tr-TR" sz="1600" dirty="0" err="1">
                <a:solidFill>
                  <a:schemeClr val="tx1"/>
                </a:solidFill>
                <a:latin typeface="Arial" pitchFamily="34" charset="0"/>
                <a:cs typeface="Arial" pitchFamily="34" charset="0"/>
              </a:rPr>
              <a:t>offals</a:t>
            </a:r>
            <a:r>
              <a:rPr lang="en-US" sz="1600" dirty="0">
                <a:solidFill>
                  <a:schemeClr val="tx1"/>
                </a:solidFill>
                <a:latin typeface="Arial" pitchFamily="34" charset="0"/>
                <a:cs typeface="Arial" pitchFamily="34" charset="0"/>
              </a:rPr>
              <a:t>, some cereals depending on the soil Se level. Antioxidant</a:t>
            </a:r>
          </a:p>
          <a:p>
            <a:pPr marL="0" indent="0">
              <a:buNone/>
            </a:pPr>
            <a:r>
              <a:rPr lang="en-US" sz="1600" dirty="0">
                <a:solidFill>
                  <a:schemeClr val="tx1"/>
                </a:solidFill>
                <a:latin typeface="Arial" pitchFamily="34" charset="0"/>
                <a:cs typeface="Arial" pitchFamily="34" charset="0"/>
              </a:rPr>
              <a:t>Na: Salt, food additives, Its deficiency is rare. </a:t>
            </a:r>
            <a:r>
              <a:rPr lang="tr-TR" sz="1600" dirty="0">
                <a:solidFill>
                  <a:schemeClr val="tx1"/>
                </a:solidFill>
                <a:latin typeface="Arial" pitchFamily="34" charset="0"/>
                <a:cs typeface="Arial" pitchFamily="34" charset="0"/>
              </a:rPr>
              <a:t>High </a:t>
            </a:r>
            <a:r>
              <a:rPr lang="tr-TR" sz="1600" dirty="0" err="1">
                <a:solidFill>
                  <a:schemeClr val="tx1"/>
                </a:solidFill>
                <a:latin typeface="Arial" pitchFamily="34" charset="0"/>
                <a:cs typeface="Arial" pitchFamily="34" charset="0"/>
              </a:rPr>
              <a:t>amounts</a:t>
            </a:r>
            <a:r>
              <a:rPr lang="tr-TR" sz="1600" dirty="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Hypertension.</a:t>
            </a:r>
          </a:p>
          <a:p>
            <a:pPr marL="0" indent="0">
              <a:buNone/>
            </a:pPr>
            <a:r>
              <a:rPr lang="en-US" sz="1600" dirty="0">
                <a:solidFill>
                  <a:schemeClr val="tx1"/>
                </a:solidFill>
                <a:latin typeface="Arial" pitchFamily="34" charset="0"/>
                <a:cs typeface="Arial" pitchFamily="34" charset="0"/>
              </a:rPr>
              <a:t>S: Common in food. In the structure of methionine and cysteine. These are essential amino acids.</a:t>
            </a:r>
          </a:p>
          <a:p>
            <a:pPr marL="0" indent="0">
              <a:buNone/>
            </a:pPr>
            <a:r>
              <a:rPr lang="en-US" sz="1600" dirty="0">
                <a:solidFill>
                  <a:schemeClr val="tx1"/>
                </a:solidFill>
                <a:latin typeface="Arial" pitchFamily="34" charset="0"/>
                <a:cs typeface="Arial" pitchFamily="34" charset="0"/>
              </a:rPr>
              <a:t>Zn: Meats, cereals.</a:t>
            </a:r>
            <a:r>
              <a:rPr lang="tr-TR" sz="1600" dirty="0">
                <a:solidFill>
                  <a:schemeClr val="tx1"/>
                </a:solidFill>
                <a:latin typeface="Arial" pitchFamily="34" charset="0"/>
                <a:cs typeface="Arial" pitchFamily="34" charset="0"/>
              </a:rPr>
              <a:t> Def.:</a:t>
            </a:r>
            <a:r>
              <a:rPr lang="en-US" sz="1600" dirty="0">
                <a:solidFill>
                  <a:schemeClr val="tx1"/>
                </a:solidFill>
                <a:latin typeface="Arial" pitchFamily="34" charset="0"/>
                <a:cs typeface="Arial" pitchFamily="34" charset="0"/>
              </a:rPr>
              <a:t> Loss of appetite, growth retardation, skin disorder.</a:t>
            </a:r>
          </a:p>
          <a:p>
            <a:pPr marL="0" indent="0">
              <a:buNone/>
            </a:pPr>
            <a:r>
              <a:rPr lang="en-US" sz="1600" dirty="0">
                <a:solidFill>
                  <a:schemeClr val="tx1"/>
                </a:solidFill>
                <a:latin typeface="Arial" pitchFamily="34" charset="0"/>
                <a:cs typeface="Arial" pitchFamily="34" charset="0"/>
              </a:rPr>
              <a:t>Co: Meats, fish, chicken.</a:t>
            </a:r>
            <a:endParaRPr lang="tr-TR" sz="1500" dirty="0">
              <a:solidFill>
                <a:prstClr val="black"/>
              </a:solidFill>
              <a:latin typeface="Arial" pitchFamily="34" charset="0"/>
              <a:cs typeface="Arial" pitchFamily="34" charset="0"/>
            </a:endParaRPr>
          </a:p>
        </p:txBody>
      </p:sp>
      <p:pic>
        <p:nvPicPr>
          <p:cNvPr id="3074" name="Picture 2" descr="This Food Offers The Broadest Range Of Minerals Of Any Food On The Planet |  Prevention">
            <a:extLst>
              <a:ext uri="{FF2B5EF4-FFF2-40B4-BE49-F238E27FC236}">
                <a16:creationId xmlns:a16="http://schemas.microsoft.com/office/drawing/2014/main" id="{F7148E32-1C05-4CC9-8E43-0FE6923F309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02789" y="5253105"/>
            <a:ext cx="2519972" cy="16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33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0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Minerals</a:t>
            </a:r>
          </a:p>
        </p:txBody>
      </p:sp>
      <p:sp>
        <p:nvSpPr>
          <p:cNvPr id="6" name="TextBox 5"/>
          <p:cNvSpPr txBox="1"/>
          <p:nvPr/>
        </p:nvSpPr>
        <p:spPr>
          <a:xfrm>
            <a:off x="1703512" y="1808261"/>
            <a:ext cx="10211679" cy="1938992"/>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The body requires minerals in small amounts for a number of different functions.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Each mineral is required in different amounts.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Some are required in larger amounts, while others are required in very small amounts and are known as ‘trace elements’. </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38472" y="8261"/>
            <a:ext cx="1353528" cy="1800000"/>
          </a:xfrm>
          <a:prstGeom prst="rect">
            <a:avLst/>
          </a:prstGeom>
        </p:spPr>
      </p:pic>
      <p:sp>
        <p:nvSpPr>
          <p:cNvPr id="7" name="Metin kutusu 6">
            <a:extLst>
              <a:ext uri="{FF2B5EF4-FFF2-40B4-BE49-F238E27FC236}">
                <a16:creationId xmlns:a16="http://schemas.microsoft.com/office/drawing/2014/main" id="{92EDD446-36A4-462F-9451-5E0E5B298A9F}"/>
              </a:ext>
            </a:extLst>
          </p:cNvPr>
          <p:cNvSpPr txBox="1"/>
          <p:nvPr/>
        </p:nvSpPr>
        <p:spPr>
          <a:xfrm>
            <a:off x="1700172" y="4008510"/>
            <a:ext cx="9673844" cy="2585323"/>
          </a:xfrm>
          <a:prstGeom prst="rect">
            <a:avLst/>
          </a:prstGeom>
          <a:noFill/>
        </p:spPr>
        <p:txBody>
          <a:bodyPr wrap="square">
            <a:spAutoFit/>
          </a:bodyPr>
          <a:lstStyle/>
          <a:p>
            <a:pPr eaLnBrk="1" hangingPunct="1"/>
            <a:r>
              <a:rPr lang="en-US" altLang="tr-TR" dirty="0"/>
              <a:t>22 minerals are needed by the body</a:t>
            </a:r>
          </a:p>
          <a:p>
            <a:pPr eaLnBrk="1" hangingPunct="1"/>
            <a:r>
              <a:rPr lang="en-US" altLang="tr-TR" dirty="0"/>
              <a:t>Two categories:</a:t>
            </a:r>
          </a:p>
          <a:p>
            <a:pPr lvl="1" eaLnBrk="1" hangingPunct="1"/>
            <a:r>
              <a:rPr lang="en-US" altLang="tr-TR" dirty="0"/>
              <a:t>Major</a:t>
            </a:r>
          </a:p>
          <a:p>
            <a:pPr lvl="2" eaLnBrk="1" hangingPunct="1"/>
            <a:r>
              <a:rPr lang="en-US" altLang="tr-TR" dirty="0"/>
              <a:t>Include calcium, chloride, magnesium, phosphorus, potassium, sodium, and sulfur</a:t>
            </a:r>
          </a:p>
          <a:p>
            <a:pPr lvl="2" eaLnBrk="1" hangingPunct="1"/>
            <a:endParaRPr lang="en-US" altLang="tr-TR" dirty="0"/>
          </a:p>
          <a:p>
            <a:pPr lvl="1" eaLnBrk="1" hangingPunct="1"/>
            <a:r>
              <a:rPr lang="en-US" altLang="tr-TR" dirty="0"/>
              <a:t>Trace</a:t>
            </a:r>
          </a:p>
          <a:p>
            <a:pPr lvl="2" eaLnBrk="1" hangingPunct="1"/>
            <a:r>
              <a:rPr lang="en-US" altLang="tr-TR" dirty="0"/>
              <a:t>Include iron, zinc, iodine, selenium, copper, manganese, fluoride, chromium, molybdenum, arsenic, nickel, silicon, boron and cobalt</a:t>
            </a:r>
          </a:p>
        </p:txBody>
      </p:sp>
      <p:sp>
        <p:nvSpPr>
          <p:cNvPr id="4" name="Slayt Numarası Yer Tutucusu 3">
            <a:extLst>
              <a:ext uri="{FF2B5EF4-FFF2-40B4-BE49-F238E27FC236}">
                <a16:creationId xmlns:a16="http://schemas.microsoft.com/office/drawing/2014/main" id="{1B6B5D67-0D26-46B8-94B8-2521C871F081}"/>
              </a:ext>
            </a:extLst>
          </p:cNvPr>
          <p:cNvSpPr>
            <a:spLocks noGrp="1"/>
          </p:cNvSpPr>
          <p:nvPr>
            <p:ph type="sldNum" sz="quarter" idx="12"/>
          </p:nvPr>
        </p:nvSpPr>
        <p:spPr/>
        <p:txBody>
          <a:bodyPr/>
          <a:lstStyle/>
          <a:p>
            <a:fld id="{FE004D28-0021-48BA-B1E5-16BA29B5025D}" type="slidenum">
              <a:rPr lang="tr-TR" smtClean="0"/>
              <a:t>13</a:t>
            </a:fld>
            <a:endParaRPr lang="tr-TR"/>
          </a:p>
        </p:txBody>
      </p:sp>
    </p:spTree>
    <p:extLst>
      <p:ext uri="{BB962C8B-B14F-4D97-AF65-F5344CB8AC3E}">
        <p14:creationId xmlns:p14="http://schemas.microsoft.com/office/powerpoint/2010/main" val="247957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936473" y="3195341"/>
            <a:ext cx="2617210" cy="259109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52225" name="Title 1"/>
          <p:cNvSpPr>
            <a:spLocks noGrp="1"/>
          </p:cNvSpPr>
          <p:nvPr>
            <p:ph type="title"/>
          </p:nvPr>
        </p:nvSpPr>
        <p:spPr>
          <a:xfrm>
            <a:off x="1952625" y="285750"/>
            <a:ext cx="8358188" cy="953989"/>
          </a:xfrm>
          <a:ln w="38100">
            <a:solidFill>
              <a:schemeClr val="tx1"/>
            </a:solidFill>
          </a:ln>
        </p:spPr>
        <p:txBody>
          <a:bodyPr>
            <a:normAutofit/>
          </a:bodyPr>
          <a:lstStyle/>
          <a:p>
            <a:pPr algn="ctr"/>
            <a:r>
              <a:rPr lang="en-US" altLang="en-US" sz="5625" b="1" dirty="0"/>
              <a:t>Macro/Micro Minerals</a:t>
            </a:r>
          </a:p>
        </p:txBody>
      </p:sp>
      <p:sp>
        <p:nvSpPr>
          <p:cNvPr id="52226" name="Content Placeholder 2"/>
          <p:cNvSpPr>
            <a:spLocks noGrp="1"/>
          </p:cNvSpPr>
          <p:nvPr>
            <p:ph idx="1"/>
          </p:nvPr>
        </p:nvSpPr>
        <p:spPr>
          <a:xfrm>
            <a:off x="2095500" y="5226844"/>
            <a:ext cx="4357688" cy="1845469"/>
          </a:xfrm>
        </p:spPr>
        <p:txBody>
          <a:bodyPr>
            <a:normAutofit/>
          </a:bodyPr>
          <a:lstStyle/>
          <a:p>
            <a:r>
              <a:rPr lang="en-US" altLang="en-US" sz="2813" i="1" dirty="0"/>
              <a:t>Macro</a:t>
            </a:r>
            <a:r>
              <a:rPr lang="en-US" altLang="en-US" sz="2813" dirty="0"/>
              <a:t> means you need a large amount of these minerals</a:t>
            </a:r>
          </a:p>
        </p:txBody>
      </p:sp>
      <p:sp>
        <p:nvSpPr>
          <p:cNvPr id="52229" name="TextBox 21"/>
          <p:cNvSpPr txBox="1">
            <a:spLocks noChangeArrowheads="1"/>
          </p:cNvSpPr>
          <p:nvPr/>
        </p:nvSpPr>
        <p:spPr bwMode="auto">
          <a:xfrm>
            <a:off x="2251363" y="3429001"/>
            <a:ext cx="3571875" cy="885755"/>
          </a:xfrm>
          <a:prstGeom prst="rect">
            <a:avLst/>
          </a:prstGeom>
          <a:noFill/>
          <a:ln w="9525">
            <a:noFill/>
            <a:miter lim="800000"/>
            <a:headEnd/>
            <a:tailEnd/>
          </a:ln>
        </p:spPr>
        <p:txBody>
          <a:bodyPr>
            <a:spAutoFit/>
          </a:bodyPr>
          <a:lstStyle/>
          <a:p>
            <a:pPr algn="ctr" eaLnBrk="0" hangingPunct="0"/>
            <a:r>
              <a:rPr lang="en-US" altLang="en-US" sz="5156" b="1" dirty="0">
                <a:cs typeface="ＭＳ Ｐゴシック"/>
              </a:rPr>
              <a:t>Calcium</a:t>
            </a:r>
          </a:p>
        </p:txBody>
      </p:sp>
      <p:sp>
        <p:nvSpPr>
          <p:cNvPr id="52230" name="TextBox 22"/>
          <p:cNvSpPr txBox="1">
            <a:spLocks noChangeArrowheads="1"/>
          </p:cNvSpPr>
          <p:nvPr/>
        </p:nvSpPr>
        <p:spPr bwMode="auto">
          <a:xfrm>
            <a:off x="2891324" y="2160958"/>
            <a:ext cx="2291953" cy="958083"/>
          </a:xfrm>
          <a:prstGeom prst="rect">
            <a:avLst/>
          </a:prstGeom>
          <a:noFill/>
          <a:ln w="9525">
            <a:noFill/>
            <a:miter lim="800000"/>
            <a:headEnd/>
            <a:tailEnd/>
          </a:ln>
        </p:spPr>
        <p:txBody>
          <a:bodyPr>
            <a:spAutoFit/>
          </a:bodyPr>
          <a:lstStyle/>
          <a:p>
            <a:pPr algn="ctr" eaLnBrk="0" hangingPunct="0"/>
            <a:r>
              <a:rPr lang="en-US" altLang="en-US" sz="2813" b="1" dirty="0">
                <a:cs typeface="ＭＳ Ｐゴシック"/>
              </a:rPr>
              <a:t>Macro-Minerals</a:t>
            </a:r>
          </a:p>
        </p:txBody>
      </p:sp>
      <p:sp>
        <p:nvSpPr>
          <p:cNvPr id="9" name="Content Placeholder 2"/>
          <p:cNvSpPr txBox="1">
            <a:spLocks/>
          </p:cNvSpPr>
          <p:nvPr/>
        </p:nvSpPr>
        <p:spPr>
          <a:xfrm>
            <a:off x="6238875" y="1756648"/>
            <a:ext cx="4286250" cy="1928813"/>
          </a:xfrm>
          <a:prstGeom prst="rect">
            <a:avLst/>
          </a:prstGeom>
        </p:spPr>
        <p:txBody>
          <a:bodyPr vert="horz" lIns="90620" tIns="45310" rIns="90620" bIns="45310" rtlCol="0">
            <a:normAutofit/>
          </a:bodyPr>
          <a:lstStyle>
            <a:lvl1pPr marL="289984" indent="-289984" algn="l" defTabSz="966612" rtl="0" eaLnBrk="1" latinLnBrk="0" hangingPunct="1">
              <a:spcBef>
                <a:spcPct val="20000"/>
              </a:spcBef>
              <a:buClr>
                <a:schemeClr val="accent1">
                  <a:lumMod val="60000"/>
                  <a:lumOff val="40000"/>
                </a:schemeClr>
              </a:buClr>
              <a:buFont typeface="Arial" pitchFamily="34" charset="0"/>
              <a:buChar char="•"/>
              <a:defRPr sz="2500" kern="1200">
                <a:solidFill>
                  <a:schemeClr val="tx2"/>
                </a:solidFill>
                <a:latin typeface="+mn-lt"/>
                <a:ea typeface="+mn-ea"/>
                <a:cs typeface="+mn-cs"/>
              </a:defRPr>
            </a:lvl1pPr>
            <a:lvl2pPr marL="579967" indent="-193322" algn="l" defTabSz="966612" rtl="0" eaLnBrk="1" latinLnBrk="0" hangingPunct="1">
              <a:spcBef>
                <a:spcPct val="20000"/>
              </a:spcBef>
              <a:buClr>
                <a:schemeClr val="accent1">
                  <a:lumMod val="60000"/>
                  <a:lumOff val="40000"/>
                </a:schemeClr>
              </a:buClr>
              <a:buFont typeface="Arial" pitchFamily="34" charset="0"/>
              <a:buChar char="•"/>
              <a:defRPr sz="2100" kern="1200">
                <a:solidFill>
                  <a:schemeClr val="tx1"/>
                </a:solidFill>
                <a:latin typeface="+mn-lt"/>
                <a:ea typeface="+mn-ea"/>
                <a:cs typeface="+mn-cs"/>
              </a:defRPr>
            </a:lvl2pPr>
            <a:lvl3pPr marL="966612" indent="-241653" algn="l" defTabSz="966612" rtl="0" eaLnBrk="1" latinLnBrk="0" hangingPunct="1">
              <a:spcBef>
                <a:spcPct val="20000"/>
              </a:spcBef>
              <a:buClr>
                <a:schemeClr val="accent2"/>
              </a:buClr>
              <a:buFont typeface="Arial" pitchFamily="34" charset="0"/>
              <a:buChar char="•"/>
              <a:defRPr sz="2100" kern="1200">
                <a:solidFill>
                  <a:schemeClr val="tx2"/>
                </a:solidFill>
                <a:latin typeface="+mn-lt"/>
                <a:ea typeface="+mn-ea"/>
                <a:cs typeface="+mn-cs"/>
              </a:defRPr>
            </a:lvl3pPr>
            <a:lvl4pPr marL="1256596" indent="-241653" algn="l" defTabSz="966612"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4pPr>
            <a:lvl5pPr marL="1546580" indent="-241653" algn="l" defTabSz="966612" rtl="0" eaLnBrk="1" latinLnBrk="0" hangingPunct="1">
              <a:spcBef>
                <a:spcPct val="20000"/>
              </a:spcBef>
              <a:buClr>
                <a:schemeClr val="accent4"/>
              </a:buClr>
              <a:buFont typeface="Arial" pitchFamily="34" charset="0"/>
              <a:buChar char="•"/>
              <a:defRPr sz="1700" kern="1200" baseline="0">
                <a:solidFill>
                  <a:schemeClr val="tx2"/>
                </a:solidFill>
                <a:latin typeface="+mn-lt"/>
                <a:ea typeface="+mn-ea"/>
                <a:cs typeface="+mn-cs"/>
              </a:defRPr>
            </a:lvl5pPr>
            <a:lvl6pPr marL="1788233" indent="-193322" algn="l" defTabSz="966612" rtl="0" eaLnBrk="1" latinLnBrk="0" hangingPunct="1">
              <a:spcBef>
                <a:spcPct val="20000"/>
              </a:spcBef>
              <a:buClr>
                <a:schemeClr val="accent5"/>
              </a:buClr>
              <a:buFont typeface="Arial" pitchFamily="34" charset="0"/>
              <a:buChar char="•"/>
              <a:defRPr sz="1700" kern="1200">
                <a:solidFill>
                  <a:schemeClr val="tx1"/>
                </a:solidFill>
                <a:latin typeface="+mn-lt"/>
                <a:ea typeface="+mn-ea"/>
                <a:cs typeface="+mn-cs"/>
              </a:defRPr>
            </a:lvl6pPr>
            <a:lvl7pPr marL="2029886" indent="-193322" algn="l" defTabSz="966612" rtl="0" eaLnBrk="1" latinLnBrk="0" hangingPunct="1">
              <a:spcBef>
                <a:spcPct val="20000"/>
              </a:spcBef>
              <a:buClr>
                <a:schemeClr val="accent6"/>
              </a:buClr>
              <a:buFont typeface="Arial" pitchFamily="34" charset="0"/>
              <a:buChar char="•"/>
              <a:defRPr sz="1700" kern="1200">
                <a:solidFill>
                  <a:schemeClr val="tx1"/>
                </a:solidFill>
                <a:latin typeface="+mn-lt"/>
                <a:ea typeface="+mn-ea"/>
                <a:cs typeface="+mn-cs"/>
              </a:defRPr>
            </a:lvl7pPr>
            <a:lvl8pPr marL="2271539" indent="-193322" algn="l" defTabSz="966612" rtl="0" eaLnBrk="1" latinLnBrk="0" hangingPunct="1">
              <a:spcBef>
                <a:spcPct val="20000"/>
              </a:spcBef>
              <a:buClr>
                <a:schemeClr val="accent3"/>
              </a:buClr>
              <a:buFont typeface="Arial" pitchFamily="34" charset="0"/>
              <a:buChar char="•"/>
              <a:defRPr sz="1700" kern="1200">
                <a:solidFill>
                  <a:schemeClr val="tx1"/>
                </a:solidFill>
                <a:latin typeface="+mn-lt"/>
                <a:ea typeface="+mn-ea"/>
                <a:cs typeface="+mn-cs"/>
              </a:defRPr>
            </a:lvl8pPr>
            <a:lvl9pPr marL="2513192" indent="-193322" algn="l" defTabSz="966612" rtl="0" eaLnBrk="1" latinLnBrk="0" hangingPunct="1">
              <a:spcBef>
                <a:spcPct val="20000"/>
              </a:spcBef>
              <a:buClr>
                <a:schemeClr val="accent6"/>
              </a:buClr>
              <a:buFont typeface="Arial" pitchFamily="34" charset="0"/>
              <a:buChar char="•"/>
              <a:defRPr sz="1700" kern="1200">
                <a:solidFill>
                  <a:schemeClr val="tx1"/>
                </a:solidFill>
                <a:latin typeface="+mn-lt"/>
                <a:ea typeface="+mn-ea"/>
                <a:cs typeface="+mn-cs"/>
              </a:defRPr>
            </a:lvl9pPr>
          </a:lstStyle>
          <a:p>
            <a:r>
              <a:rPr lang="en-US" altLang="en-US" sz="2813" i="1" dirty="0"/>
              <a:t>Micro/Trace</a:t>
            </a:r>
            <a:r>
              <a:rPr lang="en-US" altLang="en-US" sz="2813" dirty="0"/>
              <a:t> means you need a small amount of these minerals</a:t>
            </a:r>
          </a:p>
        </p:txBody>
      </p:sp>
      <p:sp>
        <p:nvSpPr>
          <p:cNvPr id="10" name="TextBox 21"/>
          <p:cNvSpPr txBox="1">
            <a:spLocks noChangeArrowheads="1"/>
          </p:cNvSpPr>
          <p:nvPr/>
        </p:nvSpPr>
        <p:spPr bwMode="auto">
          <a:xfrm>
            <a:off x="7137796" y="4643438"/>
            <a:ext cx="2214563" cy="885755"/>
          </a:xfrm>
          <a:prstGeom prst="rect">
            <a:avLst/>
          </a:prstGeom>
          <a:noFill/>
          <a:ln w="9525">
            <a:noFill/>
            <a:miter lim="800000"/>
            <a:headEnd/>
            <a:tailEnd/>
          </a:ln>
        </p:spPr>
        <p:txBody>
          <a:bodyPr wrap="square">
            <a:spAutoFit/>
          </a:bodyPr>
          <a:lstStyle/>
          <a:p>
            <a:pPr algn="ctr" eaLnBrk="0" hangingPunct="0"/>
            <a:r>
              <a:rPr lang="en-US" altLang="en-US" sz="5156" b="1" dirty="0">
                <a:cs typeface="ＭＳ Ｐゴシック"/>
              </a:rPr>
              <a:t>Iron</a:t>
            </a:r>
          </a:p>
        </p:txBody>
      </p:sp>
      <p:sp>
        <p:nvSpPr>
          <p:cNvPr id="11" name="TextBox 22"/>
          <p:cNvSpPr txBox="1">
            <a:spLocks noChangeArrowheads="1"/>
          </p:cNvSpPr>
          <p:nvPr/>
        </p:nvSpPr>
        <p:spPr bwMode="auto">
          <a:xfrm>
            <a:off x="7099101" y="3714750"/>
            <a:ext cx="2291953" cy="958083"/>
          </a:xfrm>
          <a:prstGeom prst="rect">
            <a:avLst/>
          </a:prstGeom>
          <a:noFill/>
          <a:ln w="9525">
            <a:noFill/>
            <a:miter lim="800000"/>
            <a:headEnd/>
            <a:tailEnd/>
          </a:ln>
        </p:spPr>
        <p:txBody>
          <a:bodyPr>
            <a:spAutoFit/>
          </a:bodyPr>
          <a:lstStyle/>
          <a:p>
            <a:pPr algn="ctr" eaLnBrk="0" hangingPunct="0"/>
            <a:r>
              <a:rPr lang="en-US" altLang="en-US" sz="2813" b="1" dirty="0">
                <a:cs typeface="ＭＳ Ｐゴシック"/>
              </a:rPr>
              <a:t>Micro/Trace-Minerals</a:t>
            </a:r>
          </a:p>
        </p:txBody>
      </p:sp>
      <p:sp>
        <p:nvSpPr>
          <p:cNvPr id="3" name="Oval 2"/>
          <p:cNvSpPr/>
          <p:nvPr/>
        </p:nvSpPr>
        <p:spPr>
          <a:xfrm>
            <a:off x="2192915" y="1571626"/>
            <a:ext cx="3688773" cy="373409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2" name="Slayt Numarası Yer Tutucusu 1">
            <a:extLst>
              <a:ext uri="{FF2B5EF4-FFF2-40B4-BE49-F238E27FC236}">
                <a16:creationId xmlns:a16="http://schemas.microsoft.com/office/drawing/2014/main" id="{27862B23-ACC3-4EEC-AC98-97C79C014D4C}"/>
              </a:ext>
            </a:extLst>
          </p:cNvPr>
          <p:cNvSpPr>
            <a:spLocks noGrp="1"/>
          </p:cNvSpPr>
          <p:nvPr>
            <p:ph type="sldNum" sz="quarter" idx="12"/>
          </p:nvPr>
        </p:nvSpPr>
        <p:spPr/>
        <p:txBody>
          <a:bodyPr/>
          <a:lstStyle/>
          <a:p>
            <a:fld id="{FE004D28-0021-48BA-B1E5-16BA29B5025D}" type="slidenum">
              <a:rPr lang="tr-TR" smtClean="0"/>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9348FD-C34C-4954-9984-F8180569A0E3}"/>
              </a:ext>
            </a:extLst>
          </p:cNvPr>
          <p:cNvSpPr>
            <a:spLocks noGrp="1"/>
          </p:cNvSpPr>
          <p:nvPr>
            <p:ph type="title"/>
          </p:nvPr>
        </p:nvSpPr>
        <p:spPr>
          <a:xfrm>
            <a:off x="3376696" y="754738"/>
            <a:ext cx="8911687" cy="1280890"/>
          </a:xfrm>
        </p:spPr>
        <p:txBody>
          <a:bodyPr/>
          <a:lstStyle/>
          <a:p>
            <a:r>
              <a:rPr lang="tr-TR" dirty="0" err="1"/>
              <a:t>Some</a:t>
            </a:r>
            <a:r>
              <a:rPr lang="tr-TR" dirty="0"/>
              <a:t> </a:t>
            </a:r>
            <a:r>
              <a:rPr lang="tr-TR" dirty="0" err="1"/>
              <a:t>important</a:t>
            </a:r>
            <a:r>
              <a:rPr lang="tr-TR" dirty="0"/>
              <a:t> </a:t>
            </a:r>
            <a:r>
              <a:rPr lang="tr-TR" dirty="0" err="1"/>
              <a:t>minerals</a:t>
            </a:r>
            <a:endParaRPr lang="tr-TR" dirty="0"/>
          </a:p>
        </p:txBody>
      </p:sp>
      <p:pic>
        <p:nvPicPr>
          <p:cNvPr id="4098" name="Picture 2" descr="12 essential minerals required by body | Purple Kaddu">
            <a:extLst>
              <a:ext uri="{FF2B5EF4-FFF2-40B4-BE49-F238E27FC236}">
                <a16:creationId xmlns:a16="http://schemas.microsoft.com/office/drawing/2014/main" id="{CC1B6C88-EAE7-4852-B90D-ACBB700E00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5125" y="2390192"/>
            <a:ext cx="638175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id="{A7CE095D-7F47-4FA3-8374-DC3A381FCAE3}"/>
              </a:ext>
            </a:extLst>
          </p:cNvPr>
          <p:cNvSpPr>
            <a:spLocks noGrp="1"/>
          </p:cNvSpPr>
          <p:nvPr>
            <p:ph type="sldNum" sz="quarter" idx="12"/>
          </p:nvPr>
        </p:nvSpPr>
        <p:spPr/>
        <p:txBody>
          <a:bodyPr/>
          <a:lstStyle/>
          <a:p>
            <a:fld id="{FE004D28-0021-48BA-B1E5-16BA29B5025D}" type="slidenum">
              <a:rPr lang="tr-TR" smtClean="0"/>
              <a:t>15</a:t>
            </a:fld>
            <a:endParaRPr lang="tr-TR"/>
          </a:p>
        </p:txBody>
      </p:sp>
    </p:spTree>
    <p:extLst>
      <p:ext uri="{BB962C8B-B14F-4D97-AF65-F5344CB8AC3E}">
        <p14:creationId xmlns:p14="http://schemas.microsoft.com/office/powerpoint/2010/main" val="159633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048D6F-DE4B-4703-AFEA-6425983FA7C5}"/>
              </a:ext>
            </a:extLst>
          </p:cNvPr>
          <p:cNvSpPr>
            <a:spLocks noGrp="1"/>
          </p:cNvSpPr>
          <p:nvPr>
            <p:ph type="title"/>
          </p:nvPr>
        </p:nvSpPr>
        <p:spPr/>
        <p:txBody>
          <a:bodyPr/>
          <a:lstStyle/>
          <a:p>
            <a:r>
              <a:rPr lang="en-US" dirty="0"/>
              <a:t>Calcium</a:t>
            </a:r>
            <a:endParaRPr lang="tr-TR" dirty="0"/>
          </a:p>
        </p:txBody>
      </p:sp>
      <p:sp>
        <p:nvSpPr>
          <p:cNvPr id="3" name="İçerik Yer Tutucusu 2">
            <a:extLst>
              <a:ext uri="{FF2B5EF4-FFF2-40B4-BE49-F238E27FC236}">
                <a16:creationId xmlns:a16="http://schemas.microsoft.com/office/drawing/2014/main" id="{B077D73F-2936-48DD-AFE3-2CAE6F5A04DF}"/>
              </a:ext>
            </a:extLst>
          </p:cNvPr>
          <p:cNvSpPr>
            <a:spLocks noGrp="1"/>
          </p:cNvSpPr>
          <p:nvPr>
            <p:ph idx="1"/>
          </p:nvPr>
        </p:nvSpPr>
        <p:spPr/>
        <p:txBody>
          <a:bodyPr/>
          <a:lstStyle/>
          <a:p>
            <a:r>
              <a:rPr lang="en-US" dirty="0"/>
              <a:t>It has an important structural role in plants and animals. </a:t>
            </a:r>
            <a:endParaRPr lang="tr-TR" dirty="0"/>
          </a:p>
          <a:p>
            <a:r>
              <a:rPr lang="en-US" dirty="0"/>
              <a:t>It has a role in many biochemical and physiological functions. (photosynthesis, oxidative phosphorylation, muscles, cell division, nervous system, enzyme activity, cell membrane function, hormone secretion). </a:t>
            </a:r>
            <a:endParaRPr lang="tr-TR" dirty="0"/>
          </a:p>
          <a:p>
            <a:r>
              <a:rPr lang="en-US" dirty="0"/>
              <a:t>Its main importance in cells is based on its complex formation with proteins, carbohydrates and lipids. This is important in physiology. </a:t>
            </a:r>
            <a:endParaRPr lang="tr-TR" dirty="0"/>
          </a:p>
          <a:p>
            <a:r>
              <a:rPr lang="en-US" dirty="0"/>
              <a:t>Ca in milk is found in the form of colloidal Ca-phosphate in serum (30%) and casein micelles. </a:t>
            </a:r>
            <a:endParaRPr lang="tr-TR" dirty="0"/>
          </a:p>
          <a:p>
            <a:r>
              <a:rPr lang="en-US" dirty="0"/>
              <a:t>Cheese with high Ca content is more elastic. The presence of vitamin D increases the absorption of Ca.</a:t>
            </a:r>
            <a:endParaRPr lang="tr-TR" dirty="0"/>
          </a:p>
        </p:txBody>
      </p:sp>
      <p:pic>
        <p:nvPicPr>
          <p:cNvPr id="5122" name="Picture 2" descr="Keeping Your Bones Strong: Calcium for Lifelong Bone Health – Montclair  Breast Center">
            <a:extLst>
              <a:ext uri="{FF2B5EF4-FFF2-40B4-BE49-F238E27FC236}">
                <a16:creationId xmlns:a16="http://schemas.microsoft.com/office/drawing/2014/main" id="{AE884F51-5B86-4D88-85EE-635B0526B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321" y="1619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id="{F7968607-646B-4986-B4AD-50911D7F9038}"/>
              </a:ext>
            </a:extLst>
          </p:cNvPr>
          <p:cNvSpPr>
            <a:spLocks noGrp="1"/>
          </p:cNvSpPr>
          <p:nvPr>
            <p:ph type="sldNum" sz="quarter" idx="12"/>
          </p:nvPr>
        </p:nvSpPr>
        <p:spPr/>
        <p:txBody>
          <a:bodyPr/>
          <a:lstStyle/>
          <a:p>
            <a:fld id="{FE004D28-0021-48BA-B1E5-16BA29B5025D}" type="slidenum">
              <a:rPr lang="tr-TR" smtClean="0"/>
              <a:t>16</a:t>
            </a:fld>
            <a:endParaRPr lang="tr-TR"/>
          </a:p>
        </p:txBody>
      </p:sp>
    </p:spTree>
    <p:extLst>
      <p:ext uri="{BB962C8B-B14F-4D97-AF65-F5344CB8AC3E}">
        <p14:creationId xmlns:p14="http://schemas.microsoft.com/office/powerpoint/2010/main" val="141796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446" y="303650"/>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Calcium</a:t>
            </a:r>
          </a:p>
        </p:txBody>
      </p:sp>
      <p:sp>
        <p:nvSpPr>
          <p:cNvPr id="6" name="TextBox 5"/>
          <p:cNvSpPr txBox="1"/>
          <p:nvPr/>
        </p:nvSpPr>
        <p:spPr>
          <a:xfrm>
            <a:off x="2474613" y="1411688"/>
            <a:ext cx="8348897"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The skeleton contains about 99% of the body’s calcium with approximately 1kg present in adult bones.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Function:</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Develop and maintain healthy bones and teeth;</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Normal muscle contraction (including the heart);</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Normal blood clotting.</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Calcium levels in the blood are carefully regulated by hormones such as vitamin D to keep it within narrow limits. </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 </a:t>
            </a:r>
          </a:p>
        </p:txBody>
      </p:sp>
      <p:pic>
        <p:nvPicPr>
          <p:cNvPr id="27654" name="Picture 6"/>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508865" y="4889563"/>
            <a:ext cx="115132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a:extLst>
              <a:ext uri="{FF2B5EF4-FFF2-40B4-BE49-F238E27FC236}">
                <a16:creationId xmlns:a16="http://schemas.microsoft.com/office/drawing/2014/main" id="{6C163417-466F-41DD-989F-262CC40F7C1F}"/>
              </a:ext>
            </a:extLst>
          </p:cNvPr>
          <p:cNvSpPr>
            <a:spLocks noGrp="1"/>
          </p:cNvSpPr>
          <p:nvPr>
            <p:ph type="sldNum" sz="quarter" idx="12"/>
          </p:nvPr>
        </p:nvSpPr>
        <p:spPr/>
        <p:txBody>
          <a:bodyPr/>
          <a:lstStyle/>
          <a:p>
            <a:fld id="{FE004D28-0021-48BA-B1E5-16BA29B5025D}" type="slidenum">
              <a:rPr lang="tr-TR" smtClean="0"/>
              <a:t>17</a:t>
            </a:fld>
            <a:endParaRPr lang="tr-TR"/>
          </a:p>
        </p:txBody>
      </p:sp>
    </p:spTree>
    <p:extLst>
      <p:ext uri="{BB962C8B-B14F-4D97-AF65-F5344CB8AC3E}">
        <p14:creationId xmlns:p14="http://schemas.microsoft.com/office/powerpoint/2010/main" val="348008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EA7E-927C-4D92-9BE6-28D0787F1967}"/>
              </a:ext>
            </a:extLst>
          </p:cNvPr>
          <p:cNvSpPr>
            <a:spLocks noGrp="1"/>
          </p:cNvSpPr>
          <p:nvPr>
            <p:ph type="title"/>
          </p:nvPr>
        </p:nvSpPr>
        <p:spPr/>
        <p:txBody>
          <a:bodyPr/>
          <a:lstStyle/>
          <a:p>
            <a:pPr>
              <a:defRPr/>
            </a:pPr>
            <a:r>
              <a:rPr lang="en-US" dirty="0">
                <a:solidFill>
                  <a:schemeClr val="tx2">
                    <a:satMod val="130000"/>
                  </a:schemeClr>
                </a:solidFill>
              </a:rPr>
              <a:t>Calcium &amp; Foods</a:t>
            </a:r>
          </a:p>
        </p:txBody>
      </p:sp>
      <p:sp>
        <p:nvSpPr>
          <p:cNvPr id="38915" name="Content Placeholder 2">
            <a:extLst>
              <a:ext uri="{FF2B5EF4-FFF2-40B4-BE49-F238E27FC236}">
                <a16:creationId xmlns:a16="http://schemas.microsoft.com/office/drawing/2014/main" id="{1141268B-CEC4-42F7-9CEC-A81A199033B3}"/>
              </a:ext>
            </a:extLst>
          </p:cNvPr>
          <p:cNvSpPr>
            <a:spLocks noGrp="1"/>
          </p:cNvSpPr>
          <p:nvPr>
            <p:ph idx="1"/>
          </p:nvPr>
        </p:nvSpPr>
        <p:spPr>
          <a:xfrm>
            <a:off x="2701180" y="1175379"/>
            <a:ext cx="8915400" cy="3777622"/>
          </a:xfrm>
        </p:spPr>
        <p:txBody>
          <a:bodyPr/>
          <a:lstStyle/>
          <a:p>
            <a:r>
              <a:rPr lang="en-GB" sz="1800" b="1" dirty="0">
                <a:solidFill>
                  <a:srgbClr val="FF0000"/>
                </a:solidFill>
                <a:latin typeface="Rockwell" panose="02060603020205020403" pitchFamily="18" charset="0"/>
                <a:cs typeface="Arial" panose="020B0604020202020204" pitchFamily="34" charset="0"/>
              </a:rPr>
              <a:t>Sources:</a:t>
            </a:r>
          </a:p>
          <a:p>
            <a:pPr marL="342900" indent="-342900">
              <a:buFont typeface="Arial" panose="020B0604020202020204" pitchFamily="34" charset="0"/>
              <a:buChar char="•"/>
            </a:pPr>
            <a:r>
              <a:rPr lang="en-GB" sz="1800" dirty="0">
                <a:latin typeface="Rockwell" panose="02060603020205020403" pitchFamily="18" charset="0"/>
                <a:cs typeface="Arial" panose="020B0604020202020204" pitchFamily="34" charset="0"/>
              </a:rPr>
              <a:t>Dairy products, bread as most bread flour (except wholemeal) is fortified with calcium by law in the UK, green leafy vegetables such as broccoli, cabbage, fortified soya products, fish eaten with the bones e.g. sardines, tinned salmon.</a:t>
            </a:r>
          </a:p>
          <a:p>
            <a:pPr eaLnBrk="1" hangingPunct="1"/>
            <a:r>
              <a:rPr lang="en-US" altLang="tr-TR" dirty="0"/>
              <a:t>fortified juices</a:t>
            </a:r>
          </a:p>
          <a:p>
            <a:pPr eaLnBrk="1" hangingPunct="1"/>
            <a:endParaRPr lang="en-US" altLang="tr-TR" dirty="0"/>
          </a:p>
          <a:p>
            <a:pPr eaLnBrk="1" hangingPunct="1"/>
            <a:endParaRPr lang="en-US" altLang="tr-TR" dirty="0"/>
          </a:p>
        </p:txBody>
      </p:sp>
      <p:graphicFrame>
        <p:nvGraphicFramePr>
          <p:cNvPr id="4" name="Table 3">
            <a:extLst>
              <a:ext uri="{FF2B5EF4-FFF2-40B4-BE49-F238E27FC236}">
                <a16:creationId xmlns:a16="http://schemas.microsoft.com/office/drawing/2014/main" id="{266689E7-B7BF-496D-9727-B3BDAF9B3484}"/>
              </a:ext>
            </a:extLst>
          </p:cNvPr>
          <p:cNvGraphicFramePr>
            <a:graphicFrameLocks noGrp="1"/>
          </p:cNvGraphicFramePr>
          <p:nvPr>
            <p:extLst>
              <p:ext uri="{D42A27DB-BD31-4B8C-83A1-F6EECF244321}">
                <p14:modId xmlns:p14="http://schemas.microsoft.com/office/powerpoint/2010/main" val="3216042687"/>
              </p:ext>
            </p:extLst>
          </p:nvPr>
        </p:nvGraphicFramePr>
        <p:xfrm>
          <a:off x="5884473" y="2743202"/>
          <a:ext cx="6096000" cy="362426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68817">
                <a:tc>
                  <a:txBody>
                    <a:bodyPr/>
                    <a:lstStyle/>
                    <a:p>
                      <a:pPr algn="ctr"/>
                      <a:r>
                        <a:rPr lang="en-US" sz="1800" dirty="0"/>
                        <a:t>Food</a:t>
                      </a:r>
                    </a:p>
                  </a:txBody>
                  <a:tcPr marT="45721" marB="45721"/>
                </a:tc>
                <a:tc>
                  <a:txBody>
                    <a:bodyPr/>
                    <a:lstStyle/>
                    <a:p>
                      <a:pPr algn="ctr"/>
                      <a:r>
                        <a:rPr lang="en-US" sz="1800" dirty="0"/>
                        <a:t>Calcium</a:t>
                      </a:r>
                    </a:p>
                  </a:txBody>
                  <a:tcPr marT="45721" marB="45721"/>
                </a:tc>
                <a:extLst>
                  <a:ext uri="{0D108BD9-81ED-4DB2-BD59-A6C34878D82A}">
                    <a16:rowId xmlns:a16="http://schemas.microsoft.com/office/drawing/2014/main" val="10000"/>
                  </a:ext>
                </a:extLst>
              </a:tr>
              <a:tr h="640088">
                <a:tc>
                  <a:txBody>
                    <a:bodyPr/>
                    <a:lstStyle/>
                    <a:p>
                      <a:pPr algn="ctr"/>
                      <a:r>
                        <a:rPr lang="en-US" sz="1800" dirty="0"/>
                        <a:t>Yogurt, plain (low-fat)</a:t>
                      </a:r>
                    </a:p>
                    <a:p>
                      <a:pPr algn="ctr"/>
                      <a:r>
                        <a:rPr lang="en-US" sz="1800" dirty="0"/>
                        <a:t>Yogurt, flavored (low-fat)</a:t>
                      </a:r>
                    </a:p>
                  </a:txBody>
                  <a:tcPr marT="45721" marB="45721"/>
                </a:tc>
                <a:tc>
                  <a:txBody>
                    <a:bodyPr/>
                    <a:lstStyle/>
                    <a:p>
                      <a:pPr algn="ctr"/>
                      <a:r>
                        <a:rPr lang="en-US" sz="1800" dirty="0"/>
                        <a:t>1 cup </a:t>
                      </a:r>
                      <a:r>
                        <a:rPr lang="en-US" sz="1800" baseline="0" dirty="0"/>
                        <a:t> - 415 mg</a:t>
                      </a:r>
                    </a:p>
                    <a:p>
                      <a:pPr algn="ctr"/>
                      <a:r>
                        <a:rPr lang="en-US" sz="1800" baseline="0" dirty="0"/>
                        <a:t>1 cup – 345 mg</a:t>
                      </a:r>
                      <a:endParaRPr lang="en-US" sz="1800" dirty="0"/>
                    </a:p>
                  </a:txBody>
                  <a:tcPr marT="45721" marB="45721"/>
                </a:tc>
                <a:extLst>
                  <a:ext uri="{0D108BD9-81ED-4DB2-BD59-A6C34878D82A}">
                    <a16:rowId xmlns:a16="http://schemas.microsoft.com/office/drawing/2014/main" val="10001"/>
                  </a:ext>
                </a:extLst>
              </a:tr>
              <a:tr h="640088">
                <a:tc>
                  <a:txBody>
                    <a:bodyPr/>
                    <a:lstStyle/>
                    <a:p>
                      <a:pPr algn="ctr"/>
                      <a:r>
                        <a:rPr lang="en-US" sz="1800" dirty="0"/>
                        <a:t>Milk,</a:t>
                      </a:r>
                      <a:r>
                        <a:rPr lang="en-US" sz="1800" baseline="0" dirty="0"/>
                        <a:t> skim</a:t>
                      </a:r>
                    </a:p>
                    <a:p>
                      <a:pPr algn="ctr"/>
                      <a:r>
                        <a:rPr lang="en-US" sz="1800" baseline="0" dirty="0"/>
                        <a:t>Milk, 1-2%</a:t>
                      </a:r>
                      <a:endParaRPr lang="en-US" sz="1800" dirty="0"/>
                    </a:p>
                  </a:txBody>
                  <a:tcPr marT="45721" marB="45721"/>
                </a:tc>
                <a:tc>
                  <a:txBody>
                    <a:bodyPr/>
                    <a:lstStyle/>
                    <a:p>
                      <a:pPr algn="ctr"/>
                      <a:r>
                        <a:rPr lang="en-US" sz="1800" dirty="0"/>
                        <a:t>1 cup – 302 mg</a:t>
                      </a:r>
                    </a:p>
                    <a:p>
                      <a:pPr algn="ctr"/>
                      <a:r>
                        <a:rPr lang="en-US" sz="1800" dirty="0"/>
                        <a:t>1 cup – 300 mg</a:t>
                      </a:r>
                    </a:p>
                  </a:txBody>
                  <a:tcPr marT="45721" marB="45721"/>
                </a:tc>
                <a:extLst>
                  <a:ext uri="{0D108BD9-81ED-4DB2-BD59-A6C34878D82A}">
                    <a16:rowId xmlns:a16="http://schemas.microsoft.com/office/drawing/2014/main" val="10002"/>
                  </a:ext>
                </a:extLst>
              </a:tr>
              <a:tr h="468817">
                <a:tc>
                  <a:txBody>
                    <a:bodyPr/>
                    <a:lstStyle/>
                    <a:p>
                      <a:pPr algn="ctr"/>
                      <a:r>
                        <a:rPr lang="en-US" sz="1800" dirty="0"/>
                        <a:t>Ice cream</a:t>
                      </a:r>
                    </a:p>
                  </a:txBody>
                  <a:tcPr marT="45721" marB="45721"/>
                </a:tc>
                <a:tc>
                  <a:txBody>
                    <a:bodyPr/>
                    <a:lstStyle/>
                    <a:p>
                      <a:pPr algn="ctr"/>
                      <a:r>
                        <a:rPr lang="en-US" sz="1800" dirty="0"/>
                        <a:t>½ cup – 88 mg</a:t>
                      </a:r>
                    </a:p>
                  </a:txBody>
                  <a:tcPr marT="45721" marB="45721"/>
                </a:tc>
                <a:extLst>
                  <a:ext uri="{0D108BD9-81ED-4DB2-BD59-A6C34878D82A}">
                    <a16:rowId xmlns:a16="http://schemas.microsoft.com/office/drawing/2014/main" val="10003"/>
                  </a:ext>
                </a:extLst>
              </a:tr>
              <a:tr h="468817">
                <a:tc>
                  <a:txBody>
                    <a:bodyPr/>
                    <a:lstStyle/>
                    <a:p>
                      <a:pPr algn="ctr"/>
                      <a:r>
                        <a:rPr lang="en-US" sz="1800" dirty="0"/>
                        <a:t>Broccoli, cooked</a:t>
                      </a:r>
                    </a:p>
                  </a:txBody>
                  <a:tcPr marT="45721" marB="45721"/>
                </a:tc>
                <a:tc>
                  <a:txBody>
                    <a:bodyPr/>
                    <a:lstStyle/>
                    <a:p>
                      <a:pPr algn="ctr"/>
                      <a:r>
                        <a:rPr lang="en-US" sz="1800" dirty="0"/>
                        <a:t>½ cup – 68 mg</a:t>
                      </a:r>
                    </a:p>
                  </a:txBody>
                  <a:tcPr marT="45721" marB="45721"/>
                </a:tc>
                <a:extLst>
                  <a:ext uri="{0D108BD9-81ED-4DB2-BD59-A6C34878D82A}">
                    <a16:rowId xmlns:a16="http://schemas.microsoft.com/office/drawing/2014/main" val="10004"/>
                  </a:ext>
                </a:extLst>
              </a:tr>
              <a:tr h="468817">
                <a:tc>
                  <a:txBody>
                    <a:bodyPr/>
                    <a:lstStyle/>
                    <a:p>
                      <a:pPr algn="ctr"/>
                      <a:r>
                        <a:rPr lang="en-US" sz="1800" dirty="0"/>
                        <a:t>Salmon, canned</a:t>
                      </a:r>
                    </a:p>
                  </a:txBody>
                  <a:tcPr marT="45721" marB="45721"/>
                </a:tc>
                <a:tc>
                  <a:txBody>
                    <a:bodyPr/>
                    <a:lstStyle/>
                    <a:p>
                      <a:pPr algn="ctr"/>
                      <a:r>
                        <a:rPr lang="en-US" sz="1800" dirty="0"/>
                        <a:t>3 oz – 165 mg</a:t>
                      </a:r>
                    </a:p>
                  </a:txBody>
                  <a:tcPr marT="45721" marB="45721"/>
                </a:tc>
                <a:extLst>
                  <a:ext uri="{0D108BD9-81ED-4DB2-BD59-A6C34878D82A}">
                    <a16:rowId xmlns:a16="http://schemas.microsoft.com/office/drawing/2014/main" val="10005"/>
                  </a:ext>
                </a:extLst>
              </a:tr>
              <a:tr h="468817">
                <a:tc>
                  <a:txBody>
                    <a:bodyPr/>
                    <a:lstStyle/>
                    <a:p>
                      <a:pPr algn="ctr"/>
                      <a:r>
                        <a:rPr lang="en-US" sz="1800" dirty="0"/>
                        <a:t>Fortified orange</a:t>
                      </a:r>
                      <a:r>
                        <a:rPr lang="en-US" sz="1800" baseline="0" dirty="0"/>
                        <a:t> juice</a:t>
                      </a:r>
                      <a:endParaRPr lang="en-US" sz="1800" dirty="0"/>
                    </a:p>
                  </a:txBody>
                  <a:tcPr marT="45721" marB="45721"/>
                </a:tc>
                <a:tc>
                  <a:txBody>
                    <a:bodyPr/>
                    <a:lstStyle/>
                    <a:p>
                      <a:pPr algn="ctr"/>
                      <a:r>
                        <a:rPr lang="en-US" sz="1800" dirty="0"/>
                        <a:t>8 oz – 300 mg</a:t>
                      </a:r>
                    </a:p>
                  </a:txBody>
                  <a:tcPr marT="45721" marB="45721"/>
                </a:tc>
                <a:extLst>
                  <a:ext uri="{0D108BD9-81ED-4DB2-BD59-A6C34878D82A}">
                    <a16:rowId xmlns:a16="http://schemas.microsoft.com/office/drawing/2014/main" val="10006"/>
                  </a:ext>
                </a:extLst>
              </a:tr>
            </a:tbl>
          </a:graphicData>
        </a:graphic>
      </p:graphicFrame>
      <p:sp>
        <p:nvSpPr>
          <p:cNvPr id="3" name="Slayt Numarası Yer Tutucusu 2">
            <a:extLst>
              <a:ext uri="{FF2B5EF4-FFF2-40B4-BE49-F238E27FC236}">
                <a16:creationId xmlns:a16="http://schemas.microsoft.com/office/drawing/2014/main" id="{7A6A3FB1-C609-4A76-92A5-E6C37FF29CAA}"/>
              </a:ext>
            </a:extLst>
          </p:cNvPr>
          <p:cNvSpPr>
            <a:spLocks noGrp="1"/>
          </p:cNvSpPr>
          <p:nvPr>
            <p:ph type="sldNum" sz="quarter" idx="12"/>
          </p:nvPr>
        </p:nvSpPr>
        <p:spPr/>
        <p:txBody>
          <a:bodyPr/>
          <a:lstStyle/>
          <a:p>
            <a:fld id="{FE004D28-0021-48BA-B1E5-16BA29B5025D}" type="slidenum">
              <a:rPr lang="tr-TR" smtClean="0"/>
              <a:t>18</a:t>
            </a:fld>
            <a:endParaRPr lang="tr-TR"/>
          </a:p>
        </p:txBody>
      </p:sp>
      <p:sp>
        <p:nvSpPr>
          <p:cNvPr id="7" name="Metin kutusu 6">
            <a:extLst>
              <a:ext uri="{FF2B5EF4-FFF2-40B4-BE49-F238E27FC236}">
                <a16:creationId xmlns:a16="http://schemas.microsoft.com/office/drawing/2014/main" id="{15D90A97-2B25-421F-AC2F-7E43200FD879}"/>
              </a:ext>
            </a:extLst>
          </p:cNvPr>
          <p:cNvSpPr txBox="1"/>
          <p:nvPr/>
        </p:nvSpPr>
        <p:spPr>
          <a:xfrm>
            <a:off x="856083" y="5042605"/>
            <a:ext cx="6097554" cy="923330"/>
          </a:xfrm>
          <a:prstGeom prst="rect">
            <a:avLst/>
          </a:prstGeom>
          <a:noFill/>
        </p:spPr>
        <p:txBody>
          <a:bodyPr wrap="square">
            <a:spAutoFit/>
          </a:bodyPr>
          <a:lstStyle/>
          <a:p>
            <a:pPr eaLnBrk="1" hangingPunct="1"/>
            <a:r>
              <a:rPr lang="tr-TR" altLang="tr-TR" b="1" dirty="0"/>
              <a:t>       </a:t>
            </a:r>
            <a:r>
              <a:rPr lang="en-US" altLang="tr-TR" b="1" dirty="0"/>
              <a:t>How much do you need?</a:t>
            </a:r>
          </a:p>
          <a:p>
            <a:pPr lvl="1" eaLnBrk="1" hangingPunct="1"/>
            <a:r>
              <a:rPr lang="en-US" altLang="tr-TR" dirty="0"/>
              <a:t>Males 19-50 years old: 1,000 mg / day</a:t>
            </a:r>
          </a:p>
          <a:p>
            <a:pPr lvl="1" eaLnBrk="1" hangingPunct="1"/>
            <a:r>
              <a:rPr lang="en-US" altLang="tr-TR" dirty="0"/>
              <a:t>Females 19-50 years old: 1,000 mg / day</a:t>
            </a:r>
          </a:p>
        </p:txBody>
      </p:sp>
    </p:spTree>
    <p:extLst>
      <p:ext uri="{BB962C8B-B14F-4D97-AF65-F5344CB8AC3E}">
        <p14:creationId xmlns:p14="http://schemas.microsoft.com/office/powerpoint/2010/main" val="11098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0049" y="643812"/>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Calcium</a:t>
            </a:r>
          </a:p>
        </p:txBody>
      </p:sp>
      <p:sp>
        <p:nvSpPr>
          <p:cNvPr id="6" name="TextBox 5"/>
          <p:cNvSpPr txBox="1"/>
          <p:nvPr/>
        </p:nvSpPr>
        <p:spPr>
          <a:xfrm>
            <a:off x="2120049" y="1633563"/>
            <a:ext cx="7817053" cy="4093428"/>
          </a:xfrm>
          <a:prstGeom prst="rect">
            <a:avLst/>
          </a:prstGeom>
          <a:noFill/>
        </p:spPr>
        <p:txBody>
          <a:bodyPr wrap="square" rtlCol="0">
            <a:spAutoFit/>
          </a:bodyPr>
          <a:lstStyle/>
          <a:p>
            <a:endParaRPr lang="en-GB" sz="2000" dirty="0">
              <a:latin typeface="Rockwell" panose="02060603020205020403" pitchFamily="18" charset="0"/>
              <a:cs typeface="Arial" panose="020B0604020202020204" pitchFamily="34" charset="0"/>
            </a:endParaRPr>
          </a:p>
          <a:p>
            <a:r>
              <a:rPr lang="en-GB" sz="2000" b="1" dirty="0">
                <a:solidFill>
                  <a:srgbClr val="FF0000"/>
                </a:solidFill>
                <a:latin typeface="Rockwell" panose="02060603020205020403" pitchFamily="18" charset="0"/>
                <a:cs typeface="Arial" panose="020B0604020202020204" pitchFamily="34" charset="0"/>
              </a:rPr>
              <a:t>Deficiency:</a:t>
            </a:r>
          </a:p>
          <a:p>
            <a:r>
              <a:rPr lang="en-GB" sz="2000" dirty="0">
                <a:latin typeface="Rockwell" panose="02060603020205020403" pitchFamily="18" charset="0"/>
                <a:cs typeface="Arial" panose="020B0604020202020204" pitchFamily="34" charset="0"/>
              </a:rPr>
              <a:t>If calcium intake is too low, calcium is withdrawn from bones to maintain blood levels.</a:t>
            </a:r>
            <a:r>
              <a:rPr lang="tr-TR" sz="2000" dirty="0">
                <a:latin typeface="Rockwell" panose="02060603020205020403" pitchFamily="18" charset="0"/>
                <a:cs typeface="Arial" panose="020B0604020202020204" pitchFamily="34" charset="0"/>
              </a:rPr>
              <a:t> </a:t>
            </a:r>
            <a:r>
              <a:rPr lang="en-GB" sz="2000" dirty="0">
                <a:latin typeface="Rockwell" panose="02060603020205020403" pitchFamily="18" charset="0"/>
                <a:cs typeface="Arial" panose="020B0604020202020204" pitchFamily="34" charset="0"/>
              </a:rPr>
              <a:t>This means a diet low in calcium can lead to low bone density which, over time, can lead to osteoporosis.</a:t>
            </a:r>
            <a:r>
              <a:rPr lang="tr-TR" sz="2000" dirty="0">
                <a:latin typeface="Rockwell" panose="02060603020205020403" pitchFamily="18" charset="0"/>
                <a:cs typeface="Arial" panose="020B0604020202020204" pitchFamily="34" charset="0"/>
              </a:rPr>
              <a:t> </a:t>
            </a:r>
            <a:r>
              <a:rPr lang="en-GB" sz="2000" dirty="0">
                <a:latin typeface="Rockwell" panose="02060603020205020403" pitchFamily="18" charset="0"/>
                <a:cs typeface="Arial" panose="020B0604020202020204" pitchFamily="34" charset="0"/>
              </a:rPr>
              <a:t>Osteoporosis is characterised by weak and brittle bones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Insufficient calcium in bones can be a result of an inadequate supply of vitamin D, as it is essential for  the absorption of vitamin D;</a:t>
            </a:r>
            <a:r>
              <a:rPr lang="tr-TR" sz="2000" dirty="0">
                <a:latin typeface="Rockwell" panose="02060603020205020403" pitchFamily="18" charset="0"/>
                <a:cs typeface="Arial" panose="020B0604020202020204" pitchFamily="34" charset="0"/>
              </a:rPr>
              <a:t> </a:t>
            </a:r>
            <a:r>
              <a:rPr lang="en-GB" sz="2000" dirty="0">
                <a:latin typeface="Rockwell" panose="02060603020205020403" pitchFamily="18" charset="0"/>
                <a:cs typeface="Arial" panose="020B0604020202020204" pitchFamily="34" charset="0"/>
              </a:rPr>
              <a:t>In children this can result in rickets, and </a:t>
            </a:r>
            <a:r>
              <a:rPr lang="en-GB" sz="2000" dirty="0" err="1">
                <a:latin typeface="Rockwell" panose="02060603020205020403" pitchFamily="18" charset="0"/>
                <a:cs typeface="Arial" panose="020B0604020202020204" pitchFamily="34" charset="0"/>
              </a:rPr>
              <a:t>osteomalacia</a:t>
            </a:r>
            <a:r>
              <a:rPr lang="en-GB" sz="2000" dirty="0">
                <a:latin typeface="Rockwell" panose="02060603020205020403" pitchFamily="18" charset="0"/>
                <a:cs typeface="Arial" panose="020B0604020202020204" pitchFamily="34" charset="0"/>
              </a:rPr>
              <a:t> in adults.</a:t>
            </a:r>
            <a:endParaRPr lang="tr-TR" sz="2000" dirty="0">
              <a:latin typeface="Rockwell" panose="02060603020205020403" pitchFamily="18" charset="0"/>
              <a:cs typeface="Arial" panose="020B0604020202020204" pitchFamily="34" charset="0"/>
            </a:endParaRPr>
          </a:p>
          <a:p>
            <a:endParaRPr lang="tr-TR"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endParaRPr lang="tr-TR"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endParaRPr lang="en-GB" sz="2000" dirty="0">
              <a:latin typeface="Rockwell" panose="02060603020205020403" pitchFamily="18" charset="0"/>
              <a:cs typeface="Arial" panose="020B0604020202020204" pitchFamily="34" charset="0"/>
            </a:endParaRPr>
          </a:p>
        </p:txBody>
      </p:sp>
      <p:pic>
        <p:nvPicPr>
          <p:cNvPr id="29698" name="Picture 2" descr="S:\Shared\BNF Photographs\iStock Photo Images\Foods and drinks\Fruit veg and pulses\Broccoli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124" y="4981382"/>
            <a:ext cx="1838462"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D73DEF07-FAE4-4AC1-AC05-47437D356BBF}"/>
              </a:ext>
            </a:extLst>
          </p:cNvPr>
          <p:cNvSpPr>
            <a:spLocks noGrp="1"/>
          </p:cNvSpPr>
          <p:nvPr>
            <p:ph type="sldNum" sz="quarter" idx="12"/>
          </p:nvPr>
        </p:nvSpPr>
        <p:spPr/>
        <p:txBody>
          <a:bodyPr/>
          <a:lstStyle/>
          <a:p>
            <a:fld id="{FE004D28-0021-48BA-B1E5-16BA29B5025D}" type="slidenum">
              <a:rPr lang="tr-TR" smtClean="0"/>
              <a:t>19</a:t>
            </a:fld>
            <a:endParaRPr lang="tr-TR"/>
          </a:p>
        </p:txBody>
      </p:sp>
    </p:spTree>
    <p:extLst>
      <p:ext uri="{BB962C8B-B14F-4D97-AF65-F5344CB8AC3E}">
        <p14:creationId xmlns:p14="http://schemas.microsoft.com/office/powerpoint/2010/main" val="3294382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2"/>
            <a:ext cx="8229600" cy="2348879"/>
          </a:xfrm>
          <a:ln w="63500">
            <a:solidFill>
              <a:srgbClr val="0000FF"/>
            </a:solidFill>
          </a:ln>
        </p:spPr>
        <p:txBody>
          <a:bodyPr>
            <a:normAutofit lnSpcReduction="10000"/>
          </a:bodyPr>
          <a:lstStyle/>
          <a:p>
            <a:pPr marL="0" indent="0">
              <a:buNone/>
            </a:pPr>
            <a:r>
              <a:rPr lang="en-US" sz="1400" dirty="0">
                <a:solidFill>
                  <a:schemeClr val="tx1"/>
                </a:solidFill>
                <a:latin typeface="Arial" pitchFamily="34" charset="0"/>
                <a:cs typeface="Arial" pitchFamily="34" charset="0"/>
              </a:rPr>
              <a:t>The main </a:t>
            </a:r>
            <a:r>
              <a:rPr lang="en-US" sz="1400" dirty="0">
                <a:solidFill>
                  <a:srgbClr val="FF0000"/>
                </a:solidFill>
                <a:latin typeface="Arial" pitchFamily="34" charset="0"/>
                <a:cs typeface="Arial" pitchFamily="34" charset="0"/>
              </a:rPr>
              <a:t>micro (trace) </a:t>
            </a:r>
            <a:r>
              <a:rPr lang="en-US" sz="1400" dirty="0">
                <a:solidFill>
                  <a:schemeClr val="tx1"/>
                </a:solidFill>
                <a:latin typeface="Arial" pitchFamily="34" charset="0"/>
                <a:cs typeface="Arial" pitchFamily="34" charset="0"/>
              </a:rPr>
              <a:t>elements are Fe, I, Zn, Se, Cr, Cu, F</a:t>
            </a:r>
            <a:r>
              <a:rPr lang="tr-TR" sz="1400" dirty="0">
                <a:solidFill>
                  <a:schemeClr val="tx1"/>
                </a:solidFill>
                <a:latin typeface="Arial" pitchFamily="34" charset="0"/>
                <a:cs typeface="Arial" pitchFamily="34" charset="0"/>
              </a:rPr>
              <a:t>. </a:t>
            </a:r>
            <a:endParaRPr lang="en-US" sz="1400" dirty="0">
              <a:solidFill>
                <a:schemeClr val="tx1"/>
              </a:solidFill>
              <a:latin typeface="Arial" pitchFamily="34" charset="0"/>
              <a:cs typeface="Arial" pitchFamily="34" charset="0"/>
            </a:endParaRPr>
          </a:p>
          <a:p>
            <a:pPr marL="0" indent="0">
              <a:buNone/>
            </a:pPr>
            <a:r>
              <a:rPr lang="en-US" sz="1400" dirty="0">
                <a:solidFill>
                  <a:schemeClr val="tx1"/>
                </a:solidFill>
                <a:latin typeface="Arial" pitchFamily="34" charset="0"/>
                <a:cs typeface="Arial" pitchFamily="34" charset="0"/>
              </a:rPr>
              <a:t>Elements in food</a:t>
            </a:r>
            <a:r>
              <a:rPr lang="tr-TR" sz="1400" dirty="0">
                <a:solidFill>
                  <a:schemeClr val="tx1"/>
                </a:solidFill>
                <a:latin typeface="Arial" pitchFamily="34" charset="0"/>
                <a:cs typeface="Arial" pitchFamily="34" charset="0"/>
              </a:rPr>
              <a:t>s </a:t>
            </a:r>
            <a:r>
              <a:rPr lang="en-US" sz="1400" dirty="0">
                <a:solidFill>
                  <a:schemeClr val="tx1"/>
                </a:solidFill>
                <a:latin typeface="Arial" pitchFamily="34" charset="0"/>
                <a:cs typeface="Arial" pitchFamily="34" charset="0"/>
              </a:rPr>
              <a:t>can be in the form of a </a:t>
            </a:r>
            <a:r>
              <a:rPr lang="tr-TR" sz="1400" dirty="0" err="1">
                <a:solidFill>
                  <a:schemeClr val="tx1"/>
                </a:solidFill>
                <a:latin typeface="Arial" pitchFamily="34" charset="0"/>
                <a:cs typeface="Arial" pitchFamily="34" charset="0"/>
              </a:rPr>
              <a:t>compound</a:t>
            </a:r>
            <a:r>
              <a:rPr lang="tr-TR" sz="1400" dirty="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complex or free ion.</a:t>
            </a:r>
          </a:p>
          <a:p>
            <a:pPr marL="0" indent="0">
              <a:buNone/>
            </a:pPr>
            <a:r>
              <a:rPr lang="en-US" sz="1400" dirty="0">
                <a:solidFill>
                  <a:schemeClr val="tx1"/>
                </a:solidFill>
                <a:latin typeface="Arial" pitchFamily="34" charset="0"/>
                <a:cs typeface="Arial" pitchFamily="34" charset="0"/>
              </a:rPr>
              <a:t>The availability of these elements in living organisms generally depends on their water solubility. In the periodic table, groups 1 and 17 are generally found as free ions in foods. These are the elements Na, K, Cl and F. Many other elements are in the form of complex, chelated, or oxygen-containing anions.</a:t>
            </a:r>
          </a:p>
          <a:p>
            <a:pPr marL="0" indent="0">
              <a:buNone/>
            </a:pPr>
            <a:r>
              <a:rPr lang="en-US" sz="1400" dirty="0">
                <a:solidFill>
                  <a:schemeClr val="tx1"/>
                </a:solidFill>
                <a:latin typeface="Arial" pitchFamily="34" charset="0"/>
                <a:cs typeface="Arial" pitchFamily="34" charset="0"/>
              </a:rPr>
              <a:t>The properties of the minerals can change according to the form in which they are found. Ex. </a:t>
            </a:r>
            <a:r>
              <a:rPr lang="tr-TR" sz="1400" dirty="0" err="1">
                <a:solidFill>
                  <a:schemeClr val="tx1"/>
                </a:solidFill>
                <a:latin typeface="Arial" pitchFamily="34" charset="0"/>
                <a:cs typeface="Arial" pitchFamily="34" charset="0"/>
              </a:rPr>
              <a:t>Iron</a:t>
            </a:r>
            <a:r>
              <a:rPr lang="en-US" sz="1400" dirty="0">
                <a:solidFill>
                  <a:schemeClr val="tx1"/>
                </a:solidFill>
                <a:latin typeface="Arial" pitchFamily="34" charset="0"/>
                <a:cs typeface="Arial" pitchFamily="34" charset="0"/>
              </a:rPr>
              <a:t> chloride</a:t>
            </a:r>
            <a:r>
              <a:rPr lang="tr-TR" sz="1400" dirty="0">
                <a:solidFill>
                  <a:schemeClr val="tx1"/>
                </a:solidFill>
                <a:latin typeface="Arial" pitchFamily="34" charset="0"/>
                <a:cs typeface="Arial" pitchFamily="34" charset="0"/>
              </a:rPr>
              <a:t> (</a:t>
            </a:r>
            <a:r>
              <a:rPr lang="tr-TR" sz="1400" b="0" i="0" dirty="0">
                <a:solidFill>
                  <a:srgbClr val="202124"/>
                </a:solidFill>
                <a:effectLst/>
                <a:latin typeface="arial" panose="020B0604020202020204" pitchFamily="34" charset="0"/>
              </a:rPr>
              <a:t>FeCl</a:t>
            </a:r>
            <a:r>
              <a:rPr lang="tr-TR" sz="1400" b="0" i="0" baseline="-25000" dirty="0">
                <a:solidFill>
                  <a:srgbClr val="202124"/>
                </a:solidFill>
                <a:effectLst/>
                <a:latin typeface="arial" panose="020B0604020202020204" pitchFamily="34" charset="0"/>
              </a:rPr>
              <a:t>3</a:t>
            </a:r>
            <a:r>
              <a:rPr lang="tr-TR" sz="1400" dirty="0">
                <a:solidFill>
                  <a:schemeClr val="tx1"/>
                </a:solidFill>
                <a:latin typeface="Arial" pitchFamily="34" charset="0"/>
                <a:cs typeface="Arial" pitchFamily="34" charset="0"/>
              </a:rPr>
              <a:t>)</a:t>
            </a:r>
            <a:r>
              <a:rPr lang="en-US" sz="1400" dirty="0">
                <a:solidFill>
                  <a:schemeClr val="tx1"/>
                </a:solidFill>
                <a:latin typeface="Arial" pitchFamily="34" charset="0"/>
                <a:cs typeface="Arial" pitchFamily="34" charset="0"/>
              </a:rPr>
              <a:t> precipitates as iron hydroxide when dissolved in water, but dissolves very well if it is chelated with citric acid. Conversely, while Ca dissolves well in CaCl</a:t>
            </a:r>
            <a:r>
              <a:rPr lang="en-US" sz="1000" dirty="0">
                <a:solidFill>
                  <a:schemeClr val="tx1"/>
                </a:solidFill>
                <a:latin typeface="Arial" pitchFamily="34" charset="0"/>
                <a:cs typeface="Arial" pitchFamily="34" charset="0"/>
              </a:rPr>
              <a:t>2</a:t>
            </a:r>
            <a:r>
              <a:rPr lang="en-US" sz="1400" dirty="0">
                <a:solidFill>
                  <a:schemeClr val="tx1"/>
                </a:solidFill>
                <a:latin typeface="Arial" pitchFamily="34" charset="0"/>
                <a:cs typeface="Arial" pitchFamily="34" charset="0"/>
              </a:rPr>
              <a:t> form, it becomes insoluble when chelated with oxalate.</a:t>
            </a:r>
            <a:r>
              <a:rPr lang="tr-TR" sz="1400" dirty="0">
                <a:solidFill>
                  <a:schemeClr val="tx1"/>
                </a:solidFill>
                <a:latin typeface="Arial" pitchFamily="34" charset="0"/>
                <a:cs typeface="Arial" pitchFamily="34" charset="0"/>
              </a:rPr>
              <a:t> </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2</a:t>
            </a:fld>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548" y="2288087"/>
            <a:ext cx="8136904" cy="4105186"/>
          </a:xfrm>
          <a:prstGeom prst="rect">
            <a:avLst/>
          </a:prstGeom>
          <a:ln w="38100">
            <a:solidFill>
              <a:schemeClr val="tx1"/>
            </a:solidFill>
          </a:ln>
        </p:spPr>
      </p:pic>
      <p:sp>
        <p:nvSpPr>
          <p:cNvPr id="7" name="İçerik Yer Tutucusu 2"/>
          <p:cNvSpPr txBox="1">
            <a:spLocks/>
          </p:cNvSpPr>
          <p:nvPr/>
        </p:nvSpPr>
        <p:spPr>
          <a:xfrm>
            <a:off x="2892489" y="2608797"/>
            <a:ext cx="4618653" cy="619595"/>
          </a:xfrm>
          <a:prstGeom prst="rect">
            <a:avLst/>
          </a:prstGeom>
          <a:ln w="28575">
            <a:solidFill>
              <a:schemeClr val="tx1"/>
            </a:solidFill>
            <a:prstDash val="sys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b="1" i="0" dirty="0">
                <a:solidFill>
                  <a:srgbClr val="FFC000"/>
                </a:solidFill>
                <a:effectLst/>
                <a:latin typeface="Verdana" panose="020B0604030504040204" pitchFamily="34" charset="0"/>
              </a:rPr>
              <a:t>Yellow Boxes =</a:t>
            </a:r>
            <a:r>
              <a:rPr lang="tr-TR" sz="900" b="1" i="0" dirty="0">
                <a:solidFill>
                  <a:srgbClr val="FFC000"/>
                </a:solidFill>
                <a:effectLst/>
                <a:latin typeface="Verdana" panose="020B0604030504040204" pitchFamily="34" charset="0"/>
              </a:rPr>
              <a:t> </a:t>
            </a:r>
            <a:r>
              <a:rPr lang="en-US" sz="900" b="1" i="0" dirty="0">
                <a:solidFill>
                  <a:srgbClr val="FFC000"/>
                </a:solidFill>
                <a:effectLst/>
                <a:latin typeface="Verdana" panose="020B0604030504040204" pitchFamily="34" charset="0"/>
              </a:rPr>
              <a:t>Top 5 Elements</a:t>
            </a:r>
            <a:r>
              <a:rPr lang="en-US" sz="900" b="0" i="0" dirty="0">
                <a:solidFill>
                  <a:srgbClr val="FFC000"/>
                </a:solidFill>
                <a:effectLst/>
                <a:latin typeface="Verdana" panose="020B0604030504040204" pitchFamily="34" charset="0"/>
              </a:rPr>
              <a:t> present in the human body</a:t>
            </a:r>
            <a:r>
              <a:rPr lang="en-US" sz="900" b="0" i="0" dirty="0">
                <a:solidFill>
                  <a:srgbClr val="000000"/>
                </a:solidFill>
                <a:effectLst/>
                <a:latin typeface="Times New Roman" panose="02020603050405020304" pitchFamily="18" charset="0"/>
              </a:rPr>
              <a:t/>
            </a:r>
            <a:br>
              <a:rPr lang="en-US" sz="900" b="0" i="0" dirty="0">
                <a:solidFill>
                  <a:srgbClr val="000000"/>
                </a:solidFill>
                <a:effectLst/>
                <a:latin typeface="Times New Roman" panose="02020603050405020304" pitchFamily="18" charset="0"/>
              </a:rPr>
            </a:br>
            <a:r>
              <a:rPr lang="en-US" sz="900" b="1" i="0" dirty="0">
                <a:solidFill>
                  <a:srgbClr val="92D050"/>
                </a:solidFill>
                <a:effectLst/>
                <a:latin typeface="Verdana" panose="020B0604030504040204" pitchFamily="34" charset="0"/>
              </a:rPr>
              <a:t>Green Boxes =</a:t>
            </a:r>
            <a:r>
              <a:rPr lang="tr-TR" sz="900" b="1" i="0" dirty="0">
                <a:solidFill>
                  <a:srgbClr val="92D050"/>
                </a:solidFill>
                <a:effectLst/>
                <a:latin typeface="Verdana" panose="020B0604030504040204" pitchFamily="34" charset="0"/>
              </a:rPr>
              <a:t> </a:t>
            </a:r>
            <a:r>
              <a:rPr lang="en-US" sz="900" b="1" i="0" dirty="0">
                <a:solidFill>
                  <a:srgbClr val="92D050"/>
                </a:solidFill>
                <a:effectLst/>
                <a:latin typeface="Verdana" panose="020B0604030504040204" pitchFamily="34" charset="0"/>
              </a:rPr>
              <a:t>Second 5 Top Elements</a:t>
            </a:r>
            <a:r>
              <a:rPr lang="en-US" sz="900" b="0" i="0" dirty="0">
                <a:solidFill>
                  <a:srgbClr val="92D050"/>
                </a:solidFill>
                <a:effectLst/>
                <a:latin typeface="Verdana" panose="020B0604030504040204" pitchFamily="34" charset="0"/>
              </a:rPr>
              <a:t> present in the human body</a:t>
            </a:r>
            <a:r>
              <a:rPr lang="en-US" sz="900" b="0" i="0" dirty="0">
                <a:solidFill>
                  <a:srgbClr val="92D050"/>
                </a:solidFill>
                <a:effectLst/>
                <a:latin typeface="Times New Roman" panose="02020603050405020304" pitchFamily="18" charset="0"/>
              </a:rPr>
              <a:t/>
            </a:r>
            <a:br>
              <a:rPr lang="en-US" sz="900" b="0" i="0" dirty="0">
                <a:solidFill>
                  <a:srgbClr val="92D050"/>
                </a:solidFill>
                <a:effectLst/>
                <a:latin typeface="Times New Roman" panose="02020603050405020304" pitchFamily="18" charset="0"/>
              </a:rPr>
            </a:br>
            <a:r>
              <a:rPr lang="en-US" sz="900" b="1" i="0" dirty="0">
                <a:solidFill>
                  <a:srgbClr val="00B0F0"/>
                </a:solidFill>
                <a:effectLst/>
                <a:latin typeface="Verdana" panose="020B0604030504040204" pitchFamily="34" charset="0"/>
              </a:rPr>
              <a:t>Blue Boxes   =</a:t>
            </a:r>
            <a:r>
              <a:rPr lang="tr-TR" sz="900" b="1" i="0" dirty="0">
                <a:solidFill>
                  <a:srgbClr val="00B0F0"/>
                </a:solidFill>
                <a:effectLst/>
                <a:latin typeface="Verdana" panose="020B0604030504040204" pitchFamily="34" charset="0"/>
              </a:rPr>
              <a:t> </a:t>
            </a:r>
            <a:r>
              <a:rPr lang="en-US" sz="900" b="1" i="0" dirty="0">
                <a:solidFill>
                  <a:srgbClr val="00B0F0"/>
                </a:solidFill>
                <a:effectLst/>
                <a:latin typeface="Verdana" panose="020B0604030504040204" pitchFamily="34" charset="0"/>
              </a:rPr>
              <a:t>Trace elements that are required</a:t>
            </a:r>
            <a:r>
              <a:rPr lang="en-US" sz="900" b="0" i="0" dirty="0">
                <a:solidFill>
                  <a:srgbClr val="00B0F0"/>
                </a:solidFill>
                <a:effectLst/>
                <a:latin typeface="Verdana" panose="020B0604030504040204" pitchFamily="34" charset="0"/>
              </a:rPr>
              <a:t> by the human body</a:t>
            </a:r>
            <a:r>
              <a:rPr lang="en-US" sz="900" b="0" i="0" dirty="0">
                <a:solidFill>
                  <a:srgbClr val="000000"/>
                </a:solidFill>
                <a:effectLst/>
                <a:latin typeface="Times New Roman" panose="02020603050405020304" pitchFamily="18" charset="0"/>
              </a:rPr>
              <a:t/>
            </a:r>
            <a:br>
              <a:rPr lang="en-US" sz="900" b="0" i="0" dirty="0">
                <a:solidFill>
                  <a:srgbClr val="000000"/>
                </a:solidFill>
                <a:effectLst/>
                <a:latin typeface="Times New Roman" panose="02020603050405020304" pitchFamily="18" charset="0"/>
              </a:rPr>
            </a:br>
            <a:r>
              <a:rPr lang="en-US" sz="900" b="1" i="0" dirty="0">
                <a:solidFill>
                  <a:srgbClr val="FF33CC"/>
                </a:solidFill>
                <a:effectLst/>
                <a:latin typeface="Verdana" panose="020B0604030504040204" pitchFamily="34" charset="0"/>
              </a:rPr>
              <a:t>Violet Boxes =Elements that are deleterious</a:t>
            </a:r>
            <a:r>
              <a:rPr lang="en-US" sz="900" b="0" i="0" dirty="0">
                <a:solidFill>
                  <a:srgbClr val="FF33CC"/>
                </a:solidFill>
                <a:effectLst/>
                <a:latin typeface="Verdana" panose="020B0604030504040204" pitchFamily="34" charset="0"/>
              </a:rPr>
              <a:t> to the human body</a:t>
            </a:r>
            <a:r>
              <a:rPr lang="en-US" sz="900" b="0" i="0" dirty="0">
                <a:solidFill>
                  <a:srgbClr val="000000"/>
                </a:solidFill>
                <a:effectLst/>
                <a:latin typeface="Verdana" panose="020B0604030504040204" pitchFamily="34" charset="0"/>
              </a:rPr>
              <a:t>.</a:t>
            </a:r>
            <a:endParaRPr lang="tr-TR" sz="9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09149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A9927F-4E5E-4C4A-9E4F-507540BB7D3B}"/>
              </a:ext>
            </a:extLst>
          </p:cNvPr>
          <p:cNvSpPr>
            <a:spLocks noGrp="1"/>
          </p:cNvSpPr>
          <p:nvPr>
            <p:ph type="title"/>
          </p:nvPr>
        </p:nvSpPr>
        <p:spPr/>
        <p:txBody>
          <a:bodyPr/>
          <a:lstStyle/>
          <a:p>
            <a:r>
              <a:rPr lang="tr-TR" sz="3600" i="1" u="sng" dirty="0" err="1">
                <a:latin typeface="Arial" pitchFamily="34" charset="0"/>
                <a:cs typeface="Arial" pitchFamily="34" charset="0"/>
              </a:rPr>
              <a:t>Ca</a:t>
            </a:r>
            <a:r>
              <a:rPr lang="tr-TR" sz="3600" i="1" u="sng" dirty="0">
                <a:latin typeface="Arial" pitchFamily="34" charset="0"/>
                <a:cs typeface="Arial" pitchFamily="34" charset="0"/>
              </a:rPr>
              <a:t> </a:t>
            </a:r>
            <a:r>
              <a:rPr lang="tr-TR" sz="3600" i="1" u="sng" dirty="0" err="1">
                <a:latin typeface="Arial" pitchFamily="34" charset="0"/>
                <a:cs typeface="Arial" pitchFamily="34" charset="0"/>
              </a:rPr>
              <a:t>absorption</a:t>
            </a:r>
            <a:endParaRPr lang="tr-TR" dirty="0"/>
          </a:p>
        </p:txBody>
      </p:sp>
      <p:sp>
        <p:nvSpPr>
          <p:cNvPr id="3" name="İçerik Yer Tutucusu 2">
            <a:extLst>
              <a:ext uri="{FF2B5EF4-FFF2-40B4-BE49-F238E27FC236}">
                <a16:creationId xmlns:a16="http://schemas.microsoft.com/office/drawing/2014/main" id="{C52E3C2D-0DB8-4759-9A85-772A9240C642}"/>
              </a:ext>
            </a:extLst>
          </p:cNvPr>
          <p:cNvSpPr>
            <a:spLocks noGrp="1"/>
          </p:cNvSpPr>
          <p:nvPr>
            <p:ph idx="1"/>
          </p:nvPr>
        </p:nvSpPr>
        <p:spPr/>
        <p:txBody>
          <a:bodyPr/>
          <a:lstStyle/>
          <a:p>
            <a:r>
              <a:rPr lang="en-US" sz="1800" dirty="0">
                <a:latin typeface="Arial" pitchFamily="34" charset="0"/>
                <a:cs typeface="Arial" pitchFamily="34" charset="0"/>
              </a:rPr>
              <a:t>It is related to the Ca content of food and the compounds that decrease-increase Ca absorption. </a:t>
            </a:r>
            <a:endParaRPr lang="tr-TR" sz="1800" dirty="0">
              <a:latin typeface="Arial" pitchFamily="34" charset="0"/>
              <a:cs typeface="Arial" pitchFamily="34" charset="0"/>
            </a:endParaRPr>
          </a:p>
          <a:p>
            <a:r>
              <a:rPr lang="en-GB" sz="1800" dirty="0">
                <a:latin typeface="Rockwell" panose="02060603020205020403" pitchFamily="18" charset="0"/>
                <a:cs typeface="Arial" panose="020B0604020202020204" pitchFamily="34" charset="0"/>
              </a:rPr>
              <a:t>Calcium absorption is influenced by a number of factors.</a:t>
            </a:r>
          </a:p>
          <a:p>
            <a:pPr marL="342900" indent="-342900">
              <a:buFont typeface="Arial" panose="020B0604020202020204" pitchFamily="34" charset="0"/>
              <a:buChar char="•"/>
            </a:pPr>
            <a:r>
              <a:rPr lang="en-GB" sz="1800" dirty="0">
                <a:latin typeface="Rockwell" panose="02060603020205020403" pitchFamily="18" charset="0"/>
                <a:cs typeface="Arial" panose="020B0604020202020204" pitchFamily="34" charset="0"/>
              </a:rPr>
              <a:t>Inhibitory factors include phytates (e.g. in wholegrain cereals, pulses) and oxalate (e.g. in spinach, beetroot).</a:t>
            </a:r>
          </a:p>
          <a:p>
            <a:pPr marL="342900" indent="-342900">
              <a:buFont typeface="Arial" panose="020B0604020202020204" pitchFamily="34" charset="0"/>
              <a:buChar char="•"/>
            </a:pPr>
            <a:r>
              <a:rPr lang="en-GB" sz="1800" dirty="0">
                <a:latin typeface="Rockwell" panose="02060603020205020403" pitchFamily="18" charset="0"/>
                <a:cs typeface="Arial" panose="020B0604020202020204" pitchFamily="34" charset="0"/>
              </a:rPr>
              <a:t>Promoting factors include vitamin D, lactose and dietary protein.</a:t>
            </a:r>
            <a:endParaRPr lang="tr-TR" sz="1800" dirty="0">
              <a:latin typeface="Rockwell" panose="02060603020205020403" pitchFamily="18" charset="0"/>
              <a:cs typeface="Arial" panose="020B0604020202020204" pitchFamily="34" charset="0"/>
            </a:endParaRPr>
          </a:p>
          <a:p>
            <a:pPr>
              <a:buFont typeface="Wingdings" panose="05000000000000000000" pitchFamily="2" charset="2"/>
              <a:buChar char="§"/>
            </a:pPr>
            <a:r>
              <a:rPr lang="en-US" sz="1800" dirty="0">
                <a:latin typeface="Arial" pitchFamily="34" charset="0"/>
                <a:cs typeface="Arial" pitchFamily="34" charset="0"/>
              </a:rPr>
              <a:t>The most important source is milk and dairy products. It is difficult to ensure adequate Ca intake without consuming these. Absorption rate is 32% in milk, 30-70% in vegetables (68.6% in cauliflower). (Non-absorbable forms of Ca in milk are quite high). </a:t>
            </a:r>
            <a:r>
              <a:rPr lang="tr-TR" sz="1800" dirty="0" err="1">
                <a:latin typeface="Arial" pitchFamily="34" charset="0"/>
                <a:cs typeface="Arial" pitchFamily="34" charset="0"/>
              </a:rPr>
              <a:t>Absorption</a:t>
            </a:r>
            <a:r>
              <a:rPr lang="en-US" sz="1800" dirty="0">
                <a:latin typeface="Arial" pitchFamily="34" charset="0"/>
                <a:cs typeface="Arial" pitchFamily="34" charset="0"/>
              </a:rPr>
              <a:t> rate is very low in foods with high oxalate and phytate content (</a:t>
            </a:r>
            <a:r>
              <a:rPr lang="en-US" sz="1800" dirty="0" err="1">
                <a:latin typeface="Arial" pitchFamily="34" charset="0"/>
                <a:cs typeface="Arial" pitchFamily="34" charset="0"/>
              </a:rPr>
              <a:t>eg</a:t>
            </a:r>
            <a:r>
              <a:rPr lang="en-US" sz="1800" dirty="0">
                <a:latin typeface="Arial" pitchFamily="34" charset="0"/>
                <a:cs typeface="Arial" pitchFamily="34" charset="0"/>
              </a:rPr>
              <a:t> 5% in spinach).</a:t>
            </a:r>
            <a:endParaRPr lang="tr-TR" sz="1800" dirty="0">
              <a:latin typeface="Arial" pitchFamily="34" charset="0"/>
              <a:cs typeface="Arial" pitchFamily="34" charset="0"/>
            </a:endParaRPr>
          </a:p>
          <a:p>
            <a:pPr marL="342900" indent="-342900">
              <a:buFont typeface="Arial" panose="020B0604020202020204" pitchFamily="34" charset="0"/>
              <a:buChar char="•"/>
            </a:pPr>
            <a:endParaRPr lang="en-GB" sz="1800" dirty="0">
              <a:latin typeface="Rockwell" panose="02060603020205020403" pitchFamily="18" charset="0"/>
              <a:cs typeface="Arial" panose="020B0604020202020204" pitchFamily="34" charset="0"/>
            </a:endParaRPr>
          </a:p>
          <a:p>
            <a:endParaRPr lang="tr-TR" dirty="0"/>
          </a:p>
        </p:txBody>
      </p:sp>
      <p:sp>
        <p:nvSpPr>
          <p:cNvPr id="4" name="Slayt Numarası Yer Tutucusu 3">
            <a:extLst>
              <a:ext uri="{FF2B5EF4-FFF2-40B4-BE49-F238E27FC236}">
                <a16:creationId xmlns:a16="http://schemas.microsoft.com/office/drawing/2014/main" id="{9A8FF629-7AF8-41B5-91CA-A0A2F3453B59}"/>
              </a:ext>
            </a:extLst>
          </p:cNvPr>
          <p:cNvSpPr>
            <a:spLocks noGrp="1"/>
          </p:cNvSpPr>
          <p:nvPr>
            <p:ph type="sldNum" sz="quarter" idx="12"/>
          </p:nvPr>
        </p:nvSpPr>
        <p:spPr/>
        <p:txBody>
          <a:bodyPr/>
          <a:lstStyle/>
          <a:p>
            <a:fld id="{FE004D28-0021-48BA-B1E5-16BA29B5025D}" type="slidenum">
              <a:rPr lang="tr-TR" smtClean="0"/>
              <a:t>20</a:t>
            </a:fld>
            <a:endParaRPr lang="tr-TR"/>
          </a:p>
        </p:txBody>
      </p:sp>
    </p:spTree>
    <p:extLst>
      <p:ext uri="{BB962C8B-B14F-4D97-AF65-F5344CB8AC3E}">
        <p14:creationId xmlns:p14="http://schemas.microsoft.com/office/powerpoint/2010/main" val="319961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952625" y="357187"/>
            <a:ext cx="8358188" cy="785813"/>
          </a:xfrm>
          <a:ln w="38100">
            <a:solidFill>
              <a:schemeClr val="tx1"/>
            </a:solidFill>
          </a:ln>
        </p:spPr>
        <p:txBody>
          <a:bodyPr>
            <a:noAutofit/>
          </a:bodyPr>
          <a:lstStyle/>
          <a:p>
            <a:r>
              <a:rPr lang="en-US" altLang="en-US" sz="5063" b="1" dirty="0"/>
              <a:t>Calcium</a:t>
            </a:r>
          </a:p>
        </p:txBody>
      </p:sp>
      <p:graphicFrame>
        <p:nvGraphicFramePr>
          <p:cNvPr id="4" name="Table 3"/>
          <p:cNvGraphicFramePr>
            <a:graphicFrameLocks noGrp="1"/>
          </p:cNvGraphicFramePr>
          <p:nvPr/>
        </p:nvGraphicFramePr>
        <p:xfrm>
          <a:off x="1881188" y="1500188"/>
          <a:ext cx="4714875" cy="4857750"/>
        </p:xfrm>
        <a:graphic>
          <a:graphicData uri="http://schemas.openxmlformats.org/drawingml/2006/table">
            <a:tbl>
              <a:tblPr firstRow="1" bandRow="1">
                <a:tableStyleId>{5C22544A-7EE6-4342-B048-85BDC9FD1C3A}</a:tableStyleId>
              </a:tblPr>
              <a:tblGrid>
                <a:gridCol w="1692519">
                  <a:extLst>
                    <a:ext uri="{9D8B030D-6E8A-4147-A177-3AD203B41FA5}">
                      <a16:colId xmlns:a16="http://schemas.microsoft.com/office/drawing/2014/main" val="20000"/>
                    </a:ext>
                  </a:extLst>
                </a:gridCol>
                <a:gridCol w="3022356">
                  <a:extLst>
                    <a:ext uri="{9D8B030D-6E8A-4147-A177-3AD203B41FA5}">
                      <a16:colId xmlns:a16="http://schemas.microsoft.com/office/drawing/2014/main" val="20001"/>
                    </a:ext>
                  </a:extLst>
                </a:gridCol>
              </a:tblGrid>
              <a:tr h="779696">
                <a:tc>
                  <a:txBody>
                    <a:bodyPr/>
                    <a:lstStyle/>
                    <a:p>
                      <a:r>
                        <a:rPr lang="en-US" sz="2100" b="1" dirty="0">
                          <a:solidFill>
                            <a:schemeClr val="tx1"/>
                          </a:solidFill>
                        </a:rPr>
                        <a:t>Function:</a:t>
                      </a: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rgbClr val="C00000"/>
                          </a:solidFill>
                        </a:rPr>
                        <a:t>Strengthens bones and teeth</a:t>
                      </a: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65832">
                <a:tc>
                  <a:txBody>
                    <a:bodyPr/>
                    <a:lstStyle/>
                    <a:p>
                      <a:r>
                        <a:rPr lang="en-US" sz="2100" b="1" dirty="0">
                          <a:solidFill>
                            <a:schemeClr val="tx1"/>
                          </a:solidFill>
                        </a:rPr>
                        <a:t>Food Source:</a:t>
                      </a: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Milk/Dairy Products, Whole Grains, Dark Green Leafy Vegetables</a:t>
                      </a: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69222">
                <a:tc>
                  <a:txBody>
                    <a:bodyPr/>
                    <a:lstStyle/>
                    <a:p>
                      <a:r>
                        <a:rPr lang="en-US" sz="2100" b="1" dirty="0">
                          <a:solidFill>
                            <a:schemeClr val="tx1"/>
                          </a:solidFill>
                        </a:rPr>
                        <a:t>Deficiency:</a:t>
                      </a: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Osteoporosis</a:t>
                      </a:r>
                    </a:p>
                    <a:p>
                      <a:r>
                        <a:rPr lang="en-US" sz="1700" b="1" dirty="0">
                          <a:solidFill>
                            <a:schemeClr val="tx1"/>
                          </a:solidFill>
                        </a:rPr>
                        <a:t>(Bones</a:t>
                      </a:r>
                      <a:r>
                        <a:rPr lang="en-US" sz="1700" b="1" baseline="0" dirty="0">
                          <a:solidFill>
                            <a:schemeClr val="tx1"/>
                          </a:solidFill>
                        </a:rPr>
                        <a:t> become weak and brittle due to mineral loss)</a:t>
                      </a:r>
                      <a:endParaRPr lang="en-US" sz="1700" b="1" dirty="0">
                        <a:solidFill>
                          <a:schemeClr val="tx1"/>
                        </a:solidFill>
                      </a:endParaRP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43000">
                <a:tc>
                  <a:txBody>
                    <a:bodyPr/>
                    <a:lstStyle/>
                    <a:p>
                      <a:r>
                        <a:rPr lang="en-US" sz="2100" b="1" dirty="0">
                          <a:solidFill>
                            <a:schemeClr val="tx1"/>
                          </a:solidFill>
                        </a:rPr>
                        <a:t>Toxicity:</a:t>
                      </a: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-Kidney stones</a:t>
                      </a:r>
                    </a:p>
                  </a:txBody>
                  <a:tcPr marL="85725" marR="85725" marT="42868" marB="42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31" b="100000" l="10000" r="90000">
                        <a14:backgroundMark x1="53111" y1="99110" x2="53111" y2="97626"/>
                        <a14:backgroundMark x1="56889" y1="78635" x2="56889" y2="74777"/>
                        <a14:backgroundMark x1="56222" y1="80119" x2="56222" y2="80119"/>
                      </a14:backgroundRemoval>
                    </a14:imgEffect>
                  </a14:imgLayer>
                </a14:imgProps>
              </a:ext>
              <a:ext uri="{28A0092B-C50C-407E-A947-70E740481C1C}">
                <a14:useLocalDpi xmlns:a14="http://schemas.microsoft.com/office/drawing/2010/main" val="0"/>
              </a:ext>
            </a:extLst>
          </a:blip>
          <a:srcRect/>
          <a:stretch>
            <a:fillRect/>
          </a:stretch>
        </p:blipFill>
        <p:spPr bwMode="auto">
          <a:xfrm rot="21380382">
            <a:off x="7466274" y="3739273"/>
            <a:ext cx="3688007" cy="276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667" b="100000" l="8250" r="90000">
                        <a14:foregroundMark x1="12250" y1="7333" x2="12250" y2="7333"/>
                        <a14:foregroundMark x1="15750" y1="14167" x2="15750" y2="14167"/>
                        <a14:backgroundMark x1="51375" y1="71833" x2="51375" y2="71833"/>
                        <a14:backgroundMark x1="50250" y1="69667" x2="50250" y2="69667"/>
                        <a14:backgroundMark x1="53000" y1="73833" x2="55000" y2="75000"/>
                        <a14:backgroundMark x1="45750" y1="92000" x2="45750" y2="92000"/>
                        <a14:backgroundMark x1="40875" y1="98667" x2="40875" y2="98667"/>
                        <a14:backgroundMark x1="41750" y1="98667" x2="47375" y2="98667"/>
                        <a14:backgroundMark x1="53500" y1="89833" x2="55500" y2="86667"/>
                        <a14:backgroundMark x1="50250" y1="96833" x2="50500" y2="99667"/>
                        <a14:backgroundMark x1="55375" y1="98667" x2="55375" y2="97000"/>
                        <a14:backgroundMark x1="62500" y1="45667" x2="63750" y2="46833"/>
                        <a14:backgroundMark x1="66625" y1="48500" x2="66625" y2="48500"/>
                        <a14:backgroundMark x1="43000" y1="87500" x2="43000" y2="87500"/>
                        <a14:backgroundMark x1="47500" y1="76000" x2="47500" y2="76000"/>
                        <a14:backgroundMark x1="42125" y1="85833" x2="42125" y2="85833"/>
                      </a14:backgroundRemoval>
                    </a14:imgEffect>
                  </a14:imgLayer>
                </a14:imgProps>
              </a:ext>
              <a:ext uri="{28A0092B-C50C-407E-A947-70E740481C1C}">
                <a14:useLocalDpi xmlns:a14="http://schemas.microsoft.com/office/drawing/2010/main" val="0"/>
              </a:ext>
            </a:extLst>
          </a:blip>
          <a:srcRect/>
          <a:stretch>
            <a:fillRect/>
          </a:stretch>
        </p:blipFill>
        <p:spPr bwMode="auto">
          <a:xfrm>
            <a:off x="6405563" y="1285875"/>
            <a:ext cx="3905250" cy="29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a:extLst>
              <a:ext uri="{FF2B5EF4-FFF2-40B4-BE49-F238E27FC236}">
                <a16:creationId xmlns:a16="http://schemas.microsoft.com/office/drawing/2014/main" id="{86C8626B-5340-475F-91F5-E7B3F1EC701E}"/>
              </a:ext>
            </a:extLst>
          </p:cNvPr>
          <p:cNvSpPr>
            <a:spLocks noGrp="1"/>
          </p:cNvSpPr>
          <p:nvPr>
            <p:ph type="sldNum" sz="quarter" idx="12"/>
          </p:nvPr>
        </p:nvSpPr>
        <p:spPr/>
        <p:txBody>
          <a:bodyPr/>
          <a:lstStyle/>
          <a:p>
            <a:fld id="{FE004D28-0021-48BA-B1E5-16BA29B5025D}" type="slidenum">
              <a:rPr lang="tr-TR" smtClean="0"/>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osteoporosis"/>
          <p:cNvPicPr>
            <a:picLocks noChangeAspect="1" noChangeArrowheads="1"/>
          </p:cNvPicPr>
          <p:nvPr/>
        </p:nvPicPr>
        <p:blipFill>
          <a:blip r:embed="rId3"/>
          <a:srcRect l="40637" t="8301" r="313" b="3955"/>
          <a:stretch>
            <a:fillRect/>
          </a:stretch>
        </p:blipFill>
        <p:spPr bwMode="auto">
          <a:xfrm>
            <a:off x="3309938" y="979290"/>
            <a:ext cx="5679281" cy="5498324"/>
          </a:xfrm>
          <a:prstGeom prst="rect">
            <a:avLst/>
          </a:prstGeom>
          <a:noFill/>
          <a:ln w="9525">
            <a:solidFill>
              <a:schemeClr val="bg1"/>
            </a:solidFill>
            <a:miter lim="800000"/>
            <a:headEnd/>
            <a:tailEnd/>
          </a:ln>
        </p:spPr>
      </p:pic>
      <p:sp>
        <p:nvSpPr>
          <p:cNvPr id="55298" name="Text Box 5"/>
          <p:cNvSpPr txBox="1">
            <a:spLocks noChangeArrowheads="1"/>
          </p:cNvSpPr>
          <p:nvPr/>
        </p:nvSpPr>
        <p:spPr bwMode="auto">
          <a:xfrm>
            <a:off x="3810000" y="127993"/>
            <a:ext cx="4643438" cy="813749"/>
          </a:xfrm>
          <a:prstGeom prst="rect">
            <a:avLst/>
          </a:prstGeom>
          <a:noFill/>
          <a:ln w="9525">
            <a:noFill/>
            <a:miter lim="800000"/>
            <a:headEnd/>
            <a:tailEnd/>
          </a:ln>
        </p:spPr>
        <p:txBody>
          <a:bodyPr>
            <a:spAutoFit/>
          </a:bodyPr>
          <a:lstStyle/>
          <a:p>
            <a:pPr algn="ctr" eaLnBrk="0" hangingPunct="0">
              <a:spcBef>
                <a:spcPct val="50000"/>
              </a:spcBef>
            </a:pPr>
            <a:r>
              <a:rPr lang="en-US" altLang="en-US" sz="4688" b="1" dirty="0">
                <a:cs typeface="ＭＳ Ｐゴシック"/>
              </a:rPr>
              <a:t>Osteoporosis</a:t>
            </a:r>
            <a:endParaRPr lang="en-US" altLang="en-US" sz="1688" dirty="0">
              <a:cs typeface="ＭＳ Ｐゴシック"/>
            </a:endParaRPr>
          </a:p>
        </p:txBody>
      </p:sp>
      <p:sp>
        <p:nvSpPr>
          <p:cNvPr id="2" name="Slayt Numarası Yer Tutucusu 1">
            <a:extLst>
              <a:ext uri="{FF2B5EF4-FFF2-40B4-BE49-F238E27FC236}">
                <a16:creationId xmlns:a16="http://schemas.microsoft.com/office/drawing/2014/main" id="{A810C84E-4C82-47C2-9383-5EABB3479ABA}"/>
              </a:ext>
            </a:extLst>
          </p:cNvPr>
          <p:cNvSpPr>
            <a:spLocks noGrp="1"/>
          </p:cNvSpPr>
          <p:nvPr>
            <p:ph type="sldNum" sz="quarter" idx="12"/>
          </p:nvPr>
        </p:nvSpPr>
        <p:spPr/>
        <p:txBody>
          <a:bodyPr/>
          <a:lstStyle/>
          <a:p>
            <a:fld id="{FE004D28-0021-48BA-B1E5-16BA29B5025D}" type="slidenum">
              <a:rPr lang="tr-TR" smtClean="0"/>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8"/>
            <a:ext cx="5122912" cy="346050"/>
          </a:xfrm>
        </p:spPr>
        <p:txBody>
          <a:bodyPr>
            <a:noAutofit/>
          </a:bodyPr>
          <a:lstStyle/>
          <a:p>
            <a:pPr algn="l"/>
            <a:r>
              <a:rPr lang="tr-TR" sz="3600" dirty="0"/>
              <a:t>IRON</a:t>
            </a:r>
          </a:p>
        </p:txBody>
      </p:sp>
      <p:sp>
        <p:nvSpPr>
          <p:cNvPr id="3" name="İçerik Yer Tutucusu 2"/>
          <p:cNvSpPr>
            <a:spLocks noGrp="1"/>
          </p:cNvSpPr>
          <p:nvPr>
            <p:ph idx="1"/>
          </p:nvPr>
        </p:nvSpPr>
        <p:spPr>
          <a:xfrm>
            <a:off x="2080727" y="1152907"/>
            <a:ext cx="9579461" cy="5452186"/>
          </a:xfrm>
          <a:ln w="63500">
            <a:solidFill>
              <a:srgbClr val="0000FF"/>
            </a:solidFill>
          </a:ln>
        </p:spPr>
        <p:txBody>
          <a:bodyPr>
            <a:normAutofit/>
          </a:bodyPr>
          <a:lstStyle/>
          <a:p>
            <a:pPr marL="0" indent="0">
              <a:buNone/>
            </a:pPr>
            <a:r>
              <a:rPr lang="en-US" sz="1600" dirty="0">
                <a:latin typeface="Arial" panose="020B0604020202020204" pitchFamily="34" charset="0"/>
                <a:cs typeface="Arial" panose="020B0604020202020204" pitchFamily="34" charset="0"/>
              </a:rPr>
              <a:t>It is essential for all living things</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Its role in the biological system (hemoglobin-myoglobin) is very important.</a:t>
            </a:r>
          </a:p>
          <a:p>
            <a:pPr marL="0" indent="0">
              <a:buNone/>
            </a:pPr>
            <a:r>
              <a:rPr lang="en-US" sz="1600" dirty="0">
                <a:latin typeface="Arial" panose="020B0604020202020204" pitchFamily="34" charset="0"/>
                <a:cs typeface="Arial" panose="020B0604020202020204" pitchFamily="34" charset="0"/>
              </a:rPr>
              <a:t>It plays a role in oxygen transport, storage, ATP production, DNA synthesis, chlorophyll synthesis.</a:t>
            </a:r>
          </a:p>
          <a:p>
            <a:pPr marL="0" indent="0">
              <a:buNone/>
            </a:pPr>
            <a:r>
              <a:rPr lang="en-US" sz="1600" dirty="0">
                <a:latin typeface="Arial" panose="020B0604020202020204" pitchFamily="34" charset="0"/>
                <a:cs typeface="Arial" panose="020B0604020202020204" pitchFamily="34" charset="0"/>
              </a:rPr>
              <a:t>Almost all </a:t>
            </a:r>
            <a:r>
              <a:rPr lang="tr-TR" sz="1600" dirty="0" err="1">
                <a:latin typeface="Arial" panose="020B0604020202020204" pitchFamily="34" charset="0"/>
                <a:cs typeface="Arial" panose="020B0604020202020204" pitchFamily="34" charset="0"/>
              </a:rPr>
              <a:t>iron</a:t>
            </a:r>
            <a:r>
              <a:rPr lang="tr-TR" sz="1600" dirty="0">
                <a:latin typeface="Arial" panose="020B0604020202020204" pitchFamily="34" charset="0"/>
                <a:cs typeface="Arial" panose="020B0604020202020204" pitchFamily="34" charset="0"/>
              </a:rPr>
              <a:t> in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body is </a:t>
            </a:r>
            <a:r>
              <a:rPr lang="en-US" sz="1600" dirty="0">
                <a:latin typeface="Arial" panose="020B0604020202020204" pitchFamily="34" charset="0"/>
                <a:cs typeface="Arial" panose="020B0604020202020204" pitchFamily="34" charset="0"/>
              </a:rPr>
              <a:t>found in chelated form. Free iron is toxic in cells because it leads to the production of active oxygen species, which in turn causes lipid oxidation and subsequent DNA destruction.</a:t>
            </a:r>
          </a:p>
          <a:p>
            <a:pPr marL="0" indent="0">
              <a:buNone/>
            </a:pPr>
            <a:r>
              <a:rPr lang="en-US" sz="1600" dirty="0">
                <a:latin typeface="Arial" panose="020B0604020202020204" pitchFamily="34" charset="0"/>
                <a:cs typeface="Arial" panose="020B0604020202020204" pitchFamily="34" charset="0"/>
              </a:rPr>
              <a:t>Almost every living thing stores iron in non-toxic form to avoid free iron toxicity. This form is apoferritin combined with protein. The protein surrounds the iron like a shell. Up to 4500 atoms of iron can be stored in a ferritin shell. When hemoglobin or myoglobin is synthesized, iron is converted into free form.</a:t>
            </a:r>
          </a:p>
          <a:p>
            <a:pPr marL="0" indent="0">
              <a:buNone/>
            </a:pPr>
            <a:endParaRPr lang="tr-TR" sz="1600" dirty="0">
              <a:latin typeface="Arial" panose="020B0604020202020204" pitchFamily="34" charset="0"/>
              <a:cs typeface="Arial" panose="020B0604020202020204" pitchFamily="34" charset="0"/>
            </a:endParaRPr>
          </a:p>
          <a:p>
            <a:pPr marL="0" indent="0">
              <a:buNone/>
            </a:pPr>
            <a:endParaRPr lang="tr-TR"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23</a:t>
            </a:fld>
            <a:endParaRPr lang="tr-TR"/>
          </a:p>
        </p:txBody>
      </p:sp>
      <p:pic>
        <p:nvPicPr>
          <p:cNvPr id="6" name="Resim 5">
            <a:extLst>
              <a:ext uri="{FF2B5EF4-FFF2-40B4-BE49-F238E27FC236}">
                <a16:creationId xmlns:a16="http://schemas.microsoft.com/office/drawing/2014/main" id="{AF014C69-C760-4065-8978-6B371643F88A}"/>
              </a:ext>
            </a:extLst>
          </p:cNvPr>
          <p:cNvPicPr>
            <a:picLocks noChangeAspect="1"/>
          </p:cNvPicPr>
          <p:nvPr/>
        </p:nvPicPr>
        <p:blipFill>
          <a:blip r:embed="rId3"/>
          <a:stretch>
            <a:fillRect/>
          </a:stretch>
        </p:blipFill>
        <p:spPr>
          <a:xfrm>
            <a:off x="7936179" y="3905092"/>
            <a:ext cx="2804186" cy="2225119"/>
          </a:xfrm>
          <a:prstGeom prst="rect">
            <a:avLst/>
          </a:prstGeom>
        </p:spPr>
      </p:pic>
    </p:spTree>
    <p:extLst>
      <p:ext uri="{BB962C8B-B14F-4D97-AF65-F5344CB8AC3E}">
        <p14:creationId xmlns:p14="http://schemas.microsoft.com/office/powerpoint/2010/main" val="10711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0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Iron</a:t>
            </a:r>
          </a:p>
        </p:txBody>
      </p:sp>
      <p:sp>
        <p:nvSpPr>
          <p:cNvPr id="6" name="TextBox 5"/>
          <p:cNvSpPr txBox="1"/>
          <p:nvPr/>
        </p:nvSpPr>
        <p:spPr>
          <a:xfrm>
            <a:off x="2715208" y="1808261"/>
            <a:ext cx="9476791" cy="1938992"/>
          </a:xfrm>
          <a:prstGeom prst="rect">
            <a:avLst/>
          </a:prstGeom>
          <a:noFill/>
        </p:spPr>
        <p:txBody>
          <a:bodyPr wrap="square" rtlCol="0">
            <a:spAutoFit/>
          </a:bodyPr>
          <a:lstStyle/>
          <a:p>
            <a:r>
              <a:rPr lang="en-GB" sz="2000" b="1" dirty="0">
                <a:solidFill>
                  <a:srgbClr val="FF0000"/>
                </a:solidFill>
                <a:latin typeface="Rockwell" panose="02060603020205020403" pitchFamily="18" charset="0"/>
                <a:cs typeface="Arial" panose="020B0604020202020204" pitchFamily="34" charset="0"/>
              </a:rPr>
              <a:t>Functions</a:t>
            </a:r>
            <a:r>
              <a:rPr lang="en-GB" sz="2000" dirty="0">
                <a:latin typeface="Rockwell" panose="02060603020205020403" pitchFamily="18" charset="0"/>
                <a:cs typeface="Arial" panose="020B0604020202020204" pitchFamily="34" charset="0"/>
              </a:rPr>
              <a:t>:</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Formation of haemoglobin in red blood cells;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Binding of oxygen and transporting around the body;</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Function of the immune system;</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Normal energy metabolism;</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Metabolism of foreign substances that need to be removed from the body.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1229" y="4290112"/>
            <a:ext cx="2297832" cy="1723374"/>
          </a:xfrm>
          <a:prstGeom prst="rect">
            <a:avLst/>
          </a:prstGeom>
        </p:spPr>
      </p:pic>
      <p:sp>
        <p:nvSpPr>
          <p:cNvPr id="2" name="Slayt Numarası Yer Tutucusu 1">
            <a:extLst>
              <a:ext uri="{FF2B5EF4-FFF2-40B4-BE49-F238E27FC236}">
                <a16:creationId xmlns:a16="http://schemas.microsoft.com/office/drawing/2014/main" id="{9BB66E1E-1F60-4149-A16A-F89F4D71145C}"/>
              </a:ext>
            </a:extLst>
          </p:cNvPr>
          <p:cNvSpPr>
            <a:spLocks noGrp="1"/>
          </p:cNvSpPr>
          <p:nvPr>
            <p:ph type="sldNum" sz="quarter" idx="12"/>
          </p:nvPr>
        </p:nvSpPr>
        <p:spPr/>
        <p:txBody>
          <a:bodyPr/>
          <a:lstStyle/>
          <a:p>
            <a:fld id="{FE004D28-0021-48BA-B1E5-16BA29B5025D}" type="slidenum">
              <a:rPr lang="tr-TR" smtClean="0"/>
              <a:t>24</a:t>
            </a:fld>
            <a:endParaRPr lang="tr-TR"/>
          </a:p>
        </p:txBody>
      </p:sp>
      <p:sp>
        <p:nvSpPr>
          <p:cNvPr id="9" name="TextBox 5">
            <a:extLst>
              <a:ext uri="{FF2B5EF4-FFF2-40B4-BE49-F238E27FC236}">
                <a16:creationId xmlns:a16="http://schemas.microsoft.com/office/drawing/2014/main" id="{DF3DE054-9444-4090-8EC6-FC0D13947525}"/>
              </a:ext>
            </a:extLst>
          </p:cNvPr>
          <p:cNvSpPr txBox="1"/>
          <p:nvPr/>
        </p:nvSpPr>
        <p:spPr>
          <a:xfrm>
            <a:off x="2303514" y="4095583"/>
            <a:ext cx="10105931" cy="707886"/>
          </a:xfrm>
          <a:prstGeom prst="rect">
            <a:avLst/>
          </a:prstGeom>
          <a:noFill/>
        </p:spPr>
        <p:txBody>
          <a:bodyPr wrap="square" rtlCol="0">
            <a:spAutoFit/>
          </a:bodyPr>
          <a:lstStyle/>
          <a:p>
            <a:endParaRPr lang="en-GB" sz="2000" dirty="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3053298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A563-D16A-48D3-A531-7F648C46399C}"/>
              </a:ext>
            </a:extLst>
          </p:cNvPr>
          <p:cNvSpPr>
            <a:spLocks noGrp="1"/>
          </p:cNvSpPr>
          <p:nvPr>
            <p:ph type="title"/>
          </p:nvPr>
        </p:nvSpPr>
        <p:spPr/>
        <p:txBody>
          <a:bodyPr/>
          <a:lstStyle/>
          <a:p>
            <a:pPr>
              <a:defRPr/>
            </a:pPr>
            <a:r>
              <a:rPr lang="en-US" dirty="0">
                <a:solidFill>
                  <a:schemeClr val="tx2">
                    <a:satMod val="130000"/>
                  </a:schemeClr>
                </a:solidFill>
              </a:rPr>
              <a:t>Iron &amp; Foods</a:t>
            </a:r>
          </a:p>
        </p:txBody>
      </p:sp>
      <p:sp>
        <p:nvSpPr>
          <p:cNvPr id="40963" name="Content Placeholder 2">
            <a:extLst>
              <a:ext uri="{FF2B5EF4-FFF2-40B4-BE49-F238E27FC236}">
                <a16:creationId xmlns:a16="http://schemas.microsoft.com/office/drawing/2014/main" id="{EC685939-1562-4681-AA8E-2BC22B12F686}"/>
              </a:ext>
            </a:extLst>
          </p:cNvPr>
          <p:cNvSpPr>
            <a:spLocks noGrp="1"/>
          </p:cNvSpPr>
          <p:nvPr>
            <p:ph idx="1"/>
          </p:nvPr>
        </p:nvSpPr>
        <p:spPr>
          <a:xfrm>
            <a:off x="2682518" y="2681020"/>
            <a:ext cx="8915400" cy="3777622"/>
          </a:xfrm>
        </p:spPr>
        <p:txBody>
          <a:bodyPr/>
          <a:lstStyle/>
          <a:p>
            <a:pPr eaLnBrk="1" hangingPunct="1"/>
            <a:r>
              <a:rPr lang="en-US" altLang="tr-TR" dirty="0"/>
              <a:t>Heme iron:</a:t>
            </a:r>
          </a:p>
          <a:p>
            <a:pPr lvl="1" eaLnBrk="1" hangingPunct="1"/>
            <a:r>
              <a:rPr lang="en-US" altLang="tr-TR" dirty="0"/>
              <a:t>Found in animal products</a:t>
            </a:r>
          </a:p>
          <a:p>
            <a:pPr lvl="2" eaLnBrk="1" hangingPunct="1"/>
            <a:r>
              <a:rPr lang="en-US" altLang="tr-TR" dirty="0"/>
              <a:t>Red meats, liver, poultry and eggs</a:t>
            </a:r>
          </a:p>
          <a:p>
            <a:pPr eaLnBrk="1" hangingPunct="1"/>
            <a:r>
              <a:rPr lang="en-US" altLang="tr-TR" dirty="0"/>
              <a:t>Non-heme iron:</a:t>
            </a:r>
          </a:p>
          <a:p>
            <a:pPr lvl="1" eaLnBrk="1" hangingPunct="1"/>
            <a:r>
              <a:rPr lang="en-US" altLang="tr-TR" dirty="0"/>
              <a:t>Found in plant products</a:t>
            </a:r>
          </a:p>
          <a:p>
            <a:pPr lvl="2" eaLnBrk="1" hangingPunct="1"/>
            <a:r>
              <a:rPr lang="en-US" altLang="tr-TR" dirty="0"/>
              <a:t>Beans, nuts, seeds, dried fruits, fortified breads and cereals</a:t>
            </a:r>
          </a:p>
        </p:txBody>
      </p:sp>
      <p:sp>
        <p:nvSpPr>
          <p:cNvPr id="3" name="Slayt Numarası Yer Tutucusu 2">
            <a:extLst>
              <a:ext uri="{FF2B5EF4-FFF2-40B4-BE49-F238E27FC236}">
                <a16:creationId xmlns:a16="http://schemas.microsoft.com/office/drawing/2014/main" id="{068B97A3-05AB-4964-9263-9017FA633B37}"/>
              </a:ext>
            </a:extLst>
          </p:cNvPr>
          <p:cNvSpPr>
            <a:spLocks noGrp="1"/>
          </p:cNvSpPr>
          <p:nvPr>
            <p:ph type="sldNum" sz="quarter" idx="12"/>
          </p:nvPr>
        </p:nvSpPr>
        <p:spPr/>
        <p:txBody>
          <a:bodyPr/>
          <a:lstStyle/>
          <a:p>
            <a:fld id="{FE004D28-0021-48BA-B1E5-16BA29B5025D}" type="slidenum">
              <a:rPr lang="tr-TR" smtClean="0"/>
              <a:t>25</a:t>
            </a:fld>
            <a:endParaRPr lang="tr-TR"/>
          </a:p>
        </p:txBody>
      </p:sp>
      <p:pic>
        <p:nvPicPr>
          <p:cNvPr id="7" name="Picture 3" descr="S:\Shared\BNF Photographs\iStock Photo Images\Foods and drinks\Meat, fish, eggs, tofu\Lamb chops.jpg">
            <a:extLst>
              <a:ext uri="{FF2B5EF4-FFF2-40B4-BE49-F238E27FC236}">
                <a16:creationId xmlns:a16="http://schemas.microsoft.com/office/drawing/2014/main" id="{2565A39F-2596-42C0-83EF-A86351FEDD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80" r="19274"/>
          <a:stretch/>
        </p:blipFill>
        <p:spPr bwMode="auto">
          <a:xfrm>
            <a:off x="8389183" y="970344"/>
            <a:ext cx="1986458" cy="202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2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0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Iron</a:t>
            </a:r>
          </a:p>
        </p:txBody>
      </p:sp>
      <p:sp>
        <p:nvSpPr>
          <p:cNvPr id="6" name="TextBox 5"/>
          <p:cNvSpPr txBox="1"/>
          <p:nvPr/>
        </p:nvSpPr>
        <p:spPr>
          <a:xfrm>
            <a:off x="2407299" y="1808261"/>
            <a:ext cx="9591868"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Haem iron (from animals)  is the most bioavailable form o</a:t>
            </a:r>
            <a:r>
              <a:rPr lang="tr-TR" sz="2000" dirty="0">
                <a:latin typeface="Rockwell" panose="02060603020205020403" pitchFamily="18" charset="0"/>
                <a:cs typeface="Arial" panose="020B0604020202020204" pitchFamily="34" charset="0"/>
              </a:rPr>
              <a:t>r </a:t>
            </a:r>
            <a:r>
              <a:rPr lang="en-GB" sz="2000" dirty="0">
                <a:latin typeface="Rockwell" panose="02060603020205020403" pitchFamily="18" charset="0"/>
                <a:cs typeface="Arial" panose="020B0604020202020204" pitchFamily="34" charset="0"/>
              </a:rPr>
              <a:t>easily absorbed form of iron, but the most common form of iron in our diet is from plants (non-haem iron).</a:t>
            </a:r>
          </a:p>
          <a:p>
            <a:pPr marL="342900" indent="-342900">
              <a:buFont typeface="Arial" panose="020B0604020202020204" pitchFamily="34" charset="0"/>
              <a:buChar char="•"/>
            </a:pPr>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Non-haem iron can be found in cereals, vegetables, pulses, beans, nuts and fruit.</a:t>
            </a:r>
          </a:p>
          <a:p>
            <a:r>
              <a:rPr lang="en-GB" sz="2000" dirty="0">
                <a:latin typeface="Rockwell" panose="02060603020205020403" pitchFamily="18" charset="0"/>
                <a:cs typeface="Arial" panose="020B0604020202020204" pitchFamily="34" charset="0"/>
              </a:rPr>
              <a:t>Absorption of non-haem iron is affected by phytates (found in plant seeds), fibre, tannins and calcium, by binding non-haem iron in the intestine, reducing absorption.</a:t>
            </a:r>
          </a:p>
          <a:p>
            <a:endParaRPr lang="en-GB" sz="2000" dirty="0">
              <a:latin typeface="Rockwell" panose="02060603020205020403" pitchFamily="18" charset="0"/>
              <a:cs typeface="Arial" panose="020B0604020202020204" pitchFamily="34" charset="0"/>
            </a:endParaRPr>
          </a:p>
          <a:p>
            <a:r>
              <a:rPr lang="tr-TR" sz="2000" i="1" dirty="0">
                <a:latin typeface="Arial" pitchFamily="34" charset="0"/>
                <a:cs typeface="Arial" pitchFamily="34" charset="0"/>
              </a:rPr>
              <a:t>T</a:t>
            </a:r>
            <a:r>
              <a:rPr lang="en-US" sz="2000" i="1" dirty="0">
                <a:latin typeface="Arial" pitchFamily="34" charset="0"/>
                <a:cs typeface="Arial" pitchFamily="34" charset="0"/>
              </a:rPr>
              <a:t>he absorption of non-heme iron</a:t>
            </a:r>
            <a:r>
              <a:rPr lang="tr-TR" sz="2000" i="1" dirty="0">
                <a:latin typeface="Arial" pitchFamily="34" charset="0"/>
                <a:cs typeface="Arial" pitchFamily="34" charset="0"/>
              </a:rPr>
              <a:t> in </a:t>
            </a:r>
            <a:r>
              <a:rPr lang="tr-TR" sz="2000" i="1" dirty="0" err="1">
                <a:latin typeface="Arial" pitchFamily="34" charset="0"/>
                <a:cs typeface="Arial" pitchFamily="34" charset="0"/>
              </a:rPr>
              <a:t>increased</a:t>
            </a:r>
            <a:r>
              <a:rPr lang="tr-TR" sz="2000" i="1" dirty="0">
                <a:latin typeface="Arial" pitchFamily="34" charset="0"/>
                <a:cs typeface="Arial" pitchFamily="34" charset="0"/>
              </a:rPr>
              <a:t> </a:t>
            </a:r>
            <a:r>
              <a:rPr lang="tr-TR" sz="2000" i="1" dirty="0" err="1">
                <a:latin typeface="Arial" pitchFamily="34" charset="0"/>
                <a:cs typeface="Arial" pitchFamily="34" charset="0"/>
              </a:rPr>
              <a:t>b</a:t>
            </a:r>
            <a:r>
              <a:rPr lang="tr-TR" sz="2000" dirty="0" err="1">
                <a:latin typeface="Arial" pitchFamily="34" charset="0"/>
                <a:cs typeface="Arial" pitchFamily="34" charset="0"/>
              </a:rPr>
              <a:t>y</a:t>
            </a:r>
            <a:r>
              <a:rPr lang="en-US" sz="2000" dirty="0">
                <a:latin typeface="Arial" pitchFamily="34" charset="0"/>
                <a:cs typeface="Arial" pitchFamily="34" charset="0"/>
              </a:rPr>
              <a:t>, Meat, fish, chicken, ascorbic acid and EDTA. In those who consume enough meat and ascorbic acid, 2 mg of iron is absorbed daily and this amount is sufficient for healthy individuals.</a:t>
            </a:r>
            <a:endParaRPr lang="tr-TR" sz="2000" dirty="0">
              <a:latin typeface="Arial" pitchFamily="34" charset="0"/>
              <a:cs typeface="Arial" pitchFamily="34" charset="0"/>
            </a:endParaRPr>
          </a:p>
          <a:p>
            <a:endParaRPr lang="en-GB" sz="2000" dirty="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p:txBody>
      </p:sp>
      <p:pic>
        <p:nvPicPr>
          <p:cNvPr id="9" name="Picture 2" descr="S:\Shared\BNF Photographs\iStock Photo Images\Foods and drinks\Fruit veg and pulses\Pul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5299" y="198985"/>
            <a:ext cx="2376264" cy="1574868"/>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DF0A3EB5-D358-46A6-A6FD-82A6FDF34C73}"/>
              </a:ext>
            </a:extLst>
          </p:cNvPr>
          <p:cNvSpPr>
            <a:spLocks noGrp="1"/>
          </p:cNvSpPr>
          <p:nvPr>
            <p:ph type="sldNum" sz="quarter" idx="12"/>
          </p:nvPr>
        </p:nvSpPr>
        <p:spPr/>
        <p:txBody>
          <a:bodyPr/>
          <a:lstStyle/>
          <a:p>
            <a:fld id="{FE004D28-0021-48BA-B1E5-16BA29B5025D}" type="slidenum">
              <a:rPr lang="tr-TR" smtClean="0"/>
              <a:t>26</a:t>
            </a:fld>
            <a:endParaRPr lang="tr-TR"/>
          </a:p>
        </p:txBody>
      </p:sp>
    </p:spTree>
    <p:extLst>
      <p:ext uri="{BB962C8B-B14F-4D97-AF65-F5344CB8AC3E}">
        <p14:creationId xmlns:p14="http://schemas.microsoft.com/office/powerpoint/2010/main" val="425333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67F648-8114-4D7C-81DC-F6E191F4A146}"/>
              </a:ext>
            </a:extLst>
          </p:cNvPr>
          <p:cNvSpPr>
            <a:spLocks noGrp="1"/>
          </p:cNvSpPr>
          <p:nvPr>
            <p:ph type="title"/>
          </p:nvPr>
        </p:nvSpPr>
        <p:spPr/>
        <p:txBody>
          <a:bodyPr/>
          <a:lstStyle/>
          <a:p>
            <a:r>
              <a:rPr lang="tr-TR" sz="3600" i="1" u="sng" dirty="0">
                <a:latin typeface="Arial" pitchFamily="34" charset="0"/>
                <a:cs typeface="Arial" pitchFamily="34" charset="0"/>
              </a:rPr>
              <a:t>Fe </a:t>
            </a:r>
            <a:r>
              <a:rPr lang="tr-TR" sz="3600" i="1" u="sng" dirty="0" err="1">
                <a:latin typeface="Arial" pitchFamily="34" charset="0"/>
                <a:cs typeface="Arial" pitchFamily="34" charset="0"/>
              </a:rPr>
              <a:t>absorption</a:t>
            </a:r>
            <a:endParaRPr lang="tr-TR" dirty="0"/>
          </a:p>
        </p:txBody>
      </p:sp>
      <p:sp>
        <p:nvSpPr>
          <p:cNvPr id="3" name="İçerik Yer Tutucusu 2">
            <a:extLst>
              <a:ext uri="{FF2B5EF4-FFF2-40B4-BE49-F238E27FC236}">
                <a16:creationId xmlns:a16="http://schemas.microsoft.com/office/drawing/2014/main" id="{F1C27255-5F7A-48F8-94B5-36269C89DAE8}"/>
              </a:ext>
            </a:extLst>
          </p:cNvPr>
          <p:cNvSpPr>
            <a:spLocks noGrp="1"/>
          </p:cNvSpPr>
          <p:nvPr>
            <p:ph idx="1"/>
          </p:nvPr>
        </p:nvSpPr>
        <p:spPr>
          <a:xfrm>
            <a:off x="2592925" y="2562808"/>
            <a:ext cx="8915400" cy="3777622"/>
          </a:xfrm>
        </p:spPr>
        <p:txBody>
          <a:bodyPr>
            <a:normAutofit/>
          </a:bodyPr>
          <a:lstStyle/>
          <a:p>
            <a:pPr marL="0" indent="0">
              <a:buNone/>
            </a:pPr>
            <a:r>
              <a:rPr lang="en-US" sz="1800" dirty="0">
                <a:solidFill>
                  <a:schemeClr val="tx1"/>
                </a:solidFill>
                <a:latin typeface="Arial" pitchFamily="34" charset="0"/>
                <a:cs typeface="Arial" pitchFamily="34" charset="0"/>
              </a:rPr>
              <a:t>The amount of Fe absorbed from the intestine is related to the composition of the diet and the form of Fe. Heme iron is tightly bound to the porphyrin ring, it does not dissociate until it is absorbed in the intestinal mucosa. It is mainly found in hemoglobin and myoglobin - hence meat-fish-chicken. All of the iron in plants and 40-60% of that in animal tissues is non-heme. Heme iron absorption is generally independent of diet and is higher than non-heme iron.</a:t>
            </a:r>
            <a:endParaRPr lang="tr-TR" sz="1800" dirty="0">
              <a:solidFill>
                <a:schemeClr val="tx1"/>
              </a:solidFill>
              <a:latin typeface="Arial" pitchFamily="34" charset="0"/>
              <a:cs typeface="Arial" pitchFamily="34" charset="0"/>
            </a:endParaRPr>
          </a:p>
          <a:p>
            <a:pPr marL="0" indent="0">
              <a:buNone/>
            </a:pPr>
            <a:endParaRPr lang="tr-TR" sz="1800" dirty="0">
              <a:solidFill>
                <a:schemeClr val="tx1"/>
              </a:solidFill>
              <a:latin typeface="Arial" pitchFamily="34" charset="0"/>
              <a:cs typeface="Arial" pitchFamily="34" charset="0"/>
            </a:endParaRPr>
          </a:p>
          <a:p>
            <a:pPr marL="0" indent="0">
              <a:buNone/>
            </a:pPr>
            <a:r>
              <a:rPr lang="tr-TR" sz="1800" dirty="0">
                <a:solidFill>
                  <a:schemeClr val="tx1"/>
                </a:solidFill>
                <a:latin typeface="Arial" pitchFamily="34" charset="0"/>
                <a:cs typeface="Arial" pitchFamily="34" charset="0"/>
              </a:rPr>
              <a:t>					</a:t>
            </a:r>
          </a:p>
          <a:p>
            <a:pPr marL="0" indent="0">
              <a:buNone/>
            </a:pPr>
            <a:r>
              <a:rPr lang="tr-TR" sz="1800" dirty="0">
                <a:solidFill>
                  <a:schemeClr val="tx1"/>
                </a:solidFill>
                <a:latin typeface="Arial" pitchFamily="34" charset="0"/>
                <a:cs typeface="Arial" pitchFamily="34" charset="0"/>
              </a:rPr>
              <a:t>						</a:t>
            </a:r>
          </a:p>
          <a:p>
            <a:pPr marL="0" indent="0">
              <a:buNone/>
            </a:pPr>
            <a:r>
              <a:rPr lang="tr-TR" sz="1800" dirty="0">
                <a:solidFill>
                  <a:schemeClr val="tx1"/>
                </a:solidFill>
                <a:latin typeface="Arial" pitchFamily="34" charset="0"/>
                <a:cs typeface="Arial" pitchFamily="34" charset="0"/>
              </a:rPr>
              <a:t>					                 </a:t>
            </a:r>
            <a:r>
              <a:rPr lang="en-US" sz="1800" dirty="0">
                <a:solidFill>
                  <a:schemeClr val="tx1"/>
                </a:solidFill>
                <a:latin typeface="Arial" pitchFamily="34" charset="0"/>
                <a:cs typeface="Arial" pitchFamily="34" charset="0"/>
              </a:rPr>
              <a:t>porphyrin ring</a:t>
            </a:r>
            <a:endParaRPr lang="tr-TR" dirty="0">
              <a:solidFill>
                <a:schemeClr val="tx1"/>
              </a:solidFill>
            </a:endParaRPr>
          </a:p>
        </p:txBody>
      </p:sp>
      <p:sp>
        <p:nvSpPr>
          <p:cNvPr id="4" name="Slayt Numarası Yer Tutucusu 3">
            <a:extLst>
              <a:ext uri="{FF2B5EF4-FFF2-40B4-BE49-F238E27FC236}">
                <a16:creationId xmlns:a16="http://schemas.microsoft.com/office/drawing/2014/main" id="{C35BDAD7-0A6A-4BEA-A99F-A977DE550579}"/>
              </a:ext>
            </a:extLst>
          </p:cNvPr>
          <p:cNvSpPr>
            <a:spLocks noGrp="1"/>
          </p:cNvSpPr>
          <p:nvPr>
            <p:ph type="sldNum" sz="quarter" idx="12"/>
          </p:nvPr>
        </p:nvSpPr>
        <p:spPr/>
        <p:txBody>
          <a:bodyPr/>
          <a:lstStyle/>
          <a:p>
            <a:fld id="{FE004D28-0021-48BA-B1E5-16BA29B5025D}" type="slidenum">
              <a:rPr lang="tr-TR" smtClean="0"/>
              <a:t>27</a:t>
            </a:fld>
            <a:endParaRPr lang="tr-TR"/>
          </a:p>
        </p:txBody>
      </p:sp>
      <p:pic>
        <p:nvPicPr>
          <p:cNvPr id="5" name="Resim 4">
            <a:extLst>
              <a:ext uri="{FF2B5EF4-FFF2-40B4-BE49-F238E27FC236}">
                <a16:creationId xmlns:a16="http://schemas.microsoft.com/office/drawing/2014/main" id="{CE3CD402-AE61-4677-964D-4C871FD294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248" y="5085184"/>
            <a:ext cx="1050624" cy="1050624"/>
          </a:xfrm>
          <a:prstGeom prst="rect">
            <a:avLst/>
          </a:prstGeom>
          <a:ln w="31750">
            <a:solidFill>
              <a:srgbClr val="FF0000"/>
            </a:solidFill>
          </a:ln>
        </p:spPr>
      </p:pic>
      <p:sp>
        <p:nvSpPr>
          <p:cNvPr id="6" name="Metin kutusu 5">
            <a:extLst>
              <a:ext uri="{FF2B5EF4-FFF2-40B4-BE49-F238E27FC236}">
                <a16:creationId xmlns:a16="http://schemas.microsoft.com/office/drawing/2014/main" id="{E7772A23-A625-417C-AAEB-FD4949E18874}"/>
              </a:ext>
            </a:extLst>
          </p:cNvPr>
          <p:cNvSpPr txBox="1"/>
          <p:nvPr/>
        </p:nvSpPr>
        <p:spPr>
          <a:xfrm>
            <a:off x="8640147" y="5389917"/>
            <a:ext cx="447558" cy="369332"/>
          </a:xfrm>
          <a:prstGeom prst="rect">
            <a:avLst/>
          </a:prstGeom>
          <a:noFill/>
        </p:spPr>
        <p:txBody>
          <a:bodyPr wrap="none" rtlCol="0">
            <a:spAutoFit/>
          </a:bodyPr>
          <a:lstStyle/>
          <a:p>
            <a:r>
              <a:rPr lang="tr-TR" dirty="0"/>
              <a:t>Fe</a:t>
            </a:r>
          </a:p>
        </p:txBody>
      </p:sp>
    </p:spTree>
    <p:extLst>
      <p:ext uri="{BB962C8B-B14F-4D97-AF65-F5344CB8AC3E}">
        <p14:creationId xmlns:p14="http://schemas.microsoft.com/office/powerpoint/2010/main" val="3106324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0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Iron</a:t>
            </a:r>
          </a:p>
        </p:txBody>
      </p:sp>
      <p:sp>
        <p:nvSpPr>
          <p:cNvPr id="6" name="TextBox 5"/>
          <p:cNvSpPr txBox="1"/>
          <p:nvPr/>
        </p:nvSpPr>
        <p:spPr>
          <a:xfrm>
            <a:off x="2761861" y="1847461"/>
            <a:ext cx="8201609" cy="4401205"/>
          </a:xfrm>
          <a:prstGeom prst="rect">
            <a:avLst/>
          </a:prstGeom>
          <a:noFill/>
        </p:spPr>
        <p:txBody>
          <a:bodyPr wrap="square" rtlCol="0">
            <a:spAutoFit/>
          </a:bodyPr>
          <a:lstStyle/>
          <a:p>
            <a:r>
              <a:rPr lang="en-GB" sz="2000" b="1" dirty="0">
                <a:solidFill>
                  <a:srgbClr val="C00000"/>
                </a:solidFill>
                <a:latin typeface="Rockwell" panose="02060603020205020403" pitchFamily="18" charset="0"/>
                <a:cs typeface="Arial" panose="020B0604020202020204" pitchFamily="34" charset="0"/>
              </a:rPr>
              <a:t>Deficiency</a:t>
            </a:r>
            <a:r>
              <a:rPr lang="en-GB" sz="2000" dirty="0">
                <a:latin typeface="Rockwell" panose="02060603020205020403" pitchFamily="18" charset="0"/>
                <a:cs typeface="Arial" panose="020B0604020202020204" pitchFamily="34" charset="0"/>
              </a:rPr>
              <a:t>:</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A lack of dietary iron depletes the body’s iron stores and can eventually lead to iron deficiency anaemia.</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Teenage girls and women of childbearing age need more iron than males of the same age. </a:t>
            </a:r>
            <a:endParaRPr lang="tr-TR"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It is estimated that 2/3 of children and women of childbearing age in underdeveloped countries have iron deficiency.</a:t>
            </a:r>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The average iron intake of teenage girls is 57% of the Recommended Nutrient Intake.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Intakes are also low in a large proportion of young women.</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Did you know?</a:t>
            </a:r>
          </a:p>
          <a:p>
            <a:r>
              <a:rPr lang="en-GB" sz="2000" dirty="0">
                <a:latin typeface="Rockwell" panose="02060603020205020403" pitchFamily="18" charset="0"/>
                <a:cs typeface="Arial" panose="020B0604020202020204" pitchFamily="34" charset="0"/>
              </a:rPr>
              <a:t>More than 2 billion people worldwide suffer from iron deficiency anaemia, making it the most common nutritional deficiency.</a:t>
            </a:r>
          </a:p>
        </p:txBody>
      </p:sp>
      <p:pic>
        <p:nvPicPr>
          <p:cNvPr id="32770" name="Picture 2" descr="S:\Shared\BNF Photographs\iStock Photo Images\Foods and drinks\Meat, fish, eggs, tofu\Steak 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61" t="23366" r="16696" b="19074"/>
          <a:stretch/>
        </p:blipFill>
        <p:spPr bwMode="auto">
          <a:xfrm>
            <a:off x="9248803" y="468356"/>
            <a:ext cx="2780947"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C4B5BFC8-D37A-4675-8DBB-A45D6A37CE98}"/>
              </a:ext>
            </a:extLst>
          </p:cNvPr>
          <p:cNvSpPr>
            <a:spLocks noGrp="1"/>
          </p:cNvSpPr>
          <p:nvPr>
            <p:ph type="sldNum" sz="quarter" idx="12"/>
          </p:nvPr>
        </p:nvSpPr>
        <p:spPr/>
        <p:txBody>
          <a:bodyPr/>
          <a:lstStyle/>
          <a:p>
            <a:fld id="{FE004D28-0021-48BA-B1E5-16BA29B5025D}" type="slidenum">
              <a:rPr lang="tr-TR" smtClean="0"/>
              <a:t>28</a:t>
            </a:fld>
            <a:endParaRPr lang="tr-TR"/>
          </a:p>
        </p:txBody>
      </p:sp>
    </p:spTree>
    <p:extLst>
      <p:ext uri="{BB962C8B-B14F-4D97-AF65-F5344CB8AC3E}">
        <p14:creationId xmlns:p14="http://schemas.microsoft.com/office/powerpoint/2010/main" val="3729247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7250-AF97-4AF1-AB4A-BDA27D5C7078}"/>
              </a:ext>
            </a:extLst>
          </p:cNvPr>
          <p:cNvSpPr>
            <a:spLocks noGrp="1"/>
          </p:cNvSpPr>
          <p:nvPr>
            <p:ph type="title"/>
          </p:nvPr>
        </p:nvSpPr>
        <p:spPr/>
        <p:txBody>
          <a:bodyPr/>
          <a:lstStyle/>
          <a:p>
            <a:pPr>
              <a:defRPr/>
            </a:pPr>
            <a:r>
              <a:rPr lang="en-US" dirty="0">
                <a:solidFill>
                  <a:schemeClr val="tx2">
                    <a:satMod val="130000"/>
                  </a:schemeClr>
                </a:solidFill>
              </a:rPr>
              <a:t>Iron supplements</a:t>
            </a:r>
          </a:p>
        </p:txBody>
      </p:sp>
      <p:sp>
        <p:nvSpPr>
          <p:cNvPr id="3" name="Content Placeholder 2">
            <a:extLst>
              <a:ext uri="{FF2B5EF4-FFF2-40B4-BE49-F238E27FC236}">
                <a16:creationId xmlns:a16="http://schemas.microsoft.com/office/drawing/2014/main" id="{C671D8CF-2DEB-4A00-AE99-55518B228C39}"/>
              </a:ext>
            </a:extLst>
          </p:cNvPr>
          <p:cNvSpPr>
            <a:spLocks noGrp="1"/>
          </p:cNvSpPr>
          <p:nvPr>
            <p:ph idx="1"/>
          </p:nvPr>
        </p:nvSpPr>
        <p:spPr>
          <a:xfrm>
            <a:off x="2999759" y="1648408"/>
            <a:ext cx="8915400" cy="3777622"/>
          </a:xfrm>
        </p:spPr>
        <p:txBody>
          <a:bodyPr>
            <a:normAutofit/>
          </a:bodyPr>
          <a:lstStyle/>
          <a:p>
            <a:pPr eaLnBrk="1" hangingPunct="1"/>
            <a:r>
              <a:rPr lang="en-US" altLang="tr-TR" dirty="0"/>
              <a:t>Iron deficiency is the most widespread vitamin or mineral deficiency in the world.</a:t>
            </a:r>
          </a:p>
          <a:p>
            <a:pPr lvl="1" eaLnBrk="1" hangingPunct="1"/>
            <a:r>
              <a:rPr lang="en-US" altLang="tr-TR" dirty="0"/>
              <a:t>70% of your body’s iron is in your hemoglobin</a:t>
            </a:r>
          </a:p>
          <a:p>
            <a:pPr lvl="1" eaLnBrk="1" hangingPunct="1"/>
            <a:endParaRPr lang="en-US" altLang="tr-TR" dirty="0"/>
          </a:p>
          <a:p>
            <a:pPr lvl="1" eaLnBrk="1" hangingPunct="1"/>
            <a:r>
              <a:rPr lang="en-US" altLang="tr-TR" dirty="0"/>
              <a:t>Too little iron = too little oxygen</a:t>
            </a:r>
          </a:p>
          <a:p>
            <a:pPr marL="365760" indent="-283464">
              <a:buFont typeface="Wingdings 2"/>
              <a:buChar char=""/>
              <a:defRPr/>
            </a:pPr>
            <a:r>
              <a:rPr lang="en-US" dirty="0"/>
              <a:t>High risk groups:</a:t>
            </a:r>
          </a:p>
          <a:p>
            <a:pPr marL="640080" lvl="1" indent="-237744">
              <a:buFont typeface="Verdana"/>
              <a:buChar char="◦"/>
              <a:defRPr/>
            </a:pPr>
            <a:r>
              <a:rPr lang="en-US" dirty="0"/>
              <a:t>Strict vegetarians</a:t>
            </a:r>
          </a:p>
          <a:p>
            <a:pPr marL="640080" lvl="1" indent="-237744">
              <a:buFont typeface="Verdana"/>
              <a:buChar char="◦"/>
              <a:defRPr/>
            </a:pPr>
            <a:r>
              <a:rPr lang="en-US" dirty="0"/>
              <a:t>Those who do not eat a balanced diet</a:t>
            </a:r>
          </a:p>
          <a:p>
            <a:pPr marL="640080" lvl="1" indent="-237744">
              <a:buFont typeface="Verdana"/>
              <a:buChar char="◦"/>
              <a:defRPr/>
            </a:pPr>
            <a:r>
              <a:rPr lang="en-US" dirty="0"/>
              <a:t>Those who are over 60</a:t>
            </a:r>
          </a:p>
          <a:p>
            <a:pPr marL="640080" lvl="1" indent="-237744">
              <a:buFont typeface="Verdana"/>
              <a:buChar char="◦"/>
              <a:defRPr/>
            </a:pPr>
            <a:r>
              <a:rPr lang="en-US" dirty="0"/>
              <a:t>Those who suffer from food allergies, intolerances</a:t>
            </a:r>
          </a:p>
          <a:p>
            <a:pPr marL="640080" lvl="1" indent="-237744">
              <a:buNone/>
              <a:defRPr/>
            </a:pPr>
            <a:endParaRPr lang="en-US" dirty="0"/>
          </a:p>
        </p:txBody>
      </p:sp>
      <p:sp>
        <p:nvSpPr>
          <p:cNvPr id="4" name="Slayt Numarası Yer Tutucusu 3">
            <a:extLst>
              <a:ext uri="{FF2B5EF4-FFF2-40B4-BE49-F238E27FC236}">
                <a16:creationId xmlns:a16="http://schemas.microsoft.com/office/drawing/2014/main" id="{13724853-37B8-4028-A2DA-8D663DF51F0A}"/>
              </a:ext>
            </a:extLst>
          </p:cNvPr>
          <p:cNvSpPr>
            <a:spLocks noGrp="1"/>
          </p:cNvSpPr>
          <p:nvPr>
            <p:ph type="sldNum" sz="quarter" idx="12"/>
          </p:nvPr>
        </p:nvSpPr>
        <p:spPr/>
        <p:txBody>
          <a:bodyPr/>
          <a:lstStyle/>
          <a:p>
            <a:fld id="{FE004D28-0021-48BA-B1E5-16BA29B5025D}" type="slidenum">
              <a:rPr lang="tr-TR" smtClean="0"/>
              <a:t>29</a:t>
            </a:fld>
            <a:endParaRPr lang="tr-TR"/>
          </a:p>
        </p:txBody>
      </p:sp>
    </p:spTree>
    <p:extLst>
      <p:ext uri="{BB962C8B-B14F-4D97-AF65-F5344CB8AC3E}">
        <p14:creationId xmlns:p14="http://schemas.microsoft.com/office/powerpoint/2010/main" val="314210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16633"/>
            <a:ext cx="8229600" cy="6009531"/>
          </a:xfrm>
        </p:spPr>
        <p:txBody>
          <a:bodyPr>
            <a:normAutofit/>
          </a:bodyPr>
          <a:lstStyle/>
          <a:p>
            <a:pPr marL="0" indent="0">
              <a:buNone/>
            </a:pPr>
            <a:r>
              <a:rPr lang="en-US" sz="1800" dirty="0">
                <a:latin typeface="Arial" pitchFamily="34" charset="0"/>
                <a:cs typeface="Arial" pitchFamily="34" charset="0"/>
              </a:rPr>
              <a:t>Trace Elements in the Human Body and Average Daily Intake Amounts</a:t>
            </a:r>
            <a:endParaRPr lang="tr-TR" sz="1000"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0947612"/>
              </p:ext>
            </p:extLst>
          </p:nvPr>
        </p:nvGraphicFramePr>
        <p:xfrm>
          <a:off x="2999656" y="476672"/>
          <a:ext cx="3816424" cy="6110234"/>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466862">
                <a:tc>
                  <a:txBody>
                    <a:bodyPr/>
                    <a:lstStyle/>
                    <a:p>
                      <a:pPr>
                        <a:lnSpc>
                          <a:spcPct val="115000"/>
                        </a:lnSpc>
                        <a:spcAft>
                          <a:spcPts val="0"/>
                        </a:spcAft>
                      </a:pPr>
                      <a:r>
                        <a:rPr lang="tr-TR" sz="1200" dirty="0">
                          <a:effectLst/>
                          <a:latin typeface="Arial" pitchFamily="34" charset="0"/>
                          <a:cs typeface="Arial" pitchFamily="34" charset="0"/>
                        </a:rPr>
                        <a:t>ELEMENT</a:t>
                      </a:r>
                      <a:endParaRPr lang="tr-TR" sz="1200" dirty="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200" dirty="0">
                          <a:effectLst/>
                          <a:latin typeface="Arial" pitchFamily="34" charset="0"/>
                          <a:cs typeface="Arial" pitchFamily="34" charset="0"/>
                        </a:rPr>
                        <a:t>AMOUNT (mg/kg.bw)</a:t>
                      </a:r>
                      <a:endParaRPr lang="tr-TR" sz="1200" dirty="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200" dirty="0">
                          <a:effectLst/>
                          <a:latin typeface="Arial" pitchFamily="34" charset="0"/>
                          <a:cs typeface="Arial" pitchFamily="34" charset="0"/>
                        </a:rPr>
                        <a:t>DAILY INTAKE</a:t>
                      </a:r>
                    </a:p>
                    <a:p>
                      <a:pPr algn="ctr">
                        <a:lnSpc>
                          <a:spcPct val="115000"/>
                        </a:lnSpc>
                        <a:spcAft>
                          <a:spcPts val="0"/>
                        </a:spcAft>
                      </a:pPr>
                      <a:r>
                        <a:rPr lang="tr-TR" sz="1200" dirty="0">
                          <a:effectLst/>
                          <a:latin typeface="Arial" pitchFamily="34" charset="0"/>
                          <a:cs typeface="Arial" pitchFamily="34" charset="0"/>
                        </a:rPr>
                        <a:t>(mg/</a:t>
                      </a:r>
                      <a:r>
                        <a:rPr lang="tr-TR" sz="1200" dirty="0" err="1">
                          <a:effectLst/>
                          <a:latin typeface="Arial" pitchFamily="34" charset="0"/>
                          <a:cs typeface="Arial" pitchFamily="34" charset="0"/>
                        </a:rPr>
                        <a:t>day</a:t>
                      </a:r>
                      <a:r>
                        <a:rPr lang="tr-TR" sz="1200" dirty="0">
                          <a:effectLst/>
                          <a:latin typeface="Arial" pitchFamily="34" charset="0"/>
                          <a:cs typeface="Arial" pitchFamily="34" charset="0"/>
                        </a:rPr>
                        <a:t>)</a:t>
                      </a:r>
                      <a:endParaRPr lang="tr-TR" sz="1200" dirty="0">
                        <a:effectLst/>
                        <a:latin typeface="Arial" pitchFamily="34" charset="0"/>
                        <a:ea typeface="Calibri"/>
                        <a:cs typeface="Arial" pitchFamily="34" charset="0"/>
                      </a:endParaRPr>
                    </a:p>
                  </a:txBody>
                  <a:tcPr marL="50746" marR="50746" marT="0" marB="0">
                    <a:solidFill>
                      <a:srgbClr val="002060"/>
                    </a:solidFill>
                  </a:tcPr>
                </a:tc>
                <a:extLst>
                  <a:ext uri="{0D108BD9-81ED-4DB2-BD59-A6C34878D82A}">
                    <a16:rowId xmlns:a16="http://schemas.microsoft.com/office/drawing/2014/main" val="10000"/>
                  </a:ext>
                </a:extLst>
              </a:tr>
              <a:tr h="142652">
                <a:tc>
                  <a:txBody>
                    <a:bodyPr/>
                    <a:lstStyle/>
                    <a:p>
                      <a:pPr>
                        <a:lnSpc>
                          <a:spcPct val="115000"/>
                        </a:lnSpc>
                        <a:spcAft>
                          <a:spcPts val="0"/>
                        </a:spcAft>
                      </a:pPr>
                      <a:r>
                        <a:rPr lang="tr-TR" sz="1400" dirty="0" err="1">
                          <a:solidFill>
                            <a:srgbClr val="FFFF00"/>
                          </a:solidFill>
                          <a:effectLst/>
                          <a:latin typeface="Arial" pitchFamily="34" charset="0"/>
                          <a:cs typeface="Arial" pitchFamily="34" charset="0"/>
                        </a:rPr>
                        <a:t>Essential</a:t>
                      </a:r>
                      <a:endParaRPr lang="tr-TR" sz="1400" dirty="0">
                        <a:solidFill>
                          <a:srgbClr val="FFFF00"/>
                        </a:solidFill>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1"/>
                  </a:ext>
                </a:extLst>
              </a:tr>
              <a:tr h="129684">
                <a:tc>
                  <a:txBody>
                    <a:bodyPr/>
                    <a:lstStyle/>
                    <a:p>
                      <a:pPr>
                        <a:lnSpc>
                          <a:spcPct val="115000"/>
                        </a:lnSpc>
                        <a:spcAft>
                          <a:spcPts val="0"/>
                        </a:spcAft>
                      </a:pPr>
                      <a:r>
                        <a:rPr lang="tr-TR" sz="1000" dirty="0">
                          <a:effectLst/>
                          <a:latin typeface="Arial" pitchFamily="34" charset="0"/>
                          <a:cs typeface="Arial" pitchFamily="34" charset="0"/>
                        </a:rPr>
                        <a:t>Fe</a:t>
                      </a:r>
                      <a:endParaRPr lang="tr-TR" sz="1000" dirty="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60</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15</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2"/>
                  </a:ext>
                </a:extLst>
              </a:tr>
              <a:tr h="129684">
                <a:tc>
                  <a:txBody>
                    <a:bodyPr/>
                    <a:lstStyle/>
                    <a:p>
                      <a:pPr>
                        <a:lnSpc>
                          <a:spcPct val="115000"/>
                        </a:lnSpc>
                        <a:spcAft>
                          <a:spcPts val="0"/>
                        </a:spcAft>
                      </a:pPr>
                      <a:r>
                        <a:rPr lang="tr-TR" sz="1000">
                          <a:effectLst/>
                          <a:latin typeface="Arial" pitchFamily="34" charset="0"/>
                          <a:cs typeface="Arial" pitchFamily="34" charset="0"/>
                        </a:rPr>
                        <a:t>F</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37</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2,5</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3"/>
                  </a:ext>
                </a:extLst>
              </a:tr>
              <a:tr h="129684">
                <a:tc>
                  <a:txBody>
                    <a:bodyPr/>
                    <a:lstStyle/>
                    <a:p>
                      <a:pPr>
                        <a:lnSpc>
                          <a:spcPct val="115000"/>
                        </a:lnSpc>
                        <a:spcAft>
                          <a:spcPts val="0"/>
                        </a:spcAft>
                      </a:pPr>
                      <a:r>
                        <a:rPr lang="tr-TR" sz="1000" dirty="0">
                          <a:effectLst/>
                          <a:latin typeface="Arial" pitchFamily="34" charset="0"/>
                          <a:cs typeface="Arial" pitchFamily="34" charset="0"/>
                        </a:rPr>
                        <a:t>Zn</a:t>
                      </a:r>
                      <a:endParaRPr lang="tr-TR" sz="1000" dirty="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33</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6-22</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4"/>
                  </a:ext>
                </a:extLst>
              </a:tr>
              <a:tr h="129684">
                <a:tc>
                  <a:txBody>
                    <a:bodyPr/>
                    <a:lstStyle/>
                    <a:p>
                      <a:pPr>
                        <a:lnSpc>
                          <a:spcPct val="115000"/>
                        </a:lnSpc>
                        <a:spcAft>
                          <a:spcPts val="0"/>
                        </a:spcAft>
                      </a:pPr>
                      <a:r>
                        <a:rPr lang="tr-TR" sz="1000">
                          <a:effectLst/>
                          <a:latin typeface="Arial" pitchFamily="34" charset="0"/>
                          <a:cs typeface="Arial" pitchFamily="34" charset="0"/>
                        </a:rPr>
                        <a:t>Si</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14</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33</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5"/>
                  </a:ext>
                </a:extLst>
              </a:tr>
              <a:tr h="129684">
                <a:tc>
                  <a:txBody>
                    <a:bodyPr/>
                    <a:lstStyle/>
                    <a:p>
                      <a:pPr>
                        <a:lnSpc>
                          <a:spcPct val="115000"/>
                        </a:lnSpc>
                        <a:spcAft>
                          <a:spcPts val="0"/>
                        </a:spcAft>
                      </a:pPr>
                      <a:r>
                        <a:rPr lang="tr-TR" sz="1000">
                          <a:effectLst/>
                          <a:latin typeface="Arial" pitchFamily="34" charset="0"/>
                          <a:cs typeface="Arial" pitchFamily="34" charset="0"/>
                        </a:rPr>
                        <a:t>Cu</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1,5</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3,2</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6"/>
                  </a:ext>
                </a:extLst>
              </a:tr>
              <a:tr h="129684">
                <a:tc>
                  <a:txBody>
                    <a:bodyPr/>
                    <a:lstStyle/>
                    <a:p>
                      <a:pPr>
                        <a:lnSpc>
                          <a:spcPct val="115000"/>
                        </a:lnSpc>
                        <a:spcAft>
                          <a:spcPts val="0"/>
                        </a:spcAft>
                      </a:pPr>
                      <a:r>
                        <a:rPr lang="tr-TR" sz="1000">
                          <a:effectLst/>
                          <a:latin typeface="Arial" pitchFamily="34" charset="0"/>
                          <a:cs typeface="Arial" pitchFamily="34" charset="0"/>
                        </a:rPr>
                        <a:t>B</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0,7</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1,3-4,3</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7"/>
                  </a:ext>
                </a:extLst>
              </a:tr>
              <a:tr h="129684">
                <a:tc>
                  <a:txBody>
                    <a:bodyPr/>
                    <a:lstStyle/>
                    <a:p>
                      <a:pPr>
                        <a:lnSpc>
                          <a:spcPct val="115000"/>
                        </a:lnSpc>
                        <a:spcAft>
                          <a:spcPts val="0"/>
                        </a:spcAft>
                      </a:pPr>
                      <a:r>
                        <a:rPr lang="tr-TR" sz="1000">
                          <a:effectLst/>
                          <a:latin typeface="Arial" pitchFamily="34" charset="0"/>
                          <a:cs typeface="Arial" pitchFamily="34" charset="0"/>
                        </a:rPr>
                        <a:t>V</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0,3</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0,02</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8"/>
                  </a:ext>
                </a:extLst>
              </a:tr>
              <a:tr h="129684">
                <a:tc>
                  <a:txBody>
                    <a:bodyPr/>
                    <a:lstStyle/>
                    <a:p>
                      <a:pPr>
                        <a:lnSpc>
                          <a:spcPct val="115000"/>
                        </a:lnSpc>
                        <a:spcAft>
                          <a:spcPts val="0"/>
                        </a:spcAft>
                      </a:pPr>
                      <a:r>
                        <a:rPr lang="tr-TR" sz="1000">
                          <a:effectLst/>
                          <a:latin typeface="Arial" pitchFamily="34" charset="0"/>
                          <a:cs typeface="Arial" pitchFamily="34" charset="0"/>
                        </a:rPr>
                        <a:t>As</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0,3</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0,02-0,03</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09"/>
                  </a:ext>
                </a:extLst>
              </a:tr>
              <a:tr h="129684">
                <a:tc>
                  <a:txBody>
                    <a:bodyPr/>
                    <a:lstStyle/>
                    <a:p>
                      <a:pPr>
                        <a:lnSpc>
                          <a:spcPct val="115000"/>
                        </a:lnSpc>
                        <a:spcAft>
                          <a:spcPts val="0"/>
                        </a:spcAft>
                      </a:pPr>
                      <a:r>
                        <a:rPr lang="tr-TR" sz="1000">
                          <a:effectLst/>
                          <a:latin typeface="Arial" pitchFamily="34" charset="0"/>
                          <a:cs typeface="Arial" pitchFamily="34" charset="0"/>
                        </a:rPr>
                        <a:t>Se</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0,2</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0,0007</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0"/>
                  </a:ext>
                </a:extLst>
              </a:tr>
              <a:tr h="129684">
                <a:tc>
                  <a:txBody>
                    <a:bodyPr/>
                    <a:lstStyle/>
                    <a:p>
                      <a:pPr>
                        <a:lnSpc>
                          <a:spcPct val="115000"/>
                        </a:lnSpc>
                        <a:spcAft>
                          <a:spcPts val="0"/>
                        </a:spcAft>
                      </a:pPr>
                      <a:r>
                        <a:rPr lang="tr-TR" sz="1000">
                          <a:effectLst/>
                          <a:latin typeface="Arial" pitchFamily="34" charset="0"/>
                          <a:cs typeface="Arial" pitchFamily="34" charset="0"/>
                        </a:rPr>
                        <a:t>Mn</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dirty="0">
                          <a:effectLst/>
                          <a:latin typeface="Arial" pitchFamily="34" charset="0"/>
                          <a:cs typeface="Arial" pitchFamily="34" charset="0"/>
                        </a:rPr>
                        <a:t>0,2</a:t>
                      </a:r>
                      <a:endParaRPr lang="tr-TR" sz="1000" dirty="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2-48</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1"/>
                  </a:ext>
                </a:extLst>
              </a:tr>
              <a:tr h="129684">
                <a:tc>
                  <a:txBody>
                    <a:bodyPr/>
                    <a:lstStyle/>
                    <a:p>
                      <a:pPr>
                        <a:lnSpc>
                          <a:spcPct val="115000"/>
                        </a:lnSpc>
                        <a:spcAft>
                          <a:spcPts val="0"/>
                        </a:spcAft>
                      </a:pPr>
                      <a:r>
                        <a:rPr lang="tr-TR" sz="1000">
                          <a:effectLst/>
                          <a:latin typeface="Arial" pitchFamily="34" charset="0"/>
                          <a:cs typeface="Arial" pitchFamily="34" charset="0"/>
                        </a:rPr>
                        <a:t>I</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dirty="0">
                          <a:effectLst/>
                          <a:latin typeface="Arial" pitchFamily="34" charset="0"/>
                          <a:cs typeface="Arial" pitchFamily="34" charset="0"/>
                        </a:rPr>
                        <a:t>0,2</a:t>
                      </a:r>
                      <a:endParaRPr lang="tr-TR" sz="1000" dirty="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0,2</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2"/>
                  </a:ext>
                </a:extLst>
              </a:tr>
              <a:tr h="129684">
                <a:tc>
                  <a:txBody>
                    <a:bodyPr/>
                    <a:lstStyle/>
                    <a:p>
                      <a:pPr>
                        <a:lnSpc>
                          <a:spcPct val="115000"/>
                        </a:lnSpc>
                        <a:spcAft>
                          <a:spcPts val="0"/>
                        </a:spcAft>
                      </a:pPr>
                      <a:r>
                        <a:rPr lang="tr-TR" sz="1000">
                          <a:effectLst/>
                          <a:latin typeface="Arial" pitchFamily="34" charset="0"/>
                          <a:cs typeface="Arial" pitchFamily="34" charset="0"/>
                        </a:rPr>
                        <a:t>Ni</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dirty="0">
                          <a:effectLst/>
                          <a:latin typeface="Arial" pitchFamily="34" charset="0"/>
                          <a:cs typeface="Arial" pitchFamily="34" charset="0"/>
                        </a:rPr>
                        <a:t>0,1</a:t>
                      </a:r>
                      <a:endParaRPr lang="tr-TR" sz="1000" dirty="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0,4</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3"/>
                  </a:ext>
                </a:extLst>
              </a:tr>
              <a:tr h="129684">
                <a:tc>
                  <a:txBody>
                    <a:bodyPr/>
                    <a:lstStyle/>
                    <a:p>
                      <a:pPr>
                        <a:lnSpc>
                          <a:spcPct val="115000"/>
                        </a:lnSpc>
                        <a:spcAft>
                          <a:spcPts val="0"/>
                        </a:spcAft>
                      </a:pPr>
                      <a:r>
                        <a:rPr lang="tr-TR" sz="1000">
                          <a:effectLst/>
                          <a:latin typeface="Arial" pitchFamily="34" charset="0"/>
                          <a:cs typeface="Arial" pitchFamily="34" charset="0"/>
                        </a:rPr>
                        <a:t>Mo</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0,1</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0,3</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4"/>
                  </a:ext>
                </a:extLst>
              </a:tr>
              <a:tr h="129684">
                <a:tc>
                  <a:txBody>
                    <a:bodyPr/>
                    <a:lstStyle/>
                    <a:p>
                      <a:pPr>
                        <a:lnSpc>
                          <a:spcPct val="115000"/>
                        </a:lnSpc>
                        <a:spcAft>
                          <a:spcPts val="0"/>
                        </a:spcAft>
                      </a:pPr>
                      <a:r>
                        <a:rPr lang="tr-TR" sz="1000">
                          <a:effectLst/>
                          <a:latin typeface="Arial" pitchFamily="34" charset="0"/>
                          <a:cs typeface="Arial" pitchFamily="34" charset="0"/>
                        </a:rPr>
                        <a:t>Cr</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0,1</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0,005-0,2</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5"/>
                  </a:ext>
                </a:extLst>
              </a:tr>
              <a:tr h="129684">
                <a:tc>
                  <a:txBody>
                    <a:bodyPr/>
                    <a:lstStyle/>
                    <a:p>
                      <a:pPr>
                        <a:lnSpc>
                          <a:spcPct val="115000"/>
                        </a:lnSpc>
                        <a:spcAft>
                          <a:spcPts val="0"/>
                        </a:spcAft>
                      </a:pPr>
                      <a:r>
                        <a:rPr lang="tr-TR" sz="1000" dirty="0">
                          <a:effectLst/>
                          <a:latin typeface="Arial" pitchFamily="34" charset="0"/>
                          <a:cs typeface="Arial" pitchFamily="34" charset="0"/>
                        </a:rPr>
                        <a:t>Co</a:t>
                      </a:r>
                      <a:endParaRPr lang="tr-TR" sz="1000" dirty="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0,02</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0,002-0,1</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6"/>
                  </a:ext>
                </a:extLst>
              </a:tr>
              <a:tr h="285304">
                <a:tc>
                  <a:txBody>
                    <a:bodyPr/>
                    <a:lstStyle/>
                    <a:p>
                      <a:pPr>
                        <a:lnSpc>
                          <a:spcPct val="115000"/>
                        </a:lnSpc>
                        <a:spcAft>
                          <a:spcPts val="0"/>
                        </a:spcAft>
                      </a:pPr>
                      <a:r>
                        <a:rPr lang="tr-TR" sz="1400" dirty="0" err="1">
                          <a:solidFill>
                            <a:srgbClr val="FFFF00"/>
                          </a:solidFill>
                          <a:effectLst/>
                          <a:latin typeface="Arial" pitchFamily="34" charset="0"/>
                          <a:cs typeface="Arial" pitchFamily="34" charset="0"/>
                        </a:rPr>
                        <a:t>Non-Essential</a:t>
                      </a:r>
                      <a:endParaRPr lang="tr-TR" sz="1400" dirty="0">
                        <a:solidFill>
                          <a:srgbClr val="FFFF00"/>
                        </a:solidFill>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 </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7"/>
                  </a:ext>
                </a:extLst>
              </a:tr>
              <a:tr h="129684">
                <a:tc>
                  <a:txBody>
                    <a:bodyPr/>
                    <a:lstStyle/>
                    <a:p>
                      <a:pPr>
                        <a:lnSpc>
                          <a:spcPct val="115000"/>
                        </a:lnSpc>
                        <a:spcAft>
                          <a:spcPts val="0"/>
                        </a:spcAft>
                      </a:pPr>
                      <a:r>
                        <a:rPr lang="tr-TR" sz="1000">
                          <a:effectLst/>
                          <a:latin typeface="Arial" pitchFamily="34" charset="0"/>
                          <a:cs typeface="Arial" pitchFamily="34" charset="0"/>
                        </a:rPr>
                        <a:t>Rb</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4,6</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1-2</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8"/>
                  </a:ext>
                </a:extLst>
              </a:tr>
              <a:tr h="129684">
                <a:tc>
                  <a:txBody>
                    <a:bodyPr/>
                    <a:lstStyle/>
                    <a:p>
                      <a:pPr>
                        <a:lnSpc>
                          <a:spcPct val="115000"/>
                        </a:lnSpc>
                        <a:spcAft>
                          <a:spcPts val="0"/>
                        </a:spcAft>
                      </a:pPr>
                      <a:r>
                        <a:rPr lang="tr-TR" sz="1000">
                          <a:effectLst/>
                          <a:latin typeface="Arial" pitchFamily="34" charset="0"/>
                          <a:cs typeface="Arial" pitchFamily="34" charset="0"/>
                        </a:rPr>
                        <a:t>Br</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2,9</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7,5</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19"/>
                  </a:ext>
                </a:extLst>
              </a:tr>
              <a:tr h="129684">
                <a:tc>
                  <a:txBody>
                    <a:bodyPr/>
                    <a:lstStyle/>
                    <a:p>
                      <a:pPr>
                        <a:lnSpc>
                          <a:spcPct val="115000"/>
                        </a:lnSpc>
                        <a:spcAft>
                          <a:spcPts val="0"/>
                        </a:spcAft>
                      </a:pPr>
                      <a:r>
                        <a:rPr lang="tr-TR" sz="1000">
                          <a:effectLst/>
                          <a:latin typeface="Arial" pitchFamily="34" charset="0"/>
                          <a:cs typeface="Arial" pitchFamily="34" charset="0"/>
                        </a:rPr>
                        <a:t>Al</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0,9</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5-35</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0"/>
                  </a:ext>
                </a:extLst>
              </a:tr>
              <a:tr h="129684">
                <a:tc>
                  <a:txBody>
                    <a:bodyPr/>
                    <a:lstStyle/>
                    <a:p>
                      <a:pPr>
                        <a:lnSpc>
                          <a:spcPct val="115000"/>
                        </a:lnSpc>
                        <a:spcAft>
                          <a:spcPts val="0"/>
                        </a:spcAft>
                      </a:pPr>
                      <a:r>
                        <a:rPr lang="tr-TR" sz="1000">
                          <a:effectLst/>
                          <a:latin typeface="Arial" pitchFamily="34" charset="0"/>
                          <a:cs typeface="Arial" pitchFamily="34" charset="0"/>
                        </a:rPr>
                        <a:t>Ba</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0,3</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1,3</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1"/>
                  </a:ext>
                </a:extLst>
              </a:tr>
              <a:tr h="129684">
                <a:tc>
                  <a:txBody>
                    <a:bodyPr/>
                    <a:lstStyle/>
                    <a:p>
                      <a:pPr>
                        <a:lnSpc>
                          <a:spcPct val="115000"/>
                        </a:lnSpc>
                        <a:spcAft>
                          <a:spcPts val="0"/>
                        </a:spcAft>
                      </a:pPr>
                      <a:r>
                        <a:rPr lang="tr-TR" sz="1000">
                          <a:effectLst/>
                          <a:latin typeface="Arial" pitchFamily="34" charset="0"/>
                          <a:cs typeface="Arial" pitchFamily="34" charset="0"/>
                        </a:rPr>
                        <a:t>Sn</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0,2</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4</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2"/>
                  </a:ext>
                </a:extLst>
              </a:tr>
              <a:tr h="129684">
                <a:tc>
                  <a:txBody>
                    <a:bodyPr/>
                    <a:lstStyle/>
                    <a:p>
                      <a:pPr>
                        <a:lnSpc>
                          <a:spcPct val="115000"/>
                        </a:lnSpc>
                        <a:spcAft>
                          <a:spcPts val="0"/>
                        </a:spcAft>
                      </a:pPr>
                      <a:r>
                        <a:rPr lang="tr-TR" sz="1000">
                          <a:effectLst/>
                          <a:latin typeface="Arial" pitchFamily="34" charset="0"/>
                          <a:cs typeface="Arial" pitchFamily="34" charset="0"/>
                        </a:rPr>
                        <a:t>Ti</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0,1</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0,9</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3"/>
                  </a:ext>
                </a:extLst>
              </a:tr>
              <a:tr h="129684">
                <a:tc>
                  <a:txBody>
                    <a:bodyPr/>
                    <a:lstStyle/>
                    <a:p>
                      <a:pPr>
                        <a:lnSpc>
                          <a:spcPct val="115000"/>
                        </a:lnSpc>
                        <a:spcAft>
                          <a:spcPts val="0"/>
                        </a:spcAft>
                      </a:pPr>
                      <a:r>
                        <a:rPr lang="tr-TR" sz="1000">
                          <a:effectLst/>
                          <a:latin typeface="Arial" pitchFamily="34" charset="0"/>
                          <a:cs typeface="Arial" pitchFamily="34" charset="0"/>
                        </a:rPr>
                        <a:t>Au</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0,1</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4"/>
                  </a:ext>
                </a:extLst>
              </a:tr>
              <a:tr h="129684">
                <a:tc>
                  <a:txBody>
                    <a:bodyPr/>
                    <a:lstStyle/>
                    <a:p>
                      <a:pPr>
                        <a:lnSpc>
                          <a:spcPct val="115000"/>
                        </a:lnSpc>
                        <a:spcAft>
                          <a:spcPts val="0"/>
                        </a:spcAft>
                      </a:pPr>
                      <a:r>
                        <a:rPr lang="tr-TR" sz="1000">
                          <a:effectLst/>
                          <a:latin typeface="Arial" pitchFamily="34" charset="0"/>
                          <a:cs typeface="Arial" pitchFamily="34" charset="0"/>
                        </a:rPr>
                        <a:t>Sb</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0,1</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5"/>
                  </a:ext>
                </a:extLst>
              </a:tr>
              <a:tr h="129684">
                <a:tc>
                  <a:txBody>
                    <a:bodyPr/>
                    <a:lstStyle/>
                    <a:p>
                      <a:pPr>
                        <a:lnSpc>
                          <a:spcPct val="115000"/>
                        </a:lnSpc>
                        <a:spcAft>
                          <a:spcPts val="0"/>
                        </a:spcAft>
                      </a:pPr>
                      <a:r>
                        <a:rPr lang="tr-TR" sz="1000">
                          <a:effectLst/>
                          <a:latin typeface="Arial" pitchFamily="34" charset="0"/>
                          <a:cs typeface="Arial" pitchFamily="34" charset="0"/>
                        </a:rPr>
                        <a:t>Te</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0,1</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0,2</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6"/>
                  </a:ext>
                </a:extLst>
              </a:tr>
              <a:tr h="129684">
                <a:tc>
                  <a:txBody>
                    <a:bodyPr/>
                    <a:lstStyle/>
                    <a:p>
                      <a:pPr>
                        <a:lnSpc>
                          <a:spcPct val="115000"/>
                        </a:lnSpc>
                        <a:spcAft>
                          <a:spcPts val="0"/>
                        </a:spcAft>
                      </a:pPr>
                      <a:r>
                        <a:rPr lang="tr-TR" sz="1000">
                          <a:effectLst/>
                          <a:latin typeface="Arial" pitchFamily="34" charset="0"/>
                          <a:cs typeface="Arial" pitchFamily="34" charset="0"/>
                        </a:rPr>
                        <a:t>Li</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0,03</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2,0</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7"/>
                  </a:ext>
                </a:extLst>
              </a:tr>
              <a:tr h="129684">
                <a:tc>
                  <a:txBody>
                    <a:bodyPr/>
                    <a:lstStyle/>
                    <a:p>
                      <a:pPr>
                        <a:lnSpc>
                          <a:spcPct val="115000"/>
                        </a:lnSpc>
                        <a:spcAft>
                          <a:spcPts val="0"/>
                        </a:spcAft>
                      </a:pPr>
                      <a:r>
                        <a:rPr lang="tr-TR" sz="1000">
                          <a:effectLst/>
                          <a:latin typeface="Arial" pitchFamily="34" charset="0"/>
                          <a:cs typeface="Arial" pitchFamily="34" charset="0"/>
                        </a:rPr>
                        <a:t>Cs</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0,02</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8"/>
                  </a:ext>
                </a:extLst>
              </a:tr>
              <a:tr h="129684">
                <a:tc>
                  <a:txBody>
                    <a:bodyPr/>
                    <a:lstStyle/>
                    <a:p>
                      <a:pPr>
                        <a:lnSpc>
                          <a:spcPct val="115000"/>
                        </a:lnSpc>
                        <a:spcAft>
                          <a:spcPts val="0"/>
                        </a:spcAft>
                      </a:pPr>
                      <a:r>
                        <a:rPr lang="tr-TR" sz="1000">
                          <a:effectLst/>
                          <a:latin typeface="Arial" pitchFamily="34" charset="0"/>
                          <a:cs typeface="Arial" pitchFamily="34" charset="0"/>
                        </a:rPr>
                        <a:t>U</a:t>
                      </a:r>
                      <a:endParaRPr lang="tr-TR" sz="100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0,001</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29"/>
                  </a:ext>
                </a:extLst>
              </a:tr>
              <a:tr h="129684">
                <a:tc>
                  <a:txBody>
                    <a:bodyPr/>
                    <a:lstStyle/>
                    <a:p>
                      <a:pPr>
                        <a:lnSpc>
                          <a:spcPct val="115000"/>
                        </a:lnSpc>
                        <a:spcAft>
                          <a:spcPts val="0"/>
                        </a:spcAft>
                      </a:pPr>
                      <a:r>
                        <a:rPr lang="tr-TR" sz="1000" dirty="0" err="1">
                          <a:effectLst/>
                          <a:latin typeface="Arial" pitchFamily="34" charset="0"/>
                          <a:cs typeface="Arial" pitchFamily="34" charset="0"/>
                        </a:rPr>
                        <a:t>Bi</a:t>
                      </a:r>
                      <a:endParaRPr lang="tr-TR" sz="1000" dirty="0">
                        <a:effectLst/>
                        <a:latin typeface="Arial" pitchFamily="34" charset="0"/>
                        <a:ea typeface="Calibri"/>
                        <a:cs typeface="Arial" pitchFamily="34" charset="0"/>
                      </a:endParaRPr>
                    </a:p>
                  </a:txBody>
                  <a:tcPr marL="50746" marR="50746" marT="0" marB="0">
                    <a:solidFill>
                      <a:srgbClr val="002060"/>
                    </a:solidFill>
                  </a:tcPr>
                </a:tc>
                <a:tc>
                  <a:txBody>
                    <a:bodyPr/>
                    <a:lstStyle/>
                    <a:p>
                      <a:pPr algn="ctr">
                        <a:lnSpc>
                          <a:spcPct val="115000"/>
                        </a:lnSpc>
                        <a:spcAft>
                          <a:spcPts val="0"/>
                        </a:spcAft>
                      </a:pPr>
                      <a:r>
                        <a:rPr lang="tr-TR" sz="1000">
                          <a:effectLst/>
                          <a:latin typeface="Arial" pitchFamily="34" charset="0"/>
                          <a:cs typeface="Arial" pitchFamily="34" charset="0"/>
                        </a:rPr>
                        <a:t>0,0004</a:t>
                      </a:r>
                      <a:endParaRPr lang="tr-TR" sz="1000">
                        <a:effectLst/>
                        <a:latin typeface="Arial" pitchFamily="34" charset="0"/>
                        <a:ea typeface="Calibri"/>
                        <a:cs typeface="Arial" pitchFamily="34" charset="0"/>
                      </a:endParaRPr>
                    </a:p>
                  </a:txBody>
                  <a:tcPr marL="50746" marR="50746" marT="0" marB="0"/>
                </a:tc>
                <a:tc>
                  <a:txBody>
                    <a:bodyPr/>
                    <a:lstStyle/>
                    <a:p>
                      <a:pPr algn="ctr">
                        <a:lnSpc>
                          <a:spcPct val="115000"/>
                        </a:lnSpc>
                        <a:spcAft>
                          <a:spcPts val="0"/>
                        </a:spcAft>
                      </a:pPr>
                      <a:r>
                        <a:rPr lang="tr-TR" sz="1000" dirty="0">
                          <a:effectLst/>
                          <a:latin typeface="Arial" pitchFamily="34" charset="0"/>
                          <a:cs typeface="Arial" pitchFamily="34" charset="0"/>
                        </a:rPr>
                        <a:t> </a:t>
                      </a:r>
                      <a:endParaRPr lang="tr-TR" sz="1000" dirty="0">
                        <a:effectLst/>
                        <a:latin typeface="Arial" pitchFamily="34" charset="0"/>
                        <a:ea typeface="Calibri"/>
                        <a:cs typeface="Arial" pitchFamily="34" charset="0"/>
                      </a:endParaRPr>
                    </a:p>
                  </a:txBody>
                  <a:tcPr marL="50746" marR="50746" marT="0" marB="0"/>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69414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952625" y="357187"/>
            <a:ext cx="8286750" cy="928688"/>
          </a:xfrm>
          <a:ln w="38100">
            <a:solidFill>
              <a:schemeClr val="tx1"/>
            </a:solidFill>
          </a:ln>
        </p:spPr>
        <p:txBody>
          <a:bodyPr>
            <a:normAutofit/>
          </a:bodyPr>
          <a:lstStyle/>
          <a:p>
            <a:r>
              <a:rPr lang="en-US" altLang="en-US" sz="5063" b="1"/>
              <a:t>Iron</a:t>
            </a:r>
          </a:p>
        </p:txBody>
      </p:sp>
      <p:graphicFrame>
        <p:nvGraphicFramePr>
          <p:cNvPr id="4" name="Table 3"/>
          <p:cNvGraphicFramePr>
            <a:graphicFrameLocks noGrp="1"/>
          </p:cNvGraphicFramePr>
          <p:nvPr>
            <p:extLst>
              <p:ext uri="{D42A27DB-BD31-4B8C-83A1-F6EECF244321}">
                <p14:modId xmlns:p14="http://schemas.microsoft.com/office/powerpoint/2010/main" val="1985884103"/>
              </p:ext>
            </p:extLst>
          </p:nvPr>
        </p:nvGraphicFramePr>
        <p:xfrm>
          <a:off x="2024063" y="1714501"/>
          <a:ext cx="4714875" cy="4786312"/>
        </p:xfrm>
        <a:graphic>
          <a:graphicData uri="http://schemas.openxmlformats.org/drawingml/2006/table">
            <a:tbl>
              <a:tblPr firstRow="1" bandRow="1">
                <a:tableStyleId>{5C22544A-7EE6-4342-B048-85BDC9FD1C3A}</a:tableStyleId>
              </a:tblPr>
              <a:tblGrid>
                <a:gridCol w="1778656">
                  <a:extLst>
                    <a:ext uri="{9D8B030D-6E8A-4147-A177-3AD203B41FA5}">
                      <a16:colId xmlns:a16="http://schemas.microsoft.com/office/drawing/2014/main" val="20000"/>
                    </a:ext>
                  </a:extLst>
                </a:gridCol>
                <a:gridCol w="2936219">
                  <a:extLst>
                    <a:ext uri="{9D8B030D-6E8A-4147-A177-3AD203B41FA5}">
                      <a16:colId xmlns:a16="http://schemas.microsoft.com/office/drawing/2014/main" val="20001"/>
                    </a:ext>
                  </a:extLst>
                </a:gridCol>
              </a:tblGrid>
              <a:tr h="1384823">
                <a:tc>
                  <a:txBody>
                    <a:bodyPr/>
                    <a:lstStyle/>
                    <a:p>
                      <a:r>
                        <a:rPr lang="en-US" sz="2100" b="1" dirty="0">
                          <a:solidFill>
                            <a:schemeClr val="tx1"/>
                          </a:solidFill>
                        </a:rPr>
                        <a:t>Function:</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rgbClr val="C00000"/>
                          </a:solidFill>
                        </a:rPr>
                        <a:t>Helps make red blood</a:t>
                      </a:r>
                      <a:r>
                        <a:rPr lang="en-US" sz="2100" b="1" baseline="0" dirty="0">
                          <a:solidFill>
                            <a:srgbClr val="C00000"/>
                          </a:solidFill>
                        </a:rPr>
                        <a:t> cells, h</a:t>
                      </a:r>
                      <a:r>
                        <a:rPr lang="en-US" sz="2100" b="1" dirty="0">
                          <a:solidFill>
                            <a:srgbClr val="C00000"/>
                          </a:solidFill>
                        </a:rPr>
                        <a:t>elps muscles store and use oxygen</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60716">
                <a:tc>
                  <a:txBody>
                    <a:bodyPr/>
                    <a:lstStyle/>
                    <a:p>
                      <a:r>
                        <a:rPr lang="en-US" sz="2100" b="1" dirty="0">
                          <a:solidFill>
                            <a:schemeClr val="tx1"/>
                          </a:solidFill>
                        </a:rPr>
                        <a:t>Food Source:</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Animal products</a:t>
                      </a:r>
                      <a:r>
                        <a:rPr lang="en-US" sz="2100" b="1" baseline="0" dirty="0">
                          <a:solidFill>
                            <a:schemeClr val="tx1"/>
                          </a:solidFill>
                        </a:rPr>
                        <a:t>, meat, dark green leafy vegetables</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69210">
                <a:tc>
                  <a:txBody>
                    <a:bodyPr/>
                    <a:lstStyle/>
                    <a:p>
                      <a:r>
                        <a:rPr lang="en-US" sz="2100" b="1" dirty="0">
                          <a:solidFill>
                            <a:schemeClr val="tx1"/>
                          </a:solidFill>
                        </a:rPr>
                        <a:t>Deficiency:</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Anemia</a:t>
                      </a:r>
                    </a:p>
                    <a:p>
                      <a:r>
                        <a:rPr lang="en-US" sz="1700" b="1" dirty="0">
                          <a:solidFill>
                            <a:schemeClr val="tx1"/>
                          </a:solidFill>
                        </a:rPr>
                        <a:t>(Low red blood cell formation)</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71563">
                <a:tc>
                  <a:txBody>
                    <a:bodyPr/>
                    <a:lstStyle/>
                    <a:p>
                      <a:r>
                        <a:rPr lang="en-US" sz="2100" b="1" dirty="0">
                          <a:solidFill>
                            <a:schemeClr val="tx1"/>
                          </a:solidFill>
                        </a:rPr>
                        <a:t>Toxicity:</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Heart disease, elevated LDLs</a:t>
                      </a:r>
                    </a:p>
                  </a:txBody>
                  <a:tcPr marL="85725" marR="85725" marT="42865" marB="428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59408" name="Picture 4" descr="http://photos2.fotosearch.com/bthumb/CSP/CSP156/k1564224.jpg"/>
          <p:cNvPicPr>
            <a:picLocks noChangeAspect="1" noChangeArrowheads="1"/>
          </p:cNvPicPr>
          <p:nvPr/>
        </p:nvPicPr>
        <p:blipFill>
          <a:blip r:embed="rId2"/>
          <a:srcRect t="22903"/>
          <a:stretch>
            <a:fillRect/>
          </a:stretch>
        </p:blipFill>
        <p:spPr bwMode="auto">
          <a:xfrm>
            <a:off x="6738938" y="1928813"/>
            <a:ext cx="3623965" cy="3571875"/>
          </a:xfrm>
          <a:prstGeom prst="rect">
            <a:avLst/>
          </a:prstGeom>
          <a:noFill/>
          <a:ln w="9525">
            <a:solidFill>
              <a:schemeClr val="bg1"/>
            </a:solidFill>
            <a:miter lim="800000"/>
            <a:headEnd/>
            <a:tailEnd/>
          </a:ln>
        </p:spPr>
      </p:pic>
      <p:sp>
        <p:nvSpPr>
          <p:cNvPr id="2" name="Slayt Numarası Yer Tutucusu 1">
            <a:extLst>
              <a:ext uri="{FF2B5EF4-FFF2-40B4-BE49-F238E27FC236}">
                <a16:creationId xmlns:a16="http://schemas.microsoft.com/office/drawing/2014/main" id="{9012E6B9-E7E3-49FF-B756-213F6D0997A7}"/>
              </a:ext>
            </a:extLst>
          </p:cNvPr>
          <p:cNvSpPr>
            <a:spLocks noGrp="1"/>
          </p:cNvSpPr>
          <p:nvPr>
            <p:ph type="sldNum" sz="quarter" idx="12"/>
          </p:nvPr>
        </p:nvSpPr>
        <p:spPr/>
        <p:txBody>
          <a:bodyPr/>
          <a:lstStyle/>
          <a:p>
            <a:fld id="{FE004D28-0021-48BA-B1E5-16BA29B5025D}" type="slidenum">
              <a:rPr lang="tr-TR" smtClean="0"/>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881188" y="214313"/>
            <a:ext cx="8429625" cy="857250"/>
          </a:xfrm>
          <a:ln w="38100">
            <a:solidFill>
              <a:schemeClr val="tx1"/>
            </a:solidFill>
          </a:ln>
        </p:spPr>
        <p:txBody>
          <a:bodyPr>
            <a:noAutofit/>
          </a:bodyPr>
          <a:lstStyle/>
          <a:p>
            <a:pPr algn="ctr"/>
            <a:r>
              <a:rPr lang="en-US" altLang="en-US" sz="5625" b="1"/>
              <a:t>Electrolytes</a:t>
            </a:r>
          </a:p>
        </p:txBody>
      </p:sp>
      <p:sp>
        <p:nvSpPr>
          <p:cNvPr id="66562" name="Content Placeholder 2"/>
          <p:cNvSpPr>
            <a:spLocks noGrp="1"/>
          </p:cNvSpPr>
          <p:nvPr>
            <p:ph idx="1"/>
          </p:nvPr>
        </p:nvSpPr>
        <p:spPr>
          <a:xfrm>
            <a:off x="1738313" y="1154906"/>
            <a:ext cx="8715375" cy="1428750"/>
          </a:xfrm>
        </p:spPr>
        <p:txBody>
          <a:bodyPr/>
          <a:lstStyle/>
          <a:p>
            <a:r>
              <a:rPr lang="en-US" altLang="en-US" sz="2813" i="1" dirty="0"/>
              <a:t>Electrolytes</a:t>
            </a:r>
            <a:r>
              <a:rPr lang="en-US" altLang="en-US" sz="2813" dirty="0"/>
              <a:t> helps maintain fluid balance in the body</a:t>
            </a:r>
          </a:p>
        </p:txBody>
      </p:sp>
      <p:sp>
        <p:nvSpPr>
          <p:cNvPr id="66563" name="TextBox 21"/>
          <p:cNvSpPr txBox="1">
            <a:spLocks noChangeArrowheads="1"/>
          </p:cNvSpPr>
          <p:nvPr/>
        </p:nvSpPr>
        <p:spPr bwMode="auto">
          <a:xfrm>
            <a:off x="4336040" y="3929062"/>
            <a:ext cx="3571875" cy="1606978"/>
          </a:xfrm>
          <a:prstGeom prst="rect">
            <a:avLst/>
          </a:prstGeom>
          <a:noFill/>
          <a:ln w="9525">
            <a:noFill/>
            <a:miter lim="800000"/>
            <a:headEnd/>
            <a:tailEnd/>
          </a:ln>
        </p:spPr>
        <p:txBody>
          <a:bodyPr>
            <a:spAutoFit/>
          </a:bodyPr>
          <a:lstStyle/>
          <a:p>
            <a:pPr algn="ctr" eaLnBrk="0" hangingPunct="0"/>
            <a:r>
              <a:rPr lang="en-US" altLang="en-US" sz="3281" b="1" dirty="0">
                <a:cs typeface="ＭＳ Ｐゴシック"/>
              </a:rPr>
              <a:t>Sodium</a:t>
            </a:r>
          </a:p>
          <a:p>
            <a:pPr algn="ctr" eaLnBrk="0" hangingPunct="0"/>
            <a:r>
              <a:rPr lang="en-US" altLang="en-US" sz="3281" b="1" dirty="0">
                <a:cs typeface="ＭＳ Ｐゴシック"/>
              </a:rPr>
              <a:t>&amp;</a:t>
            </a:r>
          </a:p>
          <a:p>
            <a:pPr algn="ctr" eaLnBrk="0" hangingPunct="0"/>
            <a:r>
              <a:rPr lang="en-US" altLang="en-US" sz="3281" b="1" dirty="0">
                <a:cs typeface="ＭＳ Ｐゴシック"/>
              </a:rPr>
              <a:t>Potassium</a:t>
            </a:r>
          </a:p>
        </p:txBody>
      </p:sp>
      <p:sp>
        <p:nvSpPr>
          <p:cNvPr id="66564" name="TextBox 22"/>
          <p:cNvSpPr txBox="1">
            <a:spLocks noChangeArrowheads="1"/>
          </p:cNvSpPr>
          <p:nvPr/>
        </p:nvSpPr>
        <p:spPr bwMode="auto">
          <a:xfrm>
            <a:off x="4950024" y="1857375"/>
            <a:ext cx="2291953" cy="525208"/>
          </a:xfrm>
          <a:prstGeom prst="rect">
            <a:avLst/>
          </a:prstGeom>
          <a:solidFill>
            <a:schemeClr val="accent2">
              <a:lumMod val="75000"/>
            </a:schemeClr>
          </a:solidFill>
          <a:ln w="9525">
            <a:solidFill>
              <a:schemeClr val="bg1"/>
            </a:solidFill>
            <a:miter lim="800000"/>
            <a:headEnd/>
            <a:tailEnd/>
          </a:ln>
        </p:spPr>
        <p:txBody>
          <a:bodyPr>
            <a:spAutoFit/>
          </a:bodyPr>
          <a:lstStyle/>
          <a:p>
            <a:pPr algn="ctr" eaLnBrk="0" hangingPunct="0"/>
            <a:r>
              <a:rPr lang="en-US" altLang="en-US" sz="2813" b="1" dirty="0">
                <a:solidFill>
                  <a:schemeClr val="bg1"/>
                </a:solidFill>
                <a:cs typeface="ＭＳ Ｐゴシック"/>
              </a:rPr>
              <a:t>Electrolytes</a:t>
            </a:r>
          </a:p>
        </p:txBody>
      </p:sp>
      <p:sp>
        <p:nvSpPr>
          <p:cNvPr id="6" name="Teardrop 5"/>
          <p:cNvSpPr/>
          <p:nvPr/>
        </p:nvSpPr>
        <p:spPr bwMode="auto">
          <a:xfrm rot="18963985">
            <a:off x="4611340" y="3391510"/>
            <a:ext cx="2986423" cy="3075063"/>
          </a:xfrm>
          <a:prstGeom prst="teardrop">
            <a:avLst>
              <a:gd name="adj" fmla="val 115169"/>
            </a:avLst>
          </a:prstGeom>
          <a:noFill/>
          <a:ln w="76200" cap="flat" cmpd="sng" algn="ctr">
            <a:solidFill>
              <a:schemeClr val="bg1"/>
            </a:solidFill>
            <a:prstDash val="solid"/>
            <a:round/>
            <a:headEnd type="none" w="med" len="med"/>
            <a:tailEnd type="none" w="med" len="med"/>
          </a:ln>
          <a:effectLst/>
        </p:spPr>
        <p:txBody>
          <a:bodyPr/>
          <a:lstStyle/>
          <a:p>
            <a:pPr eaLnBrk="0" hangingPunct="0">
              <a:defRPr/>
            </a:pPr>
            <a:endParaRPr lang="en-US" sz="1688">
              <a:ea typeface="ＭＳ Ｐゴシック" pitchFamily="1" charset="-128"/>
            </a:endParaRPr>
          </a:p>
        </p:txBody>
      </p:sp>
      <p:sp>
        <p:nvSpPr>
          <p:cNvPr id="2" name="Slayt Numarası Yer Tutucusu 1">
            <a:extLst>
              <a:ext uri="{FF2B5EF4-FFF2-40B4-BE49-F238E27FC236}">
                <a16:creationId xmlns:a16="http://schemas.microsoft.com/office/drawing/2014/main" id="{3D9B72BE-C83A-4FEA-8375-6B3B447C1473}"/>
              </a:ext>
            </a:extLst>
          </p:cNvPr>
          <p:cNvSpPr>
            <a:spLocks noGrp="1"/>
          </p:cNvSpPr>
          <p:nvPr>
            <p:ph type="sldNum" sz="quarter" idx="12"/>
          </p:nvPr>
        </p:nvSpPr>
        <p:spPr/>
        <p:txBody>
          <a:bodyPr/>
          <a:lstStyle/>
          <a:p>
            <a:fld id="{FE004D28-0021-48BA-B1E5-16BA29B5025D}" type="slidenum">
              <a:rPr lang="tr-TR" smtClean="0"/>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8083" y="79148"/>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Sodium</a:t>
            </a:r>
          </a:p>
        </p:txBody>
      </p:sp>
      <p:sp>
        <p:nvSpPr>
          <p:cNvPr id="6" name="TextBox 5"/>
          <p:cNvSpPr txBox="1"/>
          <p:nvPr/>
        </p:nvSpPr>
        <p:spPr>
          <a:xfrm>
            <a:off x="2179374" y="800555"/>
            <a:ext cx="9480814" cy="4647426"/>
          </a:xfrm>
          <a:prstGeom prst="rect">
            <a:avLst/>
          </a:prstGeom>
          <a:noFill/>
        </p:spPr>
        <p:txBody>
          <a:bodyPr wrap="square" rtlCol="0">
            <a:spAutoFit/>
          </a:bodyPr>
          <a:lstStyle/>
          <a:p>
            <a:pPr algn="l"/>
            <a:r>
              <a:rPr lang="en-GB" sz="2000" dirty="0">
                <a:latin typeface="Rockwell" panose="02060603020205020403" pitchFamily="18" charset="0"/>
                <a:cs typeface="Arial" panose="020B0604020202020204" pitchFamily="34" charset="0"/>
              </a:rPr>
              <a:t>Sodium is a component of </a:t>
            </a:r>
            <a:r>
              <a:rPr lang="tr-TR" sz="2000" dirty="0" err="1">
                <a:latin typeface="Rockwell" panose="02060603020205020403" pitchFamily="18" charset="0"/>
                <a:cs typeface="Arial" panose="020B0604020202020204" pitchFamily="34" charset="0"/>
              </a:rPr>
              <a:t>table</a:t>
            </a:r>
            <a:r>
              <a:rPr lang="tr-TR" sz="2000" dirty="0">
                <a:latin typeface="Rockwell" panose="02060603020205020403" pitchFamily="18" charset="0"/>
                <a:cs typeface="Arial" panose="020B0604020202020204" pitchFamily="34" charset="0"/>
              </a:rPr>
              <a:t> </a:t>
            </a:r>
            <a:r>
              <a:rPr lang="en-GB" sz="2000" dirty="0">
                <a:latin typeface="Rockwell" panose="02060603020205020403" pitchFamily="18" charset="0"/>
                <a:cs typeface="Arial" panose="020B0604020202020204" pitchFamily="34" charset="0"/>
              </a:rPr>
              <a:t>salt, also known as sodium chloride (NaCl).</a:t>
            </a:r>
            <a:r>
              <a:rPr lang="tr-TR" sz="2000" dirty="0">
                <a:latin typeface="Rockwell" panose="02060603020205020403" pitchFamily="18" charset="0"/>
                <a:cs typeface="Arial" panose="020B0604020202020204" pitchFamily="34" charset="0"/>
              </a:rPr>
              <a:t> </a:t>
            </a:r>
            <a:r>
              <a:rPr lang="en-US" sz="2000" b="0" i="0" dirty="0">
                <a:solidFill>
                  <a:srgbClr val="202124"/>
                </a:solidFill>
                <a:effectLst/>
                <a:latin typeface="arial" panose="020B0604020202020204" pitchFamily="34" charset="0"/>
              </a:rPr>
              <a:t>The mass </a:t>
            </a:r>
            <a:r>
              <a:rPr lang="en-US" sz="2000" b="1" i="0" dirty="0">
                <a:solidFill>
                  <a:srgbClr val="202124"/>
                </a:solidFill>
                <a:effectLst/>
                <a:latin typeface="arial" panose="020B0604020202020204" pitchFamily="34" charset="0"/>
              </a:rPr>
              <a:t>percent</a:t>
            </a:r>
            <a:r>
              <a:rPr lang="en-US" sz="2000" b="0" i="0" dirty="0">
                <a:solidFill>
                  <a:srgbClr val="202124"/>
                </a:solidFill>
                <a:effectLst/>
                <a:latin typeface="arial" panose="020B0604020202020204" pitchFamily="34" charset="0"/>
              </a:rPr>
              <a:t> composition of </a:t>
            </a:r>
            <a:r>
              <a:rPr lang="en-US" sz="2000" b="1" i="0" dirty="0">
                <a:solidFill>
                  <a:srgbClr val="202124"/>
                </a:solidFill>
                <a:effectLst/>
                <a:latin typeface="arial" panose="020B0604020202020204" pitchFamily="34" charset="0"/>
              </a:rPr>
              <a:t>sodium in sodium chloride</a:t>
            </a:r>
            <a:r>
              <a:rPr lang="en-US" sz="2000" b="0" i="0" dirty="0">
                <a:solidFill>
                  <a:srgbClr val="202124"/>
                </a:solidFill>
                <a:effectLst/>
                <a:latin typeface="arial" panose="020B0604020202020204" pitchFamily="34" charset="0"/>
              </a:rPr>
              <a:t> is 39%.</a:t>
            </a:r>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To convert sodium to salt, multiply by 2.5:</a:t>
            </a:r>
          </a:p>
          <a:p>
            <a:r>
              <a:rPr lang="en-GB" sz="2000" dirty="0">
                <a:latin typeface="Rockwell" panose="02060603020205020403" pitchFamily="18" charset="0"/>
                <a:cs typeface="Arial" panose="020B0604020202020204" pitchFamily="34" charset="0"/>
              </a:rPr>
              <a:t>Amount of salt = Amount of sodium x 2.5</a:t>
            </a:r>
          </a:p>
          <a:p>
            <a:endParaRPr lang="en-GB" sz="2000" dirty="0">
              <a:latin typeface="Rockwell" panose="02060603020205020403" pitchFamily="18" charset="0"/>
              <a:cs typeface="Arial" panose="020B0604020202020204" pitchFamily="34" charset="0"/>
            </a:endParaRPr>
          </a:p>
          <a:p>
            <a:r>
              <a:rPr lang="en-GB" sz="2000" b="1" dirty="0">
                <a:solidFill>
                  <a:srgbClr val="C00000"/>
                </a:solidFill>
                <a:latin typeface="Rockwell" panose="02060603020205020403" pitchFamily="18" charset="0"/>
                <a:cs typeface="Arial" panose="020B0604020202020204" pitchFamily="34" charset="0"/>
              </a:rPr>
              <a:t>Functions</a:t>
            </a:r>
            <a:r>
              <a:rPr lang="en-GB" sz="2000" dirty="0">
                <a:latin typeface="Rockwell" panose="02060603020205020403" pitchFamily="18" charset="0"/>
                <a:cs typeface="Arial" panose="020B0604020202020204" pitchFamily="34" charset="0"/>
              </a:rPr>
              <a:t>:</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Regulating body water content </a:t>
            </a:r>
            <a:r>
              <a:rPr lang="tr-TR" sz="2000" dirty="0">
                <a:latin typeface="Rockwell" panose="02060603020205020403" pitchFamily="18" charset="0"/>
                <a:cs typeface="Arial" panose="020B0604020202020204" pitchFamily="34" charset="0"/>
              </a:rPr>
              <a:t>(</a:t>
            </a:r>
            <a:r>
              <a:rPr lang="en-US" altLang="tr-TR" sz="2000" dirty="0"/>
              <a:t>Helps maintain fluid balance</a:t>
            </a:r>
            <a:r>
              <a:rPr lang="tr-TR" altLang="tr-TR" sz="2000" dirty="0"/>
              <a:t>) </a:t>
            </a:r>
            <a:r>
              <a:rPr lang="en-GB" sz="2000" dirty="0">
                <a:latin typeface="Rockwell" panose="02060603020205020403" pitchFamily="18" charset="0"/>
                <a:cs typeface="Arial" panose="020B0604020202020204" pitchFamily="34" charset="0"/>
              </a:rPr>
              <a:t>and electrolyte balance;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The absorption of certain nutrients and water from the gut.</a:t>
            </a:r>
            <a:endParaRPr lang="tr-TR"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US" altLang="tr-TR" sz="1800" dirty="0"/>
              <a:t>Helps transmit nerve impulses</a:t>
            </a:r>
            <a:endParaRPr lang="tr-TR" altLang="tr-TR" sz="1800" dirty="0"/>
          </a:p>
          <a:p>
            <a:pPr marL="342900" indent="-342900">
              <a:buFont typeface="Arial" panose="020B0604020202020204" pitchFamily="34" charset="0"/>
              <a:buChar char="•"/>
            </a:pPr>
            <a:r>
              <a:rPr lang="en-US" altLang="tr-TR" sz="1800" dirty="0"/>
              <a:t>Influences contraction and relaxation of muscles</a:t>
            </a:r>
          </a:p>
          <a:p>
            <a:pPr marL="342900" indent="-342900">
              <a:buFont typeface="Arial" panose="020B0604020202020204" pitchFamily="34" charset="0"/>
              <a:buChar char="•"/>
            </a:pPr>
            <a:endParaRPr lang="en-GB" sz="2000" dirty="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Sodium levels are under homeostatic control, regulated by the kidneys.</a:t>
            </a:r>
          </a:p>
          <a:p>
            <a:r>
              <a:rPr lang="en-GB" sz="2000" dirty="0">
                <a:latin typeface="Rockwell" panose="02060603020205020403" pitchFamily="18" charset="0"/>
                <a:cs typeface="Arial" panose="020B0604020202020204" pitchFamily="34" charset="0"/>
              </a:rPr>
              <a:t>When supply is excessive, sodium is excreted in urine.</a:t>
            </a:r>
          </a:p>
        </p:txBody>
      </p:sp>
      <p:pic>
        <p:nvPicPr>
          <p:cNvPr id="25602" name="Picture 2" descr="S:\Shared\BNF Photographs\iStock Photo Images\Foods and drinks\Misc\S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8628" y="5167790"/>
            <a:ext cx="2138613" cy="141962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0F58814F-FE04-4B2F-BA93-2ABFBB95EC3D}"/>
              </a:ext>
            </a:extLst>
          </p:cNvPr>
          <p:cNvSpPr>
            <a:spLocks noGrp="1"/>
          </p:cNvSpPr>
          <p:nvPr>
            <p:ph type="sldNum" sz="quarter" idx="12"/>
          </p:nvPr>
        </p:nvSpPr>
        <p:spPr/>
        <p:txBody>
          <a:bodyPr/>
          <a:lstStyle/>
          <a:p>
            <a:fld id="{FE004D28-0021-48BA-B1E5-16BA29B5025D}" type="slidenum">
              <a:rPr lang="tr-TR" smtClean="0"/>
              <a:t>32</a:t>
            </a:fld>
            <a:endParaRPr lang="tr-TR"/>
          </a:p>
        </p:txBody>
      </p:sp>
    </p:spTree>
    <p:extLst>
      <p:ext uri="{BB962C8B-B14F-4D97-AF65-F5344CB8AC3E}">
        <p14:creationId xmlns:p14="http://schemas.microsoft.com/office/powerpoint/2010/main" val="3164822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3C74-19DF-43FC-BADD-B244A2371DDE}"/>
              </a:ext>
            </a:extLst>
          </p:cNvPr>
          <p:cNvSpPr>
            <a:spLocks noGrp="1"/>
          </p:cNvSpPr>
          <p:nvPr>
            <p:ph type="title"/>
          </p:nvPr>
        </p:nvSpPr>
        <p:spPr/>
        <p:txBody>
          <a:bodyPr/>
          <a:lstStyle/>
          <a:p>
            <a:pPr>
              <a:defRPr/>
            </a:pPr>
            <a:r>
              <a:rPr lang="en-US" dirty="0">
                <a:solidFill>
                  <a:schemeClr val="tx2">
                    <a:satMod val="130000"/>
                  </a:schemeClr>
                </a:solidFill>
              </a:rPr>
              <a:t>Sodium &amp; Health</a:t>
            </a:r>
          </a:p>
        </p:txBody>
      </p:sp>
      <p:sp>
        <p:nvSpPr>
          <p:cNvPr id="32771" name="Content Placeholder 2">
            <a:extLst>
              <a:ext uri="{FF2B5EF4-FFF2-40B4-BE49-F238E27FC236}">
                <a16:creationId xmlns:a16="http://schemas.microsoft.com/office/drawing/2014/main" id="{99F14B7F-5270-491F-8356-D4722FB4B044}"/>
              </a:ext>
            </a:extLst>
          </p:cNvPr>
          <p:cNvSpPr>
            <a:spLocks noGrp="1"/>
          </p:cNvSpPr>
          <p:nvPr>
            <p:ph idx="1"/>
          </p:nvPr>
        </p:nvSpPr>
        <p:spPr>
          <a:xfrm>
            <a:off x="2701180" y="1540188"/>
            <a:ext cx="8915400" cy="4693701"/>
          </a:xfrm>
        </p:spPr>
        <p:txBody>
          <a:bodyPr>
            <a:normAutofit/>
          </a:bodyPr>
          <a:lstStyle/>
          <a:p>
            <a:pPr eaLnBrk="1" hangingPunct="1"/>
            <a:r>
              <a:rPr lang="en-US" altLang="tr-TR" dirty="0"/>
              <a:t>The human body requires about 500 mg of sodium per day, while the average American usually ingests between 2,300-6,900 mg each day.</a:t>
            </a:r>
          </a:p>
          <a:p>
            <a:pPr eaLnBrk="1" hangingPunct="1"/>
            <a:r>
              <a:rPr lang="en-US" altLang="tr-TR" dirty="0"/>
              <a:t> It is recommended to stay in a range of 1,500 to 2,400 mg / day.</a:t>
            </a:r>
          </a:p>
          <a:p>
            <a:r>
              <a:rPr lang="en-GB" sz="1800" b="1" dirty="0">
                <a:solidFill>
                  <a:srgbClr val="FF0000"/>
                </a:solidFill>
                <a:latin typeface="Rockwell" panose="02060603020205020403" pitchFamily="18" charset="0"/>
                <a:cs typeface="Arial" panose="020B0604020202020204" pitchFamily="34" charset="0"/>
              </a:rPr>
              <a:t>Sources:</a:t>
            </a:r>
          </a:p>
          <a:p>
            <a:r>
              <a:rPr lang="en-GB" sz="1800" dirty="0">
                <a:latin typeface="Rockwell" panose="02060603020205020403" pitchFamily="18" charset="0"/>
                <a:cs typeface="Arial" panose="020B0604020202020204" pitchFamily="34" charset="0"/>
              </a:rPr>
              <a:t>Most raw foods contain sodium chloride (NaCl) in small amounts, yet salt is commonly added to food during processing, preparation and serving. </a:t>
            </a:r>
            <a:endParaRPr lang="tr-TR" sz="1800" dirty="0">
              <a:latin typeface="Rockwell" panose="02060603020205020403" pitchFamily="18" charset="0"/>
              <a:cs typeface="Arial" panose="020B0604020202020204" pitchFamily="34" charset="0"/>
            </a:endParaRPr>
          </a:p>
          <a:p>
            <a:endParaRPr lang="tr-TR" dirty="0">
              <a:latin typeface="Rockwell" panose="02060603020205020403" pitchFamily="18" charset="0"/>
              <a:cs typeface="Arial" panose="020B0604020202020204" pitchFamily="34" charset="0"/>
            </a:endParaRPr>
          </a:p>
          <a:p>
            <a:endParaRPr lang="tr-TR" sz="1800" dirty="0">
              <a:latin typeface="Rockwell" panose="02060603020205020403" pitchFamily="18" charset="0"/>
              <a:cs typeface="Arial" panose="020B0604020202020204" pitchFamily="34" charset="0"/>
            </a:endParaRPr>
          </a:p>
          <a:p>
            <a:endParaRPr lang="en-GB" sz="1800" dirty="0">
              <a:latin typeface="Rockwell" panose="02060603020205020403" pitchFamily="18" charset="0"/>
              <a:cs typeface="Arial" panose="020B0604020202020204" pitchFamily="34" charset="0"/>
            </a:endParaRPr>
          </a:p>
          <a:p>
            <a:pPr eaLnBrk="1" hangingPunct="1"/>
            <a:r>
              <a:rPr lang="en-US" altLang="tr-TR" dirty="0"/>
              <a:t>Too much sodium</a:t>
            </a:r>
          </a:p>
          <a:p>
            <a:pPr lvl="1" eaLnBrk="1" hangingPunct="1"/>
            <a:r>
              <a:rPr lang="en-US" altLang="tr-TR" dirty="0"/>
              <a:t>Causes high blood pressure</a:t>
            </a:r>
          </a:p>
          <a:p>
            <a:pPr lvl="1" eaLnBrk="1" hangingPunct="1"/>
            <a:r>
              <a:rPr lang="en-US" altLang="tr-TR" dirty="0"/>
              <a:t>May lead to fluid retention</a:t>
            </a:r>
          </a:p>
        </p:txBody>
      </p:sp>
      <p:pic>
        <p:nvPicPr>
          <p:cNvPr id="32772" name="Picture 2" descr="C:\Documents and Settings\HP_Administrator\Local Settings\Temporary Internet Files\Content.IE5\KFQQYX29\MPj04230130000[1].jpg">
            <a:extLst>
              <a:ext uri="{FF2B5EF4-FFF2-40B4-BE49-F238E27FC236}">
                <a16:creationId xmlns:a16="http://schemas.microsoft.com/office/drawing/2014/main" id="{2EF6D857-8B2B-46CC-91F3-DBD047893BA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607661" y="4433889"/>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a:extLst>
              <a:ext uri="{FF2B5EF4-FFF2-40B4-BE49-F238E27FC236}">
                <a16:creationId xmlns:a16="http://schemas.microsoft.com/office/drawing/2014/main" id="{5BEAAE9B-6B86-45C9-908C-B55A3DA02166}"/>
              </a:ext>
            </a:extLst>
          </p:cNvPr>
          <p:cNvSpPr>
            <a:spLocks noGrp="1"/>
          </p:cNvSpPr>
          <p:nvPr>
            <p:ph type="sldNum" sz="quarter" idx="12"/>
          </p:nvPr>
        </p:nvSpPr>
        <p:spPr/>
        <p:txBody>
          <a:bodyPr/>
          <a:lstStyle/>
          <a:p>
            <a:fld id="{FE004D28-0021-48BA-B1E5-16BA29B5025D}" type="slidenum">
              <a:rPr lang="tr-TR" smtClean="0"/>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BE49-02E3-4BC8-B181-905C62053341}"/>
              </a:ext>
            </a:extLst>
          </p:cNvPr>
          <p:cNvSpPr>
            <a:spLocks noGrp="1"/>
          </p:cNvSpPr>
          <p:nvPr>
            <p:ph type="title"/>
          </p:nvPr>
        </p:nvSpPr>
        <p:spPr/>
        <p:txBody>
          <a:bodyPr/>
          <a:lstStyle/>
          <a:p>
            <a:pPr>
              <a:defRPr/>
            </a:pPr>
            <a:r>
              <a:rPr lang="en-US" dirty="0">
                <a:solidFill>
                  <a:schemeClr val="tx2">
                    <a:satMod val="130000"/>
                  </a:schemeClr>
                </a:solidFill>
              </a:rPr>
              <a:t>Where are you getting sodium?</a:t>
            </a:r>
          </a:p>
        </p:txBody>
      </p:sp>
      <p:pic>
        <p:nvPicPr>
          <p:cNvPr id="34819" name="Content Placeholder 3" descr="fn6_saltshaker.gif">
            <a:extLst>
              <a:ext uri="{FF2B5EF4-FFF2-40B4-BE49-F238E27FC236}">
                <a16:creationId xmlns:a16="http://schemas.microsoft.com/office/drawing/2014/main" id="{667B2A97-9D80-4961-BD21-9AD75655CDB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45899" y="1403127"/>
            <a:ext cx="4689475" cy="4830763"/>
          </a:xfrm>
        </p:spPr>
      </p:pic>
      <p:sp>
        <p:nvSpPr>
          <p:cNvPr id="34820" name="TextBox 4">
            <a:extLst>
              <a:ext uri="{FF2B5EF4-FFF2-40B4-BE49-F238E27FC236}">
                <a16:creationId xmlns:a16="http://schemas.microsoft.com/office/drawing/2014/main" id="{AD6C96DF-6F80-4098-B6B8-1568D05B3179}"/>
              </a:ext>
            </a:extLst>
          </p:cNvPr>
          <p:cNvSpPr txBox="1">
            <a:spLocks noChangeArrowheads="1"/>
          </p:cNvSpPr>
          <p:nvPr/>
        </p:nvSpPr>
        <p:spPr bwMode="auto">
          <a:xfrm>
            <a:off x="8709771" y="623389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sz="1000" dirty="0">
                <a:latin typeface="Gill Sans MT" panose="020B0502020104020203" pitchFamily="34" charset="0"/>
              </a:rPr>
              <a:t>www.mayoclinic.com</a:t>
            </a:r>
          </a:p>
        </p:txBody>
      </p:sp>
      <p:sp>
        <p:nvSpPr>
          <p:cNvPr id="3" name="Slayt Numarası Yer Tutucusu 2">
            <a:extLst>
              <a:ext uri="{FF2B5EF4-FFF2-40B4-BE49-F238E27FC236}">
                <a16:creationId xmlns:a16="http://schemas.microsoft.com/office/drawing/2014/main" id="{2925EA16-56AF-474D-BC98-8E800983EC23}"/>
              </a:ext>
            </a:extLst>
          </p:cNvPr>
          <p:cNvSpPr>
            <a:spLocks noGrp="1"/>
          </p:cNvSpPr>
          <p:nvPr>
            <p:ph type="sldNum" sz="quarter" idx="12"/>
          </p:nvPr>
        </p:nvSpPr>
        <p:spPr/>
        <p:txBody>
          <a:bodyPr/>
          <a:lstStyle/>
          <a:p>
            <a:fld id="{FE004D28-0021-48BA-B1E5-16BA29B5025D}" type="slidenum">
              <a:rPr lang="tr-TR" smtClean="0"/>
              <a:t>34</a:t>
            </a:fld>
            <a:endParaRPr lang="tr-TR"/>
          </a:p>
        </p:txBody>
      </p:sp>
      <p:sp>
        <p:nvSpPr>
          <p:cNvPr id="6" name="Content Placeholder 2">
            <a:extLst>
              <a:ext uri="{FF2B5EF4-FFF2-40B4-BE49-F238E27FC236}">
                <a16:creationId xmlns:a16="http://schemas.microsoft.com/office/drawing/2014/main" id="{09CA01AF-74F2-43F8-8152-89F43023957B}"/>
              </a:ext>
            </a:extLst>
          </p:cNvPr>
          <p:cNvSpPr txBox="1">
            <a:spLocks/>
          </p:cNvSpPr>
          <p:nvPr/>
        </p:nvSpPr>
        <p:spPr>
          <a:xfrm>
            <a:off x="2589212" y="213360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tr-TR"/>
              <a:t>On food labels:</a:t>
            </a:r>
          </a:p>
          <a:p>
            <a:pPr lvl="1"/>
            <a:r>
              <a:rPr lang="en-US" altLang="tr-TR"/>
              <a:t>Monosodium glutamate (MSG)</a:t>
            </a:r>
          </a:p>
          <a:p>
            <a:pPr lvl="1"/>
            <a:r>
              <a:rPr lang="en-US" altLang="tr-TR"/>
              <a:t>Baking soda</a:t>
            </a:r>
          </a:p>
          <a:p>
            <a:pPr lvl="1"/>
            <a:r>
              <a:rPr lang="en-US" altLang="tr-TR"/>
              <a:t>Baking powder</a:t>
            </a:r>
          </a:p>
          <a:p>
            <a:pPr lvl="1"/>
            <a:r>
              <a:rPr lang="en-US" altLang="tr-TR"/>
              <a:t>Disodium phosphate</a:t>
            </a:r>
          </a:p>
          <a:p>
            <a:pPr lvl="1"/>
            <a:r>
              <a:rPr lang="en-US" altLang="tr-TR"/>
              <a:t>Sodium alginate</a:t>
            </a:r>
          </a:p>
          <a:p>
            <a:pPr lvl="1"/>
            <a:r>
              <a:rPr lang="en-US" altLang="tr-TR"/>
              <a:t>Sodium nitrate or nitrite</a:t>
            </a:r>
            <a:endParaRPr lang="en-US" alt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AD16-F979-4D11-AF9C-B4AC946DFE99}"/>
              </a:ext>
            </a:extLst>
          </p:cNvPr>
          <p:cNvSpPr>
            <a:spLocks noGrp="1"/>
          </p:cNvSpPr>
          <p:nvPr>
            <p:ph type="title"/>
          </p:nvPr>
        </p:nvSpPr>
        <p:spPr/>
        <p:txBody>
          <a:bodyPr/>
          <a:lstStyle/>
          <a:p>
            <a:pPr>
              <a:defRPr/>
            </a:pPr>
            <a:r>
              <a:rPr lang="en-US" dirty="0">
                <a:solidFill>
                  <a:schemeClr val="tx2">
                    <a:satMod val="130000"/>
                  </a:schemeClr>
                </a:solidFill>
              </a:rPr>
              <a:t>Reducing sodium in your diet</a:t>
            </a:r>
          </a:p>
        </p:txBody>
      </p:sp>
      <p:sp>
        <p:nvSpPr>
          <p:cNvPr id="36867" name="Content Placeholder 2">
            <a:extLst>
              <a:ext uri="{FF2B5EF4-FFF2-40B4-BE49-F238E27FC236}">
                <a16:creationId xmlns:a16="http://schemas.microsoft.com/office/drawing/2014/main" id="{F7E7EEB5-1157-4BB9-9E8C-5833EEE6856F}"/>
              </a:ext>
            </a:extLst>
          </p:cNvPr>
          <p:cNvSpPr>
            <a:spLocks noGrp="1"/>
          </p:cNvSpPr>
          <p:nvPr>
            <p:ph idx="1"/>
          </p:nvPr>
        </p:nvSpPr>
        <p:spPr/>
        <p:txBody>
          <a:bodyPr/>
          <a:lstStyle/>
          <a:p>
            <a:pPr eaLnBrk="1" hangingPunct="1"/>
            <a:r>
              <a:rPr lang="en-US" altLang="tr-TR"/>
              <a:t>Eat more fresh foods</a:t>
            </a:r>
          </a:p>
          <a:p>
            <a:pPr eaLnBrk="1" hangingPunct="1"/>
            <a:r>
              <a:rPr lang="en-US" altLang="tr-TR"/>
              <a:t>Eat less processed foods</a:t>
            </a:r>
          </a:p>
          <a:p>
            <a:pPr eaLnBrk="1" hangingPunct="1"/>
            <a:r>
              <a:rPr lang="en-US" altLang="tr-TR"/>
              <a:t>Look for low-sodium products</a:t>
            </a:r>
          </a:p>
          <a:p>
            <a:pPr eaLnBrk="1" hangingPunct="1"/>
            <a:r>
              <a:rPr lang="en-US" altLang="tr-TR"/>
              <a:t>Limit the salt you add to foods</a:t>
            </a:r>
          </a:p>
          <a:p>
            <a:pPr eaLnBrk="1" hangingPunct="1"/>
            <a:r>
              <a:rPr lang="en-US" altLang="tr-TR"/>
              <a:t>Experiment with other seasonings</a:t>
            </a:r>
          </a:p>
          <a:p>
            <a:pPr eaLnBrk="1" hangingPunct="1"/>
            <a:r>
              <a:rPr lang="en-US" altLang="tr-TR"/>
              <a:t>Use salt substitutes with caution</a:t>
            </a:r>
          </a:p>
        </p:txBody>
      </p:sp>
      <p:pic>
        <p:nvPicPr>
          <p:cNvPr id="36868" name="Picture 2" descr="C:\Documents and Settings\HP_Administrator\Local Settings\Temporary Internet Files\Content.IE5\UDKTBY70\MPj04005920000[1].jpg">
            <a:extLst>
              <a:ext uri="{FF2B5EF4-FFF2-40B4-BE49-F238E27FC236}">
                <a16:creationId xmlns:a16="http://schemas.microsoft.com/office/drawing/2014/main" id="{2BEE9490-1DEB-4785-8BEF-B0363921C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653" y="1704391"/>
            <a:ext cx="3198844" cy="399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a:extLst>
              <a:ext uri="{FF2B5EF4-FFF2-40B4-BE49-F238E27FC236}">
                <a16:creationId xmlns:a16="http://schemas.microsoft.com/office/drawing/2014/main" id="{10362AE9-48A9-4106-91E2-390896E868B4}"/>
              </a:ext>
            </a:extLst>
          </p:cNvPr>
          <p:cNvSpPr>
            <a:spLocks noGrp="1"/>
          </p:cNvSpPr>
          <p:nvPr>
            <p:ph type="sldNum" sz="quarter" idx="12"/>
          </p:nvPr>
        </p:nvSpPr>
        <p:spPr/>
        <p:txBody>
          <a:bodyPr/>
          <a:lstStyle/>
          <a:p>
            <a:fld id="{FE004D28-0021-48BA-B1E5-16BA29B5025D}" type="slidenum">
              <a:rPr lang="tr-TR" smtClean="0"/>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0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Sodium</a:t>
            </a:r>
          </a:p>
        </p:txBody>
      </p:sp>
      <p:sp>
        <p:nvSpPr>
          <p:cNvPr id="6" name="TextBox 5"/>
          <p:cNvSpPr txBox="1"/>
          <p:nvPr/>
        </p:nvSpPr>
        <p:spPr>
          <a:xfrm>
            <a:off x="2617224" y="1690062"/>
            <a:ext cx="6104306" cy="2862322"/>
          </a:xfrm>
          <a:prstGeom prst="rect">
            <a:avLst/>
          </a:prstGeom>
          <a:noFill/>
        </p:spPr>
        <p:txBody>
          <a:bodyPr wrap="square" rtlCol="0">
            <a:spAutoFit/>
          </a:bodyPr>
          <a:lstStyle/>
          <a:p>
            <a:endParaRPr lang="en-GB" sz="2000" dirty="0">
              <a:latin typeface="Rockwell" panose="02060603020205020403" pitchFamily="18" charset="0"/>
              <a:cs typeface="Arial" panose="020B0604020202020204" pitchFamily="34" charset="0"/>
            </a:endParaRPr>
          </a:p>
          <a:p>
            <a:r>
              <a:rPr lang="en-GB" sz="2000" b="1" dirty="0">
                <a:solidFill>
                  <a:srgbClr val="FF0000"/>
                </a:solidFill>
                <a:latin typeface="Rockwell" panose="02060603020205020403" pitchFamily="18" charset="0"/>
                <a:cs typeface="Arial" panose="020B0604020202020204" pitchFamily="34" charset="0"/>
              </a:rPr>
              <a:t>Deficiency:</a:t>
            </a:r>
          </a:p>
          <a:p>
            <a:r>
              <a:rPr lang="en-GB" sz="2000" dirty="0">
                <a:latin typeface="Rockwell" panose="02060603020205020403" pitchFamily="18" charset="0"/>
                <a:cs typeface="Arial" panose="020B0604020202020204" pitchFamily="34" charset="0"/>
              </a:rPr>
              <a:t>As intakes of sodium are considered to be high, deficiency is unlikely to occur, however losses can occur in some circumstances: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Excess sweating</a:t>
            </a:r>
          </a:p>
          <a:p>
            <a:pPr marL="342900" indent="-342900">
              <a:buFont typeface="Arial" panose="020B0604020202020204" pitchFamily="34" charset="0"/>
              <a:buChar char="•"/>
            </a:pPr>
            <a:r>
              <a:rPr lang="en-GB" sz="2000" dirty="0" err="1">
                <a:latin typeface="Rockwell" panose="02060603020205020403" pitchFamily="18" charset="0"/>
                <a:cs typeface="Arial" panose="020B0604020202020204" pitchFamily="34" charset="0"/>
              </a:rPr>
              <a:t>Diarrhea</a:t>
            </a:r>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tr-TR" sz="2000" dirty="0" err="1">
                <a:latin typeface="Rockwell" panose="02060603020205020403" pitchFamily="18" charset="0"/>
                <a:cs typeface="Arial" panose="020B0604020202020204" pitchFamily="34" charset="0"/>
              </a:rPr>
              <a:t>Kidney</a:t>
            </a:r>
            <a:r>
              <a:rPr lang="en-GB" sz="2000" dirty="0">
                <a:latin typeface="Rockwell" panose="02060603020205020403" pitchFamily="18" charset="0"/>
                <a:cs typeface="Arial" panose="020B0604020202020204" pitchFamily="34" charset="0"/>
              </a:rPr>
              <a:t> failure</a:t>
            </a:r>
          </a:p>
          <a:p>
            <a:endParaRPr lang="en-GB" sz="2000" dirty="0">
              <a:latin typeface="Rockwell" panose="02060603020205020403" pitchFamily="18" charset="0"/>
              <a:cs typeface="Arial" panose="020B0604020202020204" pitchFamily="34" charset="0"/>
            </a:endParaRPr>
          </a:p>
        </p:txBody>
      </p:sp>
      <p:pic>
        <p:nvPicPr>
          <p:cNvPr id="266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966" t="18324" r="33359" b="8893"/>
          <a:stretch/>
        </p:blipFill>
        <p:spPr bwMode="auto">
          <a:xfrm>
            <a:off x="9574776" y="1386354"/>
            <a:ext cx="2125610" cy="396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a:extLst>
              <a:ext uri="{FF2B5EF4-FFF2-40B4-BE49-F238E27FC236}">
                <a16:creationId xmlns:a16="http://schemas.microsoft.com/office/drawing/2014/main" id="{0D0F9B1C-6E29-4E83-99A6-424E1B249D22}"/>
              </a:ext>
            </a:extLst>
          </p:cNvPr>
          <p:cNvSpPr>
            <a:spLocks noGrp="1"/>
          </p:cNvSpPr>
          <p:nvPr>
            <p:ph type="sldNum" sz="quarter" idx="12"/>
          </p:nvPr>
        </p:nvSpPr>
        <p:spPr/>
        <p:txBody>
          <a:bodyPr/>
          <a:lstStyle/>
          <a:p>
            <a:fld id="{FE004D28-0021-48BA-B1E5-16BA29B5025D}" type="slidenum">
              <a:rPr lang="tr-TR" smtClean="0"/>
              <a:t>36</a:t>
            </a:fld>
            <a:endParaRPr lang="tr-TR"/>
          </a:p>
        </p:txBody>
      </p:sp>
    </p:spTree>
    <p:extLst>
      <p:ext uri="{BB962C8B-B14F-4D97-AF65-F5344CB8AC3E}">
        <p14:creationId xmlns:p14="http://schemas.microsoft.com/office/powerpoint/2010/main" val="3605377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BAD8E6-0866-4B7A-BC88-EF5192B5384B}"/>
              </a:ext>
            </a:extLst>
          </p:cNvPr>
          <p:cNvSpPr>
            <a:spLocks noGrp="1"/>
          </p:cNvSpPr>
          <p:nvPr>
            <p:ph type="title"/>
          </p:nvPr>
        </p:nvSpPr>
        <p:spPr/>
        <p:txBody>
          <a:bodyPr/>
          <a:lstStyle/>
          <a:p>
            <a:r>
              <a:rPr lang="tr-TR" dirty="0" err="1"/>
              <a:t>Potassium</a:t>
            </a:r>
            <a:endParaRPr lang="tr-TR" dirty="0"/>
          </a:p>
        </p:txBody>
      </p:sp>
      <p:sp>
        <p:nvSpPr>
          <p:cNvPr id="3" name="İçerik Yer Tutucusu 2">
            <a:extLst>
              <a:ext uri="{FF2B5EF4-FFF2-40B4-BE49-F238E27FC236}">
                <a16:creationId xmlns:a16="http://schemas.microsoft.com/office/drawing/2014/main" id="{4E8A1B39-DE3B-49BB-82CC-BFA3B6FABBD1}"/>
              </a:ext>
            </a:extLst>
          </p:cNvPr>
          <p:cNvSpPr>
            <a:spLocks noGrp="1"/>
          </p:cNvSpPr>
          <p:nvPr>
            <p:ph idx="1"/>
          </p:nvPr>
        </p:nvSpPr>
        <p:spPr/>
        <p:txBody>
          <a:bodyPr/>
          <a:lstStyle/>
          <a:p>
            <a:r>
              <a:rPr lang="en-US" sz="1800" dirty="0">
                <a:latin typeface="Arial" panose="020B0604020202020204" pitchFamily="34" charset="0"/>
                <a:cs typeface="Arial" panose="020B0604020202020204" pitchFamily="34" charset="0"/>
              </a:rPr>
              <a:t>It is found in the body at the level of 2 g / kg. </a:t>
            </a:r>
            <a:endParaRPr lang="tr-TR"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It regulates the intracellular osmotic pressure. </a:t>
            </a:r>
            <a:endParaRPr lang="tr-TR"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It plays a role in cell membrane transport, activation of some glycolytic and respiratory enzymes. </a:t>
            </a:r>
            <a:endParaRPr lang="tr-TR"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It is calculated that 2-5.9 g of potassium is taken per day with a normal diet. </a:t>
            </a:r>
            <a:endParaRPr lang="tr-TR"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No deficiency is encountered, except for a diet with a very poor potassium content. </a:t>
            </a:r>
            <a:endParaRPr lang="tr-TR"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main source is fruits and vegetables, and meat and grains are also important sources.</a:t>
            </a:r>
            <a:endParaRPr lang="tr-TR" dirty="0"/>
          </a:p>
        </p:txBody>
      </p:sp>
      <p:sp>
        <p:nvSpPr>
          <p:cNvPr id="4" name="Slayt Numarası Yer Tutucusu 3">
            <a:extLst>
              <a:ext uri="{FF2B5EF4-FFF2-40B4-BE49-F238E27FC236}">
                <a16:creationId xmlns:a16="http://schemas.microsoft.com/office/drawing/2014/main" id="{D8BA0B1A-7BC5-4B45-B755-8422DF787179}"/>
              </a:ext>
            </a:extLst>
          </p:cNvPr>
          <p:cNvSpPr>
            <a:spLocks noGrp="1"/>
          </p:cNvSpPr>
          <p:nvPr>
            <p:ph type="sldNum" sz="quarter" idx="12"/>
          </p:nvPr>
        </p:nvSpPr>
        <p:spPr/>
        <p:txBody>
          <a:bodyPr/>
          <a:lstStyle/>
          <a:p>
            <a:fld id="{FE004D28-0021-48BA-B1E5-16BA29B5025D}" type="slidenum">
              <a:rPr lang="tr-TR" smtClean="0"/>
              <a:t>37</a:t>
            </a:fld>
            <a:endParaRPr lang="tr-TR"/>
          </a:p>
        </p:txBody>
      </p:sp>
      <p:pic>
        <p:nvPicPr>
          <p:cNvPr id="1026" name="Picture 2" descr="12 Foods That are Rich in Potassium">
            <a:extLst>
              <a:ext uri="{FF2B5EF4-FFF2-40B4-BE49-F238E27FC236}">
                <a16:creationId xmlns:a16="http://schemas.microsoft.com/office/drawing/2014/main" id="{8704FE72-0143-4E02-ADC0-96DA895EC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559" y="361949"/>
            <a:ext cx="3481874" cy="238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15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952625" y="285750"/>
            <a:ext cx="8358188" cy="785813"/>
          </a:xfrm>
          <a:ln w="38100">
            <a:solidFill>
              <a:schemeClr val="tx1"/>
            </a:solidFill>
          </a:ln>
        </p:spPr>
        <p:txBody>
          <a:bodyPr>
            <a:noAutofit/>
          </a:bodyPr>
          <a:lstStyle/>
          <a:p>
            <a:r>
              <a:rPr lang="en-US" altLang="en-US" sz="5063" b="1" dirty="0"/>
              <a:t>Sodium</a:t>
            </a:r>
            <a:r>
              <a:rPr lang="en-US" altLang="en-US" sz="5063" dirty="0"/>
              <a:t> </a:t>
            </a:r>
            <a:r>
              <a:rPr lang="en-US" altLang="en-US" sz="5063" b="1" dirty="0"/>
              <a:t>&amp; Potassium</a:t>
            </a:r>
          </a:p>
        </p:txBody>
      </p:sp>
      <p:graphicFrame>
        <p:nvGraphicFramePr>
          <p:cNvPr id="4" name="Table 3"/>
          <p:cNvGraphicFramePr>
            <a:graphicFrameLocks noGrp="1"/>
          </p:cNvGraphicFramePr>
          <p:nvPr>
            <p:extLst>
              <p:ext uri="{D42A27DB-BD31-4B8C-83A1-F6EECF244321}">
                <p14:modId xmlns:p14="http://schemas.microsoft.com/office/powerpoint/2010/main" val="3117791567"/>
              </p:ext>
            </p:extLst>
          </p:nvPr>
        </p:nvGraphicFramePr>
        <p:xfrm>
          <a:off x="1814215" y="1500188"/>
          <a:ext cx="4638974" cy="4900612"/>
        </p:xfrm>
        <a:graphic>
          <a:graphicData uri="http://schemas.openxmlformats.org/drawingml/2006/table">
            <a:tbl>
              <a:tblPr firstRow="1" bandRow="1">
                <a:tableStyleId>{5C22544A-7EE6-4342-B048-85BDC9FD1C3A}</a:tableStyleId>
              </a:tblPr>
              <a:tblGrid>
                <a:gridCol w="1665273">
                  <a:extLst>
                    <a:ext uri="{9D8B030D-6E8A-4147-A177-3AD203B41FA5}">
                      <a16:colId xmlns:a16="http://schemas.microsoft.com/office/drawing/2014/main" val="20000"/>
                    </a:ext>
                  </a:extLst>
                </a:gridCol>
                <a:gridCol w="2973701">
                  <a:extLst>
                    <a:ext uri="{9D8B030D-6E8A-4147-A177-3AD203B41FA5}">
                      <a16:colId xmlns:a16="http://schemas.microsoft.com/office/drawing/2014/main" val="20001"/>
                    </a:ext>
                  </a:extLst>
                </a:gridCol>
              </a:tblGrid>
              <a:tr h="830456">
                <a:tc>
                  <a:txBody>
                    <a:bodyPr/>
                    <a:lstStyle/>
                    <a:p>
                      <a:r>
                        <a:rPr lang="en-US" sz="2100" b="1" dirty="0">
                          <a:solidFill>
                            <a:schemeClr val="tx1"/>
                          </a:solidFill>
                        </a:rPr>
                        <a:t>Function:</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rgbClr val="C00000"/>
                          </a:solidFill>
                        </a:rPr>
                        <a:t>Maintains fluid balance</a:t>
                      </a:r>
                      <a:r>
                        <a:rPr lang="en-US" sz="2100" b="1" baseline="0" dirty="0">
                          <a:solidFill>
                            <a:srgbClr val="C00000"/>
                          </a:solidFill>
                        </a:rPr>
                        <a:t> in the body</a:t>
                      </a:r>
                      <a:endParaRPr lang="en-US" sz="2100" b="1" dirty="0">
                        <a:solidFill>
                          <a:srgbClr val="C00000"/>
                        </a:solidFill>
                      </a:endParaRP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87760">
                <a:tc>
                  <a:txBody>
                    <a:bodyPr/>
                    <a:lstStyle/>
                    <a:p>
                      <a:r>
                        <a:rPr lang="en-US" sz="2100" b="1" dirty="0">
                          <a:solidFill>
                            <a:schemeClr val="tx1"/>
                          </a:solidFill>
                        </a:rPr>
                        <a:t>Food Source:</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Salt, fruits and vegetables </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41040">
                <a:tc>
                  <a:txBody>
                    <a:bodyPr/>
                    <a:lstStyle/>
                    <a:p>
                      <a:r>
                        <a:rPr lang="en-US" sz="2100" b="1" dirty="0">
                          <a:solidFill>
                            <a:schemeClr val="tx1"/>
                          </a:solidFill>
                        </a:rPr>
                        <a:t>Deficiency:</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Muscle cramps, irregular heart beat, seizures </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41356">
                <a:tc>
                  <a:txBody>
                    <a:bodyPr/>
                    <a:lstStyle/>
                    <a:p>
                      <a:r>
                        <a:rPr lang="en-US" sz="2100" b="1" dirty="0">
                          <a:solidFill>
                            <a:schemeClr val="tx1"/>
                          </a:solidFill>
                        </a:rPr>
                        <a:t>Toxicity:</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solidFill>
                            <a:schemeClr val="tx1"/>
                          </a:solidFill>
                        </a:rPr>
                        <a:t>High blood pressure</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2" name="Group 1"/>
          <p:cNvGrpSpPr/>
          <p:nvPr/>
        </p:nvGrpSpPr>
        <p:grpSpPr>
          <a:xfrm>
            <a:off x="6524625" y="1785938"/>
            <a:ext cx="3853161" cy="3903085"/>
            <a:chOff x="5257800" y="1905000"/>
            <a:chExt cx="4110038" cy="4163291"/>
          </a:xfrm>
        </p:grpSpPr>
        <p:pic>
          <p:nvPicPr>
            <p:cNvPr id="68624" name="Picture 2" descr="http://www.clipartbest.com/cliparts/aiq/bby/aiqbby7iM.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Lst>
            </a:blip>
            <a:srcRect b="2435"/>
            <a:stretch/>
          </p:blipFill>
          <p:spPr bwMode="auto">
            <a:xfrm>
              <a:off x="5257800" y="1905000"/>
              <a:ext cx="4110038" cy="4163291"/>
            </a:xfrm>
            <a:prstGeom prst="rect">
              <a:avLst/>
            </a:prstGeom>
            <a:noFill/>
            <a:ln w="9525">
              <a:noFill/>
              <a:miter lim="800000"/>
              <a:headEnd/>
              <a:tailEnd/>
            </a:ln>
          </p:spPr>
        </p:pic>
        <p:pic>
          <p:nvPicPr>
            <p:cNvPr id="68625" name="Picture 6" descr="http://openclipart.org/image/2400px/svg_to_png/175574/1362589065.png"/>
            <p:cNvPicPr>
              <a:picLocks noChangeAspect="1" noChangeArrowheads="1"/>
            </p:cNvPicPr>
            <p:nvPr/>
          </p:nvPicPr>
          <p:blipFill>
            <a:blip r:embed="rId4"/>
            <a:srcRect/>
            <a:stretch>
              <a:fillRect/>
            </a:stretch>
          </p:blipFill>
          <p:spPr bwMode="auto">
            <a:xfrm>
              <a:off x="5715000" y="3535363"/>
              <a:ext cx="601663" cy="863600"/>
            </a:xfrm>
            <a:prstGeom prst="rect">
              <a:avLst/>
            </a:prstGeom>
            <a:noFill/>
            <a:ln w="9525">
              <a:noFill/>
              <a:miter lim="800000"/>
              <a:headEnd/>
              <a:tailEnd/>
            </a:ln>
          </p:spPr>
        </p:pic>
        <p:pic>
          <p:nvPicPr>
            <p:cNvPr id="68626" name="Picture 6" descr="http://openclipart.org/image/2400px/svg_to_png/175574/1362589065.png"/>
            <p:cNvPicPr>
              <a:picLocks noChangeAspect="1" noChangeArrowheads="1"/>
            </p:cNvPicPr>
            <p:nvPr/>
          </p:nvPicPr>
          <p:blipFill>
            <a:blip r:embed="rId5"/>
            <a:srcRect/>
            <a:stretch>
              <a:fillRect/>
            </a:stretch>
          </p:blipFill>
          <p:spPr bwMode="auto">
            <a:xfrm>
              <a:off x="8285163" y="3535363"/>
              <a:ext cx="601662" cy="863600"/>
            </a:xfrm>
            <a:prstGeom prst="rect">
              <a:avLst/>
            </a:prstGeom>
            <a:noFill/>
            <a:ln w="9525">
              <a:noFill/>
              <a:miter lim="800000"/>
              <a:headEnd/>
              <a:tailEnd/>
            </a:ln>
          </p:spPr>
        </p:pic>
      </p:grpSp>
      <p:sp>
        <p:nvSpPr>
          <p:cNvPr id="3" name="Slayt Numarası Yer Tutucusu 2">
            <a:extLst>
              <a:ext uri="{FF2B5EF4-FFF2-40B4-BE49-F238E27FC236}">
                <a16:creationId xmlns:a16="http://schemas.microsoft.com/office/drawing/2014/main" id="{7EF68EFE-924B-4581-AC76-70D25A5A71F3}"/>
              </a:ext>
            </a:extLst>
          </p:cNvPr>
          <p:cNvSpPr>
            <a:spLocks noGrp="1"/>
          </p:cNvSpPr>
          <p:nvPr>
            <p:ph type="sldNum" sz="quarter" idx="12"/>
          </p:nvPr>
        </p:nvSpPr>
        <p:spPr/>
        <p:txBody>
          <a:bodyPr/>
          <a:lstStyle/>
          <a:p>
            <a:fld id="{FE004D28-0021-48BA-B1E5-16BA29B5025D}" type="slidenum">
              <a:rPr lang="tr-TR" smtClean="0"/>
              <a:t>38</a:t>
            </a:fld>
            <a:endParaRPr lang="tr-TR"/>
          </a:p>
        </p:txBody>
      </p:sp>
    </p:spTree>
    <p:extLst>
      <p:ext uri="{BB962C8B-B14F-4D97-AF65-F5344CB8AC3E}">
        <p14:creationId xmlns:p14="http://schemas.microsoft.com/office/powerpoint/2010/main" val="23836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9348FD-C34C-4954-9984-F8180569A0E3}"/>
              </a:ext>
            </a:extLst>
          </p:cNvPr>
          <p:cNvSpPr>
            <a:spLocks noGrp="1"/>
          </p:cNvSpPr>
          <p:nvPr>
            <p:ph type="title"/>
          </p:nvPr>
        </p:nvSpPr>
        <p:spPr>
          <a:xfrm>
            <a:off x="3376696" y="754738"/>
            <a:ext cx="8911687" cy="1280890"/>
          </a:xfrm>
        </p:spPr>
        <p:txBody>
          <a:bodyPr/>
          <a:lstStyle/>
          <a:p>
            <a:r>
              <a:rPr lang="tr-TR" dirty="0" err="1"/>
              <a:t>other</a:t>
            </a:r>
            <a:r>
              <a:rPr lang="tr-TR" dirty="0"/>
              <a:t> </a:t>
            </a:r>
            <a:r>
              <a:rPr lang="tr-TR" dirty="0" err="1"/>
              <a:t>minerals</a:t>
            </a:r>
            <a:endParaRPr lang="tr-TR" dirty="0"/>
          </a:p>
        </p:txBody>
      </p:sp>
      <p:pic>
        <p:nvPicPr>
          <p:cNvPr id="4098" name="Picture 2" descr="12 essential minerals required by body | Purple Kaddu">
            <a:extLst>
              <a:ext uri="{FF2B5EF4-FFF2-40B4-BE49-F238E27FC236}">
                <a16:creationId xmlns:a16="http://schemas.microsoft.com/office/drawing/2014/main" id="{CC1B6C88-EAE7-4852-B90D-ACBB700E00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5125" y="2390192"/>
            <a:ext cx="638175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id="{A7CE095D-7F47-4FA3-8374-DC3A381FCAE3}"/>
              </a:ext>
            </a:extLst>
          </p:cNvPr>
          <p:cNvSpPr>
            <a:spLocks noGrp="1"/>
          </p:cNvSpPr>
          <p:nvPr>
            <p:ph type="sldNum" sz="quarter" idx="12"/>
          </p:nvPr>
        </p:nvSpPr>
        <p:spPr/>
        <p:txBody>
          <a:bodyPr/>
          <a:lstStyle/>
          <a:p>
            <a:fld id="{FE004D28-0021-48BA-B1E5-16BA29B5025D}" type="slidenum">
              <a:rPr lang="tr-TR" smtClean="0"/>
              <a:t>39</a:t>
            </a:fld>
            <a:endParaRPr lang="tr-TR"/>
          </a:p>
        </p:txBody>
      </p:sp>
    </p:spTree>
    <p:extLst>
      <p:ext uri="{BB962C8B-B14F-4D97-AF65-F5344CB8AC3E}">
        <p14:creationId xmlns:p14="http://schemas.microsoft.com/office/powerpoint/2010/main" val="338928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332657"/>
            <a:ext cx="8229600" cy="4603237"/>
          </a:xfrm>
          <a:ln w="63500">
            <a:solidFill>
              <a:srgbClr val="0000FF"/>
            </a:solidFill>
          </a:ln>
        </p:spPr>
        <p:txBody>
          <a:bodyPr>
            <a:normAutofit fontScale="77500" lnSpcReduction="20000"/>
          </a:bodyPr>
          <a:lstStyle/>
          <a:p>
            <a:pPr marL="0" indent="0">
              <a:buNone/>
            </a:pPr>
            <a:r>
              <a:rPr lang="en-US" sz="2000" b="1" dirty="0">
                <a:solidFill>
                  <a:srgbClr val="C00000"/>
                </a:solidFill>
                <a:latin typeface="Arial" pitchFamily="34" charset="0"/>
                <a:cs typeface="Arial" pitchFamily="34" charset="0"/>
              </a:rPr>
              <a:t>Essential Elements:</a:t>
            </a:r>
            <a:endParaRPr lang="en-US" sz="2000" dirty="0">
              <a:solidFill>
                <a:schemeClr val="tx1"/>
              </a:solidFill>
              <a:latin typeface="Arial" pitchFamily="34" charset="0"/>
              <a:cs typeface="Arial" pitchFamily="34" charset="0"/>
            </a:endParaRPr>
          </a:p>
          <a:p>
            <a:pPr marL="0" indent="0">
              <a:buNone/>
            </a:pPr>
            <a:r>
              <a:rPr lang="en-US" sz="2000" dirty="0">
                <a:solidFill>
                  <a:schemeClr val="tx1"/>
                </a:solidFill>
                <a:latin typeface="Arial" pitchFamily="34" charset="0"/>
                <a:cs typeface="Arial" pitchFamily="34" charset="0"/>
              </a:rPr>
              <a:t>Essential means; If that substance is removed from the diet (does not exist), it means that there is a permanent and reproducible deficiency in a physiological function.</a:t>
            </a:r>
          </a:p>
          <a:p>
            <a:pPr marL="0" indent="0">
              <a:buNone/>
            </a:pPr>
            <a:r>
              <a:rPr lang="en-US" sz="2000" dirty="0">
                <a:solidFill>
                  <a:schemeClr val="tx1"/>
                </a:solidFill>
                <a:latin typeface="Arial" pitchFamily="34" charset="0"/>
                <a:cs typeface="Arial" pitchFamily="34" charset="0"/>
              </a:rPr>
              <a:t>People's requirement for essential elements varies from 1-2 </a:t>
            </a:r>
            <a:r>
              <a:rPr lang="en-US" sz="2000" dirty="0" err="1">
                <a:solidFill>
                  <a:schemeClr val="tx1"/>
                </a:solidFill>
                <a:latin typeface="Arial" pitchFamily="34" charset="0"/>
                <a:cs typeface="Arial" pitchFamily="34" charset="0"/>
              </a:rPr>
              <a:t>μg</a:t>
            </a:r>
            <a:r>
              <a:rPr lang="en-US" sz="2000" dirty="0">
                <a:solidFill>
                  <a:schemeClr val="tx1"/>
                </a:solidFill>
                <a:latin typeface="Arial" pitchFamily="34" charset="0"/>
                <a:cs typeface="Arial" pitchFamily="34" charset="0"/>
              </a:rPr>
              <a:t> to 1 g. If the amount taken is less than necessary for a certain period of time, symptoms of deficiency occur.</a:t>
            </a:r>
          </a:p>
          <a:p>
            <a:pPr marL="0" indent="0">
              <a:buNone/>
            </a:pPr>
            <a:endParaRPr lang="en-US" sz="2000" dirty="0">
              <a:solidFill>
                <a:schemeClr val="tx1"/>
              </a:solidFill>
              <a:latin typeface="Arial" pitchFamily="34" charset="0"/>
              <a:cs typeface="Arial" pitchFamily="34" charset="0"/>
            </a:endParaRPr>
          </a:p>
          <a:p>
            <a:pPr marL="0" indent="0">
              <a:buNone/>
            </a:pPr>
            <a:r>
              <a:rPr lang="en-US" sz="2000" dirty="0">
                <a:solidFill>
                  <a:schemeClr val="tx1"/>
                </a:solidFill>
                <a:latin typeface="Arial" pitchFamily="34" charset="0"/>
                <a:cs typeface="Arial" pitchFamily="34" charset="0"/>
              </a:rPr>
              <a:t>The intake amounts of essential elements are considered in 3 different categories:</a:t>
            </a:r>
          </a:p>
          <a:p>
            <a:pPr marL="457200" indent="-457200">
              <a:buFont typeface="+mj-lt"/>
              <a:buAutoNum type="arabicPeriod"/>
            </a:pPr>
            <a:r>
              <a:rPr lang="en-US" sz="2000" dirty="0">
                <a:solidFill>
                  <a:schemeClr val="tx1"/>
                </a:solidFill>
                <a:latin typeface="Arial" pitchFamily="34" charset="0"/>
                <a:cs typeface="Arial" pitchFamily="34" charset="0"/>
              </a:rPr>
              <a:t>Those with certain RDA values: These are 7</a:t>
            </a:r>
            <a:r>
              <a:rPr lang="tr-TR" sz="2000" dirty="0">
                <a:solidFill>
                  <a:schemeClr val="tx1"/>
                </a:solidFill>
                <a:latin typeface="Arial" pitchFamily="34" charset="0"/>
                <a:cs typeface="Arial" pitchFamily="34" charset="0"/>
              </a:rPr>
              <a:t> </a:t>
            </a:r>
            <a:r>
              <a:rPr lang="tr-TR" sz="2000" dirty="0" err="1">
                <a:solidFill>
                  <a:schemeClr val="tx1"/>
                </a:solidFill>
                <a:latin typeface="Arial" pitchFamily="34" charset="0"/>
                <a:cs typeface="Arial" pitchFamily="34" charset="0"/>
              </a:rPr>
              <a:t>elements</a:t>
            </a:r>
            <a:r>
              <a:rPr lang="en-US" sz="2000" dirty="0">
                <a:solidFill>
                  <a:schemeClr val="tx1"/>
                </a:solidFill>
                <a:latin typeface="Arial" pitchFamily="34" charset="0"/>
                <a:cs typeface="Arial" pitchFamily="34" charset="0"/>
              </a:rPr>
              <a:t>: </a:t>
            </a:r>
            <a:r>
              <a:rPr lang="en-US" sz="2000" b="1" dirty="0">
                <a:solidFill>
                  <a:srgbClr val="C00000"/>
                </a:solidFill>
                <a:latin typeface="Arial" pitchFamily="34" charset="0"/>
                <a:cs typeface="Arial" pitchFamily="34" charset="0"/>
              </a:rPr>
              <a:t>Ca, P, Mg, Fe, Zn, I, Se</a:t>
            </a:r>
          </a:p>
          <a:p>
            <a:pPr marL="457200" indent="-457200">
              <a:buFont typeface="+mj-lt"/>
              <a:buAutoNum type="arabicPeriod"/>
            </a:pPr>
            <a:r>
              <a:rPr lang="en-US" sz="2000" dirty="0">
                <a:solidFill>
                  <a:schemeClr val="tx1"/>
                </a:solidFill>
                <a:latin typeface="Arial" pitchFamily="34" charset="0"/>
                <a:cs typeface="Arial" pitchFamily="34" charset="0"/>
              </a:rPr>
              <a:t>Those whose </a:t>
            </a:r>
            <a:r>
              <a:rPr lang="en-US" sz="2000" u="sng" dirty="0">
                <a:solidFill>
                  <a:schemeClr val="tx1"/>
                </a:solidFill>
                <a:latin typeface="Arial" pitchFamily="34" charset="0"/>
                <a:cs typeface="Arial" pitchFamily="34" charset="0"/>
              </a:rPr>
              <a:t>estimated minimum requirements </a:t>
            </a:r>
            <a:r>
              <a:rPr lang="en-US" sz="2000" dirty="0">
                <a:solidFill>
                  <a:schemeClr val="tx1"/>
                </a:solidFill>
                <a:latin typeface="Arial" pitchFamily="34" charset="0"/>
                <a:cs typeface="Arial" pitchFamily="34" charset="0"/>
              </a:rPr>
              <a:t>have been determined: </a:t>
            </a:r>
            <a:r>
              <a:rPr lang="en-US" sz="2000" b="1" dirty="0">
                <a:solidFill>
                  <a:srgbClr val="C00000"/>
                </a:solidFill>
                <a:latin typeface="Arial" pitchFamily="34" charset="0"/>
                <a:cs typeface="Arial" pitchFamily="34" charset="0"/>
              </a:rPr>
              <a:t>Na, Cl, K</a:t>
            </a:r>
          </a:p>
          <a:p>
            <a:pPr marL="457200" indent="-457200">
              <a:buFont typeface="+mj-lt"/>
              <a:buAutoNum type="arabicPeriod"/>
            </a:pPr>
            <a:r>
              <a:rPr lang="en-US" sz="2000" dirty="0">
                <a:solidFill>
                  <a:schemeClr val="tx1"/>
                </a:solidFill>
                <a:latin typeface="Arial" pitchFamily="34" charset="0"/>
                <a:cs typeface="Arial" pitchFamily="34" charset="0"/>
              </a:rPr>
              <a:t>Those whose </a:t>
            </a:r>
            <a:r>
              <a:rPr lang="tr-TR" sz="2000" u="sng" dirty="0">
                <a:solidFill>
                  <a:schemeClr val="tx1"/>
                </a:solidFill>
                <a:latin typeface="Arial" pitchFamily="34" charset="0"/>
                <a:cs typeface="Arial" pitchFamily="34" charset="0"/>
              </a:rPr>
              <a:t>e</a:t>
            </a:r>
            <a:r>
              <a:rPr lang="en-US" sz="2000" u="sng" dirty="0" err="1">
                <a:solidFill>
                  <a:schemeClr val="tx1"/>
                </a:solidFill>
                <a:latin typeface="Arial" pitchFamily="34" charset="0"/>
                <a:cs typeface="Arial" pitchFamily="34" charset="0"/>
              </a:rPr>
              <a:t>stimated</a:t>
            </a:r>
            <a:r>
              <a:rPr lang="en-US" sz="2000" u="sng" dirty="0">
                <a:solidFill>
                  <a:schemeClr val="tx1"/>
                </a:solidFill>
                <a:latin typeface="Arial" pitchFamily="34" charset="0"/>
                <a:cs typeface="Arial" pitchFamily="34" charset="0"/>
              </a:rPr>
              <a:t> safe and </a:t>
            </a:r>
            <a:r>
              <a:rPr lang="tr-TR" sz="2000" u="sng" dirty="0" err="1">
                <a:solidFill>
                  <a:schemeClr val="tx1"/>
                </a:solidFill>
                <a:latin typeface="Arial" pitchFamily="34" charset="0"/>
                <a:cs typeface="Arial" pitchFamily="34" charset="0"/>
              </a:rPr>
              <a:t>adeqaute</a:t>
            </a:r>
            <a:r>
              <a:rPr lang="en-US" sz="2000" u="sng" dirty="0">
                <a:solidFill>
                  <a:schemeClr val="tx1"/>
                </a:solidFill>
                <a:latin typeface="Arial" pitchFamily="34" charset="0"/>
                <a:cs typeface="Arial" pitchFamily="34" charset="0"/>
              </a:rPr>
              <a:t> intake amounts</a:t>
            </a:r>
            <a:r>
              <a:rPr lang="en-US" sz="2000" dirty="0">
                <a:solidFill>
                  <a:schemeClr val="tx1"/>
                </a:solidFill>
                <a:latin typeface="Arial" pitchFamily="34" charset="0"/>
                <a:cs typeface="Arial" pitchFamily="34" charset="0"/>
              </a:rPr>
              <a:t> have been determined: </a:t>
            </a:r>
            <a:r>
              <a:rPr lang="en-US" sz="2000" b="1" dirty="0">
                <a:solidFill>
                  <a:srgbClr val="C00000"/>
                </a:solidFill>
                <a:latin typeface="Arial" pitchFamily="34" charset="0"/>
                <a:cs typeface="Arial" pitchFamily="34" charset="0"/>
              </a:rPr>
              <a:t>Cu, Mn, F, Cr, Mo</a:t>
            </a:r>
          </a:p>
          <a:p>
            <a:pPr marL="0" indent="0">
              <a:buNone/>
            </a:pPr>
            <a:endParaRPr lang="en-US" sz="2000" dirty="0">
              <a:solidFill>
                <a:schemeClr val="tx1"/>
              </a:solidFill>
              <a:latin typeface="Arial" pitchFamily="34" charset="0"/>
              <a:cs typeface="Arial" pitchFamily="34" charset="0"/>
            </a:endParaRPr>
          </a:p>
          <a:p>
            <a:pPr marL="0" indent="0">
              <a:buNone/>
            </a:pPr>
            <a:r>
              <a:rPr lang="en-US" sz="2000" dirty="0">
                <a:solidFill>
                  <a:schemeClr val="tx1"/>
                </a:solidFill>
                <a:latin typeface="Arial" pitchFamily="34" charset="0"/>
                <a:cs typeface="Arial" pitchFamily="34" charset="0"/>
              </a:rPr>
              <a:t>Sometimes toxicity can be seen in the case of excessive intake, but this is very rare. Because in higher organisms, the complex mechanism called homeostasis controls absorption, metabolism and storage phenomena, but this mechanism may be insufficient in case of constant low or excessive intake. Low intake is common, especially in populations with malnutrition (especially iron deficiency and thus anemia).</a:t>
            </a:r>
            <a:endParaRPr lang="tr-TR" sz="1600" dirty="0">
              <a:solidFill>
                <a:schemeClr val="tx1"/>
              </a:solidFill>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4</a:t>
            </a:fld>
            <a:endParaRPr lang="tr-TR"/>
          </a:p>
        </p:txBody>
      </p:sp>
      <p:pic>
        <p:nvPicPr>
          <p:cNvPr id="3074" name="Picture 2" descr="Nutrition and Food">
            <a:extLst>
              <a:ext uri="{FF2B5EF4-FFF2-40B4-BE49-F238E27FC236}">
                <a16:creationId xmlns:a16="http://schemas.microsoft.com/office/drawing/2014/main" id="{2B1C901B-0A63-4726-8FF8-EA474EBBD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4289" y="4700933"/>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17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1981200" y="188912"/>
            <a:ext cx="9989976" cy="6454483"/>
          </a:xfrm>
          <a:ln w="63500">
            <a:solidFill>
              <a:srgbClr val="0000FF"/>
            </a:solidFill>
          </a:ln>
        </p:spPr>
        <p:txBody>
          <a:bodyPr>
            <a:normAutofit/>
          </a:bodyPr>
          <a:lstStyle/>
          <a:p>
            <a:pPr marL="0" indent="0">
              <a:buNone/>
            </a:pPr>
            <a:endParaRPr lang="tr-TR" sz="1600" dirty="0">
              <a:latin typeface="Arial" panose="020B0604020202020204" pitchFamily="34" charset="0"/>
              <a:cs typeface="Arial" panose="020B0604020202020204" pitchFamily="34" charset="0"/>
            </a:endParaRPr>
          </a:p>
          <a:p>
            <a:pPr marL="0" indent="0">
              <a:buNone/>
            </a:pPr>
            <a:r>
              <a:rPr lang="tr-TR" b="1" u="sng" dirty="0" err="1">
                <a:solidFill>
                  <a:srgbClr val="C00000"/>
                </a:solidFill>
                <a:latin typeface="Arial" panose="020B0604020202020204" pitchFamily="34" charset="0"/>
                <a:cs typeface="Arial" panose="020B0604020202020204" pitchFamily="34" charset="0"/>
              </a:rPr>
              <a:t>Phosphate</a:t>
            </a:r>
            <a:r>
              <a:rPr lang="tr-TR" b="1" u="sng" dirty="0">
                <a:solidFill>
                  <a:srgbClr val="C00000"/>
                </a:solidFill>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frequently found in foods as part of biological molecules or as an additive. It plays an important role in living systems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ATP). Phosphoproteins are important in the storage of iron. Phospholipids are components of the cell membrane. It is one of the main components of bone. Its main source is meat, oil seeds, seafood, dairy products, legumes. Its salts are often used as food additives.</a:t>
            </a:r>
            <a:endParaRPr lang="tr-TR" dirty="0">
              <a:latin typeface="Arial" panose="020B0604020202020204" pitchFamily="34" charset="0"/>
              <a:cs typeface="Arial" panose="020B0604020202020204" pitchFamily="34" charset="0"/>
            </a:endParaRPr>
          </a:p>
          <a:p>
            <a:pPr marL="0" indent="0">
              <a:buNone/>
            </a:pPr>
            <a:r>
              <a:rPr lang="tr-TR" b="1" u="sng" dirty="0" err="1">
                <a:solidFill>
                  <a:srgbClr val="C00000"/>
                </a:solidFill>
                <a:latin typeface="Arial" panose="020B0604020202020204" pitchFamily="34" charset="0"/>
                <a:cs typeface="Arial" panose="020B0604020202020204" pitchFamily="34" charset="0"/>
              </a:rPr>
              <a:t>Magnesium</a:t>
            </a:r>
            <a:r>
              <a:rPr lang="tr-TR" b="1" u="sng" dirty="0">
                <a:solidFill>
                  <a:srgbClr val="C00000"/>
                </a:solidFill>
                <a:latin typeface="Arial" panose="020B0604020202020204" pitchFamily="34" charset="0"/>
                <a:cs typeface="Arial" panose="020B0604020202020204" pitchFamily="34" charset="0"/>
              </a:rPr>
              <a:t>:</a:t>
            </a:r>
            <a:r>
              <a:rPr lang="tr-TR"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Activator of many enzymes, stabilizer of membranes of plasma and intra-plasma organelles and nucleic acids</a:t>
            </a:r>
            <a:r>
              <a:rPr lang="tr-T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Its deficiency causes serious problems, but it is not common in humans because it is abundant in green leafy vegetables, unprocessed grains, nuts, meat and milk.</a:t>
            </a:r>
            <a:endParaRPr lang="tr-TR" dirty="0">
              <a:latin typeface="Arial" panose="020B0604020202020204" pitchFamily="34" charset="0"/>
              <a:cs typeface="Arial" panose="020B0604020202020204" pitchFamily="34" charset="0"/>
            </a:endParaRPr>
          </a:p>
          <a:p>
            <a:pPr marL="0" indent="0">
              <a:buNone/>
            </a:pPr>
            <a:r>
              <a:rPr lang="tr-TR" b="1" u="sng" dirty="0" err="1">
                <a:solidFill>
                  <a:srgbClr val="C00000"/>
                </a:solidFill>
                <a:latin typeface="Arial" panose="020B0604020202020204" pitchFamily="34" charset="0"/>
                <a:cs typeface="Arial" panose="020B0604020202020204" pitchFamily="34" charset="0"/>
              </a:rPr>
              <a:t>Chlorine</a:t>
            </a:r>
            <a:r>
              <a:rPr lang="tr-TR" b="1" u="sng" dirty="0">
                <a:solidFill>
                  <a:srgbClr val="C00000"/>
                </a:solidFill>
                <a:latin typeface="Arial" panose="020B0604020202020204" pitchFamily="34" charset="0"/>
                <a:cs typeface="Arial" panose="020B0604020202020204" pitchFamily="34" charset="0"/>
              </a:rPr>
              <a:t>:</a:t>
            </a:r>
            <a:r>
              <a:rPr lang="tr-TR" b="1"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usually taken as table salt. It is found in extracellular fluids and in gastric fluid. Absorption and removal is fast. Excessive salt consumption is a serious problem all over the world.</a:t>
            </a:r>
          </a:p>
          <a:p>
            <a:pPr marL="0" indent="0">
              <a:buNone/>
            </a:pPr>
            <a:r>
              <a:rPr lang="en-US" dirty="0">
                <a:latin typeface="Arial" panose="020B0604020202020204" pitchFamily="34" charset="0"/>
                <a:cs typeface="Arial" panose="020B0604020202020204" pitchFamily="34" charset="0"/>
              </a:rPr>
              <a:t>According to the </a:t>
            </a:r>
            <a:r>
              <a:rPr lang="tr-TR" dirty="0" err="1">
                <a:latin typeface="Arial" panose="020B0604020202020204" pitchFamily="34" charset="0"/>
                <a:cs typeface="Arial" panose="020B0604020202020204" pitchFamily="34" charset="0"/>
              </a:rPr>
              <a:t>Turkish</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Food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Codex</a:t>
            </a:r>
            <a:r>
              <a:rPr lang="en-US" dirty="0">
                <a:latin typeface="Arial" panose="020B0604020202020204" pitchFamily="34" charset="0"/>
                <a:cs typeface="Arial" panose="020B0604020202020204" pitchFamily="34" charset="0"/>
              </a:rPr>
              <a:t>, the maximum</a:t>
            </a: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salt ratio is approximately (depending on the dry matter except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for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ayran</a:t>
            </a:r>
            <a:r>
              <a:rPr lang="en-US" dirty="0">
                <a:latin typeface="Arial" panose="020B0604020202020204" pitchFamily="34" charset="0"/>
                <a:cs typeface="Arial" panose="020B0604020202020204" pitchFamily="34" charset="0"/>
              </a:rPr>
              <a:t>): Tomato paste is 1.4, white cheese 2.5, </a:t>
            </a:r>
            <a:r>
              <a:rPr lang="en-US" dirty="0" err="1">
                <a:latin typeface="Arial" panose="020B0604020202020204" pitchFamily="34" charset="0"/>
                <a:cs typeface="Arial" panose="020B0604020202020204" pitchFamily="34" charset="0"/>
              </a:rPr>
              <a:t>ayran</a:t>
            </a:r>
            <a:r>
              <a:rPr lang="en-US" dirty="0">
                <a:latin typeface="Arial" panose="020B0604020202020204" pitchFamily="34" charset="0"/>
                <a:cs typeface="Arial" panose="020B0604020202020204" pitchFamily="34" charset="0"/>
              </a:rPr>
              <a:t> 1.0, bread 0.9.</a:t>
            </a:r>
            <a:endParaRPr lang="tr-TR" dirty="0">
              <a:latin typeface="Arial" panose="020B0604020202020204" pitchFamily="34" charset="0"/>
              <a:cs typeface="Arial" panose="020B0604020202020204" pitchFamily="34" charset="0"/>
            </a:endParaRPr>
          </a:p>
          <a:p>
            <a:pPr marL="0" indent="0">
              <a:buNone/>
            </a:pPr>
            <a:r>
              <a:rPr lang="tr-TR" b="1" u="sng" dirty="0" err="1">
                <a:solidFill>
                  <a:srgbClr val="C00000"/>
                </a:solidFill>
                <a:latin typeface="Arial" panose="020B0604020202020204" pitchFamily="34" charset="0"/>
                <a:cs typeface="Arial" panose="020B0604020202020204" pitchFamily="34" charset="0"/>
              </a:rPr>
              <a:t>Copper</a:t>
            </a:r>
            <a:r>
              <a:rPr lang="tr-TR" b="1" u="sng" dirty="0">
                <a:solidFill>
                  <a:srgbClr val="C00000"/>
                </a:solidFill>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involved in the structure of many </a:t>
            </a:r>
            <a:r>
              <a:rPr lang="en-US" dirty="0" err="1">
                <a:latin typeface="Arial" panose="020B0604020202020204" pitchFamily="34" charset="0"/>
                <a:cs typeface="Arial" panose="020B0604020202020204" pitchFamily="34" charset="0"/>
              </a:rPr>
              <a:t>autoreductase</a:t>
            </a:r>
            <a:r>
              <a:rPr lang="en-US" dirty="0">
                <a:latin typeface="Arial" panose="020B0604020202020204" pitchFamily="34" charset="0"/>
                <a:cs typeface="Arial" panose="020B0604020202020204" pitchFamily="34" charset="0"/>
              </a:rPr>
              <a:t> enzymes, which catalyze the autooxidation of iron from the +2 to the +3 form. These reactions are very important as Fe +3 is the only form that can be stored in the liver. The daily requirement is 1-2 mg and this is met with a normal diet. It is an undesirable element in food processes and storage. Its main sources are organ meats, seafood, seeds, nuts, cocoa and unprocessed grains</a:t>
            </a:r>
            <a:r>
              <a:rPr lang="tr-TR" dirty="0">
                <a:latin typeface="Arial" panose="020B0604020202020204" pitchFamily="34" charset="0"/>
                <a:cs typeface="Arial" panose="020B0604020202020204" pitchFamily="34" charset="0"/>
              </a:rPr>
              <a:t>.</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40</a:t>
            </a:fld>
            <a:endParaRPr lang="tr-TR"/>
          </a:p>
        </p:txBody>
      </p:sp>
    </p:spTree>
    <p:extLst>
      <p:ext uri="{BB962C8B-B14F-4D97-AF65-F5344CB8AC3E}">
        <p14:creationId xmlns:p14="http://schemas.microsoft.com/office/powerpoint/2010/main" val="505560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1981200" y="115889"/>
            <a:ext cx="8229600" cy="6121423"/>
          </a:xfrm>
          <a:ln w="63500">
            <a:solidFill>
              <a:srgbClr val="0000FF"/>
            </a:solidFill>
          </a:ln>
        </p:spPr>
        <p:txBody>
          <a:bodyPr>
            <a:noAutofit/>
          </a:bodyPr>
          <a:lstStyle/>
          <a:p>
            <a:pPr marL="0" indent="0">
              <a:buNone/>
            </a:pPr>
            <a:r>
              <a:rPr lang="tr-TR" sz="1600" b="1" u="sng" dirty="0" err="1">
                <a:solidFill>
                  <a:srgbClr val="C00000"/>
                </a:solidFill>
                <a:latin typeface="Arial" panose="020B0604020202020204" pitchFamily="34" charset="0"/>
                <a:cs typeface="Arial" panose="020B0604020202020204" pitchFamily="34" charset="0"/>
              </a:rPr>
              <a:t>Manganese</a:t>
            </a:r>
            <a:r>
              <a:rPr lang="tr-TR" sz="1600" b="1" u="sng" dirty="0">
                <a:solidFill>
                  <a:srgbClr val="C00000"/>
                </a:solidFill>
                <a:latin typeface="Arial" panose="020B0604020202020204" pitchFamily="34" charset="0"/>
                <a:cs typeface="Arial" panose="020B0604020202020204" pitchFamily="34" charset="0"/>
              </a:rPr>
              <a:t>:</a:t>
            </a:r>
            <a:r>
              <a:rPr lang="tr-TR" sz="1600" b="1" dirty="0">
                <a:solidFill>
                  <a:srgbClr val="C00000"/>
                </a:solidFill>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Daily </a:t>
            </a:r>
            <a:r>
              <a:rPr lang="tr-TR" sz="1600" dirty="0" err="1">
                <a:latin typeface="Arial" panose="020B0604020202020204" pitchFamily="34" charset="0"/>
                <a:cs typeface="Arial" panose="020B0604020202020204" pitchFamily="34" charset="0"/>
              </a:rPr>
              <a:t>requirement</a:t>
            </a:r>
            <a:r>
              <a:rPr lang="tr-TR" sz="1600" dirty="0">
                <a:latin typeface="Arial" panose="020B0604020202020204" pitchFamily="34" charset="0"/>
                <a:cs typeface="Arial" panose="020B0604020202020204" pitchFamily="34" charset="0"/>
              </a:rPr>
              <a:t> is met </a:t>
            </a:r>
            <a:r>
              <a:rPr lang="tr-TR" sz="1600" dirty="0" err="1">
                <a:latin typeface="Arial" panose="020B0604020202020204" pitchFamily="34" charset="0"/>
                <a:cs typeface="Arial" panose="020B0604020202020204" pitchFamily="34" charset="0"/>
              </a:rPr>
              <a:t>through</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diet</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It</a:t>
            </a:r>
            <a:r>
              <a:rPr lang="tr-TR" sz="1600" dirty="0">
                <a:latin typeface="Arial" panose="020B0604020202020204" pitchFamily="34" charset="0"/>
                <a:cs typeface="Arial" panose="020B0604020202020204" pitchFamily="34" charset="0"/>
              </a:rPr>
              <a:t> is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building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block</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No </a:t>
            </a:r>
            <a:r>
              <a:rPr lang="tr-TR" sz="1600" dirty="0" err="1">
                <a:latin typeface="Arial" panose="020B0604020202020204" pitchFamily="34" charset="0"/>
                <a:cs typeface="Arial" panose="020B0604020202020204" pitchFamily="34" charset="0"/>
              </a:rPr>
              <a:t>toxicity</a:t>
            </a:r>
            <a:r>
              <a:rPr lang="tr-TR" sz="1600" dirty="0">
                <a:latin typeface="Arial" panose="020B0604020202020204" pitchFamily="34" charset="0"/>
                <a:cs typeface="Arial" panose="020B0604020202020204" pitchFamily="34" charset="0"/>
              </a:rPr>
              <a:t> has </a:t>
            </a:r>
            <a:r>
              <a:rPr lang="tr-TR" sz="1600" dirty="0" err="1">
                <a:latin typeface="Arial" panose="020B0604020202020204" pitchFamily="34" charset="0"/>
                <a:cs typeface="Arial" panose="020B0604020202020204" pitchFamily="34" charset="0"/>
              </a:rPr>
              <a:t>been</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reported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even</a:t>
            </a:r>
            <a:r>
              <a:rPr lang="tr-TR" sz="1600" dirty="0">
                <a:latin typeface="Arial" panose="020B0604020202020204" pitchFamily="34" charset="0"/>
                <a:cs typeface="Arial" panose="020B0604020202020204" pitchFamily="34" charset="0"/>
              </a:rPr>
              <a:t> at </a:t>
            </a:r>
            <a:r>
              <a:rPr lang="tr-TR" sz="1600" dirty="0" err="1">
                <a:latin typeface="Arial" panose="020B0604020202020204" pitchFamily="34" charset="0"/>
                <a:cs typeface="Arial" panose="020B0604020202020204" pitchFamily="34" charset="0"/>
              </a:rPr>
              <a:t>high</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doses</a:t>
            </a:r>
            <a:r>
              <a:rPr lang="tr-TR" sz="1600" dirty="0">
                <a:latin typeface="Arial" panose="020B0604020202020204" pitchFamily="34" charset="0"/>
                <a:cs typeface="Arial" panose="020B0604020202020204" pitchFamily="34" charset="0"/>
              </a:rPr>
              <a:t>. Nuts, </a:t>
            </a:r>
            <a:r>
              <a:rPr lang="tr-TR" sz="1600" dirty="0" err="1">
                <a:latin typeface="Arial" panose="020B0604020202020204" pitchFamily="34" charset="0"/>
                <a:cs typeface="Arial" panose="020B0604020202020204" pitchFamily="34" charset="0"/>
              </a:rPr>
              <a:t>legumes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tea</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unprocessed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grains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their</a:t>
            </a:r>
            <a:r>
              <a:rPr lang="tr-TR" sz="1600" dirty="0">
                <a:latin typeface="Arial" panose="020B0604020202020204" pitchFamily="34" charset="0"/>
                <a:cs typeface="Arial" panose="020B0604020202020204" pitchFamily="34" charset="0"/>
              </a:rPr>
              <a:t> main </a:t>
            </a:r>
            <a:r>
              <a:rPr lang="tr-TR" sz="1600" dirty="0" err="1">
                <a:latin typeface="Arial" panose="020B0604020202020204" pitchFamily="34" charset="0"/>
                <a:cs typeface="Arial" panose="020B0604020202020204" pitchFamily="34" charset="0"/>
              </a:rPr>
              <a:t>sources</a:t>
            </a:r>
            <a:r>
              <a:rPr lang="tr-TR" sz="1600" dirty="0">
                <a:latin typeface="Arial" panose="020B0604020202020204" pitchFamily="34" charset="0"/>
                <a:cs typeface="Arial" panose="020B0604020202020204" pitchFamily="34" charset="0"/>
              </a:rPr>
              <a:t>.</a:t>
            </a:r>
          </a:p>
          <a:p>
            <a:pPr marL="0" indent="0">
              <a:buNone/>
            </a:pPr>
            <a:r>
              <a:rPr lang="tr-TR" sz="1600" b="1" u="sng" dirty="0" err="1">
                <a:solidFill>
                  <a:srgbClr val="C00000"/>
                </a:solidFill>
                <a:latin typeface="Arial" panose="020B0604020202020204" pitchFamily="34" charset="0"/>
                <a:cs typeface="Arial" panose="020B0604020202020204" pitchFamily="34" charset="0"/>
              </a:rPr>
              <a:t>Zinc</a:t>
            </a:r>
            <a:r>
              <a:rPr lang="tr-TR" sz="1600" b="1" u="sng" dirty="0">
                <a:solidFill>
                  <a:srgbClr val="C00000"/>
                </a:solidFill>
                <a:latin typeface="Arial" panose="020B0604020202020204" pitchFamily="34" charset="0"/>
                <a:cs typeface="Arial" panose="020B0604020202020204" pitchFamily="34" charset="0"/>
              </a:rPr>
              <a:t>:</a:t>
            </a:r>
            <a:r>
              <a:rPr lang="tr-TR" sz="1600" dirty="0">
                <a:latin typeface="Arial" panose="020B0604020202020204" pitchFamily="34" charset="0"/>
                <a:cs typeface="Arial" panose="020B0604020202020204" pitchFamily="34" charset="0"/>
              </a:rPr>
              <a:t> Daily </a:t>
            </a:r>
            <a:r>
              <a:rPr lang="tr-TR" sz="1600" dirty="0" err="1">
                <a:latin typeface="Arial" panose="020B0604020202020204" pitchFamily="34" charset="0"/>
                <a:cs typeface="Arial" panose="020B0604020202020204" pitchFamily="34" charset="0"/>
              </a:rPr>
              <a:t>requirement</a:t>
            </a:r>
            <a:r>
              <a:rPr lang="tr-TR" sz="1600" dirty="0">
                <a:latin typeface="Arial" panose="020B0604020202020204" pitchFamily="34" charset="0"/>
                <a:cs typeface="Arial" panose="020B0604020202020204" pitchFamily="34" charset="0"/>
              </a:rPr>
              <a:t> is met </a:t>
            </a:r>
            <a:r>
              <a:rPr lang="tr-TR" sz="1600" dirty="0" err="1">
                <a:latin typeface="Arial" panose="020B0604020202020204" pitchFamily="34" charset="0"/>
                <a:cs typeface="Arial" panose="020B0604020202020204" pitchFamily="34" charset="0"/>
              </a:rPr>
              <a:t>with</a:t>
            </a:r>
            <a:r>
              <a:rPr lang="tr-TR" sz="1600" dirty="0">
                <a:latin typeface="Arial" panose="020B0604020202020204" pitchFamily="34" charset="0"/>
                <a:cs typeface="Arial" panose="020B0604020202020204" pitchFamily="34" charset="0"/>
              </a:rPr>
              <a:t> a normal </a:t>
            </a:r>
            <a:r>
              <a:rPr lang="tr-TR" sz="1600" dirty="0" err="1">
                <a:latin typeface="Arial" panose="020B0604020202020204" pitchFamily="34" charset="0"/>
                <a:cs typeface="Arial" panose="020B0604020202020204" pitchFamily="34" charset="0"/>
              </a:rPr>
              <a:t>diet</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It</a:t>
            </a:r>
            <a:r>
              <a:rPr lang="tr-TR" sz="1600" dirty="0">
                <a:latin typeface="Arial" panose="020B0604020202020204" pitchFamily="34" charset="0"/>
                <a:cs typeface="Arial" panose="020B0604020202020204" pitchFamily="34" charset="0"/>
              </a:rPr>
              <a:t> is a </a:t>
            </a:r>
            <a:r>
              <a:rPr lang="tr-TR" sz="1600" dirty="0" err="1">
                <a:latin typeface="Arial" panose="020B0604020202020204" pitchFamily="34" charset="0"/>
                <a:cs typeface="Arial" panose="020B0604020202020204" pitchFamily="34" charset="0"/>
              </a:rPr>
              <a:t>component</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many</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It</a:t>
            </a:r>
            <a:r>
              <a:rPr lang="tr-TR" sz="1600" dirty="0">
                <a:latin typeface="Arial" panose="020B0604020202020204" pitchFamily="34" charset="0"/>
                <a:cs typeface="Arial" panose="020B0604020202020204" pitchFamily="34" charset="0"/>
              </a:rPr>
              <a:t> is </a:t>
            </a:r>
            <a:r>
              <a:rPr lang="tr-TR" sz="1600" dirty="0" err="1">
                <a:latin typeface="Arial" panose="020B0604020202020204" pitchFamily="34" charset="0"/>
                <a:cs typeface="Arial" panose="020B0604020202020204" pitchFamily="34" charset="0"/>
              </a:rPr>
              <a:t>required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for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activation</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some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Deficiency</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creates</a:t>
            </a:r>
            <a:r>
              <a:rPr lang="tr-TR" sz="1600" dirty="0">
                <a:latin typeface="Arial" panose="020B0604020202020204" pitchFamily="34" charset="0"/>
                <a:cs typeface="Arial" panose="020B0604020202020204" pitchFamily="34" charset="0"/>
              </a:rPr>
              <a:t> a problem in </a:t>
            </a:r>
            <a:r>
              <a:rPr lang="tr-TR" sz="1600" dirty="0" err="1">
                <a:latin typeface="Arial" panose="020B0604020202020204" pitchFamily="34" charset="0"/>
                <a:cs typeface="Arial" panose="020B0604020202020204" pitchFamily="34" charset="0"/>
              </a:rPr>
              <a:t>animals</a:t>
            </a:r>
            <a:r>
              <a:rPr lang="tr-TR" sz="1600" dirty="0">
                <a:latin typeface="Arial" panose="020B0604020202020204" pitchFamily="34" charset="0"/>
                <a:cs typeface="Arial" panose="020B0604020202020204" pitchFamily="34" charset="0"/>
              </a:rPr>
              <a:t>. High </a:t>
            </a:r>
            <a:r>
              <a:rPr lang="tr-TR" sz="1600" dirty="0" err="1">
                <a:latin typeface="Arial" panose="020B0604020202020204" pitchFamily="34" charset="0"/>
                <a:cs typeface="Arial" panose="020B0604020202020204" pitchFamily="34" charset="0"/>
              </a:rPr>
              <a:t>doses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toxic</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to</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humans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Red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meat</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cereals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nuts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seafood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their</a:t>
            </a:r>
            <a:r>
              <a:rPr lang="tr-TR" sz="1600" dirty="0">
                <a:latin typeface="Arial" panose="020B0604020202020204" pitchFamily="34" charset="0"/>
                <a:cs typeface="Arial" panose="020B0604020202020204" pitchFamily="34" charset="0"/>
              </a:rPr>
              <a:t> main </a:t>
            </a:r>
            <a:r>
              <a:rPr lang="tr-TR" sz="1600" dirty="0" err="1">
                <a:latin typeface="Arial" panose="020B0604020202020204" pitchFamily="34" charset="0"/>
                <a:cs typeface="Arial" panose="020B0604020202020204" pitchFamily="34" charset="0"/>
              </a:rPr>
              <a:t>sources</a:t>
            </a:r>
            <a:r>
              <a:rPr lang="tr-TR" sz="1600" dirty="0">
                <a:latin typeface="Arial" panose="020B0604020202020204" pitchFamily="34" charset="0"/>
                <a:cs typeface="Arial" panose="020B0604020202020204" pitchFamily="34" charset="0"/>
              </a:rPr>
              <a:t>. </a:t>
            </a:r>
          </a:p>
          <a:p>
            <a:pPr marL="0" indent="0">
              <a:buNone/>
            </a:pPr>
            <a:r>
              <a:rPr lang="tr-TR" sz="1600" b="1" u="sng" dirty="0" err="1">
                <a:solidFill>
                  <a:srgbClr val="C00000"/>
                </a:solidFill>
                <a:latin typeface="Arial" panose="020B0604020202020204" pitchFamily="34" charset="0"/>
                <a:cs typeface="Arial" panose="020B0604020202020204" pitchFamily="34" charset="0"/>
              </a:rPr>
              <a:t>Nickel</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Deficiency has not been reported in humans. Essential for some animal species. It is an activator of </a:t>
            </a:r>
            <a:r>
              <a:rPr lang="tr-TR" sz="1600" dirty="0" err="1">
                <a:latin typeface="Arial" panose="020B0604020202020204" pitchFamily="34" charset="0"/>
                <a:cs typeface="Arial" panose="020B0604020202020204" pitchFamily="34" charset="0"/>
              </a:rPr>
              <a:t>some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important</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en-US" sz="1600" dirty="0">
                <a:latin typeface="Arial" panose="020B0604020202020204" pitchFamily="34" charset="0"/>
                <a:cs typeface="Arial" panose="020B0604020202020204" pitchFamily="34" charset="0"/>
              </a:rPr>
              <a:t>. It increases the activity of insulin. It is estimated that 150-170µg is taken daily. The requirement is an estimated 35-500µg / day. Their sources are nuts, legumes, grains and chocolate.</a:t>
            </a:r>
            <a:endParaRPr lang="tr-TR" sz="1600" dirty="0">
              <a:latin typeface="Arial" panose="020B0604020202020204" pitchFamily="34" charset="0"/>
              <a:cs typeface="Arial" panose="020B0604020202020204" pitchFamily="34" charset="0"/>
            </a:endParaRPr>
          </a:p>
          <a:p>
            <a:pPr marL="0" indent="0">
              <a:buNone/>
            </a:pPr>
            <a:r>
              <a:rPr lang="tr-TR" sz="1600" b="1" u="sng" dirty="0" err="1">
                <a:solidFill>
                  <a:srgbClr val="C00000"/>
                </a:solidFill>
                <a:latin typeface="Arial" panose="020B0604020202020204" pitchFamily="34" charset="0"/>
                <a:cs typeface="Arial" panose="020B0604020202020204" pitchFamily="34" charset="0"/>
              </a:rPr>
              <a:t>Cobalt</a:t>
            </a:r>
            <a:r>
              <a:rPr lang="tr-TR" sz="1600" b="1" u="sng" dirty="0">
                <a:solidFill>
                  <a:srgbClr val="C00000"/>
                </a:solidFill>
                <a:latin typeface="Arial" panose="020B0604020202020204" pitchFamily="34" charset="0"/>
                <a:cs typeface="Arial" panose="020B0604020202020204" pitchFamily="34" charset="0"/>
              </a:rPr>
              <a:t>:</a:t>
            </a:r>
            <a:r>
              <a:rPr lang="tr-TR" sz="1600" b="1" dirty="0">
                <a:solidFill>
                  <a:srgbClr val="C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After it was understood that Vitamin B12 contains cobalt, its importance has emerged. It is taken enough with normal diet except vegetarians. Its main sources are organ meats, meat, fish, chicken and fortified cereals.</a:t>
            </a:r>
            <a:endParaRPr lang="tr-TR" sz="1600" dirty="0">
              <a:latin typeface="Arial" panose="020B0604020202020204" pitchFamily="34" charset="0"/>
              <a:cs typeface="Arial" panose="020B0604020202020204" pitchFamily="34" charset="0"/>
            </a:endParaRPr>
          </a:p>
          <a:p>
            <a:pPr marL="0" indent="0">
              <a:buNone/>
            </a:pPr>
            <a:r>
              <a:rPr lang="tr-TR" sz="1600" b="1" u="sng" dirty="0" err="1">
                <a:solidFill>
                  <a:srgbClr val="C00000"/>
                </a:solidFill>
                <a:latin typeface="Arial" panose="020B0604020202020204" pitchFamily="34" charset="0"/>
                <a:cs typeface="Arial" panose="020B0604020202020204" pitchFamily="34" charset="0"/>
              </a:rPr>
              <a:t>Vanadium</a:t>
            </a:r>
            <a:r>
              <a:rPr lang="tr-TR" sz="1600" b="1" u="sng" dirty="0">
                <a:solidFill>
                  <a:srgbClr val="C00000"/>
                </a:solidFill>
                <a:latin typeface="Arial" panose="020B0604020202020204" pitchFamily="34" charset="0"/>
                <a:cs typeface="Arial" panose="020B0604020202020204" pitchFamily="34" charset="0"/>
              </a:rPr>
              <a:t>:</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It is known to stimulate growth in poultry. Its role in humans is unknown</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It is estimated that 12-30µg is taken daily. Mushrooms, oysters, black pepper and parsley are their main sources.</a:t>
            </a:r>
            <a:endParaRPr lang="tr-TR" sz="1600" dirty="0">
              <a:latin typeface="Arial" panose="020B0604020202020204" pitchFamily="34" charset="0"/>
              <a:cs typeface="Arial" panose="020B0604020202020204" pitchFamily="34" charset="0"/>
            </a:endParaRPr>
          </a:p>
          <a:p>
            <a:pPr marL="0" indent="0">
              <a:buNone/>
            </a:pPr>
            <a:r>
              <a:rPr lang="en-US" sz="1600" b="1" u="sng" dirty="0">
                <a:solidFill>
                  <a:srgbClr val="FF0000"/>
                </a:solidFill>
                <a:latin typeface="Arial" panose="020B0604020202020204" pitchFamily="34" charset="0"/>
                <a:cs typeface="Arial" panose="020B0604020202020204" pitchFamily="34" charset="0"/>
              </a:rPr>
              <a:t>Chromium</a:t>
            </a:r>
            <a:r>
              <a:rPr lang="en-US" sz="1600" dirty="0">
                <a:latin typeface="Arial" panose="020B0604020202020204" pitchFamily="34" charset="0"/>
                <a:cs typeface="Arial" panose="020B0604020202020204" pitchFamily="34" charset="0"/>
              </a:rPr>
              <a:t>: Daily intake</a:t>
            </a:r>
            <a:r>
              <a:rPr lang="tr-TR" sz="1600" dirty="0">
                <a:latin typeface="Arial" panose="020B0604020202020204" pitchFamily="34" charset="0"/>
                <a:cs typeface="Arial" panose="020B0604020202020204" pitchFamily="34" charset="0"/>
              </a:rPr>
              <a:t> is</a:t>
            </a:r>
            <a:r>
              <a:rPr lang="en-US" sz="1600" dirty="0">
                <a:latin typeface="Arial" panose="020B0604020202020204" pitchFamily="34" charset="0"/>
                <a:cs typeface="Arial" panose="020B0604020202020204" pitchFamily="34" charset="0"/>
              </a:rPr>
              <a:t> 5-200µg. It activates the phosphoglucomutase enzyme, which is important in the use of glucose, and increases insulin activity. Chromium deficiency decreases glucose tolerance and increases the risk of cardiovascular disease. It is found in some grains, poultry, fish, meat and beer.</a:t>
            </a:r>
            <a:endParaRPr lang="tr-TR" sz="1600" dirty="0">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41</a:t>
            </a:fld>
            <a:endParaRPr lang="tr-TR"/>
          </a:p>
        </p:txBody>
      </p:sp>
    </p:spTree>
    <p:extLst>
      <p:ext uri="{BB962C8B-B14F-4D97-AF65-F5344CB8AC3E}">
        <p14:creationId xmlns:p14="http://schemas.microsoft.com/office/powerpoint/2010/main" val="3020291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2360644" y="502947"/>
            <a:ext cx="8957389" cy="5468645"/>
          </a:xfrm>
          <a:ln w="63500">
            <a:solidFill>
              <a:srgbClr val="0000FF"/>
            </a:solidFill>
          </a:ln>
        </p:spPr>
        <p:txBody>
          <a:bodyPr>
            <a:normAutofit/>
          </a:bodyPr>
          <a:lstStyle/>
          <a:p>
            <a:pPr marL="0" indent="0">
              <a:buNone/>
            </a:pPr>
            <a:r>
              <a:rPr lang="tr-TR" sz="1600" b="1" u="sng" dirty="0" err="1">
                <a:solidFill>
                  <a:srgbClr val="C00000"/>
                </a:solidFill>
                <a:latin typeface="Arial" panose="020B0604020202020204" pitchFamily="34" charset="0"/>
                <a:cs typeface="Arial" panose="020B0604020202020204" pitchFamily="34" charset="0"/>
              </a:rPr>
              <a:t>Selenium</a:t>
            </a:r>
            <a:r>
              <a:rPr lang="tr-TR" sz="1600" b="1" u="sng" dirty="0">
                <a:solidFill>
                  <a:srgbClr val="C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Daily intake </a:t>
            </a:r>
            <a:r>
              <a:rPr lang="tr-TR" sz="1600" dirty="0">
                <a:latin typeface="Arial" panose="020B0604020202020204" pitchFamily="34" charset="0"/>
                <a:cs typeface="Arial" panose="020B0604020202020204" pitchFamily="34" charset="0"/>
              </a:rPr>
              <a:t>is </a:t>
            </a:r>
            <a:r>
              <a:rPr lang="en-US" sz="1600" dirty="0">
                <a:latin typeface="Arial" panose="020B0604020202020204" pitchFamily="34" charset="0"/>
                <a:cs typeface="Arial" panose="020B0604020202020204" pitchFamily="34" charset="0"/>
              </a:rPr>
              <a:t>0.05-0.1 mg. It can be in different amounts in </a:t>
            </a:r>
            <a:r>
              <a:rPr lang="tr-TR" sz="1600" dirty="0" err="1">
                <a:latin typeface="Arial" panose="020B0604020202020204" pitchFamily="34" charset="0"/>
                <a:cs typeface="Arial" panose="020B0604020202020204" pitchFamily="34" charset="0"/>
              </a:rPr>
              <a:t>crops</a:t>
            </a:r>
            <a:r>
              <a:rPr lang="en-US" sz="1600" dirty="0">
                <a:latin typeface="Arial" panose="020B0604020202020204" pitchFamily="34" charset="0"/>
                <a:cs typeface="Arial" panose="020B0604020202020204" pitchFamily="34" charset="0"/>
              </a:rPr>
              <a:t> depending on the Se content of the soil. It is an antioxidant and is involved in the structure of glutathione peroxidase (GSH-Px) enzyme, one of the most important enzymes in antioxidative metabolism</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which</a:t>
            </a:r>
            <a:r>
              <a:rPr lang="tr-TR" sz="1600" dirty="0">
                <a:latin typeface="Arial" panose="020B0604020202020204" pitchFamily="34" charset="0"/>
                <a:cs typeface="Arial" panose="020B0604020202020204" pitchFamily="34" charset="0"/>
              </a:rPr>
              <a:t> p</a:t>
            </a:r>
            <a:r>
              <a:rPr lang="en-US" sz="1600" dirty="0" err="1">
                <a:latin typeface="Arial" panose="020B0604020202020204" pitchFamily="34" charset="0"/>
                <a:cs typeface="Arial" panose="020B0604020202020204" pitchFamily="34" charset="0"/>
              </a:rPr>
              <a:t>rotects</a:t>
            </a:r>
            <a:r>
              <a:rPr lang="en-US" sz="1600" dirty="0">
                <a:latin typeface="Arial" panose="020B0604020202020204" pitchFamily="34" charset="0"/>
                <a:cs typeface="Arial" panose="020B0604020202020204" pitchFamily="34" charset="0"/>
              </a:rPr>
              <a:t> membranes from oxidative destruction. It is effective in the activity of thyroid hormone and the functions of vitamin C. Excessive intake has been shown to be toxic in animals. It is found in organ meats and plant foods depending on the Se level of the soil.</a:t>
            </a:r>
            <a:endParaRPr lang="tr-TR" sz="1600" b="1" u="sng" dirty="0">
              <a:solidFill>
                <a:srgbClr val="C00000"/>
              </a:solidFill>
              <a:latin typeface="Arial" panose="020B0604020202020204" pitchFamily="34" charset="0"/>
              <a:cs typeface="Arial" panose="020B0604020202020204" pitchFamily="34" charset="0"/>
            </a:endParaRPr>
          </a:p>
          <a:p>
            <a:pPr marL="0" indent="0">
              <a:buNone/>
            </a:pPr>
            <a:r>
              <a:rPr lang="tr-TR" sz="1600" b="1" u="sng" dirty="0" err="1">
                <a:solidFill>
                  <a:srgbClr val="C00000"/>
                </a:solidFill>
                <a:latin typeface="Arial" panose="020B0604020202020204" pitchFamily="34" charset="0"/>
                <a:cs typeface="Arial" panose="020B0604020202020204" pitchFamily="34" charset="0"/>
              </a:rPr>
              <a:t>Molybdenum</a:t>
            </a:r>
            <a:r>
              <a:rPr lang="tr-TR" sz="1600" b="1" u="sng" dirty="0">
                <a:solidFill>
                  <a:srgbClr val="C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Daily intake </a:t>
            </a:r>
            <a:r>
              <a:rPr lang="tr-TR" sz="1600" dirty="0">
                <a:latin typeface="Arial" panose="020B0604020202020204" pitchFamily="34" charset="0"/>
                <a:cs typeface="Arial" panose="020B0604020202020204" pitchFamily="34" charset="0"/>
              </a:rPr>
              <a:t>is </a:t>
            </a:r>
            <a:r>
              <a:rPr lang="en-US" sz="1600" dirty="0">
                <a:latin typeface="Arial" panose="020B0604020202020204" pitchFamily="34" charset="0"/>
                <a:cs typeface="Arial" panose="020B0604020202020204" pitchFamily="34" charset="0"/>
              </a:rPr>
              <a:t>0.3 mg. Major component of </a:t>
            </a:r>
            <a:r>
              <a:rPr lang="tr-TR" sz="1600" dirty="0" err="1">
                <a:latin typeface="Arial" panose="020B0604020202020204" pitchFamily="34" charset="0"/>
                <a:cs typeface="Arial" panose="020B0604020202020204" pitchFamily="34" charset="0"/>
              </a:rPr>
              <a:t>some</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enzymes. Cofactor of enzymes involved in the metabolism of sulfurous amino acids, purines and pyridines. Excessive intake has been shown to be toxic in animals. Legumes, grains, and nuts are their main sources.</a:t>
            </a:r>
            <a:endParaRPr lang="tr-TR" sz="1600" dirty="0">
              <a:latin typeface="Arial" panose="020B0604020202020204" pitchFamily="34" charset="0"/>
              <a:cs typeface="Arial" panose="020B0604020202020204" pitchFamily="34" charset="0"/>
            </a:endParaRPr>
          </a:p>
          <a:p>
            <a:pPr marL="0" indent="0">
              <a:buNone/>
            </a:pPr>
            <a:r>
              <a:rPr lang="tr-TR" sz="1600" b="1" u="sng" dirty="0" err="1">
                <a:solidFill>
                  <a:srgbClr val="C00000"/>
                </a:solidFill>
                <a:latin typeface="Arial" panose="020B0604020202020204" pitchFamily="34" charset="0"/>
                <a:cs typeface="Arial" panose="020B0604020202020204" pitchFamily="34" charset="0"/>
              </a:rPr>
              <a:t>Boron</a:t>
            </a:r>
            <a:r>
              <a:rPr lang="tr-TR" sz="1600" b="1" u="sng" dirty="0">
                <a:solidFill>
                  <a:srgbClr val="C00000"/>
                </a:solidFill>
                <a:latin typeface="Arial" panose="020B0604020202020204" pitchFamily="34" charset="0"/>
                <a:cs typeface="Arial" panose="020B0604020202020204" pitchFamily="34" charset="0"/>
              </a:rPr>
              <a:t>:</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Effective in mineral metabolism. Its function in humans is not fully understood, but it is thought to have an effect on Ca attachment in teeth and bones. WHO has increased its daily intake recommendation from 1 mg to 10 mg. The main sources are fruits, especially grapes, quince and sour cherry, pistachio and dried nuts.</a:t>
            </a:r>
            <a:endParaRPr lang="tr-TR" sz="1600" dirty="0">
              <a:latin typeface="Arial" panose="020B0604020202020204" pitchFamily="34" charset="0"/>
              <a:cs typeface="Arial" panose="020B0604020202020204" pitchFamily="34" charset="0"/>
            </a:endParaRPr>
          </a:p>
          <a:p>
            <a:pPr marL="0" indent="0">
              <a:buNone/>
            </a:pPr>
            <a:r>
              <a:rPr lang="en-US" sz="1600" b="1" u="sng" dirty="0">
                <a:solidFill>
                  <a:srgbClr val="FF0000"/>
                </a:solidFill>
                <a:latin typeface="Arial" panose="020B0604020202020204" pitchFamily="34" charset="0"/>
                <a:cs typeface="Arial" panose="020B0604020202020204" pitchFamily="34" charset="0"/>
              </a:rPr>
              <a:t>Fluorine</a:t>
            </a:r>
            <a:r>
              <a:rPr lang="en-US" sz="1600" dirty="0">
                <a:latin typeface="Arial" panose="020B0604020202020204" pitchFamily="34" charset="0"/>
                <a:cs typeface="Arial" panose="020B0604020202020204" pitchFamily="34" charset="0"/>
              </a:rPr>
              <a:t>: It is added to toothpastes because it prevents tooth decay. It stimulates bone formation. In some countries it </a:t>
            </a:r>
            <a:r>
              <a:rPr lang="tr-TR" sz="1600" dirty="0">
                <a:latin typeface="Arial" panose="020B0604020202020204" pitchFamily="34" charset="0"/>
                <a:cs typeface="Arial" panose="020B0604020202020204" pitchFamily="34" charset="0"/>
              </a:rPr>
              <a:t>is </a:t>
            </a:r>
            <a:r>
              <a:rPr lang="tr-TR" sz="1600" dirty="0" err="1">
                <a:latin typeface="Arial" panose="020B0604020202020204" pitchFamily="34" charset="0"/>
                <a:cs typeface="Arial" panose="020B0604020202020204" pitchFamily="34" charset="0"/>
              </a:rPr>
              <a:t>added</a:t>
            </a:r>
            <a:r>
              <a:rPr lang="en-US" sz="1600" dirty="0">
                <a:latin typeface="Arial" panose="020B0604020202020204" pitchFamily="34" charset="0"/>
                <a:cs typeface="Arial" panose="020B0604020202020204" pitchFamily="34" charset="0"/>
              </a:rPr>
              <a:t> in drinking water. The main sources are water and tea.</a:t>
            </a:r>
            <a:endParaRPr lang="tr-TR" sz="1600" dirty="0">
              <a:latin typeface="Arial" panose="020B0604020202020204" pitchFamily="34" charset="0"/>
              <a:cs typeface="Arial" panose="020B0604020202020204" pitchFamily="34" charset="0"/>
            </a:endParaRPr>
          </a:p>
          <a:p>
            <a:pPr marL="0" indent="0">
              <a:buNone/>
            </a:pPr>
            <a:r>
              <a:rPr lang="en-US" sz="1600" b="1" u="sng" dirty="0">
                <a:solidFill>
                  <a:srgbClr val="FF0000"/>
                </a:solidFill>
                <a:latin typeface="Arial" panose="020B0604020202020204" pitchFamily="34" charset="0"/>
                <a:cs typeface="Arial" panose="020B0604020202020204" pitchFamily="34" charset="0"/>
              </a:rPr>
              <a:t>Iodine</a:t>
            </a:r>
            <a:r>
              <a:rPr lang="en-US" sz="1600" dirty="0">
                <a:latin typeface="Arial" panose="020B0604020202020204" pitchFamily="34" charset="0"/>
                <a:cs typeface="Arial" panose="020B0604020202020204" pitchFamily="34" charset="0"/>
              </a:rPr>
              <a:t>: There is 10 mg </a:t>
            </a:r>
            <a:r>
              <a:rPr lang="tr-TR" sz="1600" dirty="0" err="1">
                <a:latin typeface="Arial" panose="020B0604020202020204" pitchFamily="34" charset="0"/>
                <a:cs typeface="Arial" panose="020B0604020202020204" pitchFamily="34" charset="0"/>
              </a:rPr>
              <a:t>iodine</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the body and 70-80% of it is in the thyroid gland. Daily requirement is 100-200µg. It is very low in many foods and is added to salt as KI. Goiter disease is common in countries with low iodine in drinking water. Excessive intake is toxic. </a:t>
            </a:r>
            <a:r>
              <a:rPr lang="tr-TR" sz="1600" dirty="0">
                <a:latin typeface="Arial" panose="020B0604020202020204" pitchFamily="34" charset="0"/>
                <a:cs typeface="Arial" panose="020B0604020202020204" pitchFamily="34" charset="0"/>
              </a:rPr>
              <a:t>S</a:t>
            </a:r>
            <a:r>
              <a:rPr lang="en-US" sz="1600" dirty="0" err="1">
                <a:latin typeface="Arial" panose="020B0604020202020204" pitchFamily="34" charset="0"/>
                <a:cs typeface="Arial" panose="020B0604020202020204" pitchFamily="34" charset="0"/>
              </a:rPr>
              <a:t>ource</a:t>
            </a:r>
            <a:r>
              <a:rPr lang="tr-TR" sz="1600" dirty="0">
                <a:latin typeface="Arial" panose="020B0604020202020204" pitchFamily="34" charset="0"/>
                <a:cs typeface="Arial" panose="020B0604020202020204" pitchFamily="34" charset="0"/>
              </a:rPr>
              <a:t>s </a:t>
            </a:r>
            <a:r>
              <a:rPr lang="tr-TR" sz="1600" dirty="0" err="1">
                <a:latin typeface="Arial" panose="020B0604020202020204" pitchFamily="34" charset="0"/>
                <a:cs typeface="Arial" panose="020B0604020202020204" pitchFamily="34" charset="0"/>
              </a:rPr>
              <a:t>are</a:t>
            </a:r>
            <a:r>
              <a:rPr lang="en-US" sz="1600" dirty="0">
                <a:latin typeface="Arial" panose="020B0604020202020204" pitchFamily="34" charset="0"/>
                <a:cs typeface="Arial" panose="020B0604020202020204" pitchFamily="34" charset="0"/>
              </a:rPr>
              <a:t> seafood</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salt and water.</a:t>
            </a:r>
            <a:endParaRPr lang="tr-TR" sz="1600" dirty="0">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42</a:t>
            </a:fld>
            <a:endParaRPr lang="tr-TR"/>
          </a:p>
        </p:txBody>
      </p:sp>
    </p:spTree>
    <p:extLst>
      <p:ext uri="{BB962C8B-B14F-4D97-AF65-F5344CB8AC3E}">
        <p14:creationId xmlns:p14="http://schemas.microsoft.com/office/powerpoint/2010/main" val="129387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2811624" y="564503"/>
            <a:ext cx="8674360" cy="5229808"/>
          </a:xfrm>
          <a:ln w="63500">
            <a:solidFill>
              <a:srgbClr val="0000FF"/>
            </a:solidFill>
          </a:ln>
        </p:spPr>
        <p:txBody>
          <a:bodyPr>
            <a:normAutofit/>
          </a:bodyPr>
          <a:lstStyle/>
          <a:p>
            <a:pPr marL="0" indent="0">
              <a:buNone/>
            </a:pPr>
            <a:endParaRPr lang="tr-TR" sz="1600" dirty="0">
              <a:latin typeface="Arial" panose="020B0604020202020204" pitchFamily="34" charset="0"/>
              <a:cs typeface="Arial" panose="020B0604020202020204" pitchFamily="34" charset="0"/>
            </a:endParaRPr>
          </a:p>
          <a:p>
            <a:pPr marL="0" indent="0">
              <a:buNone/>
            </a:pPr>
            <a:r>
              <a:rPr lang="en-US" sz="1600" b="1" u="sng" dirty="0">
                <a:solidFill>
                  <a:srgbClr val="FF0000"/>
                </a:solidFill>
                <a:latin typeface="Arial" panose="020B0604020202020204" pitchFamily="34" charset="0"/>
                <a:cs typeface="Arial" panose="020B0604020202020204" pitchFamily="34" charset="0"/>
              </a:rPr>
              <a:t>Arsenic</a:t>
            </a:r>
            <a:r>
              <a:rPr lang="en-US" sz="1600" dirty="0">
                <a:latin typeface="Arial" panose="020B0604020202020204" pitchFamily="34" charset="0"/>
                <a:cs typeface="Arial" panose="020B0604020202020204" pitchFamily="34" charset="0"/>
              </a:rPr>
              <a:t>: Known to be essential in animals. (May play a role in methionine metabolism). There is no exact information for humans, but it is thought that an intake of 15-25 µg / day may be required (estimated at 20-30 µg / day). High doses are toxic. Main </a:t>
            </a:r>
            <a:r>
              <a:rPr lang="en-US" sz="1600" dirty="0" err="1">
                <a:latin typeface="Arial" panose="020B0604020202020204" pitchFamily="34" charset="0"/>
                <a:cs typeface="Arial" panose="020B0604020202020204" pitchFamily="34" charset="0"/>
              </a:rPr>
              <a:t>sourc</a:t>
            </a:r>
            <a:r>
              <a:rPr lang="tr-TR" sz="1600" dirty="0">
                <a:latin typeface="Arial" panose="020B0604020202020204" pitchFamily="34" charset="0"/>
                <a:cs typeface="Arial" panose="020B0604020202020204" pitchFamily="34" charset="0"/>
              </a:rPr>
              <a:t>es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fish, meats, dairy products and cereals).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u="sng" dirty="0">
                <a:solidFill>
                  <a:srgbClr val="FF0000"/>
                </a:solidFill>
                <a:latin typeface="Arial" panose="020B0604020202020204" pitchFamily="34" charset="0"/>
                <a:cs typeface="Arial" panose="020B0604020202020204" pitchFamily="34" charset="0"/>
              </a:rPr>
              <a:t>Tin</a:t>
            </a:r>
            <a:r>
              <a:rPr lang="en-US" sz="1600" dirty="0">
                <a:latin typeface="Arial" panose="020B0604020202020204" pitchFamily="34" charset="0"/>
                <a:cs typeface="Arial" panose="020B0604020202020204" pitchFamily="34" charset="0"/>
              </a:rPr>
              <a:t>: Not essential in humans, but present in every organ. It has a role in promoting growth in animals. Inorganic tin has very little absorption, so its toxicity is not encountered. Organic salts are toxic.</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u="sng" dirty="0">
                <a:solidFill>
                  <a:srgbClr val="FF0000"/>
                </a:solidFill>
                <a:latin typeface="Arial" panose="020B0604020202020204" pitchFamily="34" charset="0"/>
                <a:cs typeface="Arial" panose="020B0604020202020204" pitchFamily="34" charset="0"/>
              </a:rPr>
              <a:t>Aluminum</a:t>
            </a:r>
            <a:r>
              <a:rPr lang="en-US" sz="1600" dirty="0">
                <a:latin typeface="Arial" panose="020B0604020202020204" pitchFamily="34" charset="0"/>
                <a:cs typeface="Arial" panose="020B0604020202020204" pitchFamily="34" charset="0"/>
              </a:rPr>
              <a:t>: There is 50-150 mg in the body. It increases with age. Its absorption is very low. Recent studies show that it is harmful to the nervous system.</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u="sng" dirty="0">
                <a:solidFill>
                  <a:srgbClr val="FF0000"/>
                </a:solidFill>
                <a:latin typeface="Arial" panose="020B0604020202020204" pitchFamily="34" charset="0"/>
                <a:cs typeface="Arial" panose="020B0604020202020204" pitchFamily="34" charset="0"/>
              </a:rPr>
              <a:t>Silicon</a:t>
            </a:r>
            <a:r>
              <a:rPr lang="en-US" sz="1600" dirty="0">
                <a:latin typeface="Arial" panose="020B0604020202020204" pitchFamily="34" charset="0"/>
                <a:cs typeface="Arial" panose="020B0604020202020204" pitchFamily="34" charset="0"/>
              </a:rPr>
              <a:t>: It is soluble silicic acid. Its main source is grains. Its biological function in humans is unknown. It has a role in bone growth in animals. A dose of</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&gt; 100 mg / day is known to be toxic. Daily intake </a:t>
            </a:r>
            <a:r>
              <a:rPr lang="tr-TR" sz="1600" dirty="0">
                <a:latin typeface="Arial" panose="020B0604020202020204" pitchFamily="34" charset="0"/>
                <a:cs typeface="Arial" panose="020B0604020202020204" pitchFamily="34" charset="0"/>
              </a:rPr>
              <a:t>is </a:t>
            </a:r>
            <a:r>
              <a:rPr lang="en-US" sz="1600" dirty="0">
                <a:latin typeface="Arial" panose="020B0604020202020204" pitchFamily="34" charset="0"/>
                <a:cs typeface="Arial" panose="020B0604020202020204" pitchFamily="34" charset="0"/>
              </a:rPr>
              <a:t>21-26 mg. There is a total of 1 g</a:t>
            </a:r>
            <a:r>
              <a:rPr lang="tr-TR" sz="1600">
                <a:latin typeface="Arial" panose="020B0604020202020204" pitchFamily="34" charset="0"/>
                <a:cs typeface="Arial" panose="020B0604020202020204" pitchFamily="34" charset="0"/>
              </a:rPr>
              <a:t> Si</a:t>
            </a:r>
            <a:r>
              <a:rPr lang="en-US" sz="160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the body.</a:t>
            </a:r>
            <a:endParaRPr lang="tr-TR" sz="1600" dirty="0">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43</a:t>
            </a:fld>
            <a:endParaRPr lang="tr-TR"/>
          </a:p>
        </p:txBody>
      </p:sp>
    </p:spTree>
    <p:extLst>
      <p:ext uri="{BB962C8B-B14F-4D97-AF65-F5344CB8AC3E}">
        <p14:creationId xmlns:p14="http://schemas.microsoft.com/office/powerpoint/2010/main" val="72281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2816" y="260649"/>
            <a:ext cx="9657184" cy="4581939"/>
          </a:xfrm>
          <a:ln w="63500">
            <a:solidFill>
              <a:srgbClr val="0000FF"/>
            </a:solidFill>
          </a:ln>
        </p:spPr>
        <p:txBody>
          <a:bodyPr>
            <a:normAutofit/>
          </a:bodyPr>
          <a:lstStyle/>
          <a:p>
            <a:r>
              <a:rPr lang="en-US" sz="1600" dirty="0">
                <a:solidFill>
                  <a:schemeClr val="tx1"/>
                </a:solidFill>
                <a:latin typeface="Arial" pitchFamily="34" charset="0"/>
                <a:cs typeface="Arial" pitchFamily="34" charset="0"/>
              </a:rPr>
              <a:t>Those with certain RDA value (7) have precise scientific data and the determined values ​​are usually 2 standard deviations higher than the need. Therefore, intake below RDA does not always mean insufficient intake, but problems may occur in case of long-term insufficient intake.</a:t>
            </a:r>
          </a:p>
          <a:p>
            <a:r>
              <a:rPr lang="en-US" sz="1600" dirty="0">
                <a:solidFill>
                  <a:schemeClr val="tx1"/>
                </a:solidFill>
                <a:latin typeface="Arial" pitchFamily="34" charset="0"/>
                <a:cs typeface="Arial" pitchFamily="34" charset="0"/>
              </a:rPr>
              <a:t>For some elements with uncertain RDA value, there is an "estimated minimum requirements" value (Na, Cl, K). For another group, the data is more limited (estimated safe and adequate intake). </a:t>
            </a:r>
          </a:p>
          <a:p>
            <a:r>
              <a:rPr lang="en-US" sz="1600" dirty="0">
                <a:solidFill>
                  <a:schemeClr val="tx1"/>
                </a:solidFill>
                <a:latin typeface="Arial" pitchFamily="34" charset="0"/>
                <a:cs typeface="Arial" pitchFamily="34" charset="0"/>
              </a:rPr>
              <a:t>Deficiency in human nutrition is rare in developed societies. The most important problem in minerals is excessive Na intake and in societies whose daily salt consumption exceeds 6 g / day, the blood pressure problem increases with the advancement of age. (Daily intake in our country is 15 g)</a:t>
            </a:r>
          </a:p>
          <a:p>
            <a:r>
              <a:rPr lang="en-US" sz="1600" dirty="0">
                <a:solidFill>
                  <a:schemeClr val="tx1"/>
                </a:solidFill>
                <a:latin typeface="Arial" pitchFamily="34" charset="0"/>
                <a:cs typeface="Arial" pitchFamily="34" charset="0"/>
              </a:rPr>
              <a:t>Since 40% of NaCl is sodium, 6 grams of salt means 2400 mg sodium, which is about 5 times the minimum daily dose.</a:t>
            </a:r>
          </a:p>
          <a:p>
            <a:r>
              <a:rPr lang="en-US" sz="1600" b="1" dirty="0">
                <a:solidFill>
                  <a:srgbClr val="C00000"/>
                </a:solidFill>
                <a:latin typeface="Arial" pitchFamily="34" charset="0"/>
                <a:cs typeface="Arial" pitchFamily="34" charset="0"/>
              </a:rPr>
              <a:t>Bioavailability</a:t>
            </a:r>
            <a:r>
              <a:rPr lang="en-US" sz="1600" dirty="0">
                <a:solidFill>
                  <a:schemeClr val="tx1"/>
                </a:solidFill>
                <a:latin typeface="Arial" pitchFamily="34" charset="0"/>
                <a:cs typeface="Arial" pitchFamily="34" charset="0"/>
              </a:rPr>
              <a:t>: It means the usability of a consumed nutrient in metabolic processes. In minerals, this is defined by absorption from the intestine and mixing into the blood. In some cases, the compound that has been absorbed may be in an unusable form. Ex. Iron forms a very strong chelate with some compounds and even if this chelate is absorbed, it cannot be used for hemoglobin production. Bioavailability depends on the form of the mineral. While it is &lt;1% in some forms of iron, it is&gt; 90% in Na and K.</a:t>
            </a:r>
            <a:endParaRPr lang="tr-TR" sz="1600" dirty="0">
              <a:solidFill>
                <a:schemeClr val="tx1"/>
              </a:solidFill>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5</a:t>
            </a:fld>
            <a:endParaRPr lang="tr-TR"/>
          </a:p>
        </p:txBody>
      </p:sp>
      <p:pic>
        <p:nvPicPr>
          <p:cNvPr id="4098" name="Picture 2" descr="Vitamins and Minerals Fact Sheets – Food Insight">
            <a:extLst>
              <a:ext uri="{FF2B5EF4-FFF2-40B4-BE49-F238E27FC236}">
                <a16:creationId xmlns:a16="http://schemas.microsoft.com/office/drawing/2014/main" id="{9381A6D0-9C55-4420-9572-A7419D54F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895" y="4924632"/>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3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idx="1"/>
            <p:extLst>
              <p:ext uri="{D42A27DB-BD31-4B8C-83A1-F6EECF244321}">
                <p14:modId xmlns:p14="http://schemas.microsoft.com/office/powerpoint/2010/main" val="705671058"/>
              </p:ext>
            </p:extLst>
          </p:nvPr>
        </p:nvGraphicFramePr>
        <p:xfrm>
          <a:off x="2207568" y="1124745"/>
          <a:ext cx="5869630" cy="1340678"/>
        </p:xfrm>
        <a:graphic>
          <a:graphicData uri="http://schemas.openxmlformats.org/drawingml/2006/table">
            <a:tbl>
              <a:tblPr firstRow="1" firstCol="1" bandRow="1">
                <a:tableStyleId>{5C22544A-7EE6-4342-B048-85BDC9FD1C3A}</a:tableStyleId>
              </a:tblPr>
              <a:tblGrid>
                <a:gridCol w="978380">
                  <a:extLst>
                    <a:ext uri="{9D8B030D-6E8A-4147-A177-3AD203B41FA5}">
                      <a16:colId xmlns:a16="http://schemas.microsoft.com/office/drawing/2014/main" val="20000"/>
                    </a:ext>
                  </a:extLst>
                </a:gridCol>
                <a:gridCol w="698750">
                  <a:extLst>
                    <a:ext uri="{9D8B030D-6E8A-4147-A177-3AD203B41FA5}">
                      <a16:colId xmlns:a16="http://schemas.microsoft.com/office/drawing/2014/main" val="20001"/>
                    </a:ext>
                  </a:extLst>
                </a:gridCol>
                <a:gridCol w="698750">
                  <a:extLst>
                    <a:ext uri="{9D8B030D-6E8A-4147-A177-3AD203B41FA5}">
                      <a16:colId xmlns:a16="http://schemas.microsoft.com/office/drawing/2014/main" val="20002"/>
                    </a:ext>
                  </a:extLst>
                </a:gridCol>
                <a:gridCol w="698750">
                  <a:extLst>
                    <a:ext uri="{9D8B030D-6E8A-4147-A177-3AD203B41FA5}">
                      <a16:colId xmlns:a16="http://schemas.microsoft.com/office/drawing/2014/main" val="20003"/>
                    </a:ext>
                  </a:extLst>
                </a:gridCol>
                <a:gridCol w="698750">
                  <a:extLst>
                    <a:ext uri="{9D8B030D-6E8A-4147-A177-3AD203B41FA5}">
                      <a16:colId xmlns:a16="http://schemas.microsoft.com/office/drawing/2014/main" val="20004"/>
                    </a:ext>
                  </a:extLst>
                </a:gridCol>
                <a:gridCol w="698750">
                  <a:extLst>
                    <a:ext uri="{9D8B030D-6E8A-4147-A177-3AD203B41FA5}">
                      <a16:colId xmlns:a16="http://schemas.microsoft.com/office/drawing/2014/main" val="20005"/>
                    </a:ext>
                  </a:extLst>
                </a:gridCol>
                <a:gridCol w="698750">
                  <a:extLst>
                    <a:ext uri="{9D8B030D-6E8A-4147-A177-3AD203B41FA5}">
                      <a16:colId xmlns:a16="http://schemas.microsoft.com/office/drawing/2014/main" val="20006"/>
                    </a:ext>
                  </a:extLst>
                </a:gridCol>
                <a:gridCol w="698750">
                  <a:extLst>
                    <a:ext uri="{9D8B030D-6E8A-4147-A177-3AD203B41FA5}">
                      <a16:colId xmlns:a16="http://schemas.microsoft.com/office/drawing/2014/main" val="20007"/>
                    </a:ext>
                  </a:extLst>
                </a:gridCol>
              </a:tblGrid>
              <a:tr h="462197">
                <a:tc>
                  <a:txBody>
                    <a:bodyPr/>
                    <a:lstStyle/>
                    <a:p>
                      <a:pPr algn="l">
                        <a:lnSpc>
                          <a:spcPct val="107000"/>
                        </a:lnSpc>
                        <a:spcAft>
                          <a:spcPts val="0"/>
                        </a:spcAft>
                      </a:pPr>
                      <a:r>
                        <a:rPr lang="tr-TR" sz="18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dirty="0">
                          <a:effectLst/>
                        </a:rPr>
                        <a:t>Ca </a:t>
                      </a:r>
                      <a:endParaRPr lang="tr-TR" sz="1100" dirty="0">
                        <a:effectLst/>
                      </a:endParaRPr>
                    </a:p>
                    <a:p>
                      <a:pPr algn="l">
                        <a:lnSpc>
                          <a:spcPct val="107000"/>
                        </a:lnSpc>
                        <a:spcAft>
                          <a:spcPts val="0"/>
                        </a:spcAft>
                      </a:pPr>
                      <a:r>
                        <a:rPr lang="tr-TR" sz="1800" dirty="0">
                          <a:effectLst/>
                        </a:rPr>
                        <a:t>(mg)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dirty="0">
                          <a:effectLst/>
                        </a:rPr>
                        <a:t>P </a:t>
                      </a:r>
                      <a:endParaRPr lang="tr-TR" sz="1100" dirty="0">
                        <a:effectLst/>
                      </a:endParaRPr>
                    </a:p>
                    <a:p>
                      <a:pPr algn="l">
                        <a:lnSpc>
                          <a:spcPct val="107000"/>
                        </a:lnSpc>
                        <a:spcAft>
                          <a:spcPts val="0"/>
                        </a:spcAft>
                      </a:pPr>
                      <a:r>
                        <a:rPr lang="tr-TR" sz="1800" dirty="0">
                          <a:effectLst/>
                        </a:rPr>
                        <a:t>(mg)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dirty="0">
                          <a:effectLst/>
                        </a:rPr>
                        <a:t>Mg </a:t>
                      </a:r>
                      <a:endParaRPr lang="tr-TR" sz="1100" dirty="0">
                        <a:effectLst/>
                      </a:endParaRPr>
                    </a:p>
                    <a:p>
                      <a:pPr algn="l">
                        <a:lnSpc>
                          <a:spcPct val="107000"/>
                        </a:lnSpc>
                        <a:spcAft>
                          <a:spcPts val="0"/>
                        </a:spcAft>
                      </a:pPr>
                      <a:r>
                        <a:rPr lang="tr-TR" sz="1800" dirty="0">
                          <a:effectLst/>
                        </a:rPr>
                        <a:t>(mg)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dirty="0">
                          <a:effectLst/>
                        </a:rPr>
                        <a:t>Fe </a:t>
                      </a:r>
                      <a:endParaRPr lang="tr-TR" sz="1100" dirty="0">
                        <a:effectLst/>
                      </a:endParaRPr>
                    </a:p>
                    <a:p>
                      <a:pPr algn="l">
                        <a:lnSpc>
                          <a:spcPct val="107000"/>
                        </a:lnSpc>
                        <a:spcAft>
                          <a:spcPts val="0"/>
                        </a:spcAft>
                      </a:pPr>
                      <a:r>
                        <a:rPr lang="tr-TR" sz="1800" dirty="0">
                          <a:effectLst/>
                        </a:rPr>
                        <a:t>(mg)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dirty="0">
                          <a:effectLst/>
                        </a:rPr>
                        <a:t>Zn </a:t>
                      </a:r>
                      <a:endParaRPr lang="tr-TR" sz="1100" dirty="0">
                        <a:effectLst/>
                      </a:endParaRPr>
                    </a:p>
                    <a:p>
                      <a:pPr algn="l">
                        <a:lnSpc>
                          <a:spcPct val="107000"/>
                        </a:lnSpc>
                        <a:spcAft>
                          <a:spcPts val="0"/>
                        </a:spcAft>
                      </a:pPr>
                      <a:r>
                        <a:rPr lang="tr-TR" sz="1800" dirty="0">
                          <a:effectLst/>
                        </a:rPr>
                        <a:t>(mg)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dirty="0">
                          <a:effectLst/>
                        </a:rPr>
                        <a:t>I</a:t>
                      </a:r>
                      <a:endParaRPr lang="tr-TR" sz="1100" dirty="0">
                        <a:effectLst/>
                      </a:endParaRPr>
                    </a:p>
                    <a:p>
                      <a:pPr algn="l">
                        <a:lnSpc>
                          <a:spcPct val="107000"/>
                        </a:lnSpc>
                        <a:spcAft>
                          <a:spcPts val="0"/>
                        </a:spcAft>
                      </a:pPr>
                      <a:r>
                        <a:rPr lang="tr-TR" sz="1800" dirty="0">
                          <a:effectLst/>
                        </a:rPr>
                        <a:t>(µg)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dirty="0">
                          <a:effectLst/>
                        </a:rPr>
                        <a:t>Se</a:t>
                      </a:r>
                      <a:endParaRPr lang="tr-TR" sz="1100" dirty="0">
                        <a:effectLst/>
                      </a:endParaRPr>
                    </a:p>
                    <a:p>
                      <a:pPr algn="l">
                        <a:lnSpc>
                          <a:spcPct val="107000"/>
                        </a:lnSpc>
                        <a:spcAft>
                          <a:spcPts val="0"/>
                        </a:spcAft>
                      </a:pPr>
                      <a:r>
                        <a:rPr lang="tr-TR" sz="1800" dirty="0">
                          <a:effectLst/>
                        </a:rPr>
                        <a:t>(µg)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0000"/>
                  </a:ext>
                </a:extLst>
              </a:tr>
              <a:tr h="225093">
                <a:tc>
                  <a:txBody>
                    <a:bodyPr/>
                    <a:lstStyle/>
                    <a:p>
                      <a:pPr algn="l">
                        <a:lnSpc>
                          <a:spcPct val="107000"/>
                        </a:lnSpc>
                        <a:spcAft>
                          <a:spcPts val="0"/>
                        </a:spcAft>
                      </a:pPr>
                      <a:r>
                        <a:rPr lang="tr-TR" sz="1800" dirty="0">
                          <a:effectLst/>
                        </a:rPr>
                        <a:t>MALE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a:effectLst/>
                        </a:rPr>
                        <a:t>800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a:effectLst/>
                        </a:rPr>
                        <a:t>800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dirty="0">
                          <a:effectLst/>
                        </a:rPr>
                        <a:t>350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dirty="0">
                          <a:effectLst/>
                        </a:rPr>
                        <a:t>15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dirty="0">
                          <a:effectLst/>
                        </a:rPr>
                        <a:t>150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dirty="0">
                          <a:effectLst/>
                        </a:rPr>
                        <a:t>55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187">
                <a:tc>
                  <a:txBody>
                    <a:bodyPr/>
                    <a:lstStyle/>
                    <a:p>
                      <a:pPr algn="l">
                        <a:lnSpc>
                          <a:spcPct val="107000"/>
                        </a:lnSpc>
                        <a:spcAft>
                          <a:spcPts val="0"/>
                        </a:spcAft>
                      </a:pPr>
                      <a:r>
                        <a:rPr lang="tr-TR" sz="1800" dirty="0">
                          <a:effectLst/>
                        </a:rPr>
                        <a:t>FEMALE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tr-TR" sz="1800">
                          <a:effectLst/>
                        </a:rPr>
                        <a:t>800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a:effectLst/>
                        </a:rPr>
                        <a:t>800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a:effectLst/>
                        </a:rPr>
                        <a:t>280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dirty="0">
                          <a:effectLst/>
                        </a:rPr>
                        <a:t>15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a:effectLst/>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a:effectLst/>
                        </a:rPr>
                        <a:t>150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800" dirty="0">
                          <a:effectLst/>
                        </a:rPr>
                        <a:t>55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5" name="Slayt Numarası Yer Tutucusu 4"/>
          <p:cNvSpPr>
            <a:spLocks noGrp="1"/>
          </p:cNvSpPr>
          <p:nvPr>
            <p:ph type="sldNum" sz="quarter" idx="12"/>
          </p:nvPr>
        </p:nvSpPr>
        <p:spPr/>
        <p:txBody>
          <a:bodyPr/>
          <a:lstStyle/>
          <a:p>
            <a:fld id="{05879D45-D2A0-4A28-A831-E302C748BA68}" type="slidenum">
              <a:rPr lang="tr-TR" smtClean="0"/>
              <a:pPr/>
              <a:t>6</a:t>
            </a:fld>
            <a:endParaRPr lang="tr-TR"/>
          </a:p>
        </p:txBody>
      </p:sp>
      <p:sp>
        <p:nvSpPr>
          <p:cNvPr id="9" name="Rectangle 1"/>
          <p:cNvSpPr>
            <a:spLocks noChangeArrowheads="1"/>
          </p:cNvSpPr>
          <p:nvPr/>
        </p:nvSpPr>
        <p:spPr bwMode="auto">
          <a:xfrm>
            <a:off x="2294011" y="4344198"/>
            <a:ext cx="7923009" cy="1169551"/>
          </a:xfrm>
          <a:prstGeom prst="rect">
            <a:avLst/>
          </a:prstGeom>
          <a:ln w="57150">
            <a:solidFill>
              <a:srgbClr val="0000FF"/>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tr-TR" sz="1600" b="1" dirty="0">
                <a:solidFill>
                  <a:schemeClr val="tx1"/>
                </a:solidFill>
                <a:latin typeface="Arial" panose="020B0604020202020204" pitchFamily="34" charset="0"/>
                <a:ea typeface="Calibri" panose="020F0502020204030204" pitchFamily="34" charset="0"/>
                <a:cs typeface="Arial" panose="020B0604020202020204" pitchFamily="34" charset="0"/>
              </a:rPr>
              <a:t>ESTIMATED SAFE AND </a:t>
            </a:r>
            <a:r>
              <a:rPr lang="tr-TR" altLang="tr-TR" sz="1600" b="1" dirty="0">
                <a:solidFill>
                  <a:schemeClr val="tx1"/>
                </a:solidFill>
                <a:latin typeface="Arial" panose="020B0604020202020204" pitchFamily="34" charset="0"/>
                <a:ea typeface="Calibri" panose="020F0502020204030204" pitchFamily="34" charset="0"/>
                <a:cs typeface="Arial" panose="020B0604020202020204" pitchFamily="34" charset="0"/>
              </a:rPr>
              <a:t>ADEQAUTE</a:t>
            </a:r>
            <a:r>
              <a:rPr lang="en-US" altLang="tr-TR"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altLang="tr-TR" sz="1600" b="1" dirty="0">
                <a:solidFill>
                  <a:schemeClr val="tx1"/>
                </a:solidFill>
                <a:latin typeface="Arial" panose="020B0604020202020204" pitchFamily="34" charset="0"/>
                <a:ea typeface="Calibri" panose="020F0502020204030204" pitchFamily="34" charset="0"/>
                <a:cs typeface="Arial" panose="020B0604020202020204" pitchFamily="34" charset="0"/>
              </a:rPr>
              <a:t>INTAKE</a:t>
            </a:r>
            <a:r>
              <a:rPr lang="en-US" altLang="tr-TR" sz="1600" b="1" dirty="0">
                <a:solidFill>
                  <a:schemeClr val="tx1"/>
                </a:solidFill>
                <a:latin typeface="Arial" panose="020B0604020202020204" pitchFamily="34" charset="0"/>
                <a:ea typeface="Calibri" panose="020F0502020204030204" pitchFamily="34" charset="0"/>
                <a:cs typeface="Arial" panose="020B0604020202020204" pitchFamily="34" charset="0"/>
              </a:rPr>
              <a:t> AMOUNTS (for adults, per day)</a:t>
            </a:r>
            <a:endParaRPr lang="tr-TR" altLang="tr-TR"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tr-TR" altLang="tr-TR" dirty="0">
                <a:solidFill>
                  <a:schemeClr val="tx1"/>
                </a:solidFill>
                <a:latin typeface="Arial" panose="020B0604020202020204" pitchFamily="34" charset="0"/>
                <a:ea typeface="Calibri" panose="020F0502020204030204" pitchFamily="34" charset="0"/>
                <a:cs typeface="Arial" panose="020B0604020202020204" pitchFamily="34" charset="0"/>
              </a:rPr>
              <a:t>        Cu: 1.5-3.0 mg        Mn: 2-5mg        F: 1.5-4,0 mg</a:t>
            </a:r>
          </a:p>
          <a:p>
            <a:pPr eaLnBrk="0" fontAlgn="base" hangingPunct="0">
              <a:spcBef>
                <a:spcPct val="0"/>
              </a:spcBef>
              <a:spcAft>
                <a:spcPct val="0"/>
              </a:spcAft>
            </a:pPr>
            <a:r>
              <a:rPr lang="tr-TR" altLang="tr-TR"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eaLnBrk="0" fontAlgn="base" hangingPunct="0">
              <a:spcBef>
                <a:spcPct val="0"/>
              </a:spcBef>
              <a:spcAft>
                <a:spcPct val="0"/>
              </a:spcAft>
            </a:pPr>
            <a:r>
              <a:rPr lang="tr-TR" altLang="tr-TR" dirty="0">
                <a:solidFill>
                  <a:schemeClr val="tx1"/>
                </a:solidFill>
                <a:latin typeface="Arial" panose="020B0604020202020204" pitchFamily="34" charset="0"/>
                <a:ea typeface="Calibri" panose="020F0502020204030204" pitchFamily="34" charset="0"/>
                <a:cs typeface="Arial" panose="020B0604020202020204" pitchFamily="34" charset="0"/>
              </a:rPr>
              <a:t>                   Cr: 50-200 </a:t>
            </a:r>
            <a:r>
              <a:rPr lang="tr-TR" altLang="tr-TR" dirty="0">
                <a:solidFill>
                  <a:schemeClr val="tx1"/>
                </a:solidFill>
                <a:latin typeface="Calibri" panose="020F0502020204030204" pitchFamily="34" charset="0"/>
                <a:ea typeface="Calibri" panose="020F0502020204030204" pitchFamily="34" charset="0"/>
                <a:cs typeface="Arial" panose="020B0604020202020204" pitchFamily="34" charset="0"/>
              </a:rPr>
              <a:t>µ</a:t>
            </a:r>
            <a:r>
              <a:rPr lang="tr-TR" altLang="tr-TR" dirty="0">
                <a:solidFill>
                  <a:schemeClr val="tx1"/>
                </a:solidFill>
                <a:latin typeface="Arial" panose="020B0604020202020204" pitchFamily="34" charset="0"/>
                <a:ea typeface="Calibri" panose="020F0502020204030204" pitchFamily="34" charset="0"/>
                <a:cs typeface="Arial" panose="020B0604020202020204" pitchFamily="34" charset="0"/>
              </a:rPr>
              <a:t>g       </a:t>
            </a:r>
            <a:r>
              <a:rPr lang="tr-TR" altLang="tr-TR" dirty="0" err="1">
                <a:solidFill>
                  <a:schemeClr val="tx1"/>
                </a:solidFill>
                <a:latin typeface="Arial" panose="020B0604020202020204" pitchFamily="34" charset="0"/>
                <a:ea typeface="Calibri" panose="020F0502020204030204" pitchFamily="34" charset="0"/>
                <a:cs typeface="Arial" panose="020B0604020202020204" pitchFamily="34" charset="0"/>
              </a:rPr>
              <a:t>Mo</a:t>
            </a:r>
            <a:r>
              <a:rPr lang="tr-TR" altLang="tr-TR" dirty="0">
                <a:solidFill>
                  <a:schemeClr val="tx1"/>
                </a:solidFill>
                <a:latin typeface="Arial" panose="020B0604020202020204" pitchFamily="34" charset="0"/>
                <a:ea typeface="Calibri" panose="020F0502020204030204" pitchFamily="34" charset="0"/>
                <a:cs typeface="Arial" panose="020B0604020202020204" pitchFamily="34" charset="0"/>
              </a:rPr>
              <a:t>: 75-250 </a:t>
            </a:r>
            <a:r>
              <a:rPr lang="tr-TR" altLang="tr-TR" dirty="0">
                <a:solidFill>
                  <a:schemeClr val="tx1"/>
                </a:solidFill>
                <a:latin typeface="Calibri" panose="020F0502020204030204" pitchFamily="34" charset="0"/>
                <a:ea typeface="Calibri" panose="020F0502020204030204" pitchFamily="34" charset="0"/>
                <a:cs typeface="Arial" panose="020B0604020202020204" pitchFamily="34" charset="0"/>
              </a:rPr>
              <a:t>µ</a:t>
            </a:r>
            <a:r>
              <a:rPr lang="tr-TR" altLang="tr-TR" dirty="0">
                <a:solidFill>
                  <a:schemeClr val="tx1"/>
                </a:solidFill>
                <a:latin typeface="Arial" panose="020B0604020202020204" pitchFamily="34" charset="0"/>
                <a:ea typeface="Calibri" panose="020F0502020204030204" pitchFamily="34" charset="0"/>
                <a:cs typeface="Arial" panose="020B0604020202020204" pitchFamily="34" charset="0"/>
              </a:rPr>
              <a:t>g</a:t>
            </a:r>
            <a:endParaRPr lang="tr-TR" altLang="tr-TR" dirty="0">
              <a:solidFill>
                <a:schemeClr val="tx1"/>
              </a:solidFill>
              <a:latin typeface="Arial" panose="020B0604020202020204" pitchFamily="34" charset="0"/>
            </a:endParaRPr>
          </a:p>
        </p:txBody>
      </p:sp>
      <p:sp>
        <p:nvSpPr>
          <p:cNvPr id="10" name="Dikdörtgen 9"/>
          <p:cNvSpPr/>
          <p:nvPr/>
        </p:nvSpPr>
        <p:spPr>
          <a:xfrm>
            <a:off x="2855640" y="404665"/>
            <a:ext cx="5551242" cy="369332"/>
          </a:xfrm>
          <a:prstGeom prst="rect">
            <a:avLst/>
          </a:prstGeom>
          <a:ln w="38100">
            <a:solidFill>
              <a:srgbClr val="FF0000"/>
            </a:solidFill>
          </a:ln>
        </p:spPr>
        <p:txBody>
          <a:bodyPr wrap="square">
            <a:spAutoFit/>
          </a:bodyPr>
          <a:lstStyle/>
          <a:p>
            <a:pPr lvl="0" eaLnBrk="0" fontAlgn="base" hangingPunct="0">
              <a:spcBef>
                <a:spcPct val="0"/>
              </a:spcBef>
              <a:spcAft>
                <a:spcPct val="0"/>
              </a:spcAft>
            </a:pPr>
            <a:r>
              <a:rPr lang="en-US" altLang="tr-TR" b="1" dirty="0">
                <a:latin typeface="Calibri" panose="020F0502020204030204" pitchFamily="34" charset="0"/>
                <a:ea typeface="Calibri" panose="020F0502020204030204" pitchFamily="34" charset="0"/>
                <a:cs typeface="Times New Roman" panose="02020603050405020304" pitchFamily="18" charset="0"/>
              </a:rPr>
              <a:t>ELEMENTS WITH AN RDA VALUE (for 25-50 age group) *</a:t>
            </a:r>
            <a:endParaRPr lang="tr-TR" altLang="tr-TR" sz="800" b="1" dirty="0"/>
          </a:p>
        </p:txBody>
      </p:sp>
      <p:sp>
        <p:nvSpPr>
          <p:cNvPr id="11" name="Dikdörtgen 10"/>
          <p:cNvSpPr/>
          <p:nvPr/>
        </p:nvSpPr>
        <p:spPr>
          <a:xfrm>
            <a:off x="2537833" y="2784990"/>
            <a:ext cx="7042349" cy="923330"/>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tr-TR" b="1" dirty="0">
                <a:latin typeface="+mj-lt"/>
                <a:ea typeface="Calibri" panose="020F0502020204030204" pitchFamily="34" charset="0"/>
                <a:cs typeface="Times New Roman" panose="02020603050405020304" pitchFamily="18" charset="0"/>
              </a:rPr>
              <a:t>ESTIMATED MINIMUM REQUIREMENT (&gt; 18 years old, mg / day)</a:t>
            </a:r>
          </a:p>
          <a:p>
            <a:pPr lvl="0" eaLnBrk="0" fontAlgn="base" hangingPunct="0">
              <a:spcBef>
                <a:spcPct val="0"/>
              </a:spcBef>
              <a:spcAft>
                <a:spcPct val="0"/>
              </a:spcAft>
            </a:pPr>
            <a:endParaRPr lang="en-US" altLang="tr-TR" b="1" dirty="0">
              <a:latin typeface="+mj-lt"/>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tr-TR" dirty="0">
                <a:latin typeface="+mj-lt"/>
                <a:ea typeface="Calibri" panose="020F0502020204030204" pitchFamily="34" charset="0"/>
                <a:cs typeface="Times New Roman" panose="02020603050405020304" pitchFamily="18" charset="0"/>
              </a:rPr>
              <a:t>              Na: 500 Cl: 50 K: 2000</a:t>
            </a:r>
            <a:endParaRPr lang="tr-TR" alt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7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2211355" y="260649"/>
            <a:ext cx="9573207" cy="5197759"/>
          </a:xfrm>
          <a:ln w="63500">
            <a:solidFill>
              <a:srgbClr val="0000FF"/>
            </a:solidFill>
          </a:ln>
        </p:spPr>
        <p:txBody>
          <a:bodyPr>
            <a:normAutofit/>
          </a:bodyPr>
          <a:lstStyle/>
          <a:p>
            <a:pPr marL="0" indent="0">
              <a:buNone/>
            </a:pPr>
            <a:r>
              <a:rPr lang="en-US" sz="2000" b="1" i="1" dirty="0">
                <a:solidFill>
                  <a:srgbClr val="C00000"/>
                </a:solidFill>
                <a:latin typeface="Arial" pitchFamily="34" charset="0"/>
                <a:cs typeface="Arial" pitchFamily="34" charset="0"/>
              </a:rPr>
              <a:t>USE OF MINERALS</a:t>
            </a:r>
          </a:p>
          <a:p>
            <a:r>
              <a:rPr lang="en-US" sz="2000" dirty="0">
                <a:solidFill>
                  <a:schemeClr val="tx1"/>
                </a:solidFill>
                <a:latin typeface="Arial" pitchFamily="34" charset="0"/>
                <a:cs typeface="Arial" pitchFamily="34" charset="0"/>
              </a:rPr>
              <a:t>The digestion process starts with starch in the mouth. There is no change in minerals here. When the food goes into the stomach (where the pH is 2.0), the minerals begin to change.</a:t>
            </a:r>
          </a:p>
          <a:p>
            <a:r>
              <a:rPr lang="en-US" sz="2000" dirty="0">
                <a:solidFill>
                  <a:schemeClr val="tx1"/>
                </a:solidFill>
                <a:latin typeface="Arial" pitchFamily="34" charset="0"/>
                <a:cs typeface="Arial" pitchFamily="34" charset="0"/>
              </a:rPr>
              <a:t>The structure of the mineral complexes changes as a result of decreasing pH and resulting protein denaturation and hydrolysis.</a:t>
            </a:r>
          </a:p>
          <a:p>
            <a:r>
              <a:rPr lang="en-US" sz="2000" dirty="0">
                <a:solidFill>
                  <a:schemeClr val="tx1"/>
                </a:solidFill>
                <a:latin typeface="Arial" pitchFamily="34" charset="0"/>
                <a:cs typeface="Arial" pitchFamily="34" charset="0"/>
              </a:rPr>
              <a:t>Minerals can be separated from the structure and complex with other compounds. At low pH, ascorbic acid reduces Fe (+2) to Fe (+3). This reduction increases the release of iron in the complexes in the food and therefore its availability.</a:t>
            </a:r>
          </a:p>
          <a:p>
            <a:r>
              <a:rPr lang="en-US" sz="2000" dirty="0">
                <a:solidFill>
                  <a:schemeClr val="tx1"/>
                </a:solidFill>
                <a:latin typeface="Arial" pitchFamily="34" charset="0"/>
                <a:cs typeface="Arial" pitchFamily="34" charset="0"/>
              </a:rPr>
              <a:t>In the next stage, partially digested food passes to the small </a:t>
            </a:r>
            <a:r>
              <a:rPr lang="en-US" sz="2000" dirty="0" err="1">
                <a:solidFill>
                  <a:schemeClr val="tx1"/>
                </a:solidFill>
                <a:latin typeface="Arial" pitchFamily="34" charset="0"/>
                <a:cs typeface="Arial" pitchFamily="34" charset="0"/>
              </a:rPr>
              <a:t>intestin</a:t>
            </a:r>
            <a:r>
              <a:rPr lang="tr-TR" sz="2000" dirty="0">
                <a:solidFill>
                  <a:schemeClr val="tx1"/>
                </a:solidFill>
                <a:latin typeface="Arial" pitchFamily="34" charset="0"/>
                <a:cs typeface="Arial" pitchFamily="34" charset="0"/>
              </a:rPr>
              <a:t>e.</a:t>
            </a:r>
            <a:r>
              <a:rPr lang="en-US" sz="2000" dirty="0">
                <a:solidFill>
                  <a:schemeClr val="tx1"/>
                </a:solidFill>
                <a:latin typeface="Arial" pitchFamily="34" charset="0"/>
                <a:cs typeface="Arial" pitchFamily="34" charset="0"/>
              </a:rPr>
              <a:t> </a:t>
            </a:r>
            <a:r>
              <a:rPr lang="tr-TR" sz="2000" dirty="0">
                <a:solidFill>
                  <a:schemeClr val="tx1"/>
                </a:solidFill>
                <a:latin typeface="Arial" pitchFamily="34" charset="0"/>
                <a:cs typeface="Arial" pitchFamily="34" charset="0"/>
              </a:rPr>
              <a:t>Here, </a:t>
            </a:r>
            <a:r>
              <a:rPr lang="en-US" sz="2000" dirty="0">
                <a:solidFill>
                  <a:schemeClr val="tx1"/>
                </a:solidFill>
                <a:latin typeface="Arial" pitchFamily="34" charset="0"/>
                <a:cs typeface="Arial" pitchFamily="34" charset="0"/>
              </a:rPr>
              <a:t>pancreatic fluid containing sodium bicarbonate and digestive enzymes raises the pH</a:t>
            </a:r>
            <a:r>
              <a:rPr lang="tr-TR" sz="2000" dirty="0">
                <a:solidFill>
                  <a:schemeClr val="tx1"/>
                </a:solidFill>
                <a:latin typeface="Arial" pitchFamily="34" charset="0"/>
                <a:cs typeface="Arial" pitchFamily="34" charset="0"/>
              </a:rPr>
              <a:t>. P</a:t>
            </a:r>
            <a:r>
              <a:rPr lang="en-US" sz="2000" dirty="0" err="1">
                <a:solidFill>
                  <a:schemeClr val="tx1"/>
                </a:solidFill>
                <a:latin typeface="Arial" pitchFamily="34" charset="0"/>
                <a:cs typeface="Arial" pitchFamily="34" charset="0"/>
              </a:rPr>
              <a:t>rotein</a:t>
            </a:r>
            <a:r>
              <a:rPr lang="en-US" sz="2000" dirty="0">
                <a:solidFill>
                  <a:schemeClr val="tx1"/>
                </a:solidFill>
                <a:latin typeface="Arial" pitchFamily="34" charset="0"/>
                <a:cs typeface="Arial" pitchFamily="34" charset="0"/>
              </a:rPr>
              <a:t> and starch digestion continues. In addition, lipases come into play. Meanwhile, new bonds are formed, previous ones are broken down, so the availability of minerals changes. </a:t>
            </a:r>
            <a:endParaRPr lang="tr-TR" sz="1600" dirty="0">
              <a:solidFill>
                <a:schemeClr val="tx1"/>
              </a:solidFill>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7</a:t>
            </a:fld>
            <a:endParaRPr lang="tr-TR"/>
          </a:p>
        </p:txBody>
      </p:sp>
      <p:pic>
        <p:nvPicPr>
          <p:cNvPr id="5122" name="Picture 2" descr="Nutrient Absorption in the Digestive System">
            <a:extLst>
              <a:ext uri="{FF2B5EF4-FFF2-40B4-BE49-F238E27FC236}">
                <a16:creationId xmlns:a16="http://schemas.microsoft.com/office/drawing/2014/main" id="{9383CD45-CCDB-4C45-9998-2B3AAF7A0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986" y="5058000"/>
            <a:ext cx="2403093"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47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188467"/>
            <a:ext cx="8229600" cy="562074"/>
          </a:xfrm>
          <a:ln w="38100">
            <a:solidFill>
              <a:srgbClr val="0000FF"/>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US" sz="2400" b="1" dirty="0">
                <a:latin typeface="Arial" pitchFamily="34" charset="0"/>
                <a:cs typeface="Arial" pitchFamily="34" charset="0"/>
              </a:rPr>
              <a:t>Factors Determining the Bioavailability of Minerals in Foods</a:t>
            </a:r>
            <a:endParaRPr lang="tr-TR" sz="2400" b="1" dirty="0">
              <a:latin typeface="Arial" pitchFamily="34" charset="0"/>
              <a:cs typeface="Arial" pitchFamily="34" charset="0"/>
            </a:endParaRPr>
          </a:p>
        </p:txBody>
      </p:sp>
      <p:sp>
        <p:nvSpPr>
          <p:cNvPr id="3" name="İçerik Yer Tutucusu 2"/>
          <p:cNvSpPr>
            <a:spLocks noGrp="1"/>
          </p:cNvSpPr>
          <p:nvPr>
            <p:ph idx="1"/>
          </p:nvPr>
        </p:nvSpPr>
        <p:spPr>
          <a:xfrm>
            <a:off x="1981200" y="980729"/>
            <a:ext cx="8435280" cy="5740747"/>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lang="en-US" sz="1600" u="sng" dirty="0">
                <a:latin typeface="Arial" pitchFamily="34" charset="0"/>
                <a:cs typeface="Arial" pitchFamily="34" charset="0"/>
              </a:rPr>
              <a:t>(1) The Chemical Form of the Mineral in Food</a:t>
            </a:r>
            <a:endParaRPr lang="tr-TR" sz="1600" u="sng" dirty="0">
              <a:latin typeface="Arial" pitchFamily="34" charset="0"/>
              <a:cs typeface="Arial" pitchFamily="34" charset="0"/>
            </a:endParaRPr>
          </a:p>
          <a:p>
            <a:pPr marL="0" indent="0">
              <a:lnSpc>
                <a:spcPct val="150000"/>
              </a:lnSpc>
              <a:buNone/>
            </a:pPr>
            <a:r>
              <a:rPr lang="en-US" sz="1600" dirty="0">
                <a:latin typeface="Arial" pitchFamily="34" charset="0"/>
                <a:cs typeface="Arial" pitchFamily="34" charset="0"/>
              </a:rPr>
              <a:t>- If the solubility is low, the mineral is less absorbed</a:t>
            </a:r>
          </a:p>
          <a:p>
            <a:pPr marL="0" indent="0">
              <a:lnSpc>
                <a:spcPct val="150000"/>
              </a:lnSpc>
              <a:buNone/>
            </a:pPr>
            <a:r>
              <a:rPr lang="en-US" sz="1600" dirty="0">
                <a:latin typeface="Arial" pitchFamily="34" charset="0"/>
                <a:cs typeface="Arial" pitchFamily="34" charset="0"/>
              </a:rPr>
              <a:t>- Soluble chelates are very stable and poorly absorbed</a:t>
            </a:r>
          </a:p>
          <a:p>
            <a:pPr marL="0" indent="0">
              <a:lnSpc>
                <a:spcPct val="150000"/>
              </a:lnSpc>
              <a:buNone/>
            </a:pPr>
            <a:r>
              <a:rPr lang="en-US" sz="1600" dirty="0">
                <a:latin typeface="Arial" pitchFamily="34" charset="0"/>
                <a:cs typeface="Arial" pitchFamily="34" charset="0"/>
              </a:rPr>
              <a:t>- Heme iron is better absorbed than none-heme iron</a:t>
            </a:r>
            <a:endParaRPr lang="tr-TR" sz="1600" dirty="0">
              <a:latin typeface="Arial" pitchFamily="34" charset="0"/>
              <a:cs typeface="Arial" pitchFamily="34" charset="0"/>
            </a:endParaRPr>
          </a:p>
          <a:p>
            <a:pPr marL="0" indent="0">
              <a:lnSpc>
                <a:spcPct val="150000"/>
              </a:lnSpc>
              <a:buNone/>
            </a:pPr>
            <a:r>
              <a:rPr lang="tr-TR" sz="1600" u="sng" dirty="0">
                <a:latin typeface="Arial" pitchFamily="34" charset="0"/>
                <a:cs typeface="Arial" pitchFamily="34" charset="0"/>
              </a:rPr>
              <a:t>(2) </a:t>
            </a:r>
            <a:r>
              <a:rPr lang="tr-TR" sz="1600" u="sng" dirty="0" err="1">
                <a:latin typeface="Arial" pitchFamily="34" charset="0"/>
                <a:cs typeface="Arial" pitchFamily="34" charset="0"/>
              </a:rPr>
              <a:t>Ligands</a:t>
            </a:r>
            <a:endParaRPr lang="tr-TR" sz="1600" u="sng" dirty="0">
              <a:latin typeface="Arial" pitchFamily="34" charset="0"/>
              <a:cs typeface="Arial" pitchFamily="34" charset="0"/>
            </a:endParaRPr>
          </a:p>
          <a:p>
            <a:pPr>
              <a:lnSpc>
                <a:spcPct val="150000"/>
              </a:lnSpc>
              <a:buFontTx/>
              <a:buChar char="-"/>
            </a:pPr>
            <a:r>
              <a:rPr lang="tr-TR" sz="1600" dirty="0" err="1">
                <a:latin typeface="Arial" pitchFamily="34" charset="0"/>
                <a:cs typeface="Arial" pitchFamily="34" charset="0"/>
              </a:rPr>
              <a:t>Soluble</a:t>
            </a:r>
            <a:r>
              <a:rPr lang="tr-TR" sz="1600" dirty="0">
                <a:latin typeface="Arial" pitchFamily="34" charset="0"/>
                <a:cs typeface="Arial" pitchFamily="34" charset="0"/>
              </a:rPr>
              <a:t> </a:t>
            </a:r>
            <a:r>
              <a:rPr lang="tr-TR" sz="1600" dirty="0" err="1">
                <a:latin typeface="Arial" pitchFamily="34" charset="0"/>
                <a:cs typeface="Arial" pitchFamily="34" charset="0"/>
              </a:rPr>
              <a:t>chelate-forming</a:t>
            </a:r>
            <a:r>
              <a:rPr lang="tr-TR" sz="1600" dirty="0">
                <a:latin typeface="Arial" pitchFamily="34" charset="0"/>
                <a:cs typeface="Arial" pitchFamily="34" charset="0"/>
              </a:rPr>
              <a:t> </a:t>
            </a:r>
            <a:r>
              <a:rPr lang="tr-TR" sz="1600" dirty="0" err="1">
                <a:latin typeface="Arial" pitchFamily="34" charset="0"/>
                <a:cs typeface="Arial" pitchFamily="34" charset="0"/>
              </a:rPr>
              <a:t>bonds</a:t>
            </a:r>
            <a:r>
              <a:rPr lang="tr-TR" sz="1600" dirty="0">
                <a:latin typeface="Arial" pitchFamily="34" charset="0"/>
                <a:cs typeface="Arial" pitchFamily="34" charset="0"/>
              </a:rPr>
              <a:t> (</a:t>
            </a:r>
            <a:r>
              <a:rPr lang="tr-TR" sz="1600" dirty="0" err="1">
                <a:latin typeface="Arial" pitchFamily="34" charset="0"/>
                <a:cs typeface="Arial" pitchFamily="34" charset="0"/>
              </a:rPr>
              <a:t>ligand-compound</a:t>
            </a:r>
            <a:r>
              <a:rPr lang="tr-TR" sz="1600" dirty="0">
                <a:latin typeface="Arial" pitchFamily="34" charset="0"/>
                <a:cs typeface="Arial" pitchFamily="34" charset="0"/>
              </a:rPr>
              <a:t>) </a:t>
            </a:r>
            <a:r>
              <a:rPr lang="tr-TR" sz="1600" dirty="0" err="1">
                <a:latin typeface="Arial" pitchFamily="34" charset="0"/>
                <a:cs typeface="Arial" pitchFamily="34" charset="0"/>
              </a:rPr>
              <a:t>with</a:t>
            </a:r>
            <a:r>
              <a:rPr lang="tr-TR" sz="1600" dirty="0">
                <a:latin typeface="Arial" pitchFamily="34" charset="0"/>
                <a:cs typeface="Arial" pitchFamily="34" charset="0"/>
              </a:rPr>
              <a:t> </a:t>
            </a:r>
            <a:r>
              <a:rPr lang="tr-TR" sz="1600" dirty="0" err="1">
                <a:latin typeface="Arial" pitchFamily="34" charset="0"/>
                <a:cs typeface="Arial" pitchFamily="34" charset="0"/>
              </a:rPr>
              <a:t>metals</a:t>
            </a:r>
            <a:r>
              <a:rPr lang="tr-TR" sz="1600" dirty="0">
                <a:latin typeface="Arial" pitchFamily="34" charset="0"/>
                <a:cs typeface="Arial" pitchFamily="34" charset="0"/>
              </a:rPr>
              <a:t> can </a:t>
            </a:r>
            <a:r>
              <a:rPr lang="tr-TR" sz="1600" dirty="0" err="1">
                <a:latin typeface="Arial" pitchFamily="34" charset="0"/>
                <a:cs typeface="Arial" pitchFamily="34" charset="0"/>
              </a:rPr>
              <a:t>increase</a:t>
            </a:r>
            <a:r>
              <a:rPr lang="tr-TR" sz="1600" dirty="0">
                <a:latin typeface="Arial" pitchFamily="34" charset="0"/>
                <a:cs typeface="Arial" pitchFamily="34" charset="0"/>
              </a:rPr>
              <a:t> </a:t>
            </a:r>
            <a:r>
              <a:rPr lang="tr-TR" sz="1600" dirty="0" err="1">
                <a:latin typeface="Arial" pitchFamily="34" charset="0"/>
                <a:cs typeface="Arial" pitchFamily="34" charset="0"/>
              </a:rPr>
              <a:t>absorption</a:t>
            </a:r>
            <a:r>
              <a:rPr lang="tr-TR" sz="1600" dirty="0">
                <a:latin typeface="Arial" pitchFamily="34" charset="0"/>
                <a:cs typeface="Arial" pitchFamily="34" charset="0"/>
              </a:rPr>
              <a:t> (EDTA </a:t>
            </a:r>
            <a:r>
              <a:rPr lang="tr-TR" sz="1600" dirty="0" err="1">
                <a:latin typeface="Arial" pitchFamily="34" charset="0"/>
                <a:cs typeface="Arial" pitchFamily="34" charset="0"/>
              </a:rPr>
              <a:t>increases</a:t>
            </a:r>
            <a:r>
              <a:rPr lang="tr-TR" sz="1600" dirty="0">
                <a:latin typeface="Arial" pitchFamily="34" charset="0"/>
                <a:cs typeface="Arial" pitchFamily="34" charset="0"/>
              </a:rPr>
              <a:t> </a:t>
            </a:r>
            <a:r>
              <a:rPr lang="tr-TR" sz="1600" dirty="0" err="1">
                <a:latin typeface="Arial" pitchFamily="34" charset="0"/>
                <a:cs typeface="Arial" pitchFamily="34" charset="0"/>
              </a:rPr>
              <a:t>iron</a:t>
            </a:r>
            <a:r>
              <a:rPr lang="tr-TR" sz="1600" dirty="0">
                <a:latin typeface="Arial" pitchFamily="34" charset="0"/>
                <a:cs typeface="Arial" pitchFamily="34" charset="0"/>
              </a:rPr>
              <a:t> </a:t>
            </a:r>
            <a:r>
              <a:rPr lang="tr-TR" sz="1600" dirty="0" err="1">
                <a:latin typeface="Arial" pitchFamily="34" charset="0"/>
                <a:cs typeface="Arial" pitchFamily="34" charset="0"/>
              </a:rPr>
              <a:t>absorption</a:t>
            </a:r>
            <a:r>
              <a:rPr lang="tr-TR" sz="1600" dirty="0">
                <a:latin typeface="Arial" pitchFamily="34" charset="0"/>
                <a:cs typeface="Arial" pitchFamily="34" charset="0"/>
              </a:rPr>
              <a:t>).</a:t>
            </a:r>
          </a:p>
          <a:p>
            <a:pPr>
              <a:lnSpc>
                <a:spcPct val="150000"/>
              </a:lnSpc>
              <a:buFontTx/>
              <a:buChar char="-"/>
            </a:pPr>
            <a:r>
              <a:rPr lang="tr-TR" sz="1600" dirty="0">
                <a:latin typeface="Arial" pitchFamily="34" charset="0"/>
                <a:cs typeface="Arial" pitchFamily="34" charset="0"/>
              </a:rPr>
              <a:t>High </a:t>
            </a:r>
            <a:r>
              <a:rPr lang="tr-TR" sz="1600" dirty="0" err="1">
                <a:latin typeface="Arial" pitchFamily="34" charset="0"/>
                <a:cs typeface="Arial" pitchFamily="34" charset="0"/>
              </a:rPr>
              <a:t>molecular</a:t>
            </a:r>
            <a:r>
              <a:rPr lang="tr-TR" sz="1600" dirty="0">
                <a:latin typeface="Arial" pitchFamily="34" charset="0"/>
                <a:cs typeface="Arial" pitchFamily="34" charset="0"/>
              </a:rPr>
              <a:t> </a:t>
            </a:r>
            <a:r>
              <a:rPr lang="tr-TR" sz="1600" dirty="0" err="1">
                <a:latin typeface="Arial" pitchFamily="34" charset="0"/>
                <a:cs typeface="Arial" pitchFamily="34" charset="0"/>
              </a:rPr>
              <a:t>weight</a:t>
            </a:r>
            <a:r>
              <a:rPr lang="tr-TR" sz="1600" dirty="0">
                <a:latin typeface="Arial" pitchFamily="34" charset="0"/>
                <a:cs typeface="Arial" pitchFamily="34" charset="0"/>
              </a:rPr>
              <a:t> </a:t>
            </a:r>
            <a:r>
              <a:rPr lang="tr-TR" sz="1600" dirty="0" err="1">
                <a:latin typeface="Arial" pitchFamily="34" charset="0"/>
                <a:cs typeface="Arial" pitchFamily="34" charset="0"/>
              </a:rPr>
              <a:t>and</a:t>
            </a:r>
            <a:r>
              <a:rPr lang="tr-TR" sz="1600" dirty="0">
                <a:latin typeface="Arial" pitchFamily="34" charset="0"/>
                <a:cs typeface="Arial" pitchFamily="34" charset="0"/>
              </a:rPr>
              <a:t> </a:t>
            </a:r>
            <a:r>
              <a:rPr lang="tr-TR" sz="1600" dirty="0" err="1">
                <a:latin typeface="Arial" pitchFamily="34" charset="0"/>
                <a:cs typeface="Arial" pitchFamily="34" charset="0"/>
              </a:rPr>
              <a:t>less</a:t>
            </a:r>
            <a:r>
              <a:rPr lang="tr-TR" sz="1600" dirty="0">
                <a:latin typeface="Arial" pitchFamily="34" charset="0"/>
                <a:cs typeface="Arial" pitchFamily="34" charset="0"/>
              </a:rPr>
              <a:t> </a:t>
            </a:r>
            <a:r>
              <a:rPr lang="tr-TR" sz="1600" dirty="0" err="1">
                <a:latin typeface="Arial" pitchFamily="34" charset="0"/>
                <a:cs typeface="Arial" pitchFamily="34" charset="0"/>
              </a:rPr>
              <a:t>absorbable</a:t>
            </a:r>
            <a:r>
              <a:rPr lang="tr-TR" sz="1600" dirty="0">
                <a:latin typeface="Arial" pitchFamily="34" charset="0"/>
                <a:cs typeface="Arial" pitchFamily="34" charset="0"/>
              </a:rPr>
              <a:t> </a:t>
            </a:r>
            <a:r>
              <a:rPr lang="tr-TR" sz="1600" dirty="0" err="1">
                <a:latin typeface="Arial" pitchFamily="34" charset="0"/>
                <a:cs typeface="Arial" pitchFamily="34" charset="0"/>
              </a:rPr>
              <a:t>ligands</a:t>
            </a:r>
            <a:r>
              <a:rPr lang="tr-TR" sz="1600" dirty="0">
                <a:latin typeface="Arial" pitchFamily="34" charset="0"/>
                <a:cs typeface="Arial" pitchFamily="34" charset="0"/>
              </a:rPr>
              <a:t> </a:t>
            </a:r>
            <a:r>
              <a:rPr lang="tr-TR" sz="1600" dirty="0" err="1">
                <a:latin typeface="Arial" pitchFamily="34" charset="0"/>
                <a:cs typeface="Arial" pitchFamily="34" charset="0"/>
              </a:rPr>
              <a:t>may</a:t>
            </a:r>
            <a:r>
              <a:rPr lang="tr-TR" sz="1600" dirty="0">
                <a:latin typeface="Arial" pitchFamily="34" charset="0"/>
                <a:cs typeface="Arial" pitchFamily="34" charset="0"/>
              </a:rPr>
              <a:t> </a:t>
            </a:r>
            <a:r>
              <a:rPr lang="tr-TR" sz="1600" dirty="0" err="1">
                <a:latin typeface="Arial" pitchFamily="34" charset="0"/>
                <a:cs typeface="Arial" pitchFamily="34" charset="0"/>
              </a:rPr>
              <a:t>reduce</a:t>
            </a:r>
            <a:r>
              <a:rPr lang="tr-TR" sz="1600" dirty="0">
                <a:latin typeface="Arial" pitchFamily="34" charset="0"/>
                <a:cs typeface="Arial" pitchFamily="34" charset="0"/>
              </a:rPr>
              <a:t> </a:t>
            </a:r>
            <a:r>
              <a:rPr lang="tr-TR" sz="1600" dirty="0" err="1">
                <a:latin typeface="Arial" pitchFamily="34" charset="0"/>
                <a:cs typeface="Arial" pitchFamily="34" charset="0"/>
              </a:rPr>
              <a:t>absorption</a:t>
            </a:r>
            <a:r>
              <a:rPr lang="tr-TR" sz="1600" dirty="0">
                <a:latin typeface="Arial" pitchFamily="34" charset="0"/>
                <a:cs typeface="Arial" pitchFamily="34" charset="0"/>
              </a:rPr>
              <a:t> (</a:t>
            </a:r>
            <a:r>
              <a:rPr lang="tr-TR" sz="1600" dirty="0" err="1">
                <a:latin typeface="Arial" pitchFamily="34" charset="0"/>
                <a:cs typeface="Arial" pitchFamily="34" charset="0"/>
              </a:rPr>
              <a:t>e.g</a:t>
            </a:r>
            <a:r>
              <a:rPr lang="tr-TR" sz="1600" dirty="0">
                <a:latin typeface="Arial" pitchFamily="34" charset="0"/>
                <a:cs typeface="Arial" pitchFamily="34" charset="0"/>
              </a:rPr>
              <a:t>. </a:t>
            </a:r>
            <a:r>
              <a:rPr lang="tr-TR" sz="1600" dirty="0" err="1">
                <a:latin typeface="Arial" pitchFamily="34" charset="0"/>
                <a:cs typeface="Arial" pitchFamily="34" charset="0"/>
              </a:rPr>
              <a:t>dietary</a:t>
            </a:r>
            <a:r>
              <a:rPr lang="tr-TR" sz="1600" dirty="0">
                <a:latin typeface="Arial" pitchFamily="34" charset="0"/>
                <a:cs typeface="Arial" pitchFamily="34" charset="0"/>
              </a:rPr>
              <a:t> fiber, </a:t>
            </a:r>
            <a:r>
              <a:rPr lang="tr-TR" sz="1600" dirty="0" err="1">
                <a:latin typeface="Arial" pitchFamily="34" charset="0"/>
                <a:cs typeface="Arial" pitchFamily="34" charset="0"/>
              </a:rPr>
              <a:t>some</a:t>
            </a:r>
            <a:r>
              <a:rPr lang="tr-TR" sz="1600" dirty="0">
                <a:latin typeface="Arial" pitchFamily="34" charset="0"/>
                <a:cs typeface="Arial" pitchFamily="34" charset="0"/>
              </a:rPr>
              <a:t> </a:t>
            </a:r>
            <a:r>
              <a:rPr lang="tr-TR" sz="1600" dirty="0" err="1">
                <a:latin typeface="Arial" pitchFamily="34" charset="0"/>
                <a:cs typeface="Arial" pitchFamily="34" charset="0"/>
              </a:rPr>
              <a:t>proteins</a:t>
            </a:r>
            <a:r>
              <a:rPr lang="tr-TR" sz="1600" dirty="0">
                <a:latin typeface="Arial" pitchFamily="34" charset="0"/>
                <a:cs typeface="Arial" pitchFamily="34" charset="0"/>
              </a:rPr>
              <a:t>)</a:t>
            </a:r>
          </a:p>
          <a:p>
            <a:pPr>
              <a:lnSpc>
                <a:spcPct val="150000"/>
              </a:lnSpc>
              <a:buFontTx/>
              <a:buChar char="-"/>
            </a:pPr>
            <a:r>
              <a:rPr lang="tr-TR" sz="1600" dirty="0" err="1">
                <a:latin typeface="Arial" pitchFamily="34" charset="0"/>
                <a:cs typeface="Arial" pitchFamily="34" charset="0"/>
              </a:rPr>
              <a:t>Ligands</a:t>
            </a:r>
            <a:r>
              <a:rPr lang="tr-TR" sz="1600" dirty="0">
                <a:latin typeface="Arial" pitchFamily="34" charset="0"/>
                <a:cs typeface="Arial" pitchFamily="34" charset="0"/>
              </a:rPr>
              <a:t> </a:t>
            </a:r>
            <a:r>
              <a:rPr lang="tr-TR" sz="1600" dirty="0" err="1">
                <a:latin typeface="Arial" pitchFamily="34" charset="0"/>
                <a:cs typeface="Arial" pitchFamily="34" charset="0"/>
              </a:rPr>
              <a:t>that</a:t>
            </a:r>
            <a:r>
              <a:rPr lang="tr-TR" sz="1600" dirty="0">
                <a:latin typeface="Arial" pitchFamily="34" charset="0"/>
                <a:cs typeface="Arial" pitchFamily="34" charset="0"/>
              </a:rPr>
              <a:t> form </a:t>
            </a:r>
            <a:r>
              <a:rPr lang="tr-TR" sz="1600" dirty="0" err="1">
                <a:latin typeface="Arial" pitchFamily="34" charset="0"/>
                <a:cs typeface="Arial" pitchFamily="34" charset="0"/>
              </a:rPr>
              <a:t>insoluble</a:t>
            </a:r>
            <a:r>
              <a:rPr lang="tr-TR" sz="1600" dirty="0">
                <a:latin typeface="Arial" pitchFamily="34" charset="0"/>
                <a:cs typeface="Arial" pitchFamily="34" charset="0"/>
              </a:rPr>
              <a:t> </a:t>
            </a:r>
            <a:r>
              <a:rPr lang="tr-TR" sz="1600" dirty="0" err="1">
                <a:latin typeface="Arial" pitchFamily="34" charset="0"/>
                <a:cs typeface="Arial" pitchFamily="34" charset="0"/>
              </a:rPr>
              <a:t>chelates</a:t>
            </a:r>
            <a:r>
              <a:rPr lang="tr-TR" sz="1600" dirty="0">
                <a:latin typeface="Arial" pitchFamily="34" charset="0"/>
                <a:cs typeface="Arial" pitchFamily="34" charset="0"/>
              </a:rPr>
              <a:t> </a:t>
            </a:r>
            <a:r>
              <a:rPr lang="tr-TR" sz="1600" dirty="0" err="1">
                <a:latin typeface="Arial" pitchFamily="34" charset="0"/>
                <a:cs typeface="Arial" pitchFamily="34" charset="0"/>
              </a:rPr>
              <a:t>with</a:t>
            </a:r>
            <a:r>
              <a:rPr lang="tr-TR" sz="1600" dirty="0">
                <a:latin typeface="Arial" pitchFamily="34" charset="0"/>
                <a:cs typeface="Arial" pitchFamily="34" charset="0"/>
              </a:rPr>
              <a:t> </a:t>
            </a:r>
            <a:r>
              <a:rPr lang="tr-TR" sz="1600" dirty="0" err="1">
                <a:latin typeface="Arial" pitchFamily="34" charset="0"/>
                <a:cs typeface="Arial" pitchFamily="34" charset="0"/>
              </a:rPr>
              <a:t>minerals</a:t>
            </a:r>
            <a:r>
              <a:rPr lang="tr-TR" sz="1600" dirty="0">
                <a:latin typeface="Arial" pitchFamily="34" charset="0"/>
                <a:cs typeface="Arial" pitchFamily="34" charset="0"/>
              </a:rPr>
              <a:t> can </a:t>
            </a:r>
            <a:r>
              <a:rPr lang="tr-TR" sz="1600" dirty="0" err="1">
                <a:latin typeface="Arial" pitchFamily="34" charset="0"/>
                <a:cs typeface="Arial" pitchFamily="34" charset="0"/>
              </a:rPr>
              <a:t>reduce</a:t>
            </a:r>
            <a:r>
              <a:rPr lang="tr-TR" sz="1600" dirty="0">
                <a:latin typeface="Arial" pitchFamily="34" charset="0"/>
                <a:cs typeface="Arial" pitchFamily="34" charset="0"/>
              </a:rPr>
              <a:t> </a:t>
            </a:r>
            <a:r>
              <a:rPr lang="tr-TR" sz="1600" dirty="0" err="1">
                <a:latin typeface="Arial" pitchFamily="34" charset="0"/>
                <a:cs typeface="Arial" pitchFamily="34" charset="0"/>
              </a:rPr>
              <a:t>absorption</a:t>
            </a:r>
            <a:r>
              <a:rPr lang="tr-TR" sz="1600" dirty="0">
                <a:latin typeface="Arial" pitchFamily="34" charset="0"/>
                <a:cs typeface="Arial" pitchFamily="34" charset="0"/>
              </a:rPr>
              <a:t>.</a:t>
            </a:r>
          </a:p>
          <a:p>
            <a:pPr marL="0" indent="0">
              <a:lnSpc>
                <a:spcPct val="150000"/>
              </a:lnSpc>
              <a:buNone/>
            </a:pPr>
            <a:r>
              <a:rPr lang="tr-TR" sz="1600" dirty="0">
                <a:latin typeface="Arial" pitchFamily="34" charset="0"/>
                <a:cs typeface="Arial" pitchFamily="34" charset="0"/>
              </a:rPr>
              <a:t>	</a:t>
            </a:r>
            <a:r>
              <a:rPr lang="tr-TR" sz="1600" dirty="0" err="1">
                <a:latin typeface="Arial" pitchFamily="34" charset="0"/>
                <a:cs typeface="Arial" pitchFamily="34" charset="0"/>
              </a:rPr>
              <a:t>Oxzalate</a:t>
            </a:r>
            <a:r>
              <a:rPr lang="tr-TR" sz="1600" dirty="0">
                <a:latin typeface="Arial" pitchFamily="34" charset="0"/>
                <a:cs typeface="Arial" pitchFamily="34" charset="0"/>
              </a:rPr>
              <a:t> </a:t>
            </a:r>
            <a:r>
              <a:rPr lang="tr-TR" sz="1600" dirty="0" err="1">
                <a:latin typeface="Arial" pitchFamily="34" charset="0"/>
                <a:cs typeface="Arial" pitchFamily="34" charset="0"/>
              </a:rPr>
              <a:t>reduces</a:t>
            </a:r>
            <a:r>
              <a:rPr lang="tr-TR" sz="1600" dirty="0">
                <a:latin typeface="Arial" pitchFamily="34" charset="0"/>
                <a:cs typeface="Arial" pitchFamily="34" charset="0"/>
              </a:rPr>
              <a:t>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absorption</a:t>
            </a:r>
            <a:r>
              <a:rPr lang="tr-TR" sz="1600" dirty="0">
                <a:latin typeface="Arial" pitchFamily="34" charset="0"/>
                <a:cs typeface="Arial" pitchFamily="34" charset="0"/>
              </a:rPr>
              <a:t> </a:t>
            </a:r>
            <a:r>
              <a:rPr lang="tr-TR" sz="1600" dirty="0" err="1">
                <a:latin typeface="Arial" pitchFamily="34" charset="0"/>
                <a:cs typeface="Arial" pitchFamily="34" charset="0"/>
              </a:rPr>
              <a:t>Ca</a:t>
            </a:r>
            <a:r>
              <a:rPr lang="tr-TR" sz="1600" dirty="0">
                <a:latin typeface="Arial" pitchFamily="34" charset="0"/>
                <a:cs typeface="Arial" pitchFamily="34" charset="0"/>
              </a:rPr>
              <a:t>; </a:t>
            </a:r>
            <a:r>
              <a:rPr lang="tr-TR" sz="1600" dirty="0" err="1">
                <a:latin typeface="Arial" pitchFamily="34" charset="0"/>
                <a:cs typeface="Arial" pitchFamily="34" charset="0"/>
              </a:rPr>
              <a:t>Phytic</a:t>
            </a:r>
            <a:r>
              <a:rPr lang="tr-TR" sz="1600" dirty="0">
                <a:latin typeface="Arial" pitchFamily="34" charset="0"/>
                <a:cs typeface="Arial" pitchFamily="34" charset="0"/>
              </a:rPr>
              <a:t> </a:t>
            </a:r>
            <a:r>
              <a:rPr lang="tr-TR" sz="1600" dirty="0" err="1">
                <a:latin typeface="Arial" pitchFamily="34" charset="0"/>
                <a:cs typeface="Arial" pitchFamily="34" charset="0"/>
              </a:rPr>
              <a:t>acid</a:t>
            </a:r>
            <a:r>
              <a:rPr lang="tr-TR" sz="1600" dirty="0">
                <a:latin typeface="Arial" pitchFamily="34" charset="0"/>
                <a:cs typeface="Arial" pitchFamily="34" charset="0"/>
              </a:rPr>
              <a:t> </a:t>
            </a:r>
            <a:r>
              <a:rPr lang="tr-TR" sz="1600" dirty="0" err="1">
                <a:latin typeface="Arial" pitchFamily="34" charset="0"/>
                <a:cs typeface="Arial" pitchFamily="34" charset="0"/>
              </a:rPr>
              <a:t>reduces</a:t>
            </a:r>
            <a:r>
              <a:rPr lang="tr-TR" sz="1600" dirty="0">
                <a:latin typeface="Arial" pitchFamily="34" charset="0"/>
                <a:cs typeface="Arial" pitchFamily="34" charset="0"/>
              </a:rPr>
              <a:t>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absorption</a:t>
            </a:r>
            <a:r>
              <a:rPr lang="tr-TR" sz="1600" dirty="0">
                <a:latin typeface="Arial" pitchFamily="34" charset="0"/>
                <a:cs typeface="Arial" pitchFamily="34" charset="0"/>
              </a:rPr>
              <a:t> of Fe, </a:t>
            </a:r>
            <a:r>
              <a:rPr lang="tr-TR" sz="1600" dirty="0" err="1">
                <a:latin typeface="Arial" pitchFamily="34" charset="0"/>
                <a:cs typeface="Arial" pitchFamily="34" charset="0"/>
              </a:rPr>
              <a:t>Zn</a:t>
            </a:r>
            <a:r>
              <a:rPr lang="tr-TR" sz="1600" dirty="0">
                <a:latin typeface="Arial" pitchFamily="34" charset="0"/>
                <a:cs typeface="Arial" pitchFamily="34" charset="0"/>
              </a:rPr>
              <a:t>, </a:t>
            </a:r>
            <a:r>
              <a:rPr lang="tr-TR" sz="1600" dirty="0" err="1">
                <a:latin typeface="Arial" pitchFamily="34" charset="0"/>
                <a:cs typeface="Arial" pitchFamily="34" charset="0"/>
              </a:rPr>
              <a:t>Ca</a:t>
            </a:r>
            <a:r>
              <a:rPr lang="tr-TR" sz="1600" dirty="0">
                <a:latin typeface="Arial" pitchFamily="34" charset="0"/>
                <a:cs typeface="Arial" pitchFamily="34" charset="0"/>
              </a:rPr>
              <a:t>.</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8</a:t>
            </a:fld>
            <a:endParaRPr lang="tr-TR"/>
          </a:p>
        </p:txBody>
      </p:sp>
      <p:pic>
        <p:nvPicPr>
          <p:cNvPr id="6146" name="Picture 2" descr="Importance of minerals in Family Diets - EducationWorld">
            <a:extLst>
              <a:ext uri="{FF2B5EF4-FFF2-40B4-BE49-F238E27FC236}">
                <a16:creationId xmlns:a16="http://schemas.microsoft.com/office/drawing/2014/main" id="{A2E5AEAC-EB6A-405B-8AF6-DEFE36CB4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393" y="1390942"/>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05879D45-D2A0-4A28-A831-E302C748BA68}" type="slidenum">
              <a:rPr lang="tr-TR" smtClean="0"/>
              <a:pPr/>
              <a:t>9</a:t>
            </a:fld>
            <a:endParaRPr lang="tr-TR"/>
          </a:p>
        </p:txBody>
      </p:sp>
      <p:sp>
        <p:nvSpPr>
          <p:cNvPr id="5" name="İçerik Yer Tutucusu 2"/>
          <p:cNvSpPr txBox="1">
            <a:spLocks/>
          </p:cNvSpPr>
          <p:nvPr/>
        </p:nvSpPr>
        <p:spPr>
          <a:xfrm>
            <a:off x="2000928" y="332658"/>
            <a:ext cx="8415553" cy="4621897"/>
          </a:xfrm>
          <a:prstGeom prst="rect">
            <a:avLst/>
          </a:prstGeo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150000"/>
              </a:lnSpc>
              <a:buNone/>
            </a:pPr>
            <a:endParaRPr lang="tr-TR" sz="1600" u="sng" dirty="0">
              <a:latin typeface="Arial" pitchFamily="34" charset="0"/>
              <a:cs typeface="Arial" pitchFamily="34" charset="0"/>
            </a:endParaRPr>
          </a:p>
          <a:p>
            <a:pPr marL="0" indent="0">
              <a:buNone/>
            </a:pPr>
            <a:r>
              <a:rPr lang="en-US" sz="1600" u="sng" dirty="0">
                <a:latin typeface="Arial" pitchFamily="34" charset="0"/>
                <a:cs typeface="Arial" pitchFamily="34" charset="0"/>
              </a:rPr>
              <a:t>(3) Redox Activity of Food Ingredients</a:t>
            </a:r>
            <a:endParaRPr lang="tr-TR" sz="1600" u="sng" dirty="0">
              <a:latin typeface="Arial" pitchFamily="34" charset="0"/>
              <a:cs typeface="Arial" pitchFamily="34" charset="0"/>
            </a:endParaRPr>
          </a:p>
          <a:p>
            <a:pPr marL="0" indent="0">
              <a:buNone/>
            </a:pPr>
            <a:r>
              <a:rPr lang="en-US" sz="1600" dirty="0">
                <a:latin typeface="Arial" pitchFamily="34" charset="0"/>
                <a:cs typeface="Arial" pitchFamily="34" charset="0"/>
              </a:rPr>
              <a:t>- Reducers (</a:t>
            </a:r>
            <a:r>
              <a:rPr lang="en-US" sz="1600" dirty="0" err="1">
                <a:latin typeface="Arial" pitchFamily="34" charset="0"/>
                <a:cs typeface="Arial" pitchFamily="34" charset="0"/>
              </a:rPr>
              <a:t>eg</a:t>
            </a:r>
            <a:r>
              <a:rPr lang="en-US" sz="1600" dirty="0">
                <a:latin typeface="Arial" pitchFamily="34" charset="0"/>
                <a:cs typeface="Arial" pitchFamily="34" charset="0"/>
              </a:rPr>
              <a:t> ascorbic acid) increase iron absorption, but </a:t>
            </a:r>
            <a:r>
              <a:rPr lang="tr-TR" sz="1600" dirty="0" err="1">
                <a:latin typeface="Arial" pitchFamily="34" charset="0"/>
                <a:cs typeface="Arial" pitchFamily="34" charset="0"/>
              </a:rPr>
              <a:t>have</a:t>
            </a:r>
            <a:r>
              <a:rPr lang="tr-TR" sz="1600" dirty="0">
                <a:latin typeface="Arial" pitchFamily="34" charset="0"/>
                <a:cs typeface="Arial" pitchFamily="34" charset="0"/>
              </a:rPr>
              <a:t> </a:t>
            </a:r>
            <a:r>
              <a:rPr lang="en-US" sz="1600" dirty="0">
                <a:latin typeface="Arial" pitchFamily="34" charset="0"/>
                <a:cs typeface="Arial" pitchFamily="34" charset="0"/>
              </a:rPr>
              <a:t>little effect on others.</a:t>
            </a:r>
          </a:p>
          <a:p>
            <a:pPr marL="0" indent="0">
              <a:buNone/>
            </a:pPr>
            <a:r>
              <a:rPr lang="en-US" sz="1600" dirty="0">
                <a:latin typeface="Arial" pitchFamily="34" charset="0"/>
                <a:cs typeface="Arial" pitchFamily="34" charset="0"/>
              </a:rPr>
              <a:t>- Oxidants inhibit iron absorption.</a:t>
            </a:r>
            <a:endParaRPr lang="tr-TR" sz="1600" u="sng" dirty="0">
              <a:latin typeface="Arial" pitchFamily="34" charset="0"/>
              <a:cs typeface="Arial" pitchFamily="34" charset="0"/>
            </a:endParaRPr>
          </a:p>
          <a:p>
            <a:pPr marL="0" indent="0">
              <a:lnSpc>
                <a:spcPct val="150000"/>
              </a:lnSpc>
              <a:buNone/>
            </a:pPr>
            <a:r>
              <a:rPr lang="tr-TR" sz="1600" u="sng" dirty="0">
                <a:latin typeface="Arial" pitchFamily="34" charset="0"/>
                <a:cs typeface="Arial" pitchFamily="34" charset="0"/>
              </a:rPr>
              <a:t>(4) Mineral- Mineral </a:t>
            </a:r>
            <a:r>
              <a:rPr lang="tr-TR" sz="1600" u="sng" dirty="0" err="1">
                <a:latin typeface="Arial" pitchFamily="34" charset="0"/>
                <a:cs typeface="Arial" pitchFamily="34" charset="0"/>
              </a:rPr>
              <a:t>interaction</a:t>
            </a:r>
            <a:endParaRPr lang="tr-TR" sz="1600" u="sng" dirty="0">
              <a:latin typeface="Arial" pitchFamily="34" charset="0"/>
              <a:cs typeface="Arial" pitchFamily="34" charset="0"/>
            </a:endParaRPr>
          </a:p>
          <a:p>
            <a:pPr>
              <a:lnSpc>
                <a:spcPct val="150000"/>
              </a:lnSpc>
              <a:buFontTx/>
              <a:buChar char="-"/>
            </a:pPr>
            <a:r>
              <a:rPr lang="en-US" sz="1600" dirty="0">
                <a:latin typeface="Arial" pitchFamily="34" charset="0"/>
                <a:cs typeface="Arial" pitchFamily="34" charset="0"/>
              </a:rPr>
              <a:t>A mineral with a high concentration can affect the absorption of the other. For example: </a:t>
            </a:r>
            <a:r>
              <a:rPr lang="tr-TR" sz="1600" dirty="0" err="1">
                <a:latin typeface="Arial" pitchFamily="34" charset="0"/>
                <a:cs typeface="Arial" pitchFamily="34" charset="0"/>
              </a:rPr>
              <a:t>Ca</a:t>
            </a:r>
            <a:r>
              <a:rPr lang="tr-TR" sz="1600" dirty="0">
                <a:latin typeface="Arial" pitchFamily="34" charset="0"/>
                <a:cs typeface="Arial" pitchFamily="34" charset="0"/>
              </a:rPr>
              <a:t>….. Fe;     Fe….. </a:t>
            </a:r>
            <a:r>
              <a:rPr lang="tr-TR" sz="1600" dirty="0" err="1">
                <a:latin typeface="Arial" pitchFamily="34" charset="0"/>
                <a:cs typeface="Arial" pitchFamily="34" charset="0"/>
              </a:rPr>
              <a:t>Zn</a:t>
            </a:r>
            <a:r>
              <a:rPr lang="tr-TR" sz="1600" dirty="0">
                <a:latin typeface="Arial" pitchFamily="34" charset="0"/>
                <a:cs typeface="Arial" pitchFamily="34" charset="0"/>
              </a:rPr>
              <a:t>,       Pb.….. Fe.</a:t>
            </a:r>
          </a:p>
          <a:p>
            <a:pPr marL="0" indent="0">
              <a:lnSpc>
                <a:spcPct val="150000"/>
              </a:lnSpc>
              <a:buNone/>
            </a:pPr>
            <a:r>
              <a:rPr lang="tr-TR" sz="1600" u="sng" dirty="0">
                <a:latin typeface="Arial" pitchFamily="34" charset="0"/>
                <a:cs typeface="Arial" pitchFamily="34" charset="0"/>
              </a:rPr>
              <a:t>(5) </a:t>
            </a:r>
            <a:r>
              <a:rPr lang="tr-TR" sz="1600" u="sng" dirty="0" err="1">
                <a:latin typeface="Arial" pitchFamily="34" charset="0"/>
                <a:cs typeface="Arial" pitchFamily="34" charset="0"/>
              </a:rPr>
              <a:t>Physiology</a:t>
            </a:r>
            <a:r>
              <a:rPr lang="tr-TR" sz="1600" u="sng" dirty="0">
                <a:latin typeface="Arial" pitchFamily="34" charset="0"/>
                <a:cs typeface="Arial" pitchFamily="34" charset="0"/>
              </a:rPr>
              <a:t> of </a:t>
            </a:r>
            <a:r>
              <a:rPr lang="tr-TR" sz="1600" u="sng" dirty="0" err="1">
                <a:latin typeface="Arial" pitchFamily="34" charset="0"/>
                <a:cs typeface="Arial" pitchFamily="34" charset="0"/>
              </a:rPr>
              <a:t>the</a:t>
            </a:r>
            <a:r>
              <a:rPr lang="tr-TR" sz="1600" u="sng" dirty="0">
                <a:latin typeface="Arial" pitchFamily="34" charset="0"/>
                <a:cs typeface="Arial" pitchFamily="34" charset="0"/>
              </a:rPr>
              <a:t> Consumer</a:t>
            </a:r>
          </a:p>
          <a:p>
            <a:pPr marL="0" indent="0">
              <a:lnSpc>
                <a:spcPct val="150000"/>
              </a:lnSpc>
              <a:buNone/>
            </a:pPr>
            <a:r>
              <a:rPr lang="en-US" sz="1600" dirty="0">
                <a:latin typeface="Arial" pitchFamily="34" charset="0"/>
                <a:cs typeface="Arial" pitchFamily="34" charset="0"/>
              </a:rPr>
              <a:t>For example, Fe and Ca absorption may be reduced in achlorhydria (decreased gastric acid secretion) disease.</a:t>
            </a:r>
          </a:p>
          <a:p>
            <a:pPr marL="0" indent="0">
              <a:lnSpc>
                <a:spcPct val="150000"/>
              </a:lnSpc>
              <a:buNone/>
            </a:pPr>
            <a:r>
              <a:rPr lang="en-US" sz="1600" dirty="0">
                <a:latin typeface="Arial" pitchFamily="34" charset="0"/>
                <a:cs typeface="Arial" pitchFamily="34" charset="0"/>
              </a:rPr>
              <a:t>Absorption may be reduced in the elderly. Soluble chelate-forming bonds (ligand-compound) with metals can increase absorption (EDTA increases iron absorption).</a:t>
            </a:r>
            <a:endParaRPr lang="tr-TR" sz="1600" dirty="0">
              <a:latin typeface="Arial" pitchFamily="34" charset="0"/>
              <a:cs typeface="Arial" pitchFamily="34" charset="0"/>
            </a:endParaRPr>
          </a:p>
        </p:txBody>
      </p:sp>
      <p:pic>
        <p:nvPicPr>
          <p:cNvPr id="7170" name="Picture 2" descr="How Long Does It Take To Absorb Nutrients From Food? | HuffPost Australia  Food &amp; Drink">
            <a:extLst>
              <a:ext uri="{FF2B5EF4-FFF2-40B4-BE49-F238E27FC236}">
                <a16:creationId xmlns:a16="http://schemas.microsoft.com/office/drawing/2014/main" id="{A49BC11D-6E6B-4AFD-8F58-2DD76E9B4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491" y="4993481"/>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3580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208</TotalTime>
  <Words>5312</Words>
  <Application>Microsoft Office PowerPoint</Application>
  <PresentationFormat>Geniş ekran</PresentationFormat>
  <Paragraphs>528</Paragraphs>
  <Slides>43</Slides>
  <Notes>20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43</vt:i4>
      </vt:variant>
    </vt:vector>
  </HeadingPairs>
  <TitlesOfParts>
    <vt:vector size="56" baseType="lpstr">
      <vt:lpstr>ＭＳ Ｐゴシック</vt:lpstr>
      <vt:lpstr>arial</vt:lpstr>
      <vt:lpstr>arial</vt:lpstr>
      <vt:lpstr>Calibri</vt:lpstr>
      <vt:lpstr>Century Gothic</vt:lpstr>
      <vt:lpstr>Gill Sans MT</vt:lpstr>
      <vt:lpstr>Rockwell</vt:lpstr>
      <vt:lpstr>Times New Roman</vt:lpstr>
      <vt:lpstr>Verdana</vt:lpstr>
      <vt:lpstr>Wingdings</vt:lpstr>
      <vt:lpstr>Wingdings 2</vt:lpstr>
      <vt:lpstr>Wingdings 3</vt:lpstr>
      <vt:lpstr>Duman</vt:lpstr>
      <vt:lpstr>MINERALS</vt:lpstr>
      <vt:lpstr>PowerPoint Sunusu</vt:lpstr>
      <vt:lpstr>PowerPoint Sunusu</vt:lpstr>
      <vt:lpstr>PowerPoint Sunusu</vt:lpstr>
      <vt:lpstr>PowerPoint Sunusu</vt:lpstr>
      <vt:lpstr>PowerPoint Sunusu</vt:lpstr>
      <vt:lpstr>PowerPoint Sunusu</vt:lpstr>
      <vt:lpstr>Factors Determining the Bioavailability of Minerals in Foods</vt:lpstr>
      <vt:lpstr>PowerPoint Sunusu</vt:lpstr>
      <vt:lpstr>PowerPoint Sunusu</vt:lpstr>
      <vt:lpstr>PowerPoint Sunusu</vt:lpstr>
      <vt:lpstr>PowerPoint Sunusu</vt:lpstr>
      <vt:lpstr>PowerPoint Sunusu</vt:lpstr>
      <vt:lpstr>Macro/Micro Minerals</vt:lpstr>
      <vt:lpstr>Some important minerals</vt:lpstr>
      <vt:lpstr>Calcium</vt:lpstr>
      <vt:lpstr>PowerPoint Sunusu</vt:lpstr>
      <vt:lpstr>Calcium &amp; Foods</vt:lpstr>
      <vt:lpstr>PowerPoint Sunusu</vt:lpstr>
      <vt:lpstr>Ca absorption</vt:lpstr>
      <vt:lpstr>Calcium</vt:lpstr>
      <vt:lpstr>PowerPoint Sunusu</vt:lpstr>
      <vt:lpstr>IRON</vt:lpstr>
      <vt:lpstr>PowerPoint Sunusu</vt:lpstr>
      <vt:lpstr>Iron &amp; Foods</vt:lpstr>
      <vt:lpstr>PowerPoint Sunusu</vt:lpstr>
      <vt:lpstr>Fe absorption</vt:lpstr>
      <vt:lpstr>PowerPoint Sunusu</vt:lpstr>
      <vt:lpstr>Iron supplements</vt:lpstr>
      <vt:lpstr>Iron</vt:lpstr>
      <vt:lpstr>Electrolytes</vt:lpstr>
      <vt:lpstr>PowerPoint Sunusu</vt:lpstr>
      <vt:lpstr>Sodium &amp; Health</vt:lpstr>
      <vt:lpstr>Where are you getting sodium?</vt:lpstr>
      <vt:lpstr>Reducing sodium in your diet</vt:lpstr>
      <vt:lpstr>PowerPoint Sunusu</vt:lpstr>
      <vt:lpstr>Potassium</vt:lpstr>
      <vt:lpstr>Sodium &amp; Potassium</vt:lpstr>
      <vt:lpstr>other minerals</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Cansu Gumus</dc:creator>
  <cp:lastModifiedBy>CEGumus</cp:lastModifiedBy>
  <cp:revision>89</cp:revision>
  <dcterms:created xsi:type="dcterms:W3CDTF">2021-03-14T08:26:13Z</dcterms:created>
  <dcterms:modified xsi:type="dcterms:W3CDTF">2021-07-02T09:12:41Z</dcterms:modified>
</cp:coreProperties>
</file>