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93B7172-501D-46B3-9A2C-F2C277F6B1B0}"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832599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3B7172-501D-46B3-9A2C-F2C277F6B1B0}"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2901013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3B7172-501D-46B3-9A2C-F2C277F6B1B0}"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353467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3B7172-501D-46B3-9A2C-F2C277F6B1B0}"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1104279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93B7172-501D-46B3-9A2C-F2C277F6B1B0}"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1464137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93B7172-501D-46B3-9A2C-F2C277F6B1B0}"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4045668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93B7172-501D-46B3-9A2C-F2C277F6B1B0}"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1253052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93B7172-501D-46B3-9A2C-F2C277F6B1B0}"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290993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93B7172-501D-46B3-9A2C-F2C277F6B1B0}"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52891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93B7172-501D-46B3-9A2C-F2C277F6B1B0}"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12305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93B7172-501D-46B3-9A2C-F2C277F6B1B0}"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D6084D-1585-4114-9061-EDEC3D3E322F}" type="slidenum">
              <a:rPr lang="tr-TR" smtClean="0"/>
              <a:t>‹#›</a:t>
            </a:fld>
            <a:endParaRPr lang="tr-TR"/>
          </a:p>
        </p:txBody>
      </p:sp>
    </p:spTree>
    <p:extLst>
      <p:ext uri="{BB962C8B-B14F-4D97-AF65-F5344CB8AC3E}">
        <p14:creationId xmlns:p14="http://schemas.microsoft.com/office/powerpoint/2010/main" val="83254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B7172-501D-46B3-9A2C-F2C277F6B1B0}"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D6084D-1585-4114-9061-EDEC3D3E322F}" type="slidenum">
              <a:rPr lang="tr-TR" smtClean="0"/>
              <a:t>‹#›</a:t>
            </a:fld>
            <a:endParaRPr lang="tr-TR"/>
          </a:p>
        </p:txBody>
      </p:sp>
    </p:spTree>
    <p:extLst>
      <p:ext uri="{BB962C8B-B14F-4D97-AF65-F5344CB8AC3E}">
        <p14:creationId xmlns:p14="http://schemas.microsoft.com/office/powerpoint/2010/main" val="3344915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tr-TR" altLang="tr-TR" sz="3600">
                <a:solidFill>
                  <a:srgbClr val="66FF33"/>
                </a:solidFill>
              </a:rPr>
              <a:t>ETİK KARAR VERME SÜRECİ</a:t>
            </a:r>
            <a:r>
              <a:rPr lang="tr-TR" altLang="tr-TR" sz="4000"/>
              <a:t/>
            </a:r>
            <a:br>
              <a:rPr lang="tr-TR" altLang="tr-TR" sz="4000"/>
            </a:br>
            <a:endParaRPr lang="tr-TR" altLang="tr-TR" sz="4000"/>
          </a:p>
        </p:txBody>
      </p:sp>
      <p:sp>
        <p:nvSpPr>
          <p:cNvPr id="144387" name="Rectangle 3"/>
          <p:cNvSpPr>
            <a:spLocks noGrp="1" noChangeArrowheads="1"/>
          </p:cNvSpPr>
          <p:nvPr>
            <p:ph type="body" idx="1"/>
          </p:nvPr>
        </p:nvSpPr>
        <p:spPr>
          <a:xfrm>
            <a:off x="1981200" y="1125539"/>
            <a:ext cx="8229600" cy="5005387"/>
          </a:xfrm>
        </p:spPr>
        <p:txBody>
          <a:bodyPr/>
          <a:lstStyle/>
          <a:p>
            <a:pPr marL="533400" indent="-533400">
              <a:buClr>
                <a:srgbClr val="66FF33"/>
              </a:buClr>
              <a:buNone/>
            </a:pPr>
            <a:r>
              <a:rPr lang="tr-TR" altLang="tr-TR" b="1">
                <a:solidFill>
                  <a:srgbClr val="66FF33"/>
                </a:solidFill>
              </a:rPr>
              <a:t>1. </a:t>
            </a:r>
            <a:r>
              <a:rPr lang="tr-TR" altLang="tr-TR" b="1"/>
              <a:t>Problemin saptanması</a:t>
            </a:r>
          </a:p>
          <a:p>
            <a:pPr marL="533400" indent="-533400">
              <a:buClr>
                <a:srgbClr val="66FF33"/>
              </a:buClr>
              <a:buNone/>
            </a:pPr>
            <a:r>
              <a:rPr lang="tr-TR" altLang="tr-TR" b="1">
                <a:solidFill>
                  <a:srgbClr val="66FF33"/>
                </a:solidFill>
              </a:rPr>
              <a:t>2. </a:t>
            </a:r>
            <a:r>
              <a:rPr lang="tr-TR" altLang="tr-TR" b="1"/>
              <a:t>İçinde bulunulan durumun tüm gerçeklerinin bir araya getirilmesi,</a:t>
            </a:r>
          </a:p>
          <a:p>
            <a:pPr marL="533400" indent="-533400">
              <a:buClr>
                <a:srgbClr val="66FF33"/>
              </a:buClr>
              <a:buNone/>
            </a:pPr>
            <a:r>
              <a:rPr lang="tr-TR" altLang="tr-TR" b="1">
                <a:solidFill>
                  <a:srgbClr val="66FF33"/>
                </a:solidFill>
              </a:rPr>
              <a:t>3. </a:t>
            </a:r>
            <a:r>
              <a:rPr lang="tr-TR" altLang="tr-TR" b="1"/>
              <a:t>Durum içinde rol alan değerlerin tanımlanması ve çatışma içinde olanların ortaya çıkarılması,</a:t>
            </a:r>
          </a:p>
          <a:p>
            <a:pPr marL="533400" indent="-533400">
              <a:buClr>
                <a:srgbClr val="66FF33"/>
              </a:buClr>
              <a:buNone/>
            </a:pPr>
            <a:r>
              <a:rPr lang="tr-TR" altLang="tr-TR" b="1">
                <a:solidFill>
                  <a:srgbClr val="66FF33"/>
                </a:solidFill>
              </a:rPr>
              <a:t>4. </a:t>
            </a:r>
            <a:r>
              <a:rPr lang="tr-TR" altLang="tr-TR" b="1"/>
              <a:t>Çatışmayı çözümlemek için olanaklı çözümler önerilmesi,   Ne Yapmalıyım? sorusuna yanıt aranması,</a:t>
            </a:r>
          </a:p>
        </p:txBody>
      </p:sp>
    </p:spTree>
    <p:extLst>
      <p:ext uri="{BB962C8B-B14F-4D97-AF65-F5344CB8AC3E}">
        <p14:creationId xmlns:p14="http://schemas.microsoft.com/office/powerpoint/2010/main" val="3545960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body" idx="1"/>
          </p:nvPr>
        </p:nvSpPr>
        <p:spPr>
          <a:xfrm>
            <a:off x="1981200" y="476251"/>
            <a:ext cx="8229600" cy="5654675"/>
          </a:xfrm>
        </p:spPr>
        <p:txBody>
          <a:bodyPr/>
          <a:lstStyle/>
          <a:p>
            <a:pPr>
              <a:buFont typeface="Wingdings" panose="05000000000000000000" pitchFamily="2" charset="2"/>
              <a:buNone/>
            </a:pPr>
            <a:r>
              <a:rPr lang="tr-TR" altLang="tr-TR" b="1">
                <a:solidFill>
                  <a:srgbClr val="66FF33"/>
                </a:solidFill>
              </a:rPr>
              <a:t>5. </a:t>
            </a:r>
            <a:r>
              <a:rPr lang="tr-TR" altLang="tr-TR" b="1"/>
              <a:t>Seçeneklerin tanımlanması, önem sırasına göre önceliklerinin belirlenmesi ve başkalarından alınabilecek öneriler varsa onların değerlendirilmesi,</a:t>
            </a:r>
          </a:p>
          <a:p>
            <a:pPr>
              <a:buFont typeface="Wingdings" panose="05000000000000000000" pitchFamily="2" charset="2"/>
              <a:buNone/>
            </a:pPr>
            <a:r>
              <a:rPr lang="tr-TR" altLang="tr-TR" b="1">
                <a:solidFill>
                  <a:srgbClr val="66FF33"/>
                </a:solidFill>
              </a:rPr>
              <a:t>6. </a:t>
            </a:r>
            <a:r>
              <a:rPr lang="tr-TR" altLang="tr-TR" b="1"/>
              <a:t>Seçeneklerin elenmesi ve seçilenin doğruluğunun kanıtlanması, ayrıca olası eleştirilere yanıt bulunması, “</a:t>
            </a:r>
            <a:r>
              <a:rPr lang="tr-TR" altLang="tr-TR" b="1">
                <a:solidFill>
                  <a:srgbClr val="99FF33"/>
                </a:solidFill>
              </a:rPr>
              <a:t>Ne yapmalıyım</a:t>
            </a:r>
            <a:r>
              <a:rPr lang="tr-TR" altLang="tr-TR" b="1"/>
              <a:t> ve </a:t>
            </a:r>
            <a:r>
              <a:rPr lang="tr-TR" altLang="tr-TR" b="1">
                <a:solidFill>
                  <a:srgbClr val="99FF33"/>
                </a:solidFill>
              </a:rPr>
              <a:t>bunu niçin yapmalıyım</a:t>
            </a:r>
            <a:r>
              <a:rPr lang="tr-TR" altLang="tr-TR" b="1"/>
              <a:t>?” sorusunun yanıtlanması,</a:t>
            </a:r>
          </a:p>
          <a:p>
            <a:pPr>
              <a:buFont typeface="Wingdings" panose="05000000000000000000" pitchFamily="2" charset="2"/>
              <a:buNone/>
            </a:pPr>
            <a:r>
              <a:rPr lang="tr-TR" altLang="tr-TR" b="1">
                <a:solidFill>
                  <a:srgbClr val="66FF33"/>
                </a:solidFill>
              </a:rPr>
              <a:t>7. </a:t>
            </a:r>
            <a:r>
              <a:rPr lang="tr-TR" altLang="tr-TR" b="1"/>
              <a:t>Sonuçların değerlendirilmesi.</a:t>
            </a:r>
          </a:p>
        </p:txBody>
      </p:sp>
    </p:spTree>
    <p:extLst>
      <p:ext uri="{BB962C8B-B14F-4D97-AF65-F5344CB8AC3E}">
        <p14:creationId xmlns:p14="http://schemas.microsoft.com/office/powerpoint/2010/main" val="4190325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981200" y="1"/>
            <a:ext cx="8229600" cy="620713"/>
          </a:xfrm>
        </p:spPr>
        <p:txBody>
          <a:bodyPr/>
          <a:lstStyle/>
          <a:p>
            <a:r>
              <a:rPr lang="tr-TR" altLang="tr-TR" sz="3600">
                <a:solidFill>
                  <a:srgbClr val="99FF33"/>
                </a:solidFill>
              </a:rPr>
              <a:t>GÜNLÜK YAŞANTI ve ETİK</a:t>
            </a:r>
          </a:p>
        </p:txBody>
      </p:sp>
      <p:sp>
        <p:nvSpPr>
          <p:cNvPr id="57347" name="Rectangle 3"/>
          <p:cNvSpPr>
            <a:spLocks noGrp="1" noChangeArrowheads="1"/>
          </p:cNvSpPr>
          <p:nvPr>
            <p:ph type="body" idx="1"/>
          </p:nvPr>
        </p:nvSpPr>
        <p:spPr>
          <a:xfrm>
            <a:off x="1524000" y="981076"/>
            <a:ext cx="8820150" cy="5876925"/>
          </a:xfrm>
        </p:spPr>
        <p:txBody>
          <a:bodyPr/>
          <a:lstStyle/>
          <a:p>
            <a:pPr algn="just">
              <a:lnSpc>
                <a:spcPct val="80000"/>
              </a:lnSpc>
              <a:buClr>
                <a:srgbClr val="99FF33"/>
              </a:buClr>
            </a:pPr>
            <a:r>
              <a:rPr lang="tr-TR" altLang="tr-TR" b="1"/>
              <a:t>Günlük hayatta  insanlar arası ilişkiler, gerçekte yoğun etik değerlendirme süreçlerinden geçer. </a:t>
            </a:r>
          </a:p>
          <a:p>
            <a:pPr algn="just">
              <a:lnSpc>
                <a:spcPct val="80000"/>
              </a:lnSpc>
              <a:buClr>
                <a:srgbClr val="99FF33"/>
              </a:buClr>
              <a:buFont typeface="Wingdings" panose="05000000000000000000" pitchFamily="2" charset="2"/>
              <a:buNone/>
            </a:pPr>
            <a:endParaRPr lang="tr-TR" altLang="tr-TR" b="1"/>
          </a:p>
          <a:p>
            <a:pPr algn="just">
              <a:lnSpc>
                <a:spcPct val="80000"/>
              </a:lnSpc>
              <a:buClr>
                <a:srgbClr val="99FF33"/>
              </a:buClr>
            </a:pPr>
            <a:r>
              <a:rPr lang="tr-TR" altLang="tr-TR" b="1"/>
              <a:t>Herhangi bir etik yargı ve değerlendirmenin kişiler üzerindeki etkisi son derece ağır ve kalıcı olmaktadır. </a:t>
            </a:r>
          </a:p>
          <a:p>
            <a:pPr algn="just">
              <a:lnSpc>
                <a:spcPct val="80000"/>
              </a:lnSpc>
              <a:buClr>
                <a:srgbClr val="99FF33"/>
              </a:buClr>
            </a:pPr>
            <a:endParaRPr lang="tr-TR" altLang="tr-TR" b="1"/>
          </a:p>
          <a:p>
            <a:pPr algn="just">
              <a:lnSpc>
                <a:spcPct val="80000"/>
              </a:lnSpc>
              <a:buClr>
                <a:srgbClr val="99FF33"/>
              </a:buClr>
            </a:pPr>
            <a:r>
              <a:rPr lang="tr-TR" altLang="tr-TR" b="1"/>
              <a:t>Etik değerlendirmeler evrenseldir. Yere, kişiye  ve zamana göre değişmez. </a:t>
            </a:r>
          </a:p>
          <a:p>
            <a:pPr algn="just">
              <a:lnSpc>
                <a:spcPct val="80000"/>
              </a:lnSpc>
              <a:buClr>
                <a:srgbClr val="99FF33"/>
              </a:buClr>
            </a:pPr>
            <a:endParaRPr lang="tr-TR" altLang="tr-TR" b="1"/>
          </a:p>
          <a:p>
            <a:pPr algn="just">
              <a:lnSpc>
                <a:spcPct val="80000"/>
              </a:lnSpc>
              <a:buClr>
                <a:srgbClr val="99FF33"/>
              </a:buClr>
            </a:pPr>
            <a:r>
              <a:rPr lang="tr-TR" altLang="tr-TR" b="1"/>
              <a:t>Etik yargı ve değerlendirmelerde bulunurken karşımıza birden fazla sayıda etik değer/ ilke çıkmaktadır. Olayları değerlendirirken bu değerlerden bazılarına öncelik tanınması da unutulmamalıdır. </a:t>
            </a:r>
          </a:p>
          <a:p>
            <a:pPr algn="just">
              <a:lnSpc>
                <a:spcPct val="80000"/>
              </a:lnSpc>
              <a:buClr>
                <a:srgbClr val="99FF33"/>
              </a:buClr>
            </a:pPr>
            <a:endParaRPr lang="tr-TR" altLang="tr-TR" b="1"/>
          </a:p>
          <a:p>
            <a:pPr algn="just">
              <a:lnSpc>
                <a:spcPct val="80000"/>
              </a:lnSpc>
              <a:buClr>
                <a:srgbClr val="99FF33"/>
              </a:buClr>
            </a:pPr>
            <a:endParaRPr lang="tr-TR" altLang="tr-TR" b="1"/>
          </a:p>
        </p:txBody>
      </p:sp>
    </p:spTree>
    <p:extLst>
      <p:ext uri="{BB962C8B-B14F-4D97-AF65-F5344CB8AC3E}">
        <p14:creationId xmlns:p14="http://schemas.microsoft.com/office/powerpoint/2010/main" val="1698903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208214" y="1"/>
            <a:ext cx="8080375" cy="836613"/>
          </a:xfrm>
        </p:spPr>
        <p:txBody>
          <a:bodyPr/>
          <a:lstStyle/>
          <a:p>
            <a:r>
              <a:rPr lang="tr-TR" altLang="tr-TR" sz="3600">
                <a:solidFill>
                  <a:srgbClr val="99FF33"/>
                </a:solidFill>
              </a:rPr>
              <a:t>GERÇEĞİN SÖYLENMESİ</a:t>
            </a:r>
          </a:p>
        </p:txBody>
      </p:sp>
      <p:sp>
        <p:nvSpPr>
          <p:cNvPr id="58371" name="Rectangle 3"/>
          <p:cNvSpPr>
            <a:spLocks noGrp="1" noChangeArrowheads="1"/>
          </p:cNvSpPr>
          <p:nvPr>
            <p:ph type="body" idx="1"/>
          </p:nvPr>
        </p:nvSpPr>
        <p:spPr>
          <a:xfrm>
            <a:off x="1524000" y="908051"/>
            <a:ext cx="8820150" cy="5616575"/>
          </a:xfrm>
        </p:spPr>
        <p:txBody>
          <a:bodyPr/>
          <a:lstStyle/>
          <a:p>
            <a:pPr algn="just">
              <a:lnSpc>
                <a:spcPct val="70000"/>
              </a:lnSpc>
              <a:buClr>
                <a:srgbClr val="99FF33"/>
              </a:buClr>
            </a:pPr>
            <a:r>
              <a:rPr lang="tr-TR" altLang="tr-TR" b="1"/>
              <a:t>Bilgi sorumluluğu, gerçeğin söylenmesindeki yapı taşlarının önemli bir unsurudur. </a:t>
            </a:r>
          </a:p>
          <a:p>
            <a:pPr algn="just">
              <a:lnSpc>
                <a:spcPct val="70000"/>
              </a:lnSpc>
              <a:buClr>
                <a:srgbClr val="99FF33"/>
              </a:buClr>
            </a:pPr>
            <a:endParaRPr lang="tr-TR" altLang="tr-TR" b="1"/>
          </a:p>
          <a:p>
            <a:pPr algn="just">
              <a:lnSpc>
                <a:spcPct val="70000"/>
              </a:lnSpc>
              <a:buClr>
                <a:srgbClr val="99FF33"/>
              </a:buClr>
            </a:pPr>
            <a:r>
              <a:rPr lang="tr-TR" altLang="tr-TR" b="1"/>
              <a:t>Hastadan gerçeğin saklanmasının başta gelen gerekçesi, kötü durumun hasta üzerinde olumsuz etki yaratacağı varsayımıdır. </a:t>
            </a:r>
          </a:p>
          <a:p>
            <a:pPr algn="just">
              <a:lnSpc>
                <a:spcPct val="70000"/>
              </a:lnSpc>
              <a:buClr>
                <a:srgbClr val="99FF33"/>
              </a:buClr>
            </a:pPr>
            <a:endParaRPr lang="tr-TR" altLang="tr-TR" b="1"/>
          </a:p>
          <a:p>
            <a:pPr algn="just">
              <a:lnSpc>
                <a:spcPct val="70000"/>
              </a:lnSpc>
              <a:buClr>
                <a:srgbClr val="99FF33"/>
              </a:buClr>
            </a:pPr>
            <a:r>
              <a:rPr lang="tr-TR" altLang="tr-TR" b="1"/>
              <a:t>Tıbbi gerçekle ilgili tüm bilgileri hastaya söylemek, insan sağlığı gibi önceden kesin bir hüküm verilemeyecek bir konuda mutlak bir kural olamaz. </a:t>
            </a:r>
          </a:p>
          <a:p>
            <a:pPr algn="just">
              <a:lnSpc>
                <a:spcPct val="70000"/>
              </a:lnSpc>
              <a:buClr>
                <a:srgbClr val="99FF33"/>
              </a:buClr>
            </a:pPr>
            <a:endParaRPr lang="tr-TR" altLang="tr-TR" b="1"/>
          </a:p>
          <a:p>
            <a:pPr algn="just">
              <a:lnSpc>
                <a:spcPct val="70000"/>
              </a:lnSpc>
              <a:buClr>
                <a:srgbClr val="99FF33"/>
              </a:buClr>
            </a:pPr>
            <a:r>
              <a:rPr lang="tr-TR" altLang="tr-TR" b="1"/>
              <a:t>Hastanın tıbbi koşullarına, bedensel ve ruhsal durumuna yarar sağlayacağından emin olunduğu bazı durumlarda tıbbi bilgiler hastadan saklanabilir, değiştirilebilir.</a:t>
            </a:r>
          </a:p>
          <a:p>
            <a:pPr algn="just">
              <a:lnSpc>
                <a:spcPct val="70000"/>
              </a:lnSpc>
              <a:buFont typeface="Wingdings" panose="05000000000000000000" pitchFamily="2" charset="2"/>
              <a:buNone/>
            </a:pPr>
            <a:r>
              <a:rPr lang="tr-TR" altLang="tr-TR" b="1"/>
              <a:t> </a:t>
            </a:r>
          </a:p>
        </p:txBody>
      </p:sp>
    </p:spTree>
    <p:extLst>
      <p:ext uri="{BB962C8B-B14F-4D97-AF65-F5344CB8AC3E}">
        <p14:creationId xmlns:p14="http://schemas.microsoft.com/office/powerpoint/2010/main" val="482073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p:txBody>
          <a:bodyPr/>
          <a:lstStyle/>
          <a:p>
            <a:pPr algn="just">
              <a:buClr>
                <a:srgbClr val="99FF33"/>
              </a:buClr>
            </a:pPr>
            <a:r>
              <a:rPr lang="tr-TR" altLang="tr-TR" b="1"/>
              <a:t>Hastanın gerçeği bilme hakkı, özerkliğe saygı ilkesinin bir uzantısıdır. </a:t>
            </a:r>
          </a:p>
          <a:p>
            <a:pPr algn="just">
              <a:buClr>
                <a:srgbClr val="99FF33"/>
              </a:buClr>
            </a:pPr>
            <a:endParaRPr lang="tr-TR" altLang="tr-TR" b="1"/>
          </a:p>
          <a:p>
            <a:pPr algn="just">
              <a:buClr>
                <a:srgbClr val="99FF33"/>
              </a:buClr>
            </a:pPr>
            <a:r>
              <a:rPr lang="tr-TR" altLang="tr-TR" b="1"/>
              <a:t>Hekimler arasında da tıbbi gerçeğin hastaya söylenmesi eğilimi gittikçe artmaktadır. </a:t>
            </a:r>
          </a:p>
        </p:txBody>
      </p:sp>
    </p:spTree>
    <p:extLst>
      <p:ext uri="{BB962C8B-B14F-4D97-AF65-F5344CB8AC3E}">
        <p14:creationId xmlns:p14="http://schemas.microsoft.com/office/powerpoint/2010/main" val="1009224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847851" y="260351"/>
            <a:ext cx="8640763" cy="1439863"/>
          </a:xfrm>
        </p:spPr>
        <p:txBody>
          <a:bodyPr>
            <a:normAutofit fontScale="90000"/>
          </a:bodyPr>
          <a:lstStyle/>
          <a:p>
            <a:pPr algn="just">
              <a:lnSpc>
                <a:spcPct val="90000"/>
              </a:lnSpc>
            </a:pPr>
            <a:r>
              <a:rPr lang="tr-TR" altLang="tr-TR" sz="2400">
                <a:solidFill>
                  <a:srgbClr val="99FF33"/>
                </a:solidFill>
              </a:rPr>
              <a:t>Örnek olay: 65 yaşında bir erkek hasta orta şiddetli ama sürekli karın ağrısı şikayeti ile hekime başvuruyor. Tetkikler hastada metastatik pankreas kanseri bulunduğunu gösteriyor. Hekim hastalığı hakkında hastayı bilgilendirmiyor. Hasta yeni emekli olmuş ve eşi ile birlikte dünya turuna çıkmaya hazırlanıyor.</a:t>
            </a:r>
            <a:r>
              <a:rPr lang="tr-TR" altLang="tr-TR" sz="1800"/>
              <a:t> </a:t>
            </a:r>
          </a:p>
        </p:txBody>
      </p:sp>
      <p:sp>
        <p:nvSpPr>
          <p:cNvPr id="60419" name="Rectangle 3"/>
          <p:cNvSpPr>
            <a:spLocks noGrp="1" noChangeArrowheads="1"/>
          </p:cNvSpPr>
          <p:nvPr>
            <p:ph type="body" idx="1"/>
          </p:nvPr>
        </p:nvSpPr>
        <p:spPr>
          <a:xfrm>
            <a:off x="2135188" y="2060576"/>
            <a:ext cx="7772400" cy="4608513"/>
          </a:xfrm>
        </p:spPr>
        <p:txBody>
          <a:bodyPr>
            <a:normAutofit lnSpcReduction="10000"/>
          </a:bodyPr>
          <a:lstStyle/>
          <a:p>
            <a:pPr marL="609600" indent="-609600" algn="just">
              <a:lnSpc>
                <a:spcPct val="70000"/>
              </a:lnSpc>
              <a:buClr>
                <a:srgbClr val="99FF33"/>
              </a:buClr>
            </a:pPr>
            <a:r>
              <a:rPr lang="tr-TR" altLang="tr-TR" sz="2400" b="1"/>
              <a:t>Bilginin gizli tutulması tıbba karşı insanların güvenini sarsacaktır.</a:t>
            </a:r>
          </a:p>
          <a:p>
            <a:pPr marL="609600" indent="-609600" algn="just">
              <a:lnSpc>
                <a:spcPct val="70000"/>
              </a:lnSpc>
              <a:buClr>
                <a:srgbClr val="99FF33"/>
              </a:buClr>
            </a:pPr>
            <a:r>
              <a:rPr lang="tr-TR" altLang="tr-TR" sz="2400" b="1"/>
              <a:t>Gerçeğin saklanması muhtemelen hasta ile ilişkiyi zedeleyecek</a:t>
            </a:r>
          </a:p>
          <a:p>
            <a:pPr marL="609600" indent="-609600" algn="just">
              <a:lnSpc>
                <a:spcPct val="70000"/>
              </a:lnSpc>
              <a:buClr>
                <a:srgbClr val="99FF33"/>
              </a:buClr>
            </a:pPr>
            <a:r>
              <a:rPr lang="tr-TR" altLang="tr-TR" sz="2400" b="1"/>
              <a:t>Geleceğe ait plan ve hareketlerinde hastanın gerçeği bilmeye ihtiyacı vardır. </a:t>
            </a:r>
          </a:p>
          <a:p>
            <a:pPr marL="609600" indent="-609600" algn="just">
              <a:lnSpc>
                <a:spcPct val="70000"/>
              </a:lnSpc>
              <a:buClr>
                <a:srgbClr val="99FF33"/>
              </a:buClr>
            </a:pPr>
            <a:r>
              <a:rPr lang="tr-TR" altLang="tr-TR" sz="2400" b="1"/>
              <a:t>Gerçeği bilmesinden dolayı hastanın zarar görebileceğini söylemek çok kolay değildir. </a:t>
            </a:r>
          </a:p>
          <a:p>
            <a:pPr marL="609600" indent="-609600" algn="just">
              <a:lnSpc>
                <a:spcPct val="70000"/>
              </a:lnSpc>
              <a:buClr>
                <a:srgbClr val="99FF33"/>
              </a:buClr>
            </a:pPr>
            <a:r>
              <a:rPr lang="tr-TR" altLang="tr-TR" sz="2400" b="1"/>
              <a:t>Son çalışmalar ciddi rahatsızlığı olan hastaların gerçeği bilmek yönünde güçlü eğilimleri olduğunu göstermektedir. </a:t>
            </a:r>
          </a:p>
          <a:p>
            <a:pPr marL="609600" indent="-609600" algn="just">
              <a:lnSpc>
                <a:spcPct val="70000"/>
              </a:lnSpc>
              <a:buClr>
                <a:srgbClr val="99FF33"/>
              </a:buClr>
            </a:pPr>
            <a:r>
              <a:rPr lang="tr-TR" altLang="tr-TR" sz="2400" b="1"/>
              <a:t>Gerçeği söylemenin hastaya zarar vermek olduğunu gösteren somut bir kanıt yoktur. </a:t>
            </a:r>
          </a:p>
          <a:p>
            <a:pPr marL="609600" indent="-609600" algn="just">
              <a:lnSpc>
                <a:spcPct val="70000"/>
              </a:lnSpc>
              <a:buClr>
                <a:srgbClr val="99FF33"/>
              </a:buClr>
            </a:pPr>
            <a:r>
              <a:rPr lang="tr-TR" altLang="tr-TR" sz="2400" b="1"/>
              <a:t>Bugün Amerikan mahkemelerinin aldığı kararlar gerçeğin söylenmesinden yanadır. </a:t>
            </a:r>
          </a:p>
          <a:p>
            <a:pPr marL="609600" indent="-609600" algn="just">
              <a:lnSpc>
                <a:spcPct val="70000"/>
              </a:lnSpc>
              <a:buClr>
                <a:srgbClr val="99FF33"/>
              </a:buClr>
            </a:pPr>
            <a:endParaRPr lang="tr-TR" altLang="tr-TR" sz="2400" b="1"/>
          </a:p>
        </p:txBody>
      </p:sp>
    </p:spTree>
    <p:extLst>
      <p:ext uri="{BB962C8B-B14F-4D97-AF65-F5344CB8AC3E}">
        <p14:creationId xmlns:p14="http://schemas.microsoft.com/office/powerpoint/2010/main" val="3326614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3097949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479</Words>
  <Application>Microsoft Office PowerPoint</Application>
  <PresentationFormat>Geniş ekran</PresentationFormat>
  <Paragraphs>43</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Wingdings</vt:lpstr>
      <vt:lpstr>Office Teması</vt:lpstr>
      <vt:lpstr>ETİK KARAR VERME SÜRECİ </vt:lpstr>
      <vt:lpstr>PowerPoint Sunusu</vt:lpstr>
      <vt:lpstr>GÜNLÜK YAŞANTI ve ETİK</vt:lpstr>
      <vt:lpstr>GERÇEĞİN SÖYLENMESİ</vt:lpstr>
      <vt:lpstr>PowerPoint Sunusu</vt:lpstr>
      <vt:lpstr>Örnek olay: 65 yaşında bir erkek hasta orta şiddetli ama sürekli karın ağrısı şikayeti ile hekime başvuruyor. Tetkikler hastada metastatik pankreas kanseri bulunduğunu gösteriyor. Hekim hastalığı hakkında hastayı bilgilendirmiyor. Hasta yeni emekli olmuş ve eşi ile birlikte dünya turuna çıkmaya hazırlanıyor.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KARAR VERME SÜRECİ </dc:title>
  <dc:creator>gülbin özçelikay</dc:creator>
  <cp:lastModifiedBy>gülbin özçelikay</cp:lastModifiedBy>
  <cp:revision>2</cp:revision>
  <dcterms:created xsi:type="dcterms:W3CDTF">2018-03-20T12:47:27Z</dcterms:created>
  <dcterms:modified xsi:type="dcterms:W3CDTF">2018-03-20T13:13:20Z</dcterms:modified>
</cp:coreProperties>
</file>