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2EEE3B-EC7B-4BA4-9005-0B942CC7B992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8D00D8-EBAA-4364-82A8-2D3A909FA6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0778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CCD411-2F5A-40B0-8863-268290F9D9DE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6377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3A252-0763-4CA7-BEC6-10241E567AAE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44872-E23C-4EBE-9375-9B11874CB2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8785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3A252-0763-4CA7-BEC6-10241E567AAE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44872-E23C-4EBE-9375-9B11874CB2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5385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3A252-0763-4CA7-BEC6-10241E567AAE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44872-E23C-4EBE-9375-9B11874CB2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2598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3A252-0763-4CA7-BEC6-10241E567AAE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44872-E23C-4EBE-9375-9B11874CB2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7882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3A252-0763-4CA7-BEC6-10241E567AAE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44872-E23C-4EBE-9375-9B11874CB2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7829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3A252-0763-4CA7-BEC6-10241E567AAE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44872-E23C-4EBE-9375-9B11874CB2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8543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3A252-0763-4CA7-BEC6-10241E567AAE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44872-E23C-4EBE-9375-9B11874CB2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9341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3A252-0763-4CA7-BEC6-10241E567AAE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44872-E23C-4EBE-9375-9B11874CB2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8339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3A252-0763-4CA7-BEC6-10241E567AAE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44872-E23C-4EBE-9375-9B11874CB2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8721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3A252-0763-4CA7-BEC6-10241E567AAE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44872-E23C-4EBE-9375-9B11874CB2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940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3A252-0763-4CA7-BEC6-10241E567AAE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44872-E23C-4EBE-9375-9B11874CB2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9593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3A252-0763-4CA7-BEC6-10241E567AAE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044872-E23C-4EBE-9375-9B11874CB2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4752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tr.wikipedia.org/wiki/Saprofitik" TargetMode="External"/><Relationship Id="rId3" Type="http://schemas.openxmlformats.org/officeDocument/2006/relationships/hyperlink" Target="http://tr.wikipedia.org/wiki/Herbivor" TargetMode="External"/><Relationship Id="rId7" Type="http://schemas.openxmlformats.org/officeDocument/2006/relationships/hyperlink" Target="http://tr.wikipedia.org/wiki/Omnivor" TargetMode="External"/><Relationship Id="rId12" Type="http://schemas.openxmlformats.org/officeDocument/2006/relationships/hyperlink" Target="http://tr.wikipedia.org/w/index.php?title=Parazitik&amp;action=edit&amp;redlink=1" TargetMode="External"/><Relationship Id="rId2" Type="http://schemas.openxmlformats.org/officeDocument/2006/relationships/hyperlink" Target="http://tr.wikipedia.org/wiki/Holozoik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r.wikipedia.org/wiki/Et" TargetMode="External"/><Relationship Id="rId11" Type="http://schemas.openxmlformats.org/officeDocument/2006/relationships/hyperlink" Target="http://tr.wikipedia.org/wiki/Bakteriler" TargetMode="External"/><Relationship Id="rId5" Type="http://schemas.openxmlformats.org/officeDocument/2006/relationships/hyperlink" Target="http://tr.wikipedia.org/wiki/Karnivor" TargetMode="External"/><Relationship Id="rId10" Type="http://schemas.openxmlformats.org/officeDocument/2006/relationships/hyperlink" Target="http://tr.wikipedia.org/wiki/K%C3%BCf" TargetMode="External"/><Relationship Id="rId4" Type="http://schemas.openxmlformats.org/officeDocument/2006/relationships/hyperlink" Target="http://tr.wikipedia.org/wiki/Bitkiler" TargetMode="External"/><Relationship Id="rId9" Type="http://schemas.openxmlformats.org/officeDocument/2006/relationships/hyperlink" Target="http://tr.wikipedia.org/wiki/Maya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91544" y="2569468"/>
            <a:ext cx="8229600" cy="1719064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r-TR" sz="4800" b="1" dirty="0" err="1">
                <a:solidFill>
                  <a:schemeClr val="accent1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Anatomycal</a:t>
            </a:r>
            <a:r>
              <a:rPr lang="tr-TR" sz="4800" b="1" dirty="0">
                <a:solidFill>
                  <a:schemeClr val="accent1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4800" b="1" dirty="0" err="1">
                <a:solidFill>
                  <a:schemeClr val="accent1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S</a:t>
            </a:r>
            <a:r>
              <a:rPr lang="tr-TR" sz="4800" b="1" dirty="0" err="1">
                <a:solidFill>
                  <a:schemeClr val="accent1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tructures</a:t>
            </a:r>
            <a:r>
              <a:rPr lang="tr-TR" sz="4800" b="1" dirty="0">
                <a:solidFill>
                  <a:schemeClr val="accent1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 of </a:t>
            </a:r>
            <a:r>
              <a:rPr lang="tr-TR" sz="4800" b="1" dirty="0" err="1">
                <a:solidFill>
                  <a:schemeClr val="accent1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Yeasts</a:t>
            </a:r>
            <a:endParaRPr lang="tr-TR" sz="4800" b="1" dirty="0">
              <a:solidFill>
                <a:schemeClr val="accent1">
                  <a:lumMod val="1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607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31950" y="260650"/>
            <a:ext cx="8928100" cy="3600399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They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spherical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round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cylindrical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shaped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unicellular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organisms</a:t>
            </a:r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Sometimes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they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come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together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form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long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chains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pseudohyphae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1) Cell Wall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Mostly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glucose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mannose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polymers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less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lipid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protein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chitin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includes</a:t>
            </a:r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2) </a:t>
            </a:r>
            <a:r>
              <a:rPr lang="tr-TR" sz="20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Cytoplasmic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Membrane</a:t>
            </a:r>
            <a:endParaRPr lang="tr-TR" sz="2000" b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Unit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membrane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structure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permeability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capability</a:t>
            </a:r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3) </a:t>
            </a:r>
            <a:r>
              <a:rPr lang="tr-TR" sz="20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Nucleus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0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granules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0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vacuole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0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mithocondrium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ribosome</a:t>
            </a:r>
            <a:endParaRPr lang="tr-TR" sz="2000" b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600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03834" y="-243408"/>
            <a:ext cx="8856662" cy="1128713"/>
          </a:xfrm>
        </p:spPr>
        <p:txBody>
          <a:bodyPr/>
          <a:lstStyle/>
          <a:p>
            <a:pPr eaLnBrk="1" hangingPunct="1"/>
            <a:r>
              <a:rPr lang="tr-TR" sz="32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Macroscopic</a:t>
            </a:r>
            <a:r>
              <a:rPr lang="tr-TR" sz="32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32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Morphology</a:t>
            </a:r>
            <a:r>
              <a:rPr lang="tr-TR" sz="32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32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Fungi</a:t>
            </a:r>
            <a:endParaRPr lang="tr-TR" sz="3200" b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6963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59496" y="476672"/>
            <a:ext cx="8928100" cy="5168900"/>
          </a:xfrm>
        </p:spPr>
        <p:txBody>
          <a:bodyPr/>
          <a:lstStyle/>
          <a:p>
            <a:pPr marL="342900" lvl="1" indent="-342900">
              <a:buFont typeface="Wingdings" pitchFamily="2" charset="2"/>
              <a:buChar char="§"/>
            </a:pP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Diphasic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fungi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  <a:p>
            <a:pPr marL="742950" lvl="2" indent="-342900">
              <a:buFont typeface="Wingdings" pitchFamily="2" charset="2"/>
              <a:buChar char="§"/>
            </a:pPr>
            <a:r>
              <a:rPr lang="tr-TR" sz="16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(</a:t>
            </a:r>
            <a:r>
              <a:rPr lang="tr-TR" sz="16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Coccidioides</a:t>
            </a:r>
            <a:r>
              <a:rPr lang="tr-TR" sz="16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16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immitis</a:t>
            </a:r>
            <a:r>
              <a:rPr lang="tr-TR" sz="16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) </a:t>
            </a:r>
            <a:endParaRPr lang="tr-TR" sz="16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2" eaLnBrk="1" hangingPunct="1">
              <a:buFont typeface="Wingdings" pitchFamily="2" charset="2"/>
              <a:buChar char="ü"/>
            </a:pPr>
            <a:r>
              <a:rPr lang="tr-TR" sz="18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37 °C </a:t>
            </a:r>
            <a:r>
              <a:rPr lang="tr-TR" sz="18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yeast</a:t>
            </a:r>
            <a:r>
              <a:rPr lang="tr-TR" sz="18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18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like</a:t>
            </a:r>
            <a:endParaRPr lang="tr-TR" sz="18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2" eaLnBrk="1" hangingPunct="1">
              <a:buFont typeface="Wingdings" pitchFamily="2" charset="2"/>
              <a:buChar char="ü"/>
            </a:pPr>
            <a:r>
              <a:rPr lang="tr-TR" sz="18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22-25 °C </a:t>
            </a:r>
            <a:r>
              <a:rPr lang="tr-TR" sz="18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mycelial</a:t>
            </a:r>
            <a:r>
              <a:rPr lang="tr-TR" sz="18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18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colony</a:t>
            </a:r>
            <a:endParaRPr lang="tr-TR" sz="18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2" eaLnBrk="1" hangingPunct="1">
              <a:buFont typeface="Wingdings" pitchFamily="2" charset="2"/>
              <a:buChar char="ü"/>
            </a:pPr>
            <a:endParaRPr lang="tr-TR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1)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Mycelial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colonies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1" eaLnBrk="1" hangingPunct="1">
              <a:buFont typeface="Wingdings" pitchFamily="2" charset="2"/>
              <a:buChar char="ü"/>
            </a:pPr>
            <a:r>
              <a:rPr lang="tr-TR" sz="20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Dermathophytes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leads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cutaneous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mycoses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  </a:t>
            </a:r>
          </a:p>
          <a:p>
            <a:pPr lvl="1" eaLnBrk="1" hangingPunct="1">
              <a:buNone/>
            </a:pP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(</a:t>
            </a:r>
            <a:r>
              <a:rPr lang="tr-TR" sz="20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Epidermophyton</a:t>
            </a:r>
            <a:r>
              <a:rPr lang="tr-TR" sz="20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0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Microsporum</a:t>
            </a:r>
            <a:r>
              <a:rPr lang="tr-TR" sz="20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 </a:t>
            </a:r>
            <a:r>
              <a:rPr lang="tr-TR" sz="20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Trichophyton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</a:t>
            </a:r>
          </a:p>
          <a:p>
            <a:pPr lvl="1" eaLnBrk="1" hangingPunct="1">
              <a:buFont typeface="Wingdings" pitchFamily="2" charset="2"/>
              <a:buChar char="ü"/>
            </a:pPr>
            <a:r>
              <a:rPr lang="tr-TR" sz="20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Systemic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mycoses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(</a:t>
            </a:r>
            <a:r>
              <a:rPr lang="tr-TR" sz="20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C. </a:t>
            </a:r>
            <a:r>
              <a:rPr lang="tr-TR" sz="20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immitis</a:t>
            </a:r>
            <a:r>
              <a:rPr lang="tr-TR" sz="20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</a:t>
            </a:r>
            <a:endParaRPr lang="tr-TR" i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1" eaLnBrk="1" hangingPunct="1">
              <a:buFont typeface="Wingdings" pitchFamily="2" charset="2"/>
              <a:buChar char="ü"/>
            </a:pPr>
            <a:endParaRPr lang="tr-TR" i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41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03512" y="188640"/>
            <a:ext cx="8496944" cy="640871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2)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Yeast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-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like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colonies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24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( </a:t>
            </a:r>
            <a:r>
              <a:rPr lang="tr-TR" sz="24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Saccharomyces</a:t>
            </a:r>
            <a:r>
              <a:rPr lang="tr-TR" sz="24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cerevisiae</a:t>
            </a:r>
            <a:r>
              <a:rPr lang="tr-TR" sz="24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)</a:t>
            </a:r>
          </a:p>
          <a:p>
            <a:pPr lvl="1" eaLnBrk="1" hangingPunct="1">
              <a:buFont typeface="Wingdings" pitchFamily="2" charset="2"/>
              <a:buChar char="ü"/>
            </a:pP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Soft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mucoid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</a:t>
            </a:r>
          </a:p>
          <a:p>
            <a:pPr lvl="1" eaLnBrk="1" hangingPunct="1">
              <a:buFont typeface="Wingdings" pitchFamily="2" charset="2"/>
              <a:buChar char="ü"/>
            </a:pP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Fluffy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moist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shaped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colonies</a:t>
            </a:r>
            <a:endParaRPr lang="tr-TR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1" eaLnBrk="1" hangingPunct="1">
              <a:buFont typeface="Wingdings" pitchFamily="2" charset="2"/>
              <a:buChar char="ü"/>
            </a:pPr>
            <a:endParaRPr lang="tr-TR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1" eaLnBrk="1" hangingPunct="1">
              <a:buNone/>
            </a:pPr>
            <a:endParaRPr lang="tr-TR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marL="342900" lvl="1" indent="-342900">
              <a:buNone/>
            </a:pPr>
            <a:r>
              <a:rPr lang="tr-TR" sz="3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3) </a:t>
            </a:r>
            <a:r>
              <a:rPr lang="tr-TR" sz="3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Membranous</a:t>
            </a:r>
            <a:r>
              <a:rPr lang="tr-TR" sz="3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3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colonies</a:t>
            </a:r>
            <a:r>
              <a:rPr lang="tr-TR" sz="3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  <a:p>
            <a:pPr marL="342900" lvl="1" indent="-342900">
              <a:buNone/>
            </a:pPr>
            <a:r>
              <a:rPr lang="tr-TR" sz="3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Thin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skin-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like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membranous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colonies</a:t>
            </a:r>
            <a:endParaRPr lang="tr-TR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1" eaLnBrk="1" hangingPunct="1">
              <a:buFont typeface="Wingdings" pitchFamily="2" charset="2"/>
              <a:buChar char="ü"/>
            </a:pP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(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Trichophyton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spp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 )</a:t>
            </a:r>
          </a:p>
        </p:txBody>
      </p:sp>
    </p:spTree>
    <p:extLst>
      <p:ext uri="{BB962C8B-B14F-4D97-AF65-F5344CB8AC3E}">
        <p14:creationId xmlns:p14="http://schemas.microsoft.com/office/powerpoint/2010/main" val="180711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31950" y="260648"/>
            <a:ext cx="8928100" cy="6408440"/>
          </a:xfrm>
        </p:spPr>
        <p:txBody>
          <a:bodyPr/>
          <a:lstStyle/>
          <a:p>
            <a:pPr lvl="1" eaLnBrk="1" hangingPunct="1">
              <a:buFont typeface="Wingdings" pitchFamily="2" charset="2"/>
              <a:buChar char="ü"/>
            </a:pPr>
            <a:endParaRPr lang="tr-TR" sz="2000" i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4)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Granular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colonies</a:t>
            </a:r>
            <a:endParaRPr lang="tr-TR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1" eaLnBrk="1" hangingPunct="1">
              <a:buFont typeface="Wingdings" pitchFamily="2" charset="2"/>
              <a:buChar char="ü"/>
            </a:pP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If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there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is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so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much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sporulation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occurs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in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colony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aerial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decreases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in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number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colony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will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exhibit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granulation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  <a:p>
            <a:pPr lvl="1" eaLnBrk="1" hangingPunct="1">
              <a:buFont typeface="Wingdings" pitchFamily="2" charset="2"/>
              <a:buChar char="ü"/>
            </a:pPr>
            <a:endParaRPr lang="tr-TR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1" eaLnBrk="1" hangingPunct="1">
              <a:buFont typeface="Wingdings" pitchFamily="2" charset="2"/>
              <a:buChar char="ü"/>
            </a:pPr>
            <a:endParaRPr lang="tr-TR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1" eaLnBrk="1" hangingPunct="1">
              <a:buFont typeface="Wingdings" pitchFamily="2" charset="2"/>
              <a:buChar char="ü"/>
            </a:pPr>
            <a:endParaRPr lang="tr-TR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5)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Pleomorphic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colonies</a:t>
            </a:r>
            <a:endParaRPr lang="tr-TR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1" eaLnBrk="1" hangingPunct="1">
              <a:buFont typeface="Wingdings" pitchFamily="2" charset="2"/>
              <a:buChar char="ü"/>
            </a:pP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 a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result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long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-time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passages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development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in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middle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around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colony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white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sterile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velvet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(kadife)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like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hyphae</a:t>
            </a:r>
            <a:endParaRPr lang="tr-TR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410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91544" y="2636912"/>
            <a:ext cx="8229600" cy="1584176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r-TR" sz="5400" b="1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Nutrition</a:t>
            </a:r>
            <a:r>
              <a:rPr lang="tr-TR" sz="5400" b="1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5400" b="1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Fungi</a:t>
            </a:r>
            <a:endParaRPr lang="tr-TR" sz="5400" b="1" dirty="0">
              <a:solidFill>
                <a:schemeClr val="accent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406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2 İçerik Yer Tutucusu"/>
          <p:cNvSpPr>
            <a:spLocks noGrp="1"/>
          </p:cNvSpPr>
          <p:nvPr>
            <p:ph idx="1"/>
          </p:nvPr>
        </p:nvSpPr>
        <p:spPr>
          <a:xfrm>
            <a:off x="1981200" y="333375"/>
            <a:ext cx="8229600" cy="5792788"/>
          </a:xfrm>
        </p:spPr>
        <p:txBody>
          <a:bodyPr/>
          <a:lstStyle/>
          <a:p>
            <a:pPr eaLnBrk="1" hangingPunct="1"/>
            <a:r>
              <a:rPr lang="tr-TR" sz="20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Heteretrophs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living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organisms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which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can not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produce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their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own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food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They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must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take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food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from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other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autotrophs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heterotrophs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live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All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animals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</a:t>
            </a:r>
            <a:r>
              <a:rPr lang="tr-TR" sz="2000" dirty="0" err="1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ungi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also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several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bacteria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species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belong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heterotrophs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</a:t>
            </a:r>
          </a:p>
          <a:p>
            <a:pPr eaLnBrk="1" hangingPunct="1"/>
            <a:r>
              <a:rPr lang="tr-TR" sz="20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According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nutritional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requirements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Heterotrophs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:</a:t>
            </a:r>
          </a:p>
          <a:p>
            <a:pPr eaLnBrk="1" hangingPunct="1"/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1. 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  <a:hlinkClick r:id="rId2" action="ppaction://hlinkfile" tooltip="Holozoik"/>
              </a:rPr>
              <a:t>Holozoic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forms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digest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their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food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by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taking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in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solid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tiny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pieces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Ex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: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several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animals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According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food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type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they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use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:</a:t>
            </a:r>
          </a:p>
          <a:p>
            <a:pPr eaLnBrk="1" hangingPunct="1"/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a- 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  <a:hlinkClick r:id="rId3" action="ppaction://hlinkfile" tooltip="Herbivor"/>
              </a:rPr>
              <a:t>Herbivor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(fed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with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only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  <a:hlinkClick r:id="rId4" action="ppaction://hlinkfile" tooltip="Bitkiler"/>
              </a:rPr>
              <a:t>plants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</a:t>
            </a:r>
            <a:b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</a:b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b- 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  <a:hlinkClick r:id="rId5" action="ppaction://hlinkfile" tooltip="Karnivor"/>
              </a:rPr>
              <a:t>Carnivor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(fed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with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only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  <a:hlinkClick r:id="rId6" action="ppaction://hlinkfile" tooltip="Et"/>
              </a:rPr>
              <a:t>meat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</a:t>
            </a:r>
            <a:b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</a:b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c- 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  <a:hlinkClick r:id="rId7" action="ppaction://hlinkfile" tooltip="Omnivor"/>
              </a:rPr>
              <a:t>Omnivor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(fed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with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both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meat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plants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</a:t>
            </a:r>
          </a:p>
          <a:p>
            <a:pPr eaLnBrk="1" hangingPunct="1">
              <a:buNone/>
            </a:pP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/>
            </a:r>
            <a:b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</a:b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2. 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  <a:hlinkClick r:id="rId8" action="ppaction://hlinkfile" tooltip="Saprofitik"/>
              </a:rPr>
              <a:t>Saprophytic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Forms (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living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organisms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that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absorbes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organic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compounds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directly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by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cell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membrane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).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Ex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: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  <a:hlinkClick r:id="rId9" action="ppaction://hlinkfile" tooltip="Maya"/>
              </a:rPr>
              <a:t>Yeasts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  <a:hlinkClick r:id="rId10" action="ppaction://hlinkfile" tooltip="Küf"/>
              </a:rPr>
              <a:t>molds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most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  <a:hlinkClick r:id="rId11" action="ppaction://hlinkfile" tooltip="Bakteriler"/>
              </a:rPr>
              <a:t>bacteria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</a:t>
            </a:r>
          </a:p>
          <a:p>
            <a:pPr eaLnBrk="1" hangingPunct="1">
              <a:buNone/>
            </a:pPr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3. </a:t>
            </a:r>
            <a:r>
              <a:rPr lang="tr-TR" sz="20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  <a:hlinkClick r:id="rId12" action="ppaction://hlinkfile" tooltip="Parazitik (sayfa mevcut değil)"/>
              </a:rPr>
              <a:t>Parasitic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Forms (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plant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animal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parasites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resides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on/in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plant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animal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hosts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take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their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food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from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host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</a:t>
            </a:r>
          </a:p>
          <a:p>
            <a:pPr eaLnBrk="1" hangingPunct="1"/>
            <a:endParaRPr lang="tr-TR" sz="20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2231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65176" y="116632"/>
            <a:ext cx="8507288" cy="6408712"/>
          </a:xfr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tr-TR" sz="2200" b="1" dirty="0" err="1">
                <a:latin typeface="Times New Roman" pitchFamily="18" charset="0"/>
                <a:cs typeface="Times New Roman" pitchFamily="18" charset="0"/>
              </a:rPr>
              <a:t>Autotroph</a:t>
            </a:r>
            <a:r>
              <a:rPr lang="tr-TR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b="1" dirty="0" err="1">
                <a:latin typeface="Times New Roman" pitchFamily="18" charset="0"/>
                <a:cs typeface="Times New Roman" pitchFamily="18" charset="0"/>
              </a:rPr>
              <a:t>organisms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living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organisms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use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inorganic</a:t>
            </a:r>
            <a:r>
              <a:rPr lang="tr-TR" sz="22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compounds</a:t>
            </a:r>
            <a:r>
              <a:rPr lang="tr-TR" sz="22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produce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complex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long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molecule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chains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named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as </a:t>
            </a:r>
            <a:r>
              <a:rPr lang="tr-TR" sz="22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organic</a:t>
            </a:r>
            <a:r>
              <a:rPr lang="tr-TR" sz="22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tr-TR" sz="22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compounds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tr-TR" sz="2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2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Autotroph</a:t>
            </a:r>
            <a:r>
              <a:rPr lang="tr-TR" sz="22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canlılar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synthesised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all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necessary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organic</a:t>
            </a:r>
            <a:r>
              <a:rPr lang="tr-TR" sz="22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compounds</a:t>
            </a:r>
            <a:r>
              <a:rPr lang="tr-TR" sz="22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directly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inorganic</a:t>
            </a:r>
            <a:r>
              <a:rPr lang="tr-TR" sz="22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compound</a:t>
            </a:r>
            <a:r>
              <a:rPr lang="tr-TR" sz="22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live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tr-TR" sz="2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On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contrary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Heteretroph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organisms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autotrophs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can </a:t>
            </a:r>
            <a:r>
              <a:rPr lang="tr-TR" sz="22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produce</a:t>
            </a:r>
            <a:r>
              <a:rPr lang="tr-TR" sz="22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their</a:t>
            </a:r>
            <a:r>
              <a:rPr lang="tr-TR" sz="22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own</a:t>
            </a:r>
            <a:r>
              <a:rPr lang="tr-TR" sz="22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food</a:t>
            </a:r>
            <a:r>
              <a:rPr lang="tr-TR" sz="22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Means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they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synthesised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organic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compounds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degrading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carbondioxide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mostly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sun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light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cehemical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energy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sz="2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synthesising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Organic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compounds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which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full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energy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Living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organisms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use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sun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light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called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Photosynthetic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organisms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Phototrophs</a:t>
            </a:r>
            <a:r>
              <a:rPr lang="tr-TR" sz="22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Living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organisms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use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chemical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energy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called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Chemosynthetic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organisms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Chemotrophs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5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03512" y="188466"/>
            <a:ext cx="8712968" cy="338455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fungi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that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responsible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for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nutrition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penetrating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substrate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is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called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b="1" dirty="0" err="1">
                <a:solidFill>
                  <a:srgbClr val="00B0F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vegetative</a:t>
            </a:r>
            <a:r>
              <a:rPr lang="tr-TR" sz="2400" b="1" dirty="0">
                <a:solidFill>
                  <a:srgbClr val="00B0F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b="1" dirty="0" err="1">
                <a:solidFill>
                  <a:srgbClr val="00B0F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</a:t>
            </a:r>
          </a:p>
          <a:p>
            <a:pPr eaLnBrk="1" hangingPunct="1">
              <a:buFont typeface="Wingdings" pitchFamily="2" charset="2"/>
              <a:buChar char="§"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Other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which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takes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role in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reproduction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called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b="1" dirty="0" err="1">
                <a:solidFill>
                  <a:srgbClr val="00B0F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aerial</a:t>
            </a:r>
            <a:r>
              <a:rPr lang="tr-TR" sz="2400" b="1" dirty="0">
                <a:solidFill>
                  <a:srgbClr val="00B0F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sz="2400" b="1" dirty="0" err="1">
                <a:solidFill>
                  <a:srgbClr val="00B0F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reproductive</a:t>
            </a:r>
            <a:r>
              <a:rPr lang="tr-TR" sz="2400" b="1" dirty="0">
                <a:solidFill>
                  <a:srgbClr val="00B0F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400" b="1" dirty="0" err="1">
                <a:solidFill>
                  <a:srgbClr val="00B0F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fertile</a:t>
            </a:r>
            <a:r>
              <a:rPr lang="tr-TR" sz="2400" b="1" dirty="0">
                <a:solidFill>
                  <a:srgbClr val="00B0F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</a:t>
            </a:r>
            <a:r>
              <a:rPr lang="tr-TR" sz="2400" b="1" dirty="0" err="1">
                <a:solidFill>
                  <a:srgbClr val="00B0F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</a:t>
            </a:r>
          </a:p>
          <a:p>
            <a:pPr eaLnBrk="1" hangingPunct="1">
              <a:buFont typeface="Wingdings" pitchFamily="2" charset="2"/>
              <a:buChar char="§"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web-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like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structures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made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up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called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b="1" dirty="0" err="1">
                <a:solidFill>
                  <a:srgbClr val="00B0F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mycelium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</a:t>
            </a:r>
          </a:p>
          <a:p>
            <a:pPr eaLnBrk="1" hangingPunct="1">
              <a:buFont typeface="Wingdings" pitchFamily="2" charset="2"/>
              <a:buChar char="§"/>
            </a:pPr>
            <a:endParaRPr lang="tr-TR" sz="2400" dirty="0">
              <a:ea typeface="ＭＳ Ｐゴシック" pitchFamily="34" charset="-128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 err="1">
                <a:ea typeface="ＭＳ Ｐゴシック" pitchFamily="34" charset="-128"/>
              </a:rPr>
              <a:t>Myceliums</a:t>
            </a:r>
            <a:r>
              <a:rPr lang="tr-TR" sz="2400" dirty="0">
                <a:ea typeface="ＭＳ Ｐゴシック" pitchFamily="34" charset="-128"/>
              </a:rPr>
              <a:t> </a:t>
            </a:r>
            <a:r>
              <a:rPr lang="tr-TR" sz="2400" dirty="0" err="1">
                <a:ea typeface="ＭＳ Ｐゴシック" pitchFamily="34" charset="-128"/>
              </a:rPr>
              <a:t>are</a:t>
            </a:r>
            <a:r>
              <a:rPr lang="tr-TR" sz="2400" dirty="0">
                <a:ea typeface="ＭＳ Ｐゴシック" pitchFamily="34" charset="-128"/>
              </a:rPr>
              <a:t> </a:t>
            </a:r>
            <a:r>
              <a:rPr lang="tr-TR" sz="2400" dirty="0" err="1">
                <a:ea typeface="ＭＳ Ｐゴシック" pitchFamily="34" charset="-128"/>
              </a:rPr>
              <a:t>the</a:t>
            </a:r>
            <a:r>
              <a:rPr lang="tr-TR" sz="2400" dirty="0">
                <a:ea typeface="ＭＳ Ｐゴシック" pitchFamily="34" charset="-128"/>
              </a:rPr>
              <a:t> </a:t>
            </a:r>
            <a:r>
              <a:rPr lang="tr-TR" sz="2400" dirty="0" err="1">
                <a:ea typeface="ＭＳ Ｐゴシック" pitchFamily="34" charset="-128"/>
              </a:rPr>
              <a:t>vegetative</a:t>
            </a:r>
            <a:r>
              <a:rPr lang="tr-TR" sz="2400" dirty="0">
                <a:ea typeface="ＭＳ Ｐゴシック" pitchFamily="34" charset="-128"/>
              </a:rPr>
              <a:t> body of </a:t>
            </a:r>
            <a:r>
              <a:rPr lang="tr-TR" sz="2400" dirty="0" err="1">
                <a:ea typeface="ＭＳ Ｐゴシック" pitchFamily="34" charset="-128"/>
              </a:rPr>
              <a:t>the</a:t>
            </a:r>
            <a:r>
              <a:rPr lang="tr-TR" sz="2400" dirty="0">
                <a:ea typeface="ＭＳ Ｐゴシック" pitchFamily="34" charset="-128"/>
              </a:rPr>
              <a:t> </a:t>
            </a:r>
            <a:r>
              <a:rPr lang="tr-TR" sz="2400" dirty="0" err="1">
                <a:ea typeface="ＭＳ Ｐゴシック" pitchFamily="34" charset="-128"/>
              </a:rPr>
              <a:t>fungi</a:t>
            </a:r>
            <a:r>
              <a:rPr lang="tr-TR" sz="2400" dirty="0">
                <a:ea typeface="ＭＳ Ｐゴシック" pitchFamily="34" charset="-128"/>
              </a:rPr>
              <a:t>.</a:t>
            </a:r>
          </a:p>
          <a:p>
            <a:pPr eaLnBrk="1" hangingPunct="1">
              <a:buFont typeface="Wingdings" pitchFamily="2" charset="2"/>
              <a:buChar char="ü"/>
            </a:pPr>
            <a:endParaRPr lang="tr-TR" sz="2400" dirty="0">
              <a:ea typeface="ＭＳ Ｐゴシック" pitchFamily="34" charset="-128"/>
            </a:endParaRPr>
          </a:p>
          <a:p>
            <a:pPr eaLnBrk="1" hangingPunct="1">
              <a:buFont typeface="Wingdings" pitchFamily="2" charset="2"/>
              <a:buChar char="ü"/>
            </a:pPr>
            <a:endParaRPr lang="tr-TR" sz="24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771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298</Words>
  <Application>Microsoft Office PowerPoint</Application>
  <PresentationFormat>Geniş ekran</PresentationFormat>
  <Paragraphs>61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6" baseType="lpstr">
      <vt:lpstr>ＭＳ Ｐゴシック</vt:lpstr>
      <vt:lpstr>Arial</vt:lpstr>
      <vt:lpstr>Calibri</vt:lpstr>
      <vt:lpstr>Calibri Light</vt:lpstr>
      <vt:lpstr>Times New Roman</vt:lpstr>
      <vt:lpstr>Wingdings</vt:lpstr>
      <vt:lpstr>Office Teması</vt:lpstr>
      <vt:lpstr>Anatomycal Structures of Yeasts</vt:lpstr>
      <vt:lpstr>PowerPoint Sunusu</vt:lpstr>
      <vt:lpstr>Macroscopic Morphology of Fungi</vt:lpstr>
      <vt:lpstr>PowerPoint Sunusu</vt:lpstr>
      <vt:lpstr>PowerPoint Sunusu</vt:lpstr>
      <vt:lpstr>Nutrition of Fungi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Anatomycal Structures of Yeasts</dc:title>
  <dc:creator>Inci Basak Kaya</dc:creator>
  <cp:lastModifiedBy>Inci Basak Kaya</cp:lastModifiedBy>
  <cp:revision>1</cp:revision>
  <dcterms:created xsi:type="dcterms:W3CDTF">2017-12-28T08:49:56Z</dcterms:created>
  <dcterms:modified xsi:type="dcterms:W3CDTF">2017-12-28T08:50:04Z</dcterms:modified>
</cp:coreProperties>
</file>