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
  </p:notesMasterIdLst>
  <p:sldIdLst>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202BFB-1240-4853-AD4A-883F6E7E26B5}" type="slidenum">
              <a:rPr lang="en-US" altLang="tr-TR">
                <a:solidFill>
                  <a:prstClr val="black"/>
                </a:solidFill>
              </a:rPr>
              <a:pPr/>
              <a:t>4</a:t>
            </a:fld>
            <a:endParaRPr lang="en-US" altLang="tr-TR">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tr-TR" altLang="tr-TR" smtClean="0"/>
          </a:p>
        </p:txBody>
      </p:sp>
    </p:spTree>
    <p:extLst>
      <p:ext uri="{BB962C8B-B14F-4D97-AF65-F5344CB8AC3E}">
        <p14:creationId xmlns:p14="http://schemas.microsoft.com/office/powerpoint/2010/main" val="15050428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68499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57437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57705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13399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570432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373230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094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426987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70140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196429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499753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171301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465262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G&#246;n&#252;l%20g&#252;ne&#351;/Gonul-EBG/hukuk/Anayasa%20T&#252;rleri.doc"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hangingPunct="1">
              <a:defRPr/>
            </a:pPr>
            <a:r>
              <a:rPr lang="tr-TR" b="1" dirty="0" smtClean="0"/>
              <a:t>Normlar Hiyerarşisi:</a:t>
            </a:r>
            <a:endParaRPr lang="tr-TR" dirty="0"/>
          </a:p>
        </p:txBody>
      </p:sp>
      <p:sp>
        <p:nvSpPr>
          <p:cNvPr id="15363" name="İçerik Yer Tutucusu 2"/>
          <p:cNvSpPr>
            <a:spLocks noGrp="1"/>
          </p:cNvSpPr>
          <p:nvPr>
            <p:ph idx="1"/>
          </p:nvPr>
        </p:nvSpPr>
        <p:spPr/>
        <p:txBody>
          <a:bodyPr/>
          <a:lstStyle/>
          <a:p>
            <a:pPr eaLnBrk="1" hangingPunct="1"/>
            <a:r>
              <a:rPr lang="tr-TR" altLang="tr-TR"/>
              <a:t>Hukuk kurallarının kendi aralarındaki üstünlük sıralamasını ifade eder. Buna göre, Anayasa hukuk kurallarının en üst derecesini taşımaktadır. Kanunlar ve Kanun  Gücünde Kararnameler Anayasa aykırı olamaz, ayni şekilde Tüzükler kanunlara, Yönetmelikler de Tüzüklere aykırı olamaz. Tebliğler ise kendinden daha üst derecede bulunan kanun, tüzük ve yönetmeliklere aykırı olamaz.</a:t>
            </a:r>
            <a:r>
              <a:rPr lang="tr-TR" altLang="tr-TR" b="1"/>
              <a:t> </a:t>
            </a:r>
            <a:endParaRPr lang="tr-TR" altLang="tr-TR"/>
          </a:p>
          <a:p>
            <a:pPr eaLnBrk="1" hangingPunct="1"/>
            <a:endParaRPr lang="tr-TR" altLang="tr-TR" smtClean="0"/>
          </a:p>
        </p:txBody>
      </p:sp>
    </p:spTree>
    <p:extLst>
      <p:ext uri="{BB962C8B-B14F-4D97-AF65-F5344CB8AC3E}">
        <p14:creationId xmlns:p14="http://schemas.microsoft.com/office/powerpoint/2010/main" val="3440650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16387" name="İçerik Yer Tutucusu 2"/>
          <p:cNvSpPr>
            <a:spLocks noGrp="1"/>
          </p:cNvSpPr>
          <p:nvPr>
            <p:ph idx="1"/>
          </p:nvPr>
        </p:nvSpPr>
        <p:spPr/>
        <p:txBody>
          <a:bodyPr/>
          <a:lstStyle/>
          <a:p>
            <a:r>
              <a:rPr lang="tr-TR" altLang="tr-TR" b="1" smtClean="0"/>
              <a:t>Normlar Hiyerarşisi iki önemli sonuç doğurmaktadır</a:t>
            </a:r>
          </a:p>
          <a:p>
            <a:r>
              <a:rPr lang="tr-TR" altLang="tr-TR" smtClean="0"/>
              <a:t>Alt sırada yer alan bir hukuk kuralı kendinden önce gelen hukuki düzenlemeye aykırı olmayacaktır</a:t>
            </a:r>
          </a:p>
          <a:p>
            <a:r>
              <a:rPr lang="tr-TR" altLang="tr-TR" smtClean="0"/>
              <a:t>Normlar hiyerarşisinde kurallar soyuttan (Anayasa hükümleri) somuta doğru sıralanmak zorundadır.</a:t>
            </a:r>
          </a:p>
          <a:p>
            <a:endParaRPr lang="tr-TR" altLang="tr-TR" smtClean="0"/>
          </a:p>
        </p:txBody>
      </p:sp>
    </p:spTree>
    <p:extLst>
      <p:ext uri="{BB962C8B-B14F-4D97-AF65-F5344CB8AC3E}">
        <p14:creationId xmlns:p14="http://schemas.microsoft.com/office/powerpoint/2010/main" val="1529723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ayt Numarası Yer Tutucusu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E61B8D-8D78-434B-BFE2-D7B8B06BC345}" type="slidenum">
              <a:rPr lang="tr-TR" altLang="en-US">
                <a:solidFill>
                  <a:srgbClr val="FFFFFF"/>
                </a:solidFill>
                <a:latin typeface="Rockwell" panose="02060603020205020403" pitchFamily="18" charset="0"/>
              </a:rPr>
              <a:pPr/>
              <a:t>4</a:t>
            </a:fld>
            <a:r>
              <a:rPr lang="tr-TR" altLang="en-US">
                <a:solidFill>
                  <a:srgbClr val="FFFFFF"/>
                </a:solidFill>
                <a:latin typeface="Rockwell" panose="02060603020205020403" pitchFamily="18" charset="0"/>
              </a:rPr>
              <a:t>/61</a:t>
            </a:r>
          </a:p>
        </p:txBody>
      </p:sp>
      <p:sp>
        <p:nvSpPr>
          <p:cNvPr id="151554" name="Rectangle 2"/>
          <p:cNvSpPr>
            <a:spLocks noGrp="1" noChangeArrowheads="1"/>
          </p:cNvSpPr>
          <p:nvPr>
            <p:ph type="title"/>
          </p:nvPr>
        </p:nvSpPr>
        <p:spPr>
          <a:xfrm>
            <a:off x="2209800" y="484632"/>
            <a:ext cx="7772400" cy="1609344"/>
          </a:xfrm>
        </p:spPr>
        <p:txBody>
          <a:bodyPr/>
          <a:lstStyle/>
          <a:p>
            <a:pPr>
              <a:defRPr/>
            </a:pPr>
            <a:r>
              <a:rPr lang="tr-TR" altLang="tr-TR" sz="3600"/>
              <a:t>Hukukun Temel Kavramları </a:t>
            </a:r>
          </a:p>
        </p:txBody>
      </p:sp>
      <p:sp>
        <p:nvSpPr>
          <p:cNvPr id="17412" name="Rectangle 3"/>
          <p:cNvSpPr>
            <a:spLocks noGrp="1" noChangeArrowheads="1"/>
          </p:cNvSpPr>
          <p:nvPr>
            <p:ph type="body" idx="1"/>
          </p:nvPr>
        </p:nvSpPr>
        <p:spPr>
          <a:xfrm>
            <a:off x="1703389" y="2120900"/>
            <a:ext cx="8783637" cy="4051300"/>
          </a:xfrm>
        </p:spPr>
        <p:txBody>
          <a:bodyPr/>
          <a:lstStyle/>
          <a:p>
            <a:pPr indent="14288" algn="just">
              <a:lnSpc>
                <a:spcPct val="120000"/>
              </a:lnSpc>
              <a:buNone/>
            </a:pPr>
            <a:r>
              <a:rPr lang="tr-TR" altLang="tr-TR" b="1">
                <a:solidFill>
                  <a:schemeClr val="accent1"/>
                </a:solidFill>
                <a:hlinkClick r:id="rId3" action="ppaction://hlinkfile"/>
              </a:rPr>
              <a:t>Anayasa:</a:t>
            </a:r>
            <a:r>
              <a:rPr lang="tr-TR" altLang="tr-TR" b="1" u="sng">
                <a:solidFill>
                  <a:schemeClr val="accent1"/>
                </a:solidFill>
                <a:hlinkClick r:id="rId3" action="ppaction://hlinkfile"/>
              </a:rPr>
              <a:t> </a:t>
            </a:r>
            <a:r>
              <a:rPr lang="tr-TR" altLang="tr-TR" b="1"/>
              <a:t> </a:t>
            </a:r>
            <a:r>
              <a:rPr lang="tr-TR" altLang="tr-TR"/>
              <a:t>Devletin temel yapısını, işleyişini, başlıca organlarını, başlıca organların kendi aralarındaki ilişkilerini, bireylerin devlete karşı temel haklarını ve özgürlüklerini soyut bir şekilde ortaya koyan hukuk kurallarıdır. Anayasalar yazılı hukuk kurallarının en başında yer almaktadır. Bunun tek istisnası gelenek hukukun uygulandığı İngiltere gibi ülkelerdir</a:t>
            </a:r>
          </a:p>
        </p:txBody>
      </p:sp>
    </p:spTree>
    <p:extLst>
      <p:ext uri="{BB962C8B-B14F-4D97-AF65-F5344CB8AC3E}">
        <p14:creationId xmlns:p14="http://schemas.microsoft.com/office/powerpoint/2010/main" val="1762745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8435" name="İçerik Yer Tutucusu 2"/>
          <p:cNvSpPr>
            <a:spLocks noGrp="1"/>
          </p:cNvSpPr>
          <p:nvPr>
            <p:ph idx="1"/>
          </p:nvPr>
        </p:nvSpPr>
        <p:spPr/>
        <p:txBody>
          <a:bodyPr/>
          <a:lstStyle/>
          <a:p>
            <a:r>
              <a:rPr lang="tr-TR" altLang="tr-TR" smtClean="0"/>
              <a:t>Dünyanın en eski kurucu belgelerinden olan 1787 tarihli ABD Anayasası, sadece yedi maddeden meydana gelmektedir</a:t>
            </a:r>
          </a:p>
          <a:p>
            <a:endParaRPr lang="tr-TR" altLang="tr-TR" smtClean="0"/>
          </a:p>
          <a:p>
            <a:r>
              <a:rPr lang="tr-TR" altLang="tr-TR" smtClean="0"/>
              <a:t>Bu Anayasa’nın 1. maddesi Yasama’yı (Kongre, Senato), 2. maddesi Yürütme’yi (Başkan), 3. maddesi Yargı’yı (Yüce Mahkeme), 4. maddesi eyaletleri düzenliyor.</a:t>
            </a:r>
          </a:p>
          <a:p>
            <a:endParaRPr lang="tr-TR" altLang="tr-TR" smtClean="0"/>
          </a:p>
          <a:p>
            <a:r>
              <a:rPr lang="tr-TR" altLang="tr-TR" smtClean="0"/>
              <a:t>Son üç maddede ise Anayasa değişikliği usulleri, anlaşmalar ve yasalarla yürürlülük hükümleri yer alıyor</a:t>
            </a:r>
          </a:p>
        </p:txBody>
      </p:sp>
    </p:spTree>
    <p:extLst>
      <p:ext uri="{BB962C8B-B14F-4D97-AF65-F5344CB8AC3E}">
        <p14:creationId xmlns:p14="http://schemas.microsoft.com/office/powerpoint/2010/main" val="206644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9459" name="İçerik Yer Tutucusu 2"/>
          <p:cNvSpPr>
            <a:spLocks noGrp="1"/>
          </p:cNvSpPr>
          <p:nvPr>
            <p:ph idx="1"/>
          </p:nvPr>
        </p:nvSpPr>
        <p:spPr/>
        <p:txBody>
          <a:bodyPr/>
          <a:lstStyle/>
          <a:p>
            <a:r>
              <a:rPr lang="tr-TR" altLang="tr-TR" smtClean="0"/>
              <a:t>M.Ö. 12-8. yüzyıl arası, “Akdeniz tarihinin karanlık çağı” olarak tanımlanır...</a:t>
            </a:r>
          </a:p>
          <a:p>
            <a:r>
              <a:rPr lang="tr-TR" altLang="tr-TR" smtClean="0"/>
              <a:t>Likya medeniyeti de bu aralıkta yaşadı.</a:t>
            </a:r>
          </a:p>
          <a:p>
            <a:r>
              <a:rPr lang="tr-TR" altLang="tr-TR" smtClean="0"/>
              <a:t>Likya medeniyetinin üzerindeki örtü aralandıkça “karanlık çağ” da aydınlanıyor...</a:t>
            </a:r>
          </a:p>
          <a:p>
            <a:r>
              <a:rPr lang="tr-TR" altLang="tr-TR" smtClean="0"/>
              <a:t>Hatta...</a:t>
            </a:r>
          </a:p>
          <a:p>
            <a:r>
              <a:rPr lang="tr-TR" altLang="tr-TR" smtClean="0"/>
              <a:t>Likya’nın  o dönemde “uluslararası yaşamın merkezi” olduğu söyleniyor.</a:t>
            </a:r>
          </a:p>
          <a:p>
            <a:endParaRPr lang="tr-TR" altLang="tr-TR" smtClean="0"/>
          </a:p>
        </p:txBody>
      </p:sp>
    </p:spTree>
    <p:extLst>
      <p:ext uri="{BB962C8B-B14F-4D97-AF65-F5344CB8AC3E}">
        <p14:creationId xmlns:p14="http://schemas.microsoft.com/office/powerpoint/2010/main" val="2203437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20483" name="İçerik Yer Tutucusu 2"/>
          <p:cNvSpPr>
            <a:spLocks noGrp="1"/>
          </p:cNvSpPr>
          <p:nvPr>
            <p:ph idx="1"/>
          </p:nvPr>
        </p:nvSpPr>
        <p:spPr/>
        <p:txBody>
          <a:bodyPr/>
          <a:lstStyle/>
          <a:p>
            <a:r>
              <a:rPr lang="tr-TR" altLang="tr-TR" smtClean="0"/>
              <a:t>ABD bundan 223 yıl önce kendi kurucu anayasasını yaparken dönüp, üç bin yıl önceki Likya Federasyonu’na da iyice bakmış.</a:t>
            </a:r>
          </a:p>
          <a:p>
            <a:r>
              <a:rPr lang="tr-TR" altLang="tr-TR" smtClean="0"/>
              <a:t>Likya, Patara’da...</a:t>
            </a:r>
          </a:p>
          <a:p>
            <a:r>
              <a:rPr lang="tr-TR" altLang="tr-TR" smtClean="0"/>
              <a:t>Patara, Fethiye’de...</a:t>
            </a:r>
          </a:p>
          <a:p>
            <a:r>
              <a:rPr lang="tr-TR" altLang="tr-TR" smtClean="0"/>
              <a:t>Fethiye, Türkiye’de..</a:t>
            </a:r>
          </a:p>
          <a:p>
            <a:endParaRPr lang="tr-TR" altLang="tr-TR" smtClean="0"/>
          </a:p>
        </p:txBody>
      </p:sp>
    </p:spTree>
    <p:extLst>
      <p:ext uri="{BB962C8B-B14F-4D97-AF65-F5344CB8AC3E}">
        <p14:creationId xmlns:p14="http://schemas.microsoft.com/office/powerpoint/2010/main" val="1164147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294</Words>
  <Application>Microsoft Office PowerPoint</Application>
  <PresentationFormat>Geniş ekran</PresentationFormat>
  <Paragraphs>26</Paragraphs>
  <Slides>7</Slides>
  <Notes>1</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7</vt:i4>
      </vt:variant>
    </vt:vector>
  </HeadingPairs>
  <TitlesOfParts>
    <vt:vector size="15" baseType="lpstr">
      <vt:lpstr>Arial</vt:lpstr>
      <vt:lpstr>Calibri</vt:lpstr>
      <vt:lpstr>Calibri Light</vt:lpstr>
      <vt:lpstr>Rockwell</vt:lpstr>
      <vt:lpstr>Rockwell Condensed</vt:lpstr>
      <vt:lpstr>Wingdings</vt:lpstr>
      <vt:lpstr>Wood Type Yazı Tipi</vt:lpstr>
      <vt:lpstr>Office Teması</vt:lpstr>
      <vt:lpstr>Hukukun TEMEL kavamları </vt:lpstr>
      <vt:lpstr>Normlar Hiyerarşisi:</vt:lpstr>
      <vt:lpstr>PowerPoint Sunusu</vt:lpstr>
      <vt:lpstr>Hukukun Temel Kavramları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12</cp:revision>
  <dcterms:created xsi:type="dcterms:W3CDTF">2017-10-29T11:28:51Z</dcterms:created>
  <dcterms:modified xsi:type="dcterms:W3CDTF">2017-10-29T11:37:05Z</dcterms:modified>
</cp:coreProperties>
</file>