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475" r:id="rId3"/>
    <p:sldId id="476" r:id="rId4"/>
    <p:sldId id="477" r:id="rId5"/>
    <p:sldId id="478" r:id="rId6"/>
    <p:sldId id="482" r:id="rId7"/>
    <p:sldId id="484" r:id="rId8"/>
    <p:sldId id="63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3718" y="2382661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59757" y="152402"/>
            <a:ext cx="10005195" cy="785568"/>
          </a:xfrm>
        </p:spPr>
        <p:txBody>
          <a:bodyPr>
            <a:norm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428835" y="1125564"/>
            <a:ext cx="10420388" cy="4964023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tr-TR" sz="2600" b="1" dirty="0">
                <a:solidFill>
                  <a:srgbClr val="09040C"/>
                </a:solidFill>
              </a:rPr>
              <a:t>I</a:t>
            </a:r>
            <a:r>
              <a:rPr lang="tr-TR" sz="2600" b="1" dirty="0">
                <a:solidFill>
                  <a:srgbClr val="008000"/>
                </a:solidFill>
              </a:rPr>
              <a:t>. Gelenek-öncesi düzey (4-9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   1. Aşama: Ceza ve itaat eğilimi (4-5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   2. Aşama: </a:t>
            </a:r>
            <a:r>
              <a:rPr lang="tr-TR" sz="2600" dirty="0" err="1">
                <a:solidFill>
                  <a:srgbClr val="09040C"/>
                </a:solidFill>
              </a:rPr>
              <a:t>Araçsal</a:t>
            </a:r>
            <a:r>
              <a:rPr lang="tr-TR" sz="2600" dirty="0">
                <a:solidFill>
                  <a:srgbClr val="09040C"/>
                </a:solidFill>
              </a:rPr>
              <a:t> ilişkiler eğilimi (Saf çıkarcı eğilim) (6-9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II</a:t>
            </a:r>
            <a:r>
              <a:rPr lang="tr-TR" sz="2600" b="1" dirty="0">
                <a:solidFill>
                  <a:srgbClr val="008000"/>
                </a:solidFill>
              </a:rPr>
              <a:t>. Geleneksel düzey (10-18 yaş)</a:t>
            </a:r>
            <a:endParaRPr lang="tr-TR" altLang="zh-CN" sz="2600" b="1" dirty="0">
              <a:solidFill>
                <a:srgbClr val="008000"/>
              </a:solidFill>
              <a:cs typeface="方正姚体" charset="0"/>
            </a:endParaRP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3. Aşama: Kişilerarası uyum eğilimi(İyi Çocuk Eğilimi)(10-15 yaş)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4. Aşama: Kanun ve düzen eğilimi (15-18 yaş)</a:t>
            </a:r>
          </a:p>
          <a:p>
            <a:pPr eaLnBrk="1" hangingPunct="1">
              <a:buFontTx/>
              <a:buNone/>
            </a:pPr>
            <a:r>
              <a:rPr lang="tr-TR" altLang="zh-CN" sz="2600" b="1" dirty="0">
                <a:solidFill>
                  <a:srgbClr val="008000"/>
                </a:solidFill>
                <a:cs typeface="方正姚体" charset="0"/>
              </a:rPr>
              <a:t> III. Gelenek-ötesi düzey (18 ve yukarı yaşlar)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5. Aşama: Sosyal sözleşme eğilimi (18-20 yaş)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6. Aşama: Evrensel ahlak ilkeleri eğilimi (20 yaş ve yukarısı)</a:t>
            </a:r>
            <a:endParaRPr lang="tr-TR" sz="26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3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20574" y="152401"/>
            <a:ext cx="9932244" cy="901011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125748" y="1139995"/>
            <a:ext cx="10050253" cy="492073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30000"/>
              </a:lnSpc>
              <a:buFontTx/>
              <a:buNone/>
            </a:pPr>
            <a:r>
              <a:rPr lang="tr-TR" sz="2800" b="1" dirty="0">
                <a:solidFill>
                  <a:srgbClr val="09040C"/>
                </a:solidFill>
              </a:rPr>
              <a:t>Gelenek-Öncesi Düzey</a:t>
            </a:r>
            <a:endParaRPr lang="tr-TR" sz="2800" dirty="0">
              <a:solidFill>
                <a:srgbClr val="09040C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Bu düzey, </a:t>
            </a:r>
            <a:r>
              <a:rPr lang="tr-TR" sz="2800" dirty="0" err="1">
                <a:solidFill>
                  <a:srgbClr val="09040C"/>
                </a:solidFill>
              </a:rPr>
              <a:t>Piaget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in </a:t>
            </a:r>
            <a:r>
              <a:rPr lang="ja-JP" altLang="tr-TR" sz="2800" dirty="0">
                <a:solidFill>
                  <a:srgbClr val="09040C"/>
                </a:solidFill>
              </a:rPr>
              <a:t>“</a:t>
            </a:r>
            <a:r>
              <a:rPr lang="tr-TR" sz="2800" dirty="0">
                <a:solidFill>
                  <a:srgbClr val="09040C"/>
                </a:solidFill>
              </a:rPr>
              <a:t>Dışsal Kurallara Bağlılık</a:t>
            </a:r>
            <a:r>
              <a:rPr lang="ja-JP" altLang="tr-TR" sz="2800" dirty="0">
                <a:solidFill>
                  <a:srgbClr val="09040C"/>
                </a:solidFill>
              </a:rPr>
              <a:t>”</a:t>
            </a:r>
            <a:r>
              <a:rPr lang="tr-TR" sz="2800" dirty="0">
                <a:solidFill>
                  <a:srgbClr val="09040C"/>
                </a:solidFill>
              </a:rPr>
              <a:t> döneminin özelliklerini gösterir.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Kurallar başkaları tarafından konur. 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Bu düzeydeki çocuk kültür içinde kabul edilen iyi ve kötü ölçütlerine göre davranır.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Bir davranışın iyi ya da kötü oluşu fiziksel sonuçlarına göre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405423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72102" y="332657"/>
            <a:ext cx="8119749" cy="106708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111317" y="1571768"/>
            <a:ext cx="10822864" cy="415706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tr-TR" sz="2800" b="1" dirty="0">
                <a:solidFill>
                  <a:srgbClr val="09040C"/>
                </a:solidFill>
              </a:rPr>
              <a:t>	Geleneksel Düzey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800" dirty="0">
                <a:solidFill>
                  <a:srgbClr val="09040C"/>
                </a:solidFill>
                <a:cs typeface="方正姚体" charset="0"/>
              </a:rPr>
              <a:t>Bu düzeydeki birey, gelenek öncesi düzeyin ben merkezci bakış açısından, grup değerlerini ve kurallarını tanıma düzeyine geçiş yapar.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800" dirty="0">
                <a:solidFill>
                  <a:srgbClr val="09040C"/>
                </a:solidFill>
                <a:cs typeface="方正姚体" charset="0"/>
              </a:rPr>
              <a:t>Birey bu düzeyde, diğer insanların da benzer istek ve duygulara sahip olabileceklerini düşünür ve bazı sosyal sistemlerin gerekliliğine inanır. </a:t>
            </a:r>
          </a:p>
        </p:txBody>
      </p:sp>
    </p:spTree>
    <p:extLst>
      <p:ext uri="{BB962C8B-B14F-4D97-AF65-F5344CB8AC3E}">
        <p14:creationId xmlns:p14="http://schemas.microsoft.com/office/powerpoint/2010/main" val="242050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806" y="2133600"/>
            <a:ext cx="10176806" cy="4042568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09040C"/>
                </a:solidFill>
              </a:rPr>
              <a:t>Geleneksel Düzey</a:t>
            </a:r>
          </a:p>
          <a:p>
            <a:r>
              <a:rPr lang="tr-TR" sz="2800" dirty="0"/>
              <a:t>Bireyler kendi çıkarlarını düşünmeden toplumsal kurallara uymayı önemli görmeye devam ederler. </a:t>
            </a:r>
          </a:p>
          <a:p>
            <a:r>
              <a:rPr lang="tr-TR" sz="2800" dirty="0"/>
              <a:t>Aynı zamanda halihazırdaki toplumsal sistemi etkin bir biçimde sürdürmenin olumlu insan ilişkilerini ve toplumsal düzeni güvenceye aldığına inanırlar. </a:t>
            </a:r>
          </a:p>
          <a:p>
            <a:r>
              <a:rPr lang="tr-TR" sz="2800" dirty="0"/>
              <a:t>Bu düzeyde sosyal düzeni destekleme ve sadakat önemlidir. Kendi ihtiyaçları bazen grubunkilere göre ikinci planda kalır.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</p:spTree>
    <p:extLst>
      <p:ext uri="{BB962C8B-B14F-4D97-AF65-F5344CB8AC3E}">
        <p14:creationId xmlns:p14="http://schemas.microsoft.com/office/powerpoint/2010/main" val="380165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4295" y="152401"/>
            <a:ext cx="10362660" cy="126176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Gilligan’ın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Gelişimine İlişkin Görüşleri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298940" y="1700213"/>
            <a:ext cx="10461259" cy="412962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tr-TR" altLang="zh-CN" sz="2000" dirty="0" err="1">
                <a:solidFill>
                  <a:srgbClr val="09040C"/>
                </a:solidFill>
                <a:latin typeface="Rockwell" charset="0"/>
                <a:cs typeface="方正姚体" charset="0"/>
              </a:rPr>
              <a:t>Gilligan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, </a:t>
            </a:r>
            <a:r>
              <a:rPr lang="tr-TR" altLang="zh-CN" sz="2000" dirty="0" err="1">
                <a:solidFill>
                  <a:srgbClr val="09040C"/>
                </a:solidFill>
                <a:latin typeface="Rockwell" charset="0"/>
                <a:cs typeface="方正姚体" charset="0"/>
              </a:rPr>
              <a:t>Kohlberg’in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 ahlaki düşüncenin belirgin özellikleri olarak, 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adalet ve doğruluk kavramlarına yer vermesini eleştirmiş ve kendi çalışmasında </a:t>
            </a:r>
            <a:r>
              <a:rPr lang="tr-TR" altLang="zh-CN" sz="2000" dirty="0" err="1">
                <a:solidFill>
                  <a:srgbClr val="008000"/>
                </a:solidFill>
                <a:latin typeface="Rockwell" charset="0"/>
                <a:cs typeface="方正姚体" charset="0"/>
              </a:rPr>
              <a:t>şevkat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, sevgi gibi kavramlara yer vermiştir.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Herkesin, kendi içinden gelen uyaranlara göre, başkalarına karşı adil ve dürüst davranacağını belirtir.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Bu nedenle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, </a:t>
            </a:r>
            <a:r>
              <a:rPr lang="tr-TR" altLang="zh-CN" sz="2000" dirty="0" err="1">
                <a:solidFill>
                  <a:srgbClr val="008000"/>
                </a:solidFill>
                <a:latin typeface="Rockwell" charset="0"/>
                <a:cs typeface="方正姚体" charset="0"/>
              </a:rPr>
              <a:t>Kohlberg’in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 ahlaki gelişim aşamalarının kesin ve evrensel olmadığını 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savunmuştur. </a:t>
            </a:r>
          </a:p>
          <a:p>
            <a:pPr algn="just">
              <a:lnSpc>
                <a:spcPct val="110000"/>
              </a:lnSpc>
            </a:pPr>
            <a:r>
              <a:rPr lang="tr-TR" sz="2000" dirty="0" err="1">
                <a:solidFill>
                  <a:srgbClr val="09040C"/>
                </a:solidFill>
              </a:rPr>
              <a:t>Gilligan'a</a:t>
            </a:r>
            <a:r>
              <a:rPr lang="tr-TR" sz="2000" dirty="0">
                <a:solidFill>
                  <a:srgbClr val="09040C"/>
                </a:solidFill>
              </a:rPr>
              <a:t> göre, ahlak gelişiminde önemli olan şey </a:t>
            </a:r>
            <a:r>
              <a:rPr lang="tr-TR" sz="2000" dirty="0" err="1">
                <a:solidFill>
                  <a:srgbClr val="008000"/>
                </a:solidFill>
              </a:rPr>
              <a:t>Kohlberg'in</a:t>
            </a:r>
            <a:r>
              <a:rPr lang="tr-TR" sz="2000" dirty="0">
                <a:solidFill>
                  <a:srgbClr val="008000"/>
                </a:solidFill>
              </a:rPr>
              <a:t> belirttiği gibi bir sonraki gelişim düzeyine ulaşmak değil, ahlak sevgisini kazanmaktır. </a:t>
            </a:r>
          </a:p>
          <a:p>
            <a:pPr algn="just">
              <a:lnSpc>
                <a:spcPct val="110000"/>
              </a:lnSpc>
            </a:pPr>
            <a:r>
              <a:rPr lang="tr-TR" sz="2000" dirty="0" err="1">
                <a:solidFill>
                  <a:srgbClr val="09040C"/>
                </a:solidFill>
              </a:rPr>
              <a:t>Gilligan</a:t>
            </a:r>
            <a:r>
              <a:rPr lang="tr-TR" sz="2000" dirty="0">
                <a:solidFill>
                  <a:srgbClr val="09040C"/>
                </a:solidFill>
              </a:rPr>
              <a:t>, "ahlaklılığın üstünde" çok daha olgun bir işleyiş evresinin olduğunu ileri sürmektedir; bu karşılıklı gereksinmelerini psikolojik açıdan anlamalarını sağlayan "ahlak sevgisi" </a:t>
            </a:r>
            <a:r>
              <a:rPr lang="tr-TR" sz="2000" dirty="0" err="1">
                <a:solidFill>
                  <a:srgbClr val="09040C"/>
                </a:solidFill>
              </a:rPr>
              <a:t>dir</a:t>
            </a:r>
            <a:r>
              <a:rPr lang="tr-TR" sz="2000" dirty="0">
                <a:solidFill>
                  <a:srgbClr val="09040C"/>
                </a:solidFill>
              </a:rPr>
              <a:t>. </a:t>
            </a:r>
          </a:p>
          <a:p>
            <a:pPr algn="just" eaLnBrk="1" hangingPunct="1">
              <a:lnSpc>
                <a:spcPct val="110000"/>
              </a:lnSpc>
            </a:pPr>
            <a:endParaRPr lang="tr-TR" sz="2800" dirty="0">
              <a:solidFill>
                <a:srgbClr val="09040C"/>
              </a:solidFill>
              <a:latin typeface="Rockwel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2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5327" y="318226"/>
            <a:ext cx="10750175" cy="126047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Gilligan’ın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Gelişimine İlişkin Görüşleri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1616459" y="1484314"/>
            <a:ext cx="10048493" cy="5023751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a göre </a:t>
            </a:r>
            <a:r>
              <a:rPr lang="tr-TR" sz="2800" dirty="0">
                <a:solidFill>
                  <a:srgbClr val="008000"/>
                </a:solidFill>
              </a:rPr>
              <a:t>kadınlar ve erkekler </a:t>
            </a:r>
            <a:r>
              <a:rPr lang="tr-TR" sz="2800" dirty="0">
                <a:solidFill>
                  <a:srgbClr val="09040C"/>
                </a:solidFill>
              </a:rPr>
              <a:t>daha farklı sosyalleşmektedirler. </a:t>
            </a:r>
          </a:p>
          <a:p>
            <a:pPr algn="just"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tr-TR" sz="2800" dirty="0">
                <a:solidFill>
                  <a:srgbClr val="09040C"/>
                </a:solidFill>
              </a:rPr>
              <a:t>, kadınların sosyal ilişkilere, başkalarının duygularına ve yaşanan hayata ilişkin ahlaki problemlere karşı daha hassas olduklarını ifade eder.  </a:t>
            </a:r>
          </a:p>
          <a:p>
            <a:pPr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08000"/>
                </a:solidFill>
              </a:rPr>
              <a:t>Kadınlar dikkat ve özenle bakımı ahlakın temeli </a:t>
            </a:r>
            <a:r>
              <a:rPr lang="tr-TR" sz="2800" dirty="0">
                <a:solidFill>
                  <a:srgbClr val="09040C"/>
                </a:solidFill>
              </a:rPr>
              <a:t>kabul ederler; </a:t>
            </a:r>
            <a:r>
              <a:rPr lang="tr-TR" sz="2800" dirty="0">
                <a:solidFill>
                  <a:srgbClr val="008000"/>
                </a:solidFill>
              </a:rPr>
              <a:t>erkekler ise ahlaki arayışın temelinin adalet </a:t>
            </a:r>
            <a:r>
              <a:rPr lang="tr-TR" sz="2800" dirty="0">
                <a:solidFill>
                  <a:srgbClr val="09040C"/>
                </a:solidFill>
              </a:rPr>
              <a:t>olduğuna inanırlar. </a:t>
            </a:r>
          </a:p>
          <a:p>
            <a:pPr algn="just">
              <a:lnSpc>
                <a:spcPct val="15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a göre ahlaki gelişim konusunda cinsiyet farkları mevcuttur ve insanın yeteri kadar anlaşılması için tanınması gerekir. </a:t>
            </a:r>
          </a:p>
          <a:p>
            <a:pPr algn="just">
              <a:lnSpc>
                <a:spcPct val="150000"/>
              </a:lnSpc>
            </a:pPr>
            <a:r>
              <a:rPr lang="tr-TR" sz="2800" dirty="0">
                <a:solidFill>
                  <a:srgbClr val="008000"/>
                </a:solidFill>
              </a:rPr>
              <a:t>İdeal olarak ahlaki karar vermede hem sorumluluk hem de adaletin birleştirilmesi söz konusudur. </a:t>
            </a:r>
          </a:p>
          <a:p>
            <a:pPr algn="just" eaLnBrk="1" hangingPunct="1">
              <a:lnSpc>
                <a:spcPct val="12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39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307</TotalTime>
  <Words>567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メイリオ</vt:lpstr>
      <vt:lpstr>Arial</vt:lpstr>
      <vt:lpstr>Century Gothic</vt:lpstr>
      <vt:lpstr>方正姚体</vt:lpstr>
      <vt:lpstr>Rockwell</vt:lpstr>
      <vt:lpstr>Wingdings 3</vt:lpstr>
      <vt:lpstr>幼圆</vt:lpstr>
      <vt:lpstr>Duman</vt:lpstr>
      <vt:lpstr> ÇOCUK GELİŞİMİNDE KURAMLARI</vt:lpstr>
      <vt:lpstr>Kohlberg’in  ahlak gelişim kuramı</vt:lpstr>
      <vt:lpstr>Kohlberg’in  ahlak gelişim kuramı</vt:lpstr>
      <vt:lpstr>Kohlberg’in  ahlak gelişim kuramı</vt:lpstr>
      <vt:lpstr>Kohlberg’in  ahlak gelişim kuramı</vt:lpstr>
      <vt:lpstr>Gilligan’ın Ahlak Gelişimine İlişkin Görüşleri</vt:lpstr>
      <vt:lpstr>Gilligan’ın Ahlak Gelişimine İlişkin Görüşleri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34</cp:revision>
  <dcterms:created xsi:type="dcterms:W3CDTF">2017-09-25T14:34:57Z</dcterms:created>
  <dcterms:modified xsi:type="dcterms:W3CDTF">2020-05-04T21:25:04Z</dcterms:modified>
</cp:coreProperties>
</file>