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09" r:id="rId2"/>
    <p:sldId id="286" r:id="rId3"/>
    <p:sldId id="310" r:id="rId4"/>
    <p:sldId id="288" r:id="rId5"/>
    <p:sldId id="257" r:id="rId6"/>
    <p:sldId id="259" r:id="rId7"/>
    <p:sldId id="311" r:id="rId8"/>
    <p:sldId id="313" r:id="rId9"/>
    <p:sldId id="264" r:id="rId10"/>
    <p:sldId id="312" r:id="rId11"/>
    <p:sldId id="260" r:id="rId12"/>
    <p:sldId id="314" r:id="rId13"/>
    <p:sldId id="261" r:id="rId14"/>
    <p:sldId id="315" r:id="rId15"/>
    <p:sldId id="262" r:id="rId16"/>
    <p:sldId id="295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1251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09431D-692C-4604-9FA7-88C3D4295C5F}" type="datetimeFigureOut">
              <a:rPr lang="tr-TR" smtClean="0"/>
              <a:t>20.10.2020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7A16DA-0B12-462C-9F27-5FBC1D3845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8142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27D7A-292C-417B-B9D5-AF7541E8726E}" type="datetimeFigureOut">
              <a:rPr lang="tr-TR" smtClean="0"/>
              <a:pPr/>
              <a:t>20.10.2020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D96-3C64-4C32-9C95-3CB3DB0446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27D7A-292C-417B-B9D5-AF7541E8726E}" type="datetimeFigureOut">
              <a:rPr lang="tr-TR" smtClean="0"/>
              <a:pPr/>
              <a:t>20.10.2020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D96-3C64-4C32-9C95-3CB3DB0446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27D7A-292C-417B-B9D5-AF7541E8726E}" type="datetimeFigureOut">
              <a:rPr lang="tr-TR" smtClean="0"/>
              <a:pPr/>
              <a:t>20.10.2020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D96-3C64-4C32-9C95-3CB3DB0446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27D7A-292C-417B-B9D5-AF7541E8726E}" type="datetimeFigureOut">
              <a:rPr lang="tr-TR" smtClean="0"/>
              <a:pPr/>
              <a:t>20.10.2020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D96-3C64-4C32-9C95-3CB3DB0446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27D7A-292C-417B-B9D5-AF7541E8726E}" type="datetimeFigureOut">
              <a:rPr lang="tr-TR" smtClean="0"/>
              <a:pPr/>
              <a:t>20.10.2020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D96-3C64-4C32-9C95-3CB3DB0446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27D7A-292C-417B-B9D5-AF7541E8726E}" type="datetimeFigureOut">
              <a:rPr lang="tr-TR" smtClean="0"/>
              <a:pPr/>
              <a:t>20.10.2020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D96-3C64-4C32-9C95-3CB3DB0446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27D7A-292C-417B-B9D5-AF7541E8726E}" type="datetimeFigureOut">
              <a:rPr lang="tr-TR" smtClean="0"/>
              <a:pPr/>
              <a:t>20.10.2020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D96-3C64-4C32-9C95-3CB3DB0446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27D7A-292C-417B-B9D5-AF7541E8726E}" type="datetimeFigureOut">
              <a:rPr lang="tr-TR" smtClean="0"/>
              <a:pPr/>
              <a:t>20.10.2020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D96-3C64-4C32-9C95-3CB3DB0446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27D7A-292C-417B-B9D5-AF7541E8726E}" type="datetimeFigureOut">
              <a:rPr lang="tr-TR" smtClean="0"/>
              <a:pPr/>
              <a:t>20.10.2020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D96-3C64-4C32-9C95-3CB3DB0446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27D7A-292C-417B-B9D5-AF7541E8726E}" type="datetimeFigureOut">
              <a:rPr lang="tr-TR" smtClean="0"/>
              <a:pPr/>
              <a:t>20.10.2020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D96-3C64-4C32-9C95-3CB3DB0446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27D7A-292C-417B-B9D5-AF7541E8726E}" type="datetimeFigureOut">
              <a:rPr lang="tr-TR" smtClean="0"/>
              <a:pPr/>
              <a:t>20.10.2020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D96-3C64-4C32-9C95-3CB3DB0446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27D7A-292C-417B-B9D5-AF7541E8726E}" type="datetimeFigureOut">
              <a:rPr lang="tr-TR" smtClean="0"/>
              <a:pPr/>
              <a:t>20.10.2020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1BD96-3C64-4C32-9C95-3CB3DB0446F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87829" y="699089"/>
            <a:ext cx="8269793" cy="25545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>
                <a:latin typeface="Arial Black" panose="020B0A04020102020204" pitchFamily="34" charset="0"/>
              </a:rPr>
              <a:t>TIBBİ BİTKİLER ve ECZACI: GÜNCEL BAŞLIKLAR </a:t>
            </a:r>
          </a:p>
          <a:p>
            <a:pPr algn="ctr"/>
            <a:endParaRPr lang="tr-TR" sz="4000" b="1" dirty="0">
              <a:latin typeface="Arial Black" panose="020B0A04020102020204" pitchFamily="34" charset="0"/>
            </a:endParaRPr>
          </a:p>
          <a:p>
            <a:pPr algn="ctr"/>
            <a:r>
              <a:rPr lang="tr-TR" sz="4000" b="1" dirty="0">
                <a:latin typeface="Arial Black" panose="020B0A04020102020204" pitchFamily="34" charset="0"/>
              </a:rPr>
              <a:t>DERS </a:t>
            </a:r>
            <a:r>
              <a:rPr lang="tr-TR" sz="4000" b="1" dirty="0" smtClean="0">
                <a:latin typeface="Arial Black" panose="020B0A04020102020204" pitchFamily="34" charset="0"/>
              </a:rPr>
              <a:t>13</a:t>
            </a:r>
            <a:endParaRPr lang="tr-TR" sz="4000" b="1" dirty="0">
              <a:latin typeface="Arial Black" panose="020B0A04020102020204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907704" y="3933056"/>
            <a:ext cx="551070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4800" b="1" dirty="0" smtClean="0"/>
              <a:t>TIBBİ ve AROMATİK </a:t>
            </a:r>
            <a:r>
              <a:rPr lang="tr-TR" sz="4800" b="1" dirty="0"/>
              <a:t>BİTKİ YETİŞTİRİCİLİĞİ 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9EF6D-BB33-4130-A97B-316C65A83C87}" type="slidenum">
              <a:rPr lang="tr-TR" b="1" smtClean="0">
                <a:solidFill>
                  <a:schemeClr val="tx1"/>
                </a:solidFill>
              </a:rPr>
              <a:t>1</a:t>
            </a:fld>
            <a:endParaRPr lang="tr-T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138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1520" y="332656"/>
            <a:ext cx="87849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4000" b="1" dirty="0" smtClean="0"/>
              <a:t>7.Gelişmiş üretim yöntemleri ile </a:t>
            </a:r>
            <a:r>
              <a:rPr lang="tr-TR" sz="4000" b="1" dirty="0"/>
              <a:t>üstün özelliklere sahip </a:t>
            </a:r>
            <a:r>
              <a:rPr lang="tr-TR" sz="4000" b="1" dirty="0" smtClean="0"/>
              <a:t>ürünler </a:t>
            </a:r>
            <a:r>
              <a:rPr lang="tr-TR" sz="4000" b="1" dirty="0"/>
              <a:t>elde edilebilir</a:t>
            </a:r>
            <a:r>
              <a:rPr lang="tr-TR" sz="4000" b="1" dirty="0" smtClean="0"/>
              <a:t>.</a:t>
            </a:r>
          </a:p>
          <a:p>
            <a:pPr>
              <a:lnSpc>
                <a:spcPct val="150000"/>
              </a:lnSpc>
            </a:pPr>
            <a:endParaRPr lang="tr-TR" sz="4000" b="1" dirty="0"/>
          </a:p>
          <a:p>
            <a:pPr>
              <a:lnSpc>
                <a:spcPct val="150000"/>
              </a:lnSpc>
            </a:pPr>
            <a:r>
              <a:rPr lang="tr-TR" sz="4000" b="1" dirty="0" smtClean="0"/>
              <a:t>8.Alınacak tedbirler </a:t>
            </a:r>
            <a:r>
              <a:rPr lang="tr-TR" sz="4000" b="1" dirty="0"/>
              <a:t>ile </a:t>
            </a:r>
            <a:r>
              <a:rPr lang="tr-TR" sz="4000" b="1" dirty="0" smtClean="0"/>
              <a:t>bitki </a:t>
            </a:r>
            <a:r>
              <a:rPr lang="tr-TR" sz="4000" b="1" dirty="0"/>
              <a:t>hastalıklarını </a:t>
            </a:r>
            <a:r>
              <a:rPr lang="tr-TR" sz="4000" b="1" dirty="0" smtClean="0"/>
              <a:t>önlenmesi ve kontrolü sağlanır.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22484060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22223" y="188640"/>
            <a:ext cx="8568952" cy="46166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endParaRPr lang="tr-TR" sz="3600" dirty="0" smtClean="0"/>
          </a:p>
          <a:p>
            <a:r>
              <a:rPr lang="tr-TR" sz="4400" b="1" dirty="0" smtClean="0"/>
              <a:t>9. Fiziksel kirlilik ile temas etmemiş, temiz ürünler elde </a:t>
            </a:r>
            <a:r>
              <a:rPr lang="tr-TR" sz="4400" b="1" dirty="0"/>
              <a:t>edilir</a:t>
            </a:r>
            <a:r>
              <a:rPr lang="tr-TR" sz="4400" b="1" dirty="0" smtClean="0"/>
              <a:t>.</a:t>
            </a:r>
          </a:p>
          <a:p>
            <a:endParaRPr lang="tr-TR" sz="4400" b="1" dirty="0"/>
          </a:p>
          <a:p>
            <a:r>
              <a:rPr lang="tr-TR" sz="4400" b="1" dirty="0" smtClean="0"/>
              <a:t>10.Biyolojik </a:t>
            </a:r>
            <a:r>
              <a:rPr lang="tr-TR" sz="4400" b="1" dirty="0"/>
              <a:t>olarak kirlenmemiş ürünler elde edilir</a:t>
            </a:r>
            <a:r>
              <a:rPr lang="tr-TR" sz="4400" b="1" dirty="0" smtClean="0"/>
              <a:t>.</a:t>
            </a:r>
          </a:p>
          <a:p>
            <a:endParaRPr lang="tr-TR" sz="2000" b="1" dirty="0"/>
          </a:p>
          <a:p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23528" y="404664"/>
            <a:ext cx="856895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b="1" dirty="0" smtClean="0"/>
              <a:t>11.Tüketicinin kullanımı sırasında sorun yaratabilecek bazı alerjenler engellenmiş </a:t>
            </a:r>
            <a:r>
              <a:rPr lang="tr-TR" sz="4400" b="1" dirty="0"/>
              <a:t>olur.</a:t>
            </a:r>
          </a:p>
          <a:p>
            <a:endParaRPr lang="tr-TR" sz="4400" b="1" dirty="0"/>
          </a:p>
          <a:p>
            <a:r>
              <a:rPr lang="tr-TR" sz="4400" b="1" dirty="0"/>
              <a:t>12.Çeşitli bitki zararlısı ve diğer </a:t>
            </a:r>
            <a:r>
              <a:rPr lang="tr-TR" sz="4400" b="1" dirty="0" smtClean="0"/>
              <a:t>organizmalarla temasta olmayan ürünler </a:t>
            </a:r>
            <a:r>
              <a:rPr lang="tr-TR" sz="4400" b="1" dirty="0"/>
              <a:t>elde edilir.</a:t>
            </a:r>
          </a:p>
        </p:txBody>
      </p:sp>
    </p:spTree>
    <p:extLst>
      <p:ext uri="{BB962C8B-B14F-4D97-AF65-F5344CB8AC3E}">
        <p14:creationId xmlns:p14="http://schemas.microsoft.com/office/powerpoint/2010/main" val="2219011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51520" y="692696"/>
            <a:ext cx="8424936" cy="513986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4400" b="1" dirty="0" smtClean="0"/>
              <a:t>13.Bitki toplama sırasında meydana gelebilecek yanlışlıklar önlenmiş olur.</a:t>
            </a:r>
          </a:p>
          <a:p>
            <a:endParaRPr lang="tr-TR" sz="4400" b="1" dirty="0" smtClean="0"/>
          </a:p>
          <a:p>
            <a:r>
              <a:rPr lang="tr-TR" sz="4400" b="1" dirty="0" smtClean="0"/>
              <a:t>14.Sağlığa zarar veren kimyasallar ile kirlenmemiş bitkisel ürünler elde edilir.</a:t>
            </a:r>
          </a:p>
          <a:p>
            <a:endParaRPr lang="tr-TR" sz="2000" b="1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67544" y="548680"/>
            <a:ext cx="85689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4000" b="1" dirty="0"/>
          </a:p>
          <a:p>
            <a:r>
              <a:rPr lang="tr-TR" sz="4000" b="1" dirty="0" smtClean="0"/>
              <a:t>15.Tarımsal çeşitliliğin artmasına ve </a:t>
            </a:r>
            <a:r>
              <a:rPr lang="tr-TR" sz="4000" b="1" dirty="0"/>
              <a:t>kırsal kalkınmanın </a:t>
            </a:r>
            <a:r>
              <a:rPr lang="tr-TR" sz="4000" b="1" dirty="0" smtClean="0"/>
              <a:t>gerçekleşmesine katkı </a:t>
            </a:r>
            <a:r>
              <a:rPr lang="tr-TR" sz="4000" b="1" dirty="0"/>
              <a:t>sağlanır.</a:t>
            </a:r>
          </a:p>
          <a:p>
            <a:endParaRPr lang="tr-TR" sz="4000" b="1" dirty="0"/>
          </a:p>
          <a:p>
            <a:r>
              <a:rPr lang="tr-TR" sz="4000" b="1" dirty="0" smtClean="0"/>
              <a:t>18.Toplanan bitkilere yabancı </a:t>
            </a:r>
            <a:r>
              <a:rPr lang="tr-TR" sz="4000" b="1" dirty="0"/>
              <a:t>bitkilerin karışması engellenerek, saf bitkisel materyal elde edilir.</a:t>
            </a:r>
          </a:p>
        </p:txBody>
      </p:sp>
    </p:spTree>
    <p:extLst>
      <p:ext uri="{BB962C8B-B14F-4D97-AF65-F5344CB8AC3E}">
        <p14:creationId xmlns:p14="http://schemas.microsoft.com/office/powerpoint/2010/main" val="25125212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827584" y="404664"/>
            <a:ext cx="7416316" cy="529375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4000" b="1" dirty="0" smtClean="0"/>
              <a:t>--Türkiye’de </a:t>
            </a:r>
            <a:r>
              <a:rPr lang="tr-TR" sz="4000" b="1" dirty="0"/>
              <a:t>tıbbi </a:t>
            </a:r>
            <a:r>
              <a:rPr lang="tr-TR" sz="4000" b="1" dirty="0" smtClean="0"/>
              <a:t>aromatik bitki kültürü, </a:t>
            </a:r>
            <a:r>
              <a:rPr lang="tr-TR" sz="4000" b="1" dirty="0"/>
              <a:t>son </a:t>
            </a:r>
            <a:r>
              <a:rPr lang="tr-TR" sz="4000" b="1" dirty="0" smtClean="0"/>
              <a:t>yıllarda düşük </a:t>
            </a:r>
            <a:r>
              <a:rPr lang="tr-TR" sz="4000" b="1" dirty="0"/>
              <a:t>miktarda da </a:t>
            </a:r>
            <a:r>
              <a:rPr lang="tr-TR" sz="4000" b="1" dirty="0" smtClean="0"/>
              <a:t>olsa</a:t>
            </a:r>
          </a:p>
          <a:p>
            <a:pPr algn="ctr"/>
            <a:r>
              <a:rPr lang="tr-TR" sz="4000" b="1" dirty="0" smtClean="0"/>
              <a:t>    artmıştır.</a:t>
            </a:r>
          </a:p>
          <a:p>
            <a:pPr algn="ctr"/>
            <a:endParaRPr lang="tr-TR" sz="4000" b="1" dirty="0" smtClean="0"/>
          </a:p>
          <a:p>
            <a:pPr algn="ctr"/>
            <a:r>
              <a:rPr lang="tr-TR" sz="4000" b="1" dirty="0" smtClean="0"/>
              <a:t>--Bu bağlamda, tıbbi </a:t>
            </a:r>
            <a:r>
              <a:rPr lang="tr-TR" sz="4000" b="1" dirty="0"/>
              <a:t>bitki </a:t>
            </a:r>
            <a:r>
              <a:rPr lang="tr-TR" sz="4000" b="1" dirty="0" smtClean="0"/>
              <a:t>üretim </a:t>
            </a:r>
            <a:r>
              <a:rPr lang="tr-TR" sz="4000" b="1" dirty="0"/>
              <a:t>çeşitliliğindeki artış </a:t>
            </a:r>
            <a:r>
              <a:rPr lang="tr-TR" sz="4000" b="1" dirty="0" smtClean="0"/>
              <a:t>ülkemiz açısından önemli bir gelişmedir</a:t>
            </a:r>
            <a:r>
              <a:rPr lang="tr-TR" sz="4000" b="1" dirty="0"/>
              <a:t>. </a:t>
            </a:r>
            <a:endParaRPr lang="tr-TR" sz="4000" b="1" dirty="0" smtClean="0"/>
          </a:p>
          <a:p>
            <a:endParaRPr lang="tr-TR" dirty="0" smtClean="0"/>
          </a:p>
        </p:txBody>
      </p:sp>
      <p:sp>
        <p:nvSpPr>
          <p:cNvPr id="3" name="2 Dikdörtgen"/>
          <p:cNvSpPr/>
          <p:nvPr/>
        </p:nvSpPr>
        <p:spPr>
          <a:xfrm>
            <a:off x="323274" y="5949280"/>
            <a:ext cx="8424936" cy="40011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endParaRPr lang="tr-TR" sz="2000" b="1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 Dikdörtgen"/>
          <p:cNvSpPr/>
          <p:nvPr/>
        </p:nvSpPr>
        <p:spPr>
          <a:xfrm>
            <a:off x="179512" y="658405"/>
            <a:ext cx="3672408" cy="173893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tr-TR" sz="1200" dirty="0" smtClean="0"/>
              <a:t>*TIBBİ BİTKİ ISLAHI VE YETİŞTİRİCİLİĞİ, </a:t>
            </a:r>
            <a:r>
              <a:rPr lang="tr-TR" sz="1200" dirty="0"/>
              <a:t>Prof. Dr. Ersin Yücel </a:t>
            </a:r>
          </a:p>
          <a:p>
            <a:r>
              <a:rPr lang="tr-TR" sz="1200" dirty="0"/>
              <a:t>Anadolu Üniversitesi Fen </a:t>
            </a:r>
            <a:r>
              <a:rPr lang="tr-TR" sz="1200" dirty="0" smtClean="0"/>
              <a:t>Fakültesi Botanik </a:t>
            </a:r>
            <a:r>
              <a:rPr lang="tr-TR" sz="1200" dirty="0"/>
              <a:t>Anabilim </a:t>
            </a:r>
            <a:r>
              <a:rPr lang="tr-TR" sz="1200" dirty="0" smtClean="0"/>
              <a:t>Dalı, </a:t>
            </a:r>
          </a:p>
          <a:p>
            <a:r>
              <a:rPr lang="tr-TR" sz="1200" dirty="0" smtClean="0"/>
              <a:t>Bitkilerle Tedavi Sempozyumu, 5-6 Haziran, 2010, Zeytinburnu, İstanbul.</a:t>
            </a:r>
          </a:p>
          <a:p>
            <a:r>
              <a:rPr lang="tr-TR" sz="1200" dirty="0" smtClean="0"/>
              <a:t>http://media.ztbb.org/yayinlar/kitaplar/bitkilerle-tedavi.pdf#page=11</a:t>
            </a:r>
            <a:endParaRPr lang="tr-TR" sz="1200" dirty="0"/>
          </a:p>
          <a:p>
            <a:endParaRPr lang="tr-TR" sz="1100" dirty="0"/>
          </a:p>
        </p:txBody>
      </p:sp>
      <p:sp>
        <p:nvSpPr>
          <p:cNvPr id="3" name="Dikdörtgen 2"/>
          <p:cNvSpPr/>
          <p:nvPr/>
        </p:nvSpPr>
        <p:spPr>
          <a:xfrm>
            <a:off x="174451" y="249289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**TÜRKİYE’DE TIBBİ BİTKİLERİN ÜRETİLMESİ </a:t>
            </a:r>
          </a:p>
          <a:p>
            <a:r>
              <a:rPr lang="tr-TR" dirty="0"/>
              <a:t>VE PAZARLANMASI</a:t>
            </a:r>
          </a:p>
          <a:p>
            <a:r>
              <a:rPr lang="tr-TR" dirty="0"/>
              <a:t>Doç. Dr. Yüksel Kan</a:t>
            </a:r>
          </a:p>
          <a:p>
            <a:r>
              <a:rPr lang="tr-TR" dirty="0"/>
              <a:t>Selçuk Üniversitesi Ziraat Fakültesi</a:t>
            </a:r>
          </a:p>
          <a:p>
            <a:r>
              <a:rPr lang="tr-TR" dirty="0"/>
              <a:t>Tarla Bitkileri Anabilim Dalı 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156498" y="147990"/>
            <a:ext cx="1401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u="sng" dirty="0" smtClean="0"/>
              <a:t>KAYNAKLAR:</a:t>
            </a:r>
            <a:endParaRPr lang="tr-TR" b="1" u="sng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/>
          <a:srcRect l="26883" t="29586" r="21909" b="29448"/>
          <a:stretch/>
        </p:blipFill>
        <p:spPr>
          <a:xfrm>
            <a:off x="0" y="4320454"/>
            <a:ext cx="4572000" cy="2057400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107504" y="636998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200" dirty="0"/>
              <a:t>http://www.zmo.org.tr/resimler/ekler/09e9d4bcc8157c0_ek.pdf</a:t>
            </a:r>
          </a:p>
        </p:txBody>
      </p:sp>
    </p:spTree>
    <p:extLst>
      <p:ext uri="{BB962C8B-B14F-4D97-AF65-F5344CB8AC3E}">
        <p14:creationId xmlns:p14="http://schemas.microsoft.com/office/powerpoint/2010/main" val="3378083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flipH="1">
            <a:off x="441254" y="332656"/>
            <a:ext cx="8451225" cy="501675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4000" dirty="0" smtClean="0"/>
              <a:t>Dünya Sağlık Örgütü’ne göre dünya nüfusunun %80’i temel sağlık hizmeti açısından tıbbi bitkilere bağlıdır ve bu yüzdenin önemli bir kısmını gelişmekte olan ülkeler oluşturur.</a:t>
            </a:r>
          </a:p>
          <a:p>
            <a:pPr algn="ctr"/>
            <a:endParaRPr lang="tr-TR" sz="4000" dirty="0"/>
          </a:p>
          <a:p>
            <a:pPr algn="ctr"/>
            <a:r>
              <a:rPr lang="tr-TR" sz="4000" dirty="0" smtClean="0"/>
              <a:t>Gelişmiş ülkelerde de tıbbi bitki kullanımı son yıllarda %25 arttı.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157517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23528" y="1196752"/>
            <a:ext cx="864096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dirty="0"/>
              <a:t>Dünyada tıbbi olarak kullanılan yaklaşık 50.000 bitkinin 2/3’ü doğadan toplanır. </a:t>
            </a:r>
            <a:endParaRPr lang="tr-TR" sz="4400" dirty="0" smtClean="0"/>
          </a:p>
          <a:p>
            <a:endParaRPr lang="tr-TR" sz="4400" dirty="0"/>
          </a:p>
          <a:p>
            <a:r>
              <a:rPr lang="tr-TR" sz="4400" dirty="0" smtClean="0"/>
              <a:t>Doğadan </a:t>
            </a:r>
            <a:r>
              <a:rPr lang="tr-TR" sz="4400" dirty="0"/>
              <a:t>toplanan tıbbi bitkilerin yaklaşık 1/5’inin de nesli tehlike altındadır.</a:t>
            </a:r>
          </a:p>
        </p:txBody>
      </p:sp>
    </p:spTree>
    <p:extLst>
      <p:ext uri="{BB962C8B-B14F-4D97-AF65-F5344CB8AC3E}">
        <p14:creationId xmlns:p14="http://schemas.microsoft.com/office/powerpoint/2010/main" val="1023783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611560" y="620688"/>
            <a:ext cx="7992888" cy="55092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r-TR" sz="4400" b="1" dirty="0" smtClean="0"/>
              <a:t>DOĞADAN TOPLANAN TIBBİ BİTKİLER AÇISINDAN ORTAYA ÇIKAN SORUNLAR;</a:t>
            </a:r>
          </a:p>
          <a:p>
            <a:r>
              <a:rPr lang="tr-TR" sz="4400" dirty="0" smtClean="0"/>
              <a:t>-bitki popülasyonlarında azalma,</a:t>
            </a:r>
          </a:p>
          <a:p>
            <a:r>
              <a:rPr lang="tr-TR" sz="4400" dirty="0" smtClean="0"/>
              <a:t>-genetik çeşitlilikte azalma,</a:t>
            </a:r>
          </a:p>
          <a:p>
            <a:r>
              <a:rPr lang="tr-TR" sz="4400" dirty="0" smtClean="0"/>
              <a:t>-pek çok bitkinin «nesli tükenme» aşamasına yaklaşması,</a:t>
            </a:r>
          </a:p>
          <a:p>
            <a:r>
              <a:rPr lang="tr-TR" sz="4400" dirty="0" smtClean="0"/>
              <a:t>-habitat </a:t>
            </a:r>
            <a:r>
              <a:rPr lang="tr-TR" sz="4400" dirty="0" err="1" smtClean="0"/>
              <a:t>bozunması</a:t>
            </a:r>
            <a:r>
              <a:rPr lang="tr-TR" sz="4400" dirty="0" smtClean="0"/>
              <a:t>.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1876084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51520" y="332656"/>
            <a:ext cx="8712968" cy="28623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tr-TR" sz="2000" b="1" dirty="0" smtClean="0"/>
              <a:t>--Tıbbi </a:t>
            </a:r>
            <a:r>
              <a:rPr lang="tr-TR" sz="2000" b="1" dirty="0"/>
              <a:t>ve aromatik bitkilerin ülke ekonomisi bakımından önemli ticaret hacmine </a:t>
            </a:r>
            <a:r>
              <a:rPr lang="tr-TR" sz="2000" b="1" dirty="0" smtClean="0"/>
              <a:t>sahip </a:t>
            </a:r>
            <a:r>
              <a:rPr lang="tr-TR" sz="2000" b="1" dirty="0"/>
              <a:t>olduğu bilinir. </a:t>
            </a:r>
            <a:endParaRPr lang="tr-TR" sz="2000" b="1" dirty="0" smtClean="0"/>
          </a:p>
          <a:p>
            <a:endParaRPr lang="tr-TR" sz="2000" b="1" dirty="0"/>
          </a:p>
          <a:p>
            <a:r>
              <a:rPr lang="tr-TR" sz="2000" b="1" dirty="0" smtClean="0"/>
              <a:t>--Ancak </a:t>
            </a:r>
            <a:r>
              <a:rPr lang="tr-TR" sz="2000" b="1" dirty="0"/>
              <a:t>tıbbi bitki ticaretinin bir kısmının resmen bilindiği, </a:t>
            </a:r>
            <a:r>
              <a:rPr lang="tr-TR" sz="2000" b="1" dirty="0" smtClean="0"/>
              <a:t>önemli </a:t>
            </a:r>
            <a:r>
              <a:rPr lang="tr-TR" sz="2000" b="1" dirty="0"/>
              <a:t>kısmının da kayıt dışı sürdürüldüğü bilinen bir gerçektir. </a:t>
            </a:r>
            <a:endParaRPr lang="tr-TR" sz="2000" b="1" dirty="0" smtClean="0"/>
          </a:p>
          <a:p>
            <a:endParaRPr lang="tr-TR" sz="2000" b="1" dirty="0"/>
          </a:p>
          <a:p>
            <a:r>
              <a:rPr lang="tr-TR" sz="2000" b="1" dirty="0" smtClean="0"/>
              <a:t>---Ticareti </a:t>
            </a:r>
            <a:r>
              <a:rPr lang="tr-TR" sz="2000" b="1" dirty="0"/>
              <a:t>yaygın olarak </a:t>
            </a:r>
            <a:r>
              <a:rPr lang="tr-TR" sz="2000" b="1" dirty="0" smtClean="0"/>
              <a:t>yapılan </a:t>
            </a:r>
            <a:r>
              <a:rPr lang="tr-TR" sz="2000" b="1" dirty="0"/>
              <a:t>birçok bitkinin üreticisi ve üretim yeri bilinmemektedir. Bu durum hukuki </a:t>
            </a:r>
            <a:r>
              <a:rPr lang="tr-TR" sz="2000" b="1" dirty="0" smtClean="0"/>
              <a:t>ve ticari </a:t>
            </a:r>
            <a:r>
              <a:rPr lang="tr-TR" sz="2000" b="1" dirty="0"/>
              <a:t>olduğu kadar ürünün güvenirliği açısından da önemli bir sorun teşkil </a:t>
            </a:r>
            <a:r>
              <a:rPr lang="tr-TR" sz="2000" b="1" dirty="0" smtClean="0"/>
              <a:t>etmektedir</a:t>
            </a:r>
            <a:r>
              <a:rPr lang="tr-TR" sz="2000" b="1"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51520" y="260648"/>
            <a:ext cx="8280920" cy="5016758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4000" b="1" dirty="0" smtClean="0"/>
              <a:t>TIBBİ BİTKİ YETİŞTİRİCİLİĞİNİN ÖNEMİ</a:t>
            </a:r>
          </a:p>
          <a:p>
            <a:pPr algn="ctr"/>
            <a:r>
              <a:rPr lang="tr-TR" sz="4000" dirty="0" smtClean="0"/>
              <a:t>Tıbbi ve aromatik bitkilerin kültür ortamında yetiştirilmesi </a:t>
            </a:r>
            <a:r>
              <a:rPr lang="tr-TR" sz="4000" b="1" dirty="0" smtClean="0"/>
              <a:t>istenen tüm özelliklerin korunması </a:t>
            </a:r>
            <a:r>
              <a:rPr lang="tr-TR" sz="4000" dirty="0" smtClean="0"/>
              <a:t>ve </a:t>
            </a:r>
            <a:r>
              <a:rPr lang="tr-TR" sz="4000" b="1" dirty="0" smtClean="0"/>
              <a:t>geliştirilmesi </a:t>
            </a:r>
            <a:r>
              <a:rPr lang="tr-TR" sz="4000" dirty="0" smtClean="0"/>
              <a:t>bakımından büyük önem taşır.</a:t>
            </a:r>
          </a:p>
          <a:p>
            <a:pPr algn="ctr"/>
            <a:endParaRPr lang="tr-TR" sz="4000" dirty="0" smtClean="0"/>
          </a:p>
          <a:p>
            <a:pPr algn="ctr"/>
            <a:r>
              <a:rPr lang="tr-TR" sz="4000" dirty="0" smtClean="0"/>
              <a:t>Tıbbi bitkilerin tarımının </a:t>
            </a:r>
            <a:r>
              <a:rPr lang="tr-TR" sz="4000" dirty="0"/>
              <a:t>yapılmasının faydaları şöyle </a:t>
            </a:r>
            <a:r>
              <a:rPr lang="tr-TR" sz="4000" dirty="0" smtClean="0"/>
              <a:t>özetlenebilir:</a:t>
            </a:r>
            <a:endParaRPr lang="tr-TR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23528" y="620688"/>
            <a:ext cx="878497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4000" b="1" dirty="0"/>
              <a:t>1.Doğal </a:t>
            </a:r>
            <a:r>
              <a:rPr lang="tr-TR" sz="4000" b="1" dirty="0" smtClean="0"/>
              <a:t>bitkilerin </a:t>
            </a:r>
            <a:r>
              <a:rPr lang="tr-TR" sz="4000" b="1" dirty="0"/>
              <a:t>tahrip edilmesi önlenir</a:t>
            </a:r>
            <a:r>
              <a:rPr lang="tr-TR" sz="4000" b="1" dirty="0" smtClean="0"/>
              <a:t>.</a:t>
            </a:r>
          </a:p>
          <a:p>
            <a:pPr>
              <a:lnSpc>
                <a:spcPct val="150000"/>
              </a:lnSpc>
            </a:pPr>
            <a:endParaRPr lang="tr-TR" sz="4000" b="1" dirty="0"/>
          </a:p>
          <a:p>
            <a:pPr>
              <a:lnSpc>
                <a:spcPct val="150000"/>
              </a:lnSpc>
            </a:pPr>
            <a:r>
              <a:rPr lang="tr-TR" sz="4000" b="1" dirty="0" smtClean="0"/>
              <a:t>2.Yeni </a:t>
            </a:r>
            <a:r>
              <a:rPr lang="tr-TR" sz="4000" b="1" dirty="0"/>
              <a:t>kültür formlarının oluşumuna imkan sağlanır</a:t>
            </a:r>
            <a:r>
              <a:rPr lang="tr-TR" sz="4000" b="1" dirty="0" smtClean="0"/>
              <a:t>.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3334143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23528" y="1052736"/>
            <a:ext cx="86409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4000" b="1" dirty="0"/>
              <a:t>3.Daha </a:t>
            </a:r>
            <a:r>
              <a:rPr lang="tr-TR" sz="4000" b="1" dirty="0" smtClean="0"/>
              <a:t>kontrollü </a:t>
            </a:r>
            <a:r>
              <a:rPr lang="tr-TR" sz="4000" b="1" dirty="0"/>
              <a:t>ve kaliteli ürün elde edilir</a:t>
            </a:r>
            <a:r>
              <a:rPr lang="tr-TR" sz="4000" b="1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tr-TR" sz="4000" b="1" dirty="0" smtClean="0"/>
              <a:t> </a:t>
            </a:r>
            <a:endParaRPr lang="tr-TR" sz="4000" b="1" dirty="0"/>
          </a:p>
          <a:p>
            <a:pPr>
              <a:lnSpc>
                <a:spcPct val="150000"/>
              </a:lnSpc>
            </a:pPr>
            <a:r>
              <a:rPr lang="tr-TR" sz="4000" b="1" dirty="0" smtClean="0"/>
              <a:t>4.Yüksek miktarda </a:t>
            </a:r>
            <a:r>
              <a:rPr lang="tr-TR" sz="4000" b="1" dirty="0"/>
              <a:t>üretim yapabilir.</a:t>
            </a:r>
          </a:p>
        </p:txBody>
      </p:sp>
    </p:spTree>
    <p:extLst>
      <p:ext uri="{BB962C8B-B14F-4D97-AF65-F5344CB8AC3E}">
        <p14:creationId xmlns:p14="http://schemas.microsoft.com/office/powerpoint/2010/main" val="1001424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539552" y="764704"/>
            <a:ext cx="7920880" cy="486287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endParaRPr lang="tr-TR" sz="4000" dirty="0" smtClean="0"/>
          </a:p>
          <a:p>
            <a:r>
              <a:rPr lang="tr-TR" sz="4000" b="1" dirty="0" smtClean="0"/>
              <a:t>5.Toplu üretim yapabilme imkanı doğar.</a:t>
            </a:r>
          </a:p>
          <a:p>
            <a:endParaRPr lang="tr-TR" sz="4000" b="1" dirty="0" smtClean="0"/>
          </a:p>
          <a:p>
            <a:endParaRPr lang="tr-TR" sz="4000" b="1" dirty="0" smtClean="0"/>
          </a:p>
          <a:p>
            <a:r>
              <a:rPr lang="tr-TR" sz="4000" b="1" dirty="0" smtClean="0"/>
              <a:t>6.Üretimin planlaması ve yönetimi kolaylaşır.</a:t>
            </a:r>
          </a:p>
          <a:p>
            <a:pPr>
              <a:lnSpc>
                <a:spcPct val="150000"/>
              </a:lnSpc>
            </a:pPr>
            <a:endParaRPr lang="tr-TR" sz="2000" b="1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782</TotalTime>
  <Words>444</Words>
  <Application>Microsoft Office PowerPoint</Application>
  <PresentationFormat>Ekran Gösterisi (4:3)</PresentationFormat>
  <Paragraphs>70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Arial Black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MuglaUniversitesi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pc</dc:creator>
  <cp:lastModifiedBy>ASUS</cp:lastModifiedBy>
  <cp:revision>72</cp:revision>
  <dcterms:created xsi:type="dcterms:W3CDTF">2013-12-22T17:35:08Z</dcterms:created>
  <dcterms:modified xsi:type="dcterms:W3CDTF">2020-10-20T07:25:17Z</dcterms:modified>
</cp:coreProperties>
</file>