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286" r:id="rId3"/>
    <p:sldId id="310" r:id="rId4"/>
    <p:sldId id="288" r:id="rId5"/>
    <p:sldId id="257" r:id="rId6"/>
    <p:sldId id="259" r:id="rId7"/>
    <p:sldId id="311" r:id="rId8"/>
    <p:sldId id="313" r:id="rId9"/>
    <p:sldId id="264" r:id="rId10"/>
    <p:sldId id="312" r:id="rId11"/>
    <p:sldId id="260" r:id="rId12"/>
    <p:sldId id="314" r:id="rId13"/>
    <p:sldId id="261" r:id="rId14"/>
    <p:sldId id="315" r:id="rId15"/>
    <p:sldId id="262" r:id="rId16"/>
    <p:sldId id="295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5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431D-692C-4604-9FA7-88C3D4295C5F}" type="datetimeFigureOut">
              <a:rPr lang="tr-TR" smtClean="0"/>
              <a:t>20.10.2020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16DA-0B12-462C-9F27-5FBC1D384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4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7D7A-292C-417B-B9D5-AF7541E8726E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BD96-3C64-4C32-9C95-3CB3DB0446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87829" y="699089"/>
            <a:ext cx="826979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Arial Black" panose="020B0A04020102020204" pitchFamily="34" charset="0"/>
              </a:rPr>
              <a:t>TIBBİ BİTKİLER ve ECZACI: GÜNCEL BAŞLIKLAR </a:t>
            </a:r>
          </a:p>
          <a:p>
            <a:pPr algn="ctr"/>
            <a:endParaRPr lang="tr-TR" sz="4000" b="1" dirty="0">
              <a:latin typeface="Arial Black" panose="020B0A04020102020204" pitchFamily="34" charset="0"/>
            </a:endParaRPr>
          </a:p>
          <a:p>
            <a:pPr algn="ctr"/>
            <a:r>
              <a:rPr lang="tr-TR" sz="4000" b="1" dirty="0">
                <a:latin typeface="Arial Black" panose="020B0A04020102020204" pitchFamily="34" charset="0"/>
              </a:rPr>
              <a:t>DERS </a:t>
            </a:r>
            <a:r>
              <a:rPr lang="tr-TR" sz="4000" b="1" dirty="0" smtClean="0">
                <a:latin typeface="Arial Black" panose="020B0A04020102020204" pitchFamily="34" charset="0"/>
              </a:rPr>
              <a:t>13</a:t>
            </a:r>
            <a:endParaRPr lang="tr-TR" sz="4000" b="1" dirty="0"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07704" y="3933056"/>
            <a:ext cx="551070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TIBBİ ve AROMATİK </a:t>
            </a:r>
            <a:r>
              <a:rPr lang="tr-TR" sz="4800" b="1" dirty="0"/>
              <a:t>BİTKİ YETİŞTİRİCİLİĞİ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EF6D-BB33-4130-A97B-316C65A83C87}" type="slidenum">
              <a:rPr lang="tr-TR" b="1" smtClean="0">
                <a:solidFill>
                  <a:schemeClr val="tx1"/>
                </a:solidFill>
              </a:rPr>
              <a:t>1</a:t>
            </a:fld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3265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 smtClean="0"/>
              <a:t>7.Gelişmiş üretim yöntemleri ile </a:t>
            </a:r>
            <a:r>
              <a:rPr lang="tr-TR" sz="4000" b="1" dirty="0"/>
              <a:t>üstün özelliklere sahip </a:t>
            </a:r>
            <a:r>
              <a:rPr lang="tr-TR" sz="4000" b="1" dirty="0" smtClean="0"/>
              <a:t>ürünler </a:t>
            </a:r>
            <a:r>
              <a:rPr lang="tr-TR" sz="4000" b="1" dirty="0"/>
              <a:t>elde edilebilir</a:t>
            </a:r>
            <a:r>
              <a:rPr lang="tr-TR" sz="4000" b="1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4000" b="1" dirty="0"/>
          </a:p>
          <a:p>
            <a:pPr>
              <a:lnSpc>
                <a:spcPct val="150000"/>
              </a:lnSpc>
            </a:pPr>
            <a:r>
              <a:rPr lang="tr-TR" sz="4000" b="1" dirty="0" smtClean="0"/>
              <a:t>8.Alınacak tedbirler </a:t>
            </a:r>
            <a:r>
              <a:rPr lang="tr-TR" sz="4000" b="1" dirty="0"/>
              <a:t>ile </a:t>
            </a:r>
            <a:r>
              <a:rPr lang="tr-TR" sz="4000" b="1" dirty="0" smtClean="0"/>
              <a:t>bitki </a:t>
            </a:r>
            <a:r>
              <a:rPr lang="tr-TR" sz="4000" b="1" dirty="0"/>
              <a:t>hastalıklarını </a:t>
            </a:r>
            <a:r>
              <a:rPr lang="tr-TR" sz="4000" b="1" dirty="0" smtClean="0"/>
              <a:t>önlenmesi ve kontrolü sağlanır.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24840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2223" y="188640"/>
            <a:ext cx="8568952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tr-TR" sz="3600" dirty="0" smtClean="0"/>
          </a:p>
          <a:p>
            <a:r>
              <a:rPr lang="tr-TR" sz="4400" b="1" dirty="0" smtClean="0"/>
              <a:t>9. Fiziksel kirlilik ile temas etmemiş, temiz ürünler elde </a:t>
            </a:r>
            <a:r>
              <a:rPr lang="tr-TR" sz="4400" b="1" dirty="0"/>
              <a:t>edilir</a:t>
            </a:r>
            <a:r>
              <a:rPr lang="tr-TR" sz="4400" b="1" dirty="0" smtClean="0"/>
              <a:t>.</a:t>
            </a:r>
          </a:p>
          <a:p>
            <a:endParaRPr lang="tr-TR" sz="4400" b="1" dirty="0"/>
          </a:p>
          <a:p>
            <a:r>
              <a:rPr lang="tr-TR" sz="4400" b="1" dirty="0" smtClean="0"/>
              <a:t>10.Biyolojik </a:t>
            </a:r>
            <a:r>
              <a:rPr lang="tr-TR" sz="4400" b="1" dirty="0"/>
              <a:t>olarak kirlenmemiş ürünler elde edilir</a:t>
            </a:r>
            <a:r>
              <a:rPr lang="tr-TR" sz="4400" b="1" dirty="0" smtClean="0"/>
              <a:t>.</a:t>
            </a:r>
          </a:p>
          <a:p>
            <a:endParaRPr lang="tr-TR" sz="2000" b="1" dirty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40466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11.Tüketicinin kullanımı sırasında sorun yaratabilecek bazı alerjenler engellenmiş </a:t>
            </a:r>
            <a:r>
              <a:rPr lang="tr-TR" sz="4400" b="1" dirty="0"/>
              <a:t>olur.</a:t>
            </a:r>
          </a:p>
          <a:p>
            <a:endParaRPr lang="tr-TR" sz="4400" b="1" dirty="0"/>
          </a:p>
          <a:p>
            <a:r>
              <a:rPr lang="tr-TR" sz="4400" b="1" dirty="0"/>
              <a:t>12.Çeşitli bitki zararlısı ve diğer </a:t>
            </a:r>
            <a:r>
              <a:rPr lang="tr-TR" sz="4400" b="1" dirty="0" smtClean="0"/>
              <a:t>organizmalarla temasta olmayan ürünler </a:t>
            </a:r>
            <a:r>
              <a:rPr lang="tr-TR" sz="4400" b="1" dirty="0"/>
              <a:t>elde edilir.</a:t>
            </a:r>
          </a:p>
        </p:txBody>
      </p:sp>
    </p:spTree>
    <p:extLst>
      <p:ext uri="{BB962C8B-B14F-4D97-AF65-F5344CB8AC3E}">
        <p14:creationId xmlns:p14="http://schemas.microsoft.com/office/powerpoint/2010/main" val="221901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692696"/>
            <a:ext cx="8424936" cy="5139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4400" b="1" dirty="0" smtClean="0"/>
              <a:t>13.Bitki toplama sırasında meydana gelebilecek yanlışlıklar önlenmiş olur.</a:t>
            </a:r>
          </a:p>
          <a:p>
            <a:endParaRPr lang="tr-TR" sz="4400" b="1" dirty="0" smtClean="0"/>
          </a:p>
          <a:p>
            <a:r>
              <a:rPr lang="tr-TR" sz="4400" b="1" dirty="0" smtClean="0"/>
              <a:t>14.Sağlığa zarar veren kimyasallar ile kirlenmemiş bitkisel ürünler elde edilir.</a:t>
            </a:r>
          </a:p>
          <a:p>
            <a:endParaRPr lang="tr-TR" sz="2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54868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b="1" dirty="0"/>
          </a:p>
          <a:p>
            <a:r>
              <a:rPr lang="tr-TR" sz="4000" b="1" dirty="0" smtClean="0"/>
              <a:t>15.Tarımsal çeşitliliğin artmasına ve </a:t>
            </a:r>
            <a:r>
              <a:rPr lang="tr-TR" sz="4000" b="1" dirty="0"/>
              <a:t>kırsal kalkınmanın </a:t>
            </a:r>
            <a:r>
              <a:rPr lang="tr-TR" sz="4000" b="1" dirty="0" smtClean="0"/>
              <a:t>gerçekleşmesine katkı </a:t>
            </a:r>
            <a:r>
              <a:rPr lang="tr-TR" sz="4000" b="1" dirty="0"/>
              <a:t>sağlanır.</a:t>
            </a:r>
          </a:p>
          <a:p>
            <a:endParaRPr lang="tr-TR" sz="4000" b="1" dirty="0"/>
          </a:p>
          <a:p>
            <a:r>
              <a:rPr lang="tr-TR" sz="4000" b="1" dirty="0" smtClean="0"/>
              <a:t>18.Toplanan bitkilere yabancı </a:t>
            </a:r>
            <a:r>
              <a:rPr lang="tr-TR" sz="4000" b="1" dirty="0"/>
              <a:t>bitkilerin karışması engellenerek, saf bitkisel materyal elde edilir.</a:t>
            </a:r>
          </a:p>
        </p:txBody>
      </p:sp>
    </p:spTree>
    <p:extLst>
      <p:ext uri="{BB962C8B-B14F-4D97-AF65-F5344CB8AC3E}">
        <p14:creationId xmlns:p14="http://schemas.microsoft.com/office/powerpoint/2010/main" val="251252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404664"/>
            <a:ext cx="7416316" cy="52937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/>
              <a:t>--Türkiye’de </a:t>
            </a:r>
            <a:r>
              <a:rPr lang="tr-TR" sz="4000" b="1" dirty="0"/>
              <a:t>tıbbi </a:t>
            </a:r>
            <a:r>
              <a:rPr lang="tr-TR" sz="4000" b="1" dirty="0" smtClean="0"/>
              <a:t>aromatik bitki kültürü, </a:t>
            </a:r>
            <a:r>
              <a:rPr lang="tr-TR" sz="4000" b="1" dirty="0"/>
              <a:t>son </a:t>
            </a:r>
            <a:r>
              <a:rPr lang="tr-TR" sz="4000" b="1" dirty="0" smtClean="0"/>
              <a:t>yıllarda düşük </a:t>
            </a:r>
            <a:r>
              <a:rPr lang="tr-TR" sz="4000" b="1" dirty="0"/>
              <a:t>miktarda da </a:t>
            </a:r>
            <a:r>
              <a:rPr lang="tr-TR" sz="4000" b="1" dirty="0" smtClean="0"/>
              <a:t>olsa</a:t>
            </a:r>
          </a:p>
          <a:p>
            <a:pPr algn="ctr"/>
            <a:r>
              <a:rPr lang="tr-TR" sz="4000" b="1" dirty="0" smtClean="0"/>
              <a:t>    artmıştır.</a:t>
            </a:r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 smtClean="0"/>
              <a:t>--Bu bağlamda, tıbbi </a:t>
            </a:r>
            <a:r>
              <a:rPr lang="tr-TR" sz="4000" b="1" dirty="0"/>
              <a:t>bitki </a:t>
            </a:r>
            <a:r>
              <a:rPr lang="tr-TR" sz="4000" b="1" dirty="0" smtClean="0"/>
              <a:t>üretim </a:t>
            </a:r>
            <a:r>
              <a:rPr lang="tr-TR" sz="4000" b="1" dirty="0"/>
              <a:t>çeşitliliğindeki artış </a:t>
            </a:r>
            <a:r>
              <a:rPr lang="tr-TR" sz="4000" b="1" dirty="0" smtClean="0"/>
              <a:t>ülkemiz açısından önemli bir gelişmedir</a:t>
            </a:r>
            <a:r>
              <a:rPr lang="tr-TR" sz="4000" b="1" dirty="0"/>
              <a:t>. </a:t>
            </a:r>
            <a:endParaRPr lang="tr-TR" sz="4000" b="1" dirty="0" smtClean="0"/>
          </a:p>
          <a:p>
            <a:endParaRPr lang="tr-TR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323274" y="5949280"/>
            <a:ext cx="8424936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tr-TR" sz="20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Dikdörtgen"/>
          <p:cNvSpPr/>
          <p:nvPr/>
        </p:nvSpPr>
        <p:spPr>
          <a:xfrm>
            <a:off x="179512" y="658405"/>
            <a:ext cx="3672408" cy="17389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1200" dirty="0" smtClean="0"/>
              <a:t>*TIBBİ BİTKİ ISLAHI VE YETİŞTİRİCİLİĞİ, </a:t>
            </a:r>
            <a:r>
              <a:rPr lang="tr-TR" sz="1200" dirty="0"/>
              <a:t>Prof. Dr. Ersin Yücel </a:t>
            </a:r>
          </a:p>
          <a:p>
            <a:r>
              <a:rPr lang="tr-TR" sz="1200" dirty="0"/>
              <a:t>Anadolu Üniversitesi Fen </a:t>
            </a:r>
            <a:r>
              <a:rPr lang="tr-TR" sz="1200" dirty="0" smtClean="0"/>
              <a:t>Fakültesi Botanik </a:t>
            </a:r>
            <a:r>
              <a:rPr lang="tr-TR" sz="1200" dirty="0"/>
              <a:t>Anabilim </a:t>
            </a:r>
            <a:r>
              <a:rPr lang="tr-TR" sz="1200" dirty="0" smtClean="0"/>
              <a:t>Dalı, </a:t>
            </a:r>
          </a:p>
          <a:p>
            <a:r>
              <a:rPr lang="tr-TR" sz="1200" dirty="0" smtClean="0"/>
              <a:t>Bitkilerle Tedavi Sempozyumu, 5-6 Haziran, 2010, Zeytinburnu, İstanbul.</a:t>
            </a:r>
          </a:p>
          <a:p>
            <a:r>
              <a:rPr lang="tr-TR" sz="1200" dirty="0" smtClean="0"/>
              <a:t>http://media.ztbb.org/yayinlar/kitaplar/bitkilerle-tedavi.pdf#page=11</a:t>
            </a:r>
            <a:endParaRPr lang="tr-TR" sz="1200" dirty="0"/>
          </a:p>
          <a:p>
            <a:endParaRPr lang="tr-TR" sz="1100" dirty="0"/>
          </a:p>
        </p:txBody>
      </p:sp>
      <p:sp>
        <p:nvSpPr>
          <p:cNvPr id="3" name="Dikdörtgen 2"/>
          <p:cNvSpPr/>
          <p:nvPr/>
        </p:nvSpPr>
        <p:spPr>
          <a:xfrm>
            <a:off x="174451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**TÜRKİYE’DE TIBBİ BİTKİLERİN ÜRETİLMESİ </a:t>
            </a:r>
          </a:p>
          <a:p>
            <a:r>
              <a:rPr lang="tr-TR" dirty="0"/>
              <a:t>VE PAZARLANMASI</a:t>
            </a:r>
          </a:p>
          <a:p>
            <a:r>
              <a:rPr lang="tr-TR" dirty="0"/>
              <a:t>Doç. Dr. Yüksel Kan</a:t>
            </a:r>
          </a:p>
          <a:p>
            <a:r>
              <a:rPr lang="tr-TR" dirty="0"/>
              <a:t>Selçuk Üniversitesi Ziraat Fakültesi</a:t>
            </a:r>
          </a:p>
          <a:p>
            <a:r>
              <a:rPr lang="tr-TR" dirty="0"/>
              <a:t>Tarla Bitkileri Anabilim Dalı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56498" y="147990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/>
              <a:t>KAYNAKLAR:</a:t>
            </a:r>
            <a:endParaRPr lang="tr-TR" b="1" u="sng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6883" t="29586" r="21909" b="29448"/>
          <a:stretch/>
        </p:blipFill>
        <p:spPr>
          <a:xfrm>
            <a:off x="0" y="4320454"/>
            <a:ext cx="4572000" cy="20574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7504" y="63699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/>
              <a:t>http://www.zmo.org.tr/resimler/ekler/09e9d4bcc8157c0_ek.pdf</a:t>
            </a:r>
          </a:p>
        </p:txBody>
      </p:sp>
    </p:spTree>
    <p:extLst>
      <p:ext uri="{BB962C8B-B14F-4D97-AF65-F5344CB8AC3E}">
        <p14:creationId xmlns:p14="http://schemas.microsoft.com/office/powerpoint/2010/main" val="337808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441254" y="332656"/>
            <a:ext cx="8451225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Dünya Sağlık Örgütü’ne göre dünya nüfusunun %80’i temel sağlık hizmeti açısından tıbbi bitkilere bağlıdır ve bu yüzdenin önemli bir kısmını gelişmekte olan ülkeler oluşturur.</a:t>
            </a:r>
          </a:p>
          <a:p>
            <a:pPr algn="ctr"/>
            <a:endParaRPr lang="tr-TR" sz="4000" dirty="0"/>
          </a:p>
          <a:p>
            <a:pPr algn="ctr"/>
            <a:r>
              <a:rPr lang="tr-TR" sz="4000" dirty="0" smtClean="0"/>
              <a:t>Gelişmiş ülkelerde de tıbbi bitki kullanımı son yıllarda %25 arttı.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5751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/>
              <a:t>Dünyada tıbbi olarak kullanılan yaklaşık 50.000 bitkinin 2/3’ü doğadan toplanır. </a:t>
            </a:r>
            <a:endParaRPr lang="tr-TR" sz="4400" dirty="0" smtClean="0"/>
          </a:p>
          <a:p>
            <a:endParaRPr lang="tr-TR" sz="4400" dirty="0"/>
          </a:p>
          <a:p>
            <a:r>
              <a:rPr lang="tr-TR" sz="4400" dirty="0" smtClean="0"/>
              <a:t>Doğadan </a:t>
            </a:r>
            <a:r>
              <a:rPr lang="tr-TR" sz="4400" dirty="0"/>
              <a:t>toplanan tıbbi bitkilerin yaklaşık 1/5’inin de nesli tehlike altındadır.</a:t>
            </a:r>
          </a:p>
        </p:txBody>
      </p:sp>
    </p:spTree>
    <p:extLst>
      <p:ext uri="{BB962C8B-B14F-4D97-AF65-F5344CB8AC3E}">
        <p14:creationId xmlns:p14="http://schemas.microsoft.com/office/powerpoint/2010/main" val="102378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11560" y="620688"/>
            <a:ext cx="7992888" cy="5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DOĞADAN TOPLANAN TIBBİ BİTKİLER AÇISINDAN ORTAYA ÇIKAN SORUNLAR;</a:t>
            </a:r>
          </a:p>
          <a:p>
            <a:r>
              <a:rPr lang="tr-TR" sz="4400" dirty="0" smtClean="0"/>
              <a:t>-bitki popülasyonlarında azalma,</a:t>
            </a:r>
          </a:p>
          <a:p>
            <a:r>
              <a:rPr lang="tr-TR" sz="4400" dirty="0" smtClean="0"/>
              <a:t>-genetik çeşitlilikte azalma,</a:t>
            </a:r>
          </a:p>
          <a:p>
            <a:r>
              <a:rPr lang="tr-TR" sz="4400" dirty="0" smtClean="0"/>
              <a:t>-pek çok bitkinin «nesli tükenme» aşamasına yaklaşması,</a:t>
            </a:r>
          </a:p>
          <a:p>
            <a:r>
              <a:rPr lang="tr-TR" sz="4400" dirty="0" smtClean="0"/>
              <a:t>-habitat </a:t>
            </a:r>
            <a:r>
              <a:rPr lang="tr-TR" sz="4400" dirty="0" err="1" smtClean="0"/>
              <a:t>bozunması</a:t>
            </a:r>
            <a:r>
              <a:rPr lang="tr-TR" sz="4400" dirty="0" smtClean="0"/>
              <a:t>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87608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332656"/>
            <a:ext cx="871296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tr-TR" sz="2000" b="1" dirty="0" smtClean="0"/>
              <a:t>--Tıbbi </a:t>
            </a:r>
            <a:r>
              <a:rPr lang="tr-TR" sz="2000" b="1" dirty="0"/>
              <a:t>ve aromatik bitkilerin ülke ekonomisi bakımından önemli ticaret hacmine </a:t>
            </a:r>
            <a:r>
              <a:rPr lang="tr-TR" sz="2000" b="1" dirty="0" smtClean="0"/>
              <a:t>sahip </a:t>
            </a:r>
            <a:r>
              <a:rPr lang="tr-TR" sz="2000" b="1" dirty="0"/>
              <a:t>olduğu bilinir. </a:t>
            </a:r>
            <a:endParaRPr lang="tr-TR" sz="2000" b="1" dirty="0" smtClean="0"/>
          </a:p>
          <a:p>
            <a:endParaRPr lang="tr-TR" sz="2000" b="1" dirty="0"/>
          </a:p>
          <a:p>
            <a:r>
              <a:rPr lang="tr-TR" sz="2000" b="1" dirty="0" smtClean="0"/>
              <a:t>--Ancak </a:t>
            </a:r>
            <a:r>
              <a:rPr lang="tr-TR" sz="2000" b="1" dirty="0"/>
              <a:t>tıbbi bitki ticaretinin bir kısmının resmen bilindiği, </a:t>
            </a:r>
            <a:r>
              <a:rPr lang="tr-TR" sz="2000" b="1" dirty="0" smtClean="0"/>
              <a:t>önemli </a:t>
            </a:r>
            <a:r>
              <a:rPr lang="tr-TR" sz="2000" b="1" dirty="0"/>
              <a:t>kısmının da kayıt dışı sürdürüldüğü bilinen bir gerçektir. </a:t>
            </a:r>
            <a:endParaRPr lang="tr-TR" sz="2000" b="1" dirty="0" smtClean="0"/>
          </a:p>
          <a:p>
            <a:endParaRPr lang="tr-TR" sz="2000" b="1" dirty="0"/>
          </a:p>
          <a:p>
            <a:r>
              <a:rPr lang="tr-TR" sz="2000" b="1" dirty="0" smtClean="0"/>
              <a:t>---Ticareti </a:t>
            </a:r>
            <a:r>
              <a:rPr lang="tr-TR" sz="2000" b="1" dirty="0"/>
              <a:t>yaygın olarak </a:t>
            </a:r>
            <a:r>
              <a:rPr lang="tr-TR" sz="2000" b="1" dirty="0" smtClean="0"/>
              <a:t>yapılan </a:t>
            </a:r>
            <a:r>
              <a:rPr lang="tr-TR" sz="2000" b="1" dirty="0"/>
              <a:t>birçok bitkinin üreticisi ve üretim yeri bilinmemektedir. Bu durum hukuki </a:t>
            </a:r>
            <a:r>
              <a:rPr lang="tr-TR" sz="2000" b="1" dirty="0" smtClean="0"/>
              <a:t>ve ticari </a:t>
            </a:r>
            <a:r>
              <a:rPr lang="tr-TR" sz="2000" b="1" dirty="0"/>
              <a:t>olduğu kadar ürünün güvenirliği açısından da önemli bir sorun teşkil </a:t>
            </a:r>
            <a:r>
              <a:rPr lang="tr-TR" sz="2000" b="1" dirty="0" smtClean="0"/>
              <a:t>etmektedir</a:t>
            </a:r>
            <a:r>
              <a:rPr lang="tr-TR" sz="2000" b="1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280920" cy="50167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/>
              <a:t>TIBBİ BİTKİ YETİŞTİRİCİLİĞİNİN ÖNEMİ</a:t>
            </a:r>
          </a:p>
          <a:p>
            <a:pPr algn="ctr"/>
            <a:r>
              <a:rPr lang="tr-TR" sz="4000" dirty="0" smtClean="0"/>
              <a:t>Tıbbi ve aromatik bitkilerin kültür ortamında yetiştirilmesi </a:t>
            </a:r>
            <a:r>
              <a:rPr lang="tr-TR" sz="4000" b="1" dirty="0" smtClean="0"/>
              <a:t>istenen tüm özelliklerin korunması </a:t>
            </a:r>
            <a:r>
              <a:rPr lang="tr-TR" sz="4000" dirty="0" smtClean="0"/>
              <a:t>ve </a:t>
            </a:r>
            <a:r>
              <a:rPr lang="tr-TR" sz="4000" b="1" dirty="0" smtClean="0"/>
              <a:t>geliştirilmesi </a:t>
            </a:r>
            <a:r>
              <a:rPr lang="tr-TR" sz="4000" dirty="0" smtClean="0"/>
              <a:t>bakımından büyük önem taşır.</a:t>
            </a:r>
          </a:p>
          <a:p>
            <a:pPr algn="ctr"/>
            <a:endParaRPr lang="tr-TR" sz="4000" dirty="0" smtClean="0"/>
          </a:p>
          <a:p>
            <a:pPr algn="ctr"/>
            <a:r>
              <a:rPr lang="tr-TR" sz="4000" dirty="0" smtClean="0"/>
              <a:t>Tıbbi bitkilerin tarımının </a:t>
            </a:r>
            <a:r>
              <a:rPr lang="tr-TR" sz="4000" dirty="0"/>
              <a:t>yapılmasının faydaları şöyle </a:t>
            </a:r>
            <a:r>
              <a:rPr lang="tr-TR" sz="4000" dirty="0" smtClean="0"/>
              <a:t>özetlenebilir:</a:t>
            </a:r>
            <a:endParaRPr lang="tr-TR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20688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/>
              <a:t>1.Doğal </a:t>
            </a:r>
            <a:r>
              <a:rPr lang="tr-TR" sz="4000" b="1" dirty="0" smtClean="0"/>
              <a:t>bitkilerin </a:t>
            </a:r>
            <a:r>
              <a:rPr lang="tr-TR" sz="4000" b="1" dirty="0"/>
              <a:t>tahrip edilmesi önlenir</a:t>
            </a:r>
            <a:r>
              <a:rPr lang="tr-TR" sz="4000" b="1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4000" b="1" dirty="0"/>
          </a:p>
          <a:p>
            <a:pPr>
              <a:lnSpc>
                <a:spcPct val="150000"/>
              </a:lnSpc>
            </a:pPr>
            <a:r>
              <a:rPr lang="tr-TR" sz="4000" b="1" dirty="0" smtClean="0"/>
              <a:t>2.Yeni </a:t>
            </a:r>
            <a:r>
              <a:rPr lang="tr-TR" sz="4000" b="1" dirty="0"/>
              <a:t>kültür formlarının oluşumuna imkan sağlanır</a:t>
            </a:r>
            <a:r>
              <a:rPr lang="tr-TR" sz="4000" b="1" dirty="0" smtClean="0"/>
              <a:t>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33414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05273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/>
              <a:t>3.Daha </a:t>
            </a:r>
            <a:r>
              <a:rPr lang="tr-TR" sz="4000" b="1" dirty="0" smtClean="0"/>
              <a:t>kontrollü </a:t>
            </a:r>
            <a:r>
              <a:rPr lang="tr-TR" sz="4000" b="1" dirty="0"/>
              <a:t>ve kaliteli ürün elde edilir</a:t>
            </a:r>
            <a:r>
              <a:rPr lang="tr-TR" sz="4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4000" b="1" dirty="0" smtClean="0"/>
              <a:t> </a:t>
            </a:r>
            <a:endParaRPr lang="tr-TR" sz="4000" b="1" dirty="0"/>
          </a:p>
          <a:p>
            <a:pPr>
              <a:lnSpc>
                <a:spcPct val="150000"/>
              </a:lnSpc>
            </a:pPr>
            <a:r>
              <a:rPr lang="tr-TR" sz="4000" b="1" dirty="0" smtClean="0"/>
              <a:t>4.Yüksek miktarda </a:t>
            </a:r>
            <a:r>
              <a:rPr lang="tr-TR" sz="4000" b="1" dirty="0"/>
              <a:t>üretim yapabilir.</a:t>
            </a:r>
          </a:p>
        </p:txBody>
      </p:sp>
    </p:spTree>
    <p:extLst>
      <p:ext uri="{BB962C8B-B14F-4D97-AF65-F5344CB8AC3E}">
        <p14:creationId xmlns:p14="http://schemas.microsoft.com/office/powerpoint/2010/main" val="10014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764704"/>
            <a:ext cx="7920880" cy="48628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endParaRPr lang="tr-TR" sz="4000" dirty="0" smtClean="0"/>
          </a:p>
          <a:p>
            <a:r>
              <a:rPr lang="tr-TR" sz="4000" b="1" dirty="0" smtClean="0"/>
              <a:t>5.Toplu üretim yapabilme imkanı doğar.</a:t>
            </a:r>
          </a:p>
          <a:p>
            <a:endParaRPr lang="tr-TR" sz="4000" b="1" dirty="0" smtClean="0"/>
          </a:p>
          <a:p>
            <a:endParaRPr lang="tr-TR" sz="4000" b="1" dirty="0" smtClean="0"/>
          </a:p>
          <a:p>
            <a:r>
              <a:rPr lang="tr-TR" sz="4000" b="1" dirty="0" smtClean="0"/>
              <a:t>6.Üretimin planlaması ve yönetimi kolaylaşır.</a:t>
            </a:r>
          </a:p>
          <a:p>
            <a:pPr>
              <a:lnSpc>
                <a:spcPct val="150000"/>
              </a:lnSpc>
            </a:pPr>
            <a:endParaRPr lang="tr-TR" sz="20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444</Words>
  <Application>Microsoft Office PowerPoint</Application>
  <PresentationFormat>Ekran Gösterisi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MuglaUniversitesi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ASUS</cp:lastModifiedBy>
  <cp:revision>72</cp:revision>
  <dcterms:created xsi:type="dcterms:W3CDTF">2013-12-22T17:35:08Z</dcterms:created>
  <dcterms:modified xsi:type="dcterms:W3CDTF">2020-10-20T07:25:17Z</dcterms:modified>
</cp:coreProperties>
</file>