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2" r:id="rId7"/>
    <p:sldId id="260" r:id="rId8"/>
    <p:sldId id="261"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01159D3-BB76-4B54-8D03-DFEC889CE902}"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CA44F8D-E6C5-4D55-AEDF-C131063159B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1159D3-BB76-4B54-8D03-DFEC889CE902}"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44F8D-E6C5-4D55-AEDF-C131063159B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İtalya: </a:t>
            </a:r>
            <a:r>
              <a:rPr lang="tr-TR" dirty="0" err="1" smtClean="0"/>
              <a:t>Auteurler</a:t>
            </a:r>
            <a:r>
              <a:rPr lang="tr-TR" dirty="0" smtClean="0"/>
              <a:t> ve Sonrası</a:t>
            </a:r>
            <a:endParaRPr lang="tr-TR" dirty="0"/>
          </a:p>
        </p:txBody>
      </p:sp>
      <p:sp>
        <p:nvSpPr>
          <p:cNvPr id="3" name="2 İçerik Yer Tutucusu"/>
          <p:cNvSpPr>
            <a:spLocks noGrp="1"/>
          </p:cNvSpPr>
          <p:nvPr>
            <p:ph idx="1"/>
          </p:nvPr>
        </p:nvSpPr>
        <p:spPr/>
        <p:txBody>
          <a:bodyPr>
            <a:normAutofit/>
          </a:bodyPr>
          <a:lstStyle/>
          <a:p>
            <a:r>
              <a:rPr lang="tr-TR" dirty="0" smtClean="0"/>
              <a:t>1960’larda İtalyan sinemasının gişe gelirleri yükseldi. Bu dönemin öne çıkan üç filmi; </a:t>
            </a:r>
            <a:r>
              <a:rPr lang="tr-TR" dirty="0" err="1" smtClean="0"/>
              <a:t>Visconti’nin</a:t>
            </a:r>
            <a:r>
              <a:rPr lang="tr-TR" dirty="0" smtClean="0"/>
              <a:t> </a:t>
            </a:r>
            <a:r>
              <a:rPr lang="tr-TR" dirty="0" err="1" smtClean="0"/>
              <a:t>Rokko</a:t>
            </a:r>
            <a:r>
              <a:rPr lang="tr-TR" dirty="0" smtClean="0"/>
              <a:t> ve Kardeşleri , </a:t>
            </a:r>
            <a:r>
              <a:rPr lang="tr-TR" dirty="0" err="1" smtClean="0"/>
              <a:t>Federico</a:t>
            </a:r>
            <a:r>
              <a:rPr lang="tr-TR" dirty="0" smtClean="0"/>
              <a:t> Fellini’nin Tatlı Hayat ve </a:t>
            </a:r>
            <a:r>
              <a:rPr lang="tr-TR" dirty="0" err="1" smtClean="0"/>
              <a:t>Michelangelo</a:t>
            </a:r>
            <a:r>
              <a:rPr lang="tr-TR" dirty="0" smtClean="0"/>
              <a:t> </a:t>
            </a:r>
            <a:r>
              <a:rPr lang="tr-TR" dirty="0" err="1" smtClean="0"/>
              <a:t>Antonioni’nin</a:t>
            </a:r>
            <a:r>
              <a:rPr lang="tr-TR" dirty="0" smtClean="0"/>
              <a:t> Macera filmleriydi. Bu filmler yurt dışında da gişe başarısı elde etti. </a:t>
            </a:r>
          </a:p>
          <a:p>
            <a:r>
              <a:rPr lang="tr-TR" dirty="0" err="1" smtClean="0"/>
              <a:t>Federico</a:t>
            </a:r>
            <a:r>
              <a:rPr lang="tr-TR" dirty="0" smtClean="0"/>
              <a:t> Fellini’nin önemli filmlerinden birkaçı; Tatlı Hayat, Roma ve 8.5’dur.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r>
              <a:rPr lang="tr-TR" dirty="0" smtClean="0"/>
              <a:t>1970’lerin sonundan itibaren İtalya’da sinema gerilemeye başlamıştır. Bunun en önemli nedenlerinden biri devletin sinemayı ihmal etmesi ve televizyon istasyonlarının çoğalmasıdır.</a:t>
            </a:r>
          </a:p>
          <a:p>
            <a:r>
              <a:rPr lang="tr-TR" dirty="0" smtClean="0"/>
              <a:t>1970’lerin sonunda İtalyan komedisinde daha sert, grotesk bir üslup görülmeye başlanmıştır.</a:t>
            </a:r>
          </a:p>
          <a:p>
            <a:r>
              <a:rPr lang="tr-TR" dirty="0" err="1" smtClean="0"/>
              <a:t>Roberto</a:t>
            </a:r>
            <a:r>
              <a:rPr lang="tr-TR" dirty="0" smtClean="0"/>
              <a:t> </a:t>
            </a:r>
            <a:r>
              <a:rPr lang="tr-TR" dirty="0" err="1" smtClean="0"/>
              <a:t>Benigni</a:t>
            </a:r>
            <a:r>
              <a:rPr lang="tr-TR" dirty="0" smtClean="0"/>
              <a:t> ve </a:t>
            </a:r>
            <a:r>
              <a:rPr lang="tr-TR" dirty="0" err="1" smtClean="0"/>
              <a:t>Nanni</a:t>
            </a:r>
            <a:r>
              <a:rPr lang="tr-TR" dirty="0" smtClean="0"/>
              <a:t> </a:t>
            </a:r>
            <a:r>
              <a:rPr lang="tr-TR" dirty="0" err="1" smtClean="0"/>
              <a:t>Moretti</a:t>
            </a:r>
            <a:r>
              <a:rPr lang="tr-TR" dirty="0" smtClean="0"/>
              <a:t> bu alanda öne çıkan yönetmenler olmuştur.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1960’lar ve 1970’lerin Yeni Yönetmenleri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1960’ların başlarında birçok yeni yönetmen ilk filmini çekti. Bunlar arasında en önemlileri; </a:t>
            </a:r>
            <a:r>
              <a:rPr lang="tr-TR" dirty="0" err="1" smtClean="0"/>
              <a:t>Pier</a:t>
            </a:r>
            <a:r>
              <a:rPr lang="tr-TR" dirty="0" smtClean="0"/>
              <a:t> </a:t>
            </a:r>
            <a:r>
              <a:rPr lang="tr-TR" dirty="0" err="1" smtClean="0"/>
              <a:t>Paolo</a:t>
            </a:r>
            <a:r>
              <a:rPr lang="tr-TR" dirty="0" smtClean="0"/>
              <a:t> </a:t>
            </a:r>
            <a:r>
              <a:rPr lang="tr-TR" dirty="0" err="1" smtClean="0"/>
              <a:t>Pasolini</a:t>
            </a:r>
            <a:r>
              <a:rPr lang="tr-TR" dirty="0" smtClean="0"/>
              <a:t>, </a:t>
            </a:r>
            <a:r>
              <a:rPr lang="tr-TR" dirty="0" err="1" smtClean="0"/>
              <a:t>Vittorio</a:t>
            </a:r>
            <a:r>
              <a:rPr lang="tr-TR" dirty="0" smtClean="0"/>
              <a:t> de </a:t>
            </a:r>
            <a:r>
              <a:rPr lang="tr-TR" dirty="0" err="1" smtClean="0"/>
              <a:t>Seta</a:t>
            </a:r>
            <a:r>
              <a:rPr lang="tr-TR" dirty="0" smtClean="0"/>
              <a:t>, </a:t>
            </a:r>
            <a:r>
              <a:rPr lang="tr-TR" dirty="0" err="1" smtClean="0"/>
              <a:t>Ermanno</a:t>
            </a:r>
            <a:r>
              <a:rPr lang="tr-TR" dirty="0" smtClean="0"/>
              <a:t> </a:t>
            </a:r>
            <a:r>
              <a:rPr lang="tr-TR" dirty="0" err="1" smtClean="0"/>
              <a:t>Olmi</a:t>
            </a:r>
            <a:r>
              <a:rPr lang="tr-TR" dirty="0" smtClean="0"/>
              <a:t>, </a:t>
            </a:r>
            <a:r>
              <a:rPr lang="tr-TR" dirty="0" err="1" smtClean="0"/>
              <a:t>Elio</a:t>
            </a:r>
            <a:r>
              <a:rPr lang="tr-TR" dirty="0" smtClean="0"/>
              <a:t> </a:t>
            </a:r>
            <a:r>
              <a:rPr lang="tr-TR" dirty="0" err="1" smtClean="0"/>
              <a:t>Petri</a:t>
            </a:r>
            <a:r>
              <a:rPr lang="tr-TR" dirty="0" smtClean="0"/>
              <a:t>, </a:t>
            </a:r>
            <a:r>
              <a:rPr lang="tr-TR" dirty="0" err="1" smtClean="0"/>
              <a:t>Bernardo</a:t>
            </a:r>
            <a:r>
              <a:rPr lang="tr-TR" dirty="0" smtClean="0"/>
              <a:t> </a:t>
            </a:r>
            <a:r>
              <a:rPr lang="tr-TR" dirty="0" err="1" smtClean="0"/>
              <a:t>Bertolucci</a:t>
            </a:r>
            <a:r>
              <a:rPr lang="tr-TR" dirty="0" smtClean="0"/>
              <a:t> ve </a:t>
            </a:r>
            <a:r>
              <a:rPr lang="tr-TR" dirty="0" err="1" smtClean="0"/>
              <a:t>Taviani</a:t>
            </a:r>
            <a:r>
              <a:rPr lang="tr-TR" dirty="0" smtClean="0"/>
              <a:t> Kardeşlerdir.</a:t>
            </a:r>
          </a:p>
          <a:p>
            <a:r>
              <a:rPr lang="tr-TR" dirty="0" err="1" smtClean="0"/>
              <a:t>Pier</a:t>
            </a:r>
            <a:r>
              <a:rPr lang="tr-TR" dirty="0" smtClean="0"/>
              <a:t> </a:t>
            </a:r>
            <a:r>
              <a:rPr lang="tr-TR" dirty="0" err="1" smtClean="0"/>
              <a:t>Paolo</a:t>
            </a:r>
            <a:r>
              <a:rPr lang="tr-TR" dirty="0" smtClean="0"/>
              <a:t> </a:t>
            </a:r>
            <a:r>
              <a:rPr lang="tr-TR" dirty="0" err="1" smtClean="0"/>
              <a:t>Pasolini</a:t>
            </a:r>
            <a:r>
              <a:rPr lang="tr-TR" dirty="0" smtClean="0"/>
              <a:t>: </a:t>
            </a:r>
            <a:r>
              <a:rPr lang="tr-TR" dirty="0" err="1" smtClean="0"/>
              <a:t>Pasolini</a:t>
            </a:r>
            <a:r>
              <a:rPr lang="tr-TR" dirty="0" smtClean="0"/>
              <a:t> için sinema edebi ve siyasal söylemin devamı niteliğindedir. </a:t>
            </a:r>
            <a:r>
              <a:rPr lang="tr-TR" dirty="0" err="1" smtClean="0"/>
              <a:t>Hristiyan</a:t>
            </a:r>
            <a:r>
              <a:rPr lang="tr-TR" dirty="0" smtClean="0"/>
              <a:t> olmalarına karşın İtalyanları hala etkileyen pagan alışkanlıkları ile ilgilidir. Aziz </a:t>
            </a:r>
            <a:r>
              <a:rPr lang="tr-TR" dirty="0" err="1" smtClean="0"/>
              <a:t>Matta’ya</a:t>
            </a:r>
            <a:r>
              <a:rPr lang="tr-TR" dirty="0" smtClean="0"/>
              <a:t> Göre İncil (1964) ve Şahinler ve Serçeler (1966) yönetmenin bu dönemde gerçekleştirdiği filmler arasındadır.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Bernardo</a:t>
            </a:r>
            <a:r>
              <a:rPr lang="tr-TR" dirty="0" smtClean="0"/>
              <a:t> </a:t>
            </a:r>
            <a:r>
              <a:rPr lang="tr-TR" dirty="0" err="1" smtClean="0"/>
              <a:t>Bertolucci</a:t>
            </a:r>
            <a:endParaRPr lang="tr-TR" dirty="0"/>
          </a:p>
        </p:txBody>
      </p:sp>
      <p:sp>
        <p:nvSpPr>
          <p:cNvPr id="3" name="2 İçerik Yer Tutucusu"/>
          <p:cNvSpPr>
            <a:spLocks noGrp="1"/>
          </p:cNvSpPr>
          <p:nvPr>
            <p:ph idx="1"/>
          </p:nvPr>
        </p:nvSpPr>
        <p:spPr/>
        <p:txBody>
          <a:bodyPr/>
          <a:lstStyle/>
          <a:p>
            <a:r>
              <a:rPr lang="tr-TR" sz="3600" i="1" dirty="0" smtClean="0"/>
              <a:t>Devrimden Önce </a:t>
            </a:r>
            <a:r>
              <a:rPr lang="tr-TR" sz="3600" dirty="0" smtClean="0"/>
              <a:t>(1964)</a:t>
            </a:r>
          </a:p>
          <a:p>
            <a:r>
              <a:rPr lang="tr-TR" sz="3600" i="1" dirty="0" err="1" smtClean="0"/>
              <a:t>Konformist</a:t>
            </a:r>
            <a:r>
              <a:rPr lang="tr-TR" sz="3600" dirty="0" smtClean="0"/>
              <a:t> (1970)</a:t>
            </a:r>
          </a:p>
          <a:p>
            <a:r>
              <a:rPr lang="tr-TR" sz="3600" i="1" dirty="0" smtClean="0"/>
              <a:t>1900</a:t>
            </a:r>
            <a:r>
              <a:rPr lang="tr-TR" sz="3600" dirty="0" smtClean="0"/>
              <a:t> (1976)</a:t>
            </a:r>
          </a:p>
          <a:p>
            <a:r>
              <a:rPr lang="tr-TR" sz="3600" i="1" dirty="0" smtClean="0"/>
              <a:t>Gülünç Bir Adamın Trajedisi</a:t>
            </a:r>
            <a:r>
              <a:rPr lang="tr-TR" sz="3600" dirty="0" smtClean="0"/>
              <a:t> (1981)</a:t>
            </a:r>
          </a:p>
          <a:p>
            <a:r>
              <a:rPr lang="tr-TR" sz="3600" i="1" dirty="0" smtClean="0"/>
              <a:t>Çölde Çay </a:t>
            </a:r>
            <a:r>
              <a:rPr lang="tr-TR" sz="3600" dirty="0" smtClean="0"/>
              <a:t>(1990)</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Vittorio</a:t>
            </a:r>
            <a:r>
              <a:rPr lang="tr-TR" dirty="0" smtClean="0"/>
              <a:t> ve </a:t>
            </a:r>
            <a:r>
              <a:rPr lang="tr-TR" dirty="0" err="1" smtClean="0"/>
              <a:t>Paolo</a:t>
            </a:r>
            <a:r>
              <a:rPr lang="tr-TR" dirty="0" smtClean="0"/>
              <a:t> </a:t>
            </a:r>
            <a:r>
              <a:rPr lang="tr-TR" dirty="0" err="1" smtClean="0"/>
              <a:t>Taviani</a:t>
            </a:r>
            <a:endParaRPr lang="tr-TR" dirty="0"/>
          </a:p>
        </p:txBody>
      </p:sp>
      <p:sp>
        <p:nvSpPr>
          <p:cNvPr id="3" name="2 İçerik Yer Tutucusu"/>
          <p:cNvSpPr>
            <a:spLocks noGrp="1"/>
          </p:cNvSpPr>
          <p:nvPr>
            <p:ph idx="1"/>
          </p:nvPr>
        </p:nvSpPr>
        <p:spPr/>
        <p:txBody>
          <a:bodyPr>
            <a:normAutofit/>
          </a:bodyPr>
          <a:lstStyle/>
          <a:p>
            <a:r>
              <a:rPr lang="tr-TR" sz="3600" dirty="0" smtClean="0"/>
              <a:t>Bozguncular (1967)</a:t>
            </a:r>
          </a:p>
          <a:p>
            <a:r>
              <a:rPr lang="tr-TR" sz="3600" dirty="0" smtClean="0"/>
              <a:t>Aziz </a:t>
            </a:r>
            <a:r>
              <a:rPr lang="tr-TR" sz="3600" dirty="0" err="1" smtClean="0"/>
              <a:t>Michel’in</a:t>
            </a:r>
            <a:r>
              <a:rPr lang="tr-TR" sz="3600" dirty="0" smtClean="0"/>
              <a:t> Bir </a:t>
            </a:r>
            <a:r>
              <a:rPr lang="tr-TR" sz="3600" dirty="0" err="1" smtClean="0"/>
              <a:t>Harozu</a:t>
            </a:r>
            <a:r>
              <a:rPr lang="tr-TR" sz="3600" dirty="0" smtClean="0"/>
              <a:t> Vardı (1971)</a:t>
            </a:r>
          </a:p>
          <a:p>
            <a:r>
              <a:rPr lang="tr-TR" sz="3600" dirty="0" smtClean="0"/>
              <a:t>Babam ve Ustam (1977)</a:t>
            </a:r>
          </a:p>
          <a:p>
            <a:r>
              <a:rPr lang="tr-TR" sz="3600" dirty="0" smtClean="0"/>
              <a:t>Çayır (1979)</a:t>
            </a:r>
          </a:p>
          <a:p>
            <a:r>
              <a:rPr lang="tr-TR" sz="3600" dirty="0" smtClean="0"/>
              <a:t>San </a:t>
            </a:r>
            <a:r>
              <a:rPr lang="tr-TR" sz="3600" dirty="0" err="1" smtClean="0"/>
              <a:t>Lorenzo</a:t>
            </a:r>
            <a:r>
              <a:rPr lang="tr-TR" sz="3600" dirty="0" smtClean="0"/>
              <a:t> Gecesi (1982)</a:t>
            </a:r>
          </a:p>
          <a:p>
            <a:r>
              <a:rPr lang="tr-TR" sz="3600" dirty="0" smtClean="0"/>
              <a:t>Kaos (1984)</a:t>
            </a:r>
            <a:endParaRPr lang="tr-T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Film Türleri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u="sng" dirty="0" smtClean="0"/>
              <a:t>Siyasal Sinema: </a:t>
            </a:r>
            <a:r>
              <a:rPr lang="tr-TR" dirty="0" smtClean="0"/>
              <a:t>1945 yılından itibaren İtalya’da siyasi filmler çekilmiştir. 1960 sonrasında ise siyasi filmler 4 kategori çerçevesinde ele alınır. Bunlar; Güney sorunu; savaş, faşizm, anti faşizm ve direniş adalet ve tarih olarak ifade edilebilir. </a:t>
            </a:r>
          </a:p>
          <a:p>
            <a:pPr>
              <a:buNone/>
            </a:pPr>
            <a:r>
              <a:rPr lang="tr-TR" u="sng" dirty="0" smtClean="0"/>
              <a:t>Korku Sineması: </a:t>
            </a:r>
            <a:r>
              <a:rPr lang="tr-TR" dirty="0" err="1" smtClean="0"/>
              <a:t>Dario</a:t>
            </a:r>
            <a:r>
              <a:rPr lang="tr-TR" dirty="0" smtClean="0"/>
              <a:t> </a:t>
            </a:r>
            <a:r>
              <a:rPr lang="tr-TR" dirty="0" err="1" smtClean="0"/>
              <a:t>Argento</a:t>
            </a:r>
            <a:r>
              <a:rPr lang="tr-TR" dirty="0" smtClean="0"/>
              <a:t> korku sineması alanında dönemin en önemli yönetmenlerinden biridir.</a:t>
            </a:r>
          </a:p>
          <a:p>
            <a:pPr>
              <a:buNone/>
            </a:pPr>
            <a:r>
              <a:rPr lang="tr-TR" u="sng" dirty="0" smtClean="0"/>
              <a:t>Spagetti Western: </a:t>
            </a:r>
            <a:r>
              <a:rPr lang="tr-TR" dirty="0" smtClean="0"/>
              <a:t>Ünlü yönetmen </a:t>
            </a:r>
            <a:r>
              <a:rPr lang="tr-TR" dirty="0" err="1" smtClean="0"/>
              <a:t>Sergio</a:t>
            </a:r>
            <a:r>
              <a:rPr lang="tr-TR" dirty="0" smtClean="0"/>
              <a:t> Leone ile özdeşleştirilir.</a:t>
            </a:r>
          </a:p>
          <a:p>
            <a:pPr>
              <a:buNone/>
            </a:pPr>
            <a:endParaRPr lang="tr-TR" dirty="0" smtClean="0"/>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İtalyan Komedisi</a:t>
            </a:r>
            <a:endParaRPr lang="tr-TR" dirty="0"/>
          </a:p>
        </p:txBody>
      </p:sp>
      <p:sp>
        <p:nvSpPr>
          <p:cNvPr id="3" name="2 İçerik Yer Tutucusu"/>
          <p:cNvSpPr>
            <a:spLocks noGrp="1"/>
          </p:cNvSpPr>
          <p:nvPr>
            <p:ph idx="1"/>
          </p:nvPr>
        </p:nvSpPr>
        <p:spPr/>
        <p:txBody>
          <a:bodyPr>
            <a:normAutofit lnSpcReduction="10000"/>
          </a:bodyPr>
          <a:lstStyle/>
          <a:p>
            <a:r>
              <a:rPr lang="tr-TR" sz="2800" dirty="0" smtClean="0"/>
              <a:t>İtalya’da 1930’larda gelişen komedi, 1950’lerde canlanmış, 1960’larda ise film endüstrisini etkileyen önemli bir tür haline gelmiştir. İtalyan komedisi ağırlıkla eril değerlerin hakim olduğu </a:t>
            </a:r>
            <a:r>
              <a:rPr lang="tr-TR" sz="2800" dirty="0" err="1" smtClean="0"/>
              <a:t>şovenist</a:t>
            </a:r>
            <a:r>
              <a:rPr lang="tr-TR" sz="2800" dirty="0" smtClean="0"/>
              <a:t> bir türdür. Dönemin pek çok filminde </a:t>
            </a:r>
            <a:r>
              <a:rPr lang="tr-TR" sz="2800" dirty="0" err="1" smtClean="0"/>
              <a:t>Marcello</a:t>
            </a:r>
            <a:r>
              <a:rPr lang="tr-TR" sz="2800" dirty="0" smtClean="0"/>
              <a:t> </a:t>
            </a:r>
            <a:r>
              <a:rPr lang="tr-TR" sz="2800" dirty="0" err="1" smtClean="0"/>
              <a:t>Mastroianni</a:t>
            </a:r>
            <a:r>
              <a:rPr lang="tr-TR" sz="2800" dirty="0" smtClean="0"/>
              <a:t> temel erkek oyuncu olarak karşımıza çıkar. </a:t>
            </a:r>
          </a:p>
          <a:p>
            <a:pPr>
              <a:buNone/>
            </a:pPr>
            <a:r>
              <a:rPr lang="tr-TR" sz="2800" u="sng" dirty="0" smtClean="0"/>
              <a:t>Öne çıkan konular: </a:t>
            </a:r>
          </a:p>
          <a:p>
            <a:r>
              <a:rPr lang="tr-TR" sz="2800" dirty="0" smtClean="0"/>
              <a:t>Gelenek ve görenekleriyle taşra, Güney İtalya.</a:t>
            </a:r>
          </a:p>
          <a:p>
            <a:r>
              <a:rPr lang="tr-TR" sz="2800" dirty="0" smtClean="0"/>
              <a:t>Rahip skandallarıyla tanınan Katolik kilisesi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İtalyan Komedisi (devam)</a:t>
            </a:r>
            <a:endParaRPr lang="tr-TR" dirty="0"/>
          </a:p>
        </p:txBody>
      </p:sp>
      <p:sp>
        <p:nvSpPr>
          <p:cNvPr id="3" name="2 İçerik Yer Tutucusu"/>
          <p:cNvSpPr>
            <a:spLocks noGrp="1"/>
          </p:cNvSpPr>
          <p:nvPr>
            <p:ph idx="1"/>
          </p:nvPr>
        </p:nvSpPr>
        <p:spPr/>
        <p:txBody>
          <a:bodyPr>
            <a:normAutofit fontScale="85000" lnSpcReduction="10000"/>
          </a:bodyPr>
          <a:lstStyle/>
          <a:p>
            <a:r>
              <a:rPr lang="tr-TR" sz="2800" dirty="0"/>
              <a:t>K</a:t>
            </a:r>
            <a:r>
              <a:rPr lang="tr-TR" sz="2800" dirty="0" smtClean="0"/>
              <a:t>adın-erkek ilişkileri</a:t>
            </a:r>
          </a:p>
          <a:p>
            <a:r>
              <a:rPr lang="tr-TR" sz="2800" dirty="0" smtClean="0"/>
              <a:t>İtalyan demokrasisinin başarısızlığını gösteren meslekler</a:t>
            </a:r>
          </a:p>
          <a:p>
            <a:r>
              <a:rPr lang="tr-TR" sz="2800" dirty="0" smtClean="0"/>
              <a:t>Sokaktaki İtalyan’ın önyargıları ve uçarılıkları</a:t>
            </a:r>
          </a:p>
          <a:p>
            <a:pPr>
              <a:buNone/>
            </a:pPr>
            <a:r>
              <a:rPr lang="tr-TR" sz="2800" u="sng" dirty="0" smtClean="0"/>
              <a:t>Önemli Yönetmenler: </a:t>
            </a:r>
            <a:r>
              <a:rPr lang="tr-TR" sz="2800" dirty="0" err="1" smtClean="0"/>
              <a:t>Pietro</a:t>
            </a:r>
            <a:r>
              <a:rPr lang="tr-TR" sz="2800" dirty="0" smtClean="0"/>
              <a:t> Germi ve </a:t>
            </a:r>
            <a:r>
              <a:rPr lang="tr-TR" sz="2800" dirty="0" err="1" smtClean="0"/>
              <a:t>Vittorio</a:t>
            </a:r>
            <a:r>
              <a:rPr lang="tr-TR" sz="2800" dirty="0" smtClean="0"/>
              <a:t> De </a:t>
            </a:r>
            <a:r>
              <a:rPr lang="tr-TR" sz="2800" dirty="0" err="1" smtClean="0"/>
              <a:t>Seta</a:t>
            </a:r>
            <a:endParaRPr lang="tr-TR" sz="2800" dirty="0" smtClean="0"/>
          </a:p>
          <a:p>
            <a:r>
              <a:rPr lang="tr-TR" dirty="0" smtClean="0"/>
              <a:t>İtalyan Usulü Boşanma (</a:t>
            </a:r>
            <a:r>
              <a:rPr lang="tr-TR" dirty="0" err="1" smtClean="0"/>
              <a:t>Pietro</a:t>
            </a:r>
            <a:r>
              <a:rPr lang="tr-TR" dirty="0" smtClean="0"/>
              <a:t> Germi): Filmin erkek karakteri aşık olduğu kuzeniyle evlenmek için karısına kumpas kurar. Karısını başka biriyle ilişki kurmaya yönlendirir ve karısını öldürür. Kasaba halkını kirlenen namusunu temizlemek için karısını öldürdüğüne ikna ederek kahraman haline dönüşür. Filmdeki erkek karakter </a:t>
            </a:r>
            <a:r>
              <a:rPr lang="tr-TR" dirty="0" err="1" smtClean="0"/>
              <a:t>Marcello</a:t>
            </a:r>
            <a:r>
              <a:rPr lang="tr-TR" dirty="0" smtClean="0"/>
              <a:t> </a:t>
            </a:r>
            <a:r>
              <a:rPr lang="tr-TR" dirty="0" err="1" smtClean="0"/>
              <a:t>Mastroianni</a:t>
            </a:r>
            <a:r>
              <a:rPr lang="tr-TR" dirty="0" smtClean="0"/>
              <a:t> tarafından canlandırılır.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412777"/>
            <a:ext cx="7772400" cy="1152127"/>
          </a:xfrm>
        </p:spPr>
        <p:txBody>
          <a:bodyPr/>
          <a:lstStyle/>
          <a:p>
            <a:r>
              <a:rPr lang="tr-TR" dirty="0" smtClean="0"/>
              <a:t>Künye</a:t>
            </a:r>
            <a:endParaRPr lang="tr-TR" dirty="0"/>
          </a:p>
        </p:txBody>
      </p:sp>
      <p:sp>
        <p:nvSpPr>
          <p:cNvPr id="3" name="2 Alt Başlık"/>
          <p:cNvSpPr>
            <a:spLocks noGrp="1"/>
          </p:cNvSpPr>
          <p:nvPr>
            <p:ph type="subTitle" idx="1"/>
          </p:nvPr>
        </p:nvSpPr>
        <p:spPr>
          <a:xfrm>
            <a:off x="1371600" y="2564904"/>
            <a:ext cx="6400800" cy="4293096"/>
          </a:xfrm>
        </p:spPr>
        <p:txBody>
          <a:bodyPr>
            <a:normAutofit lnSpcReduction="10000"/>
          </a:bodyPr>
          <a:lstStyle/>
          <a:p>
            <a:r>
              <a:rPr lang="tr-TR" dirty="0" err="1">
                <a:solidFill>
                  <a:schemeClr val="tx1"/>
                </a:solidFill>
              </a:rPr>
              <a:t>Morando</a:t>
            </a:r>
            <a:r>
              <a:rPr lang="tr-TR" dirty="0">
                <a:solidFill>
                  <a:schemeClr val="tx1"/>
                </a:solidFill>
              </a:rPr>
              <a:t> </a:t>
            </a:r>
            <a:r>
              <a:rPr lang="tr-TR" dirty="0" err="1">
                <a:solidFill>
                  <a:schemeClr val="tx1"/>
                </a:solidFill>
              </a:rPr>
              <a:t>Morandini</a:t>
            </a:r>
            <a:r>
              <a:rPr lang="tr-TR" dirty="0">
                <a:solidFill>
                  <a:schemeClr val="tx1"/>
                </a:solidFill>
              </a:rPr>
              <a:t>, “İtalya: </a:t>
            </a:r>
            <a:r>
              <a:rPr lang="tr-TR" dirty="0" err="1">
                <a:solidFill>
                  <a:schemeClr val="tx1"/>
                </a:solidFill>
              </a:rPr>
              <a:t>Auteur’ler</a:t>
            </a:r>
            <a:r>
              <a:rPr lang="tr-TR" dirty="0">
                <a:solidFill>
                  <a:schemeClr val="tx1"/>
                </a:solidFill>
              </a:rPr>
              <a:t> ve Sonrası”, s. 663-672</a:t>
            </a:r>
            <a:r>
              <a:rPr lang="tr-TR" dirty="0" smtClean="0">
                <a:solidFill>
                  <a:schemeClr val="tx1"/>
                </a:solidFill>
              </a:rPr>
              <a:t>.</a:t>
            </a:r>
          </a:p>
          <a:p>
            <a:pPr algn="just"/>
            <a:r>
              <a:rPr lang="tr-TR" dirty="0" smtClean="0"/>
              <a:t> </a:t>
            </a:r>
            <a:r>
              <a:rPr lang="tr-TR" dirty="0" smtClean="0">
                <a:solidFill>
                  <a:schemeClr val="tx1"/>
                </a:solidFill>
              </a:rPr>
              <a:t>(</a:t>
            </a:r>
            <a:r>
              <a:rPr lang="x-none" smtClean="0">
                <a:solidFill>
                  <a:schemeClr val="tx1"/>
                </a:solidFill>
              </a:rPr>
              <a:t>Okuma metinlerinde ayrıntılı kaynak belirtilmeyen bütün makaleler Geoffrey Nowell-Smith editörlüğünde hazırlanan </a:t>
            </a:r>
            <a:r>
              <a:rPr lang="x-none" i="1" smtClean="0">
                <a:solidFill>
                  <a:schemeClr val="tx1"/>
                </a:solidFill>
              </a:rPr>
              <a:t>Dünya Sinema Tarihi</a:t>
            </a:r>
            <a:r>
              <a:rPr lang="x-none" smtClean="0">
                <a:solidFill>
                  <a:schemeClr val="tx1"/>
                </a:solidFill>
              </a:rPr>
              <a:t> (Kabalcı yay, İstanbul, 2003, çeviren: Ahmet Fethi) kitabından alınmıştır</a:t>
            </a:r>
            <a:r>
              <a:rPr lang="tr-TR" dirty="0" smtClean="0">
                <a:solidFill>
                  <a:schemeClr val="tx1"/>
                </a:solidFill>
              </a:rPr>
              <a:t>)</a:t>
            </a:r>
            <a:r>
              <a:rPr lang="x-none" smtClean="0">
                <a:solidFill>
                  <a:schemeClr val="tx1"/>
                </a:solidFill>
              </a:rPr>
              <a:t>.</a:t>
            </a:r>
            <a:endParaRPr lang="tr-TR" dirty="0">
              <a:solidFill>
                <a:schemeClr val="tx1"/>
              </a:solidFill>
            </a:endParaRPr>
          </a:p>
          <a:p>
            <a:r>
              <a:rPr lang="tr-TR" dirty="0"/>
              <a:t>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507</Words>
  <Application>Microsoft Office PowerPoint</Application>
  <PresentationFormat>Ekran Gösterisi (4:3)</PresentationFormat>
  <Paragraphs>41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İtalya: Auteurler ve Sonrası</vt:lpstr>
      <vt:lpstr>Slayt 2</vt:lpstr>
      <vt:lpstr>1960’lar ve 1970’lerin Yeni Yönetmenleri</vt:lpstr>
      <vt:lpstr>Bernardo Bertolucci</vt:lpstr>
      <vt:lpstr>Vittorio ve Paolo Taviani</vt:lpstr>
      <vt:lpstr>Film Türleri</vt:lpstr>
      <vt:lpstr>İtalyan Komedisi</vt:lpstr>
      <vt:lpstr>İtalyan Komedisi (devam)</vt:lpstr>
      <vt:lpstr>Künye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İtalya: Auteurler ve Sonrası</dc:title>
  <dc:creator>Windows User</dc:creator>
  <cp:lastModifiedBy>Windows User</cp:lastModifiedBy>
  <cp:revision>7</cp:revision>
  <dcterms:created xsi:type="dcterms:W3CDTF">2018-10-26T02:31:41Z</dcterms:created>
  <dcterms:modified xsi:type="dcterms:W3CDTF">2018-10-26T06:18:26Z</dcterms:modified>
</cp:coreProperties>
</file>