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5"/>
  </p:notesMasterIdLst>
  <p:sldIdLst>
    <p:sldId id="1082" r:id="rId4"/>
    <p:sldId id="1097" r:id="rId5"/>
    <p:sldId id="1098" r:id="rId6"/>
    <p:sldId id="1099" r:id="rId7"/>
    <p:sldId id="1100" r:id="rId8"/>
    <p:sldId id="1101" r:id="rId9"/>
    <p:sldId id="1116" r:id="rId10"/>
    <p:sldId id="1102" r:id="rId11"/>
    <p:sldId id="1103" r:id="rId12"/>
    <p:sldId id="1104" r:id="rId13"/>
    <p:sldId id="1105" r:id="rId14"/>
    <p:sldId id="1106" r:id="rId15"/>
    <p:sldId id="1107" r:id="rId16"/>
    <p:sldId id="1108" r:id="rId17"/>
    <p:sldId id="1109" r:id="rId18"/>
    <p:sldId id="1110" r:id="rId19"/>
    <p:sldId id="1111" r:id="rId20"/>
    <p:sldId id="1112" r:id="rId21"/>
    <p:sldId id="1113" r:id="rId22"/>
    <p:sldId id="1114" r:id="rId23"/>
    <p:sldId id="1115"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115" d="100"/>
          <a:sy n="115" d="100"/>
        </p:scale>
        <p:origin x="-1524" y="-3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Toplu Yapı ve Taşınmaz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a:t>
            </a:r>
            <a:r>
              <a:rPr lang="tr-TR" sz="1600" b="1" smtClean="0">
                <a:latin typeface="Arial" panose="020B0604020202020204" pitchFamily="34" charset="0"/>
                <a:ea typeface="Times New Roman" panose="02020603050405020304" pitchFamily="18" charset="0"/>
                <a:cs typeface="Arial" panose="020B0604020202020204" pitchFamily="34" charset="0"/>
              </a:rPr>
              <a:t>H.</a:t>
            </a:r>
            <a:r>
              <a:rPr lang="tr-TR" sz="1600" b="1" smtClean="0">
                <a:effectLst/>
                <a:latin typeface="Arial" panose="020B0604020202020204" pitchFamily="34" charset="0"/>
                <a:ea typeface="Times New Roman" panose="02020603050405020304" pitchFamily="18" charset="0"/>
                <a:cs typeface="Arial" panose="020B0604020202020204" pitchFamily="34" charset="0"/>
              </a:rPr>
              <a:t>Murat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ÇEKİCİ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48640" y="1432560"/>
            <a:ext cx="7909560" cy="3870960"/>
          </a:xfrm>
        </p:spPr>
        <p:txBody>
          <a:bodyPr/>
          <a:lstStyle/>
          <a:p>
            <a:pPr>
              <a:buNone/>
            </a:pPr>
            <a:r>
              <a:rPr lang="tr-TR" sz="1800" b="1" dirty="0" smtClean="0"/>
              <a:t>3. Yönetimin Tek Elden Yönetilmesi </a:t>
            </a:r>
          </a:p>
          <a:p>
            <a:pPr>
              <a:buNone/>
            </a:pPr>
            <a:endParaRPr lang="tr-TR" sz="1800" b="1" dirty="0" smtClean="0"/>
          </a:p>
          <a:p>
            <a:r>
              <a:rPr lang="tr-TR" sz="1800" dirty="0" smtClean="0"/>
              <a:t>Toplu yapıda inşa edilen tüm yapı ve tesisler arasında bağlantı sağlandıktan ve bu yapı ve tesisler toplu yapı çatısı altında birleştikten sonra ayrıca bunların yönetimleri arasında da toplu yapı içerisinde bağlantı olmalıdır. İnşa edilen tüm yapıların birbirinden bağımsız değil, birbiriyle bağlantılı şekilde idare edilmesi gerekir. </a:t>
            </a:r>
          </a:p>
          <a:p>
            <a:endParaRPr lang="tr-TR" sz="1800" dirty="0" smtClean="0"/>
          </a:p>
          <a:p>
            <a:r>
              <a:rPr lang="tr-TR" sz="1800" dirty="0" smtClean="0"/>
              <a:t>Yönetim planı her yapılaşma için ayrı düzenlenebilir ancak bu yönetim planları arasında toplu yapı yönetimine atıfta bulunulup yönetimi birleştirici düzenlemelerin de getirilmesi gerekir. Oluşturulan yönetim kurulları ve temsilciler kurullarının hepsinin birbiriyle bağlantılı olması gerekir. Ama bunların içerisinde görev yönünden, yönetim planında farklı düzenlemeler yapılabilir. </a:t>
            </a:r>
            <a:endParaRPr lang="tr-TR" sz="18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72440" y="533400"/>
            <a:ext cx="7927057" cy="441960"/>
          </a:xfrm>
        </p:spPr>
        <p:txBody>
          <a:bodyPr/>
          <a:lstStyle/>
          <a:p>
            <a:r>
              <a:rPr lang="tr-TR" dirty="0" smtClean="0"/>
              <a:t>Toplu Yapıda Ortak Yer ve Tesisler</a:t>
            </a:r>
            <a:endParaRPr lang="tr-TR" dirty="0"/>
          </a:p>
        </p:txBody>
      </p:sp>
      <p:sp>
        <p:nvSpPr>
          <p:cNvPr id="3" name="2 Metin Yer Tutucusu"/>
          <p:cNvSpPr>
            <a:spLocks noGrp="1"/>
          </p:cNvSpPr>
          <p:nvPr>
            <p:ph type="body" idx="1"/>
          </p:nvPr>
        </p:nvSpPr>
        <p:spPr>
          <a:xfrm>
            <a:off x="563880" y="1493520"/>
            <a:ext cx="7863840" cy="3962400"/>
          </a:xfrm>
        </p:spPr>
        <p:txBody>
          <a:bodyPr/>
          <a:lstStyle/>
          <a:p>
            <a:pPr marL="0" indent="0">
              <a:buNone/>
            </a:pPr>
            <a:r>
              <a:rPr lang="tr-TR" sz="2100" dirty="0"/>
              <a:t>Ortak yerlerin nasıl belirleneceği </a:t>
            </a:r>
            <a:r>
              <a:rPr lang="tr-TR" sz="2100" dirty="0" smtClean="0"/>
              <a:t>3 </a:t>
            </a:r>
            <a:r>
              <a:rPr lang="tr-TR" sz="2100" dirty="0"/>
              <a:t>farklı şekilde mümkün olabilmektedir: </a:t>
            </a:r>
          </a:p>
          <a:p>
            <a:r>
              <a:rPr lang="tr-TR" sz="2100" dirty="0"/>
              <a:t>- KMK’ </a:t>
            </a:r>
            <a:r>
              <a:rPr lang="tr-TR" sz="2100" dirty="0" err="1"/>
              <a:t>nın</a:t>
            </a:r>
            <a:r>
              <a:rPr lang="tr-TR" sz="2100" dirty="0"/>
              <a:t> 67. maddesi gereğince tahsis edildikleri bağımsız bölümler gösterilmek suretiyle tapu siciline kaydedilmek suretiyle,</a:t>
            </a:r>
          </a:p>
          <a:p>
            <a:r>
              <a:rPr lang="tr-TR" sz="2100" dirty="0"/>
              <a:t>- Vaziyet planında tahsise ilişkin düzenlemelerin yapılması ile,</a:t>
            </a:r>
          </a:p>
          <a:p>
            <a:r>
              <a:rPr lang="tr-TR" sz="2100" dirty="0"/>
              <a:t>- Yönetim planında düzenlemesi yolu ile</a:t>
            </a:r>
            <a:r>
              <a:rPr lang="tr-TR" sz="2100" dirty="0" smtClean="0"/>
              <a:t>.</a:t>
            </a:r>
          </a:p>
          <a:p>
            <a:pPr marL="457200" indent="-457200">
              <a:buAutoNum type="alphaLcPeriod"/>
            </a:pPr>
            <a:r>
              <a:rPr lang="tr-TR" sz="2100" b="1" dirty="0" smtClean="0"/>
              <a:t>Bloğa Ait Yerler </a:t>
            </a:r>
          </a:p>
          <a:p>
            <a:pPr marL="0" indent="0"/>
            <a:r>
              <a:rPr lang="tr-TR" sz="2100" b="1" dirty="0" smtClean="0"/>
              <a:t> </a:t>
            </a:r>
            <a:r>
              <a:rPr lang="tr-TR" sz="2100" dirty="0"/>
              <a:t>Bloklar açısından ortak yer kavramının varlığından söz edilebilmesi için öncelikle bu yerlerin bloğun bulunduğu zemine dahil olması gerekmektedir. Aksi takdirde ancak özgülenmesi yolu ile blok dışındaki yerler ortak yer özelliği kazanabilir. </a:t>
            </a:r>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584960"/>
            <a:ext cx="7680960" cy="3596640"/>
          </a:xfrm>
        </p:spPr>
        <p:txBody>
          <a:bodyPr/>
          <a:lstStyle/>
          <a:p>
            <a:pPr>
              <a:buNone/>
            </a:pPr>
            <a:r>
              <a:rPr lang="tr-TR" sz="2200" b="1" dirty="0" smtClean="0"/>
              <a:t>a. Bloğa Ait Yerler (devam)</a:t>
            </a:r>
          </a:p>
          <a:p>
            <a:pPr>
              <a:buNone/>
            </a:pPr>
            <a:endParaRPr lang="tr-TR" sz="2200" dirty="0" smtClean="0"/>
          </a:p>
          <a:p>
            <a:r>
              <a:rPr lang="tr-TR" sz="2200" dirty="0" smtClean="0"/>
              <a:t>Ancak fiziki oluşumları sebebiyle bloğa ait olan bu ortak yerler, diğer ortak yerlerle birlikte başka bir yerin de ortak yeri örneğin toplu yapının ortak yeri haline de getirilebilir. </a:t>
            </a:r>
          </a:p>
          <a:p>
            <a:endParaRPr lang="tr-TR" sz="2200" dirty="0" smtClean="0"/>
          </a:p>
          <a:p>
            <a:r>
              <a:rPr lang="tr-TR" sz="2200" dirty="0" smtClean="0"/>
              <a:t>Örneğin, bir bloğa ait yağmur olukları çatıdan başlayıp bloğun temeline kadar indikten sonra diğer bloğa doğru döşenmiş olabilir. Böylece toplu yapıya ait ortak alanı kullanmış olur. Bu haliyle de toplu yapının da ortak tesisi haline geldiği kabul edilebilir.</a:t>
            </a:r>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655320" y="1539240"/>
            <a:ext cx="7894320" cy="3501542"/>
          </a:xfrm>
        </p:spPr>
        <p:txBody>
          <a:bodyPr/>
          <a:lstStyle/>
          <a:p>
            <a:pPr marL="457200" indent="-457200">
              <a:buAutoNum type="alphaLcPeriod"/>
            </a:pPr>
            <a:r>
              <a:rPr lang="tr-TR" b="1" dirty="0" smtClean="0"/>
              <a:t>Bloğa Ait Yerler (devam)</a:t>
            </a:r>
          </a:p>
          <a:p>
            <a:pPr marL="457200" indent="-457200">
              <a:buNone/>
            </a:pPr>
            <a:endParaRPr lang="tr-TR" b="1" dirty="0" smtClean="0"/>
          </a:p>
          <a:p>
            <a:r>
              <a:rPr lang="tr-TR" dirty="0" smtClean="0"/>
              <a:t>Ortak yer ve tesis unsuru taşıyan her yer ve şey, ortak yer ve tesis statüsünü kazanmaktadır. Bu durumda ortak yerler hakkında bir sınırlama getirilmemiştir. </a:t>
            </a:r>
          </a:p>
          <a:p>
            <a:endParaRPr lang="tr-TR" dirty="0" smtClean="0"/>
          </a:p>
          <a:p>
            <a:r>
              <a:rPr lang="tr-TR" dirty="0" smtClean="0"/>
              <a:t>Blokta ortak yerler değerlendirildiğinde temeller, duvarlar her halde ortak yer sayılır</a:t>
            </a:r>
            <a:r>
              <a:rPr lang="tr-TR" dirty="0"/>
              <a:t>. Kanun gereği ortak yer sayılmayan yerler ancak özgüleme işleminin tesisi ile ortak yer </a:t>
            </a:r>
            <a:r>
              <a:rPr lang="tr-TR" dirty="0" smtClean="0"/>
              <a:t>özelliği kazanabilmektedir. Bununla beraber bloğa ait ortak yerler, blok içinde veya blok zemininde olabileceği gibi blok dışında da olabilir. Örneğin garaj, otopark veya kömürlük gibi ortak yerler bloğun kurulu olduğu zeminin dışında da olabilir. </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33400" y="1402080"/>
            <a:ext cx="8138160" cy="3638702"/>
          </a:xfrm>
        </p:spPr>
        <p:txBody>
          <a:bodyPr/>
          <a:lstStyle/>
          <a:p>
            <a:pPr>
              <a:buNone/>
            </a:pPr>
            <a:r>
              <a:rPr lang="tr-TR" b="1" dirty="0" smtClean="0"/>
              <a:t>b. Grup Oluşturan Yapılara Ait Yerler</a:t>
            </a:r>
          </a:p>
          <a:p>
            <a:pPr>
              <a:buNone/>
            </a:pPr>
            <a:endParaRPr lang="tr-TR" b="1" dirty="0" smtClean="0"/>
          </a:p>
          <a:p>
            <a:pPr marL="0" indent="0"/>
            <a:r>
              <a:rPr lang="tr-TR" dirty="0" smtClean="0"/>
              <a:t> Toplu yapıda mevcut bazı yapıların bir araya gelerek, sadece kendilerinin kullanımına özgüledikleri; örneğin havuz, çocuk parkı, kalorifer dairesi gibi yerler sadece bu bağımsız bölümlere özgülenen ortak yer ve tesislerdir.</a:t>
            </a:r>
          </a:p>
          <a:p>
            <a:pPr marL="0" indent="0"/>
            <a:endParaRPr lang="tr-TR" dirty="0" smtClean="0"/>
          </a:p>
          <a:p>
            <a:pPr marL="0" indent="0"/>
            <a:r>
              <a:rPr lang="tr-TR" dirty="0" smtClean="0"/>
              <a:t> “Toplu yapı kapsamındaki belli bir yapıya veya yapıların sadece birkaçındaki kat maliklerinin ortak kullanım ve yararlanmasına tahsis edilmiş ortak yer ve tesislere” demek suretiyle bazı kat maliklerinin özgülenebileği kabul edilmiştir. </a:t>
            </a:r>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02920" y="1478280"/>
            <a:ext cx="8122920" cy="3840480"/>
          </a:xfrm>
        </p:spPr>
        <p:txBody>
          <a:bodyPr/>
          <a:lstStyle/>
          <a:p>
            <a:r>
              <a:rPr lang="tr-TR" dirty="0" smtClean="0"/>
              <a:t>Sadece belli bir gruba özgüleme yapılarak ortak yer ve tesis oluşturulabilir. Böyle olunca bir yüzme havuzu, park</a:t>
            </a:r>
            <a:r>
              <a:rPr lang="tr-TR" dirty="0"/>
              <a:t> </a:t>
            </a:r>
            <a:r>
              <a:rPr lang="tr-TR" dirty="0" smtClean="0"/>
              <a:t>veya tenis kortu gibi yerler bu bağımsız bölümlere özgülenerek sadece onların ortak yeri haline getirilebilecektir. </a:t>
            </a:r>
          </a:p>
          <a:p>
            <a:endParaRPr lang="tr-TR" dirty="0" smtClean="0"/>
          </a:p>
          <a:p>
            <a:r>
              <a:rPr lang="tr-TR" dirty="0" smtClean="0"/>
              <a:t>Kanunen bazı bağımsız bölümlere  ayrı olarak özgülenebilecek ortak yer ve tesisler sayılmamıştır. Özgülenen bu yerlerin yönetimi de aksi yönetim planında kararlaştırılmadığı sürece bu grupların oluşturdukları kat malikleri kurulu tarafından yönetilir. </a:t>
            </a:r>
          </a:p>
          <a:p>
            <a:endParaRPr lang="tr-TR" dirty="0" smtClean="0"/>
          </a:p>
          <a:p>
            <a:r>
              <a:rPr lang="tr-TR" dirty="0" smtClean="0"/>
              <a:t>Bu yerlerin masraf ve giderlerine de yine bu bağımsız bölüm malikleri katlanır.</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94360" y="1371600"/>
            <a:ext cx="7863840" cy="3669182"/>
          </a:xfrm>
        </p:spPr>
        <p:txBody>
          <a:bodyPr/>
          <a:lstStyle/>
          <a:p>
            <a:pPr>
              <a:buNone/>
            </a:pPr>
            <a:r>
              <a:rPr lang="tr-TR" sz="2100" b="1" dirty="0" smtClean="0"/>
              <a:t>c. Adaya  Ait Yerler </a:t>
            </a:r>
          </a:p>
          <a:p>
            <a:pPr>
              <a:buNone/>
            </a:pPr>
            <a:endParaRPr lang="tr-TR" sz="2100" b="1" dirty="0" smtClean="0"/>
          </a:p>
          <a:p>
            <a:r>
              <a:rPr lang="tr-TR" sz="2100" dirty="0" smtClean="0"/>
              <a:t>Adaya ait olan bu ortak yer ve tesisler, komşu parseller (birden fazla parsel) üzerinde toplu yapı kurulmuş olması halinde söz konusu olabilir. </a:t>
            </a:r>
          </a:p>
          <a:p>
            <a:endParaRPr lang="tr-TR" sz="2100" dirty="0" smtClean="0"/>
          </a:p>
          <a:p>
            <a:r>
              <a:rPr lang="tr-TR" sz="2100" dirty="0" smtClean="0"/>
              <a:t>Birden çok parselli yapılaşmalarda doğal olarak her parsele ait yerler mevcuttur. Toplu yapılaşmada birden çok parselin yer alması halinde bu parsellerin bir araya gelerek bir ada oluşturmaları durumunda, bu oluşuma ortak yer ve tesis özgülemesi yapılabilir. Bu durumda ada kapsamında yapılan özgüleme ile, özgülenen yerler adaya ait ortak yer ve tesis haline gelir.</a:t>
            </a:r>
            <a:endParaRPr lang="tr-TR" sz="21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72440" y="1630680"/>
            <a:ext cx="8122920" cy="3581400"/>
          </a:xfrm>
        </p:spPr>
        <p:txBody>
          <a:bodyPr/>
          <a:lstStyle/>
          <a:p>
            <a:pPr>
              <a:buNone/>
            </a:pPr>
            <a:r>
              <a:rPr lang="tr-TR" b="1" dirty="0" smtClean="0"/>
              <a:t>c. Adaya Ait Yerler (Devamı)</a:t>
            </a:r>
          </a:p>
          <a:p>
            <a:pPr>
              <a:buNone/>
            </a:pPr>
            <a:endParaRPr lang="tr-TR" b="1" dirty="0" smtClean="0"/>
          </a:p>
          <a:p>
            <a:r>
              <a:rPr lang="tr-TR" dirty="0" smtClean="0"/>
              <a:t>Blok ortak yer ve tesisi olarak belirlenmiş yerler de, ada ortak yerlerinin dışında kalır. Ancak blok zemininde yer alıp ayrıca parsele özgülemişse bu durumda parsel ortak yer ve tesisi sayılır. Bu durum toplu yapıya özgülenmiş ortak yer ve tesisler için de geçerlidir.</a:t>
            </a:r>
          </a:p>
          <a:p>
            <a:endParaRPr lang="tr-TR" dirty="0" smtClean="0"/>
          </a:p>
          <a:p>
            <a:r>
              <a:rPr lang="tr-TR" dirty="0" smtClean="0"/>
              <a:t>Bu yerler kime özgülenmişse, özgülenen ortak yer ve tesislerin masraf ve harcamalarına da o bağımsız bölüm malikleri katlanır. Bu yerler yönetim planında aksine hüküm olmadıkça yine o bağımsız bölüm malikleri tarafından yönetilir.</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65760" y="1341120"/>
            <a:ext cx="8092440" cy="3962400"/>
          </a:xfrm>
        </p:spPr>
        <p:txBody>
          <a:bodyPr/>
          <a:lstStyle/>
          <a:p>
            <a:pPr>
              <a:buNone/>
            </a:pPr>
            <a:r>
              <a:rPr lang="tr-TR" b="1" dirty="0" smtClean="0"/>
              <a:t>d. Toplu Yapıya Ait Yerler </a:t>
            </a:r>
          </a:p>
          <a:p>
            <a:pPr>
              <a:buNone/>
            </a:pPr>
            <a:endParaRPr lang="tr-TR" b="1" dirty="0" smtClean="0"/>
          </a:p>
          <a:p>
            <a:r>
              <a:rPr lang="tr-TR" dirty="0" smtClean="0"/>
              <a:t>Blok, ayrı olarak özgülenen yapılar, parsel veya ada yapılaşmalarına özgülenen ortak yer ve tesislerin dışında kalan yerler toplu yapıya aittir. Teknik olarak tüm yapılar toplu yapıya aittir ancak burada kastedilen toplu yapıda bağımsız bölüm maliklerinin hepsinin yararlanabileceği ve yöneteceği yapılardır. </a:t>
            </a:r>
          </a:p>
          <a:p>
            <a:endParaRPr lang="tr-TR" dirty="0" smtClean="0"/>
          </a:p>
          <a:p>
            <a:r>
              <a:rPr lang="tr-TR" dirty="0" smtClean="0"/>
              <a:t>Özellikle tek parselli yapılaşmalarda, parsel ortak yeri doğal olarak toplu yapı ortak yer ve tesisidir. Ancak birden çok parselli yani komşu parselli yapılaşmalar için bu sonuç gerçekleşmez. Çünkü birden çok parsel olduğu için her parselin kendine ait ortak yerleri de vardır.</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35280" y="1508760"/>
            <a:ext cx="8168640" cy="3992880"/>
          </a:xfrm>
        </p:spPr>
        <p:txBody>
          <a:bodyPr/>
          <a:lstStyle/>
          <a:p>
            <a:r>
              <a:rPr lang="tr-TR" dirty="0" smtClean="0"/>
              <a:t>Toplu yapıdaki tüm kat maliklerinin parsellere ait ortak yerleri kullanabilmeleri için parsellere ait bu ortak yerlerin toplu yapıya ortak yerlerin kullanımına özgülenmesi gerekmektedir. Örneğin, bekçi kulübeleri, bahçeler, dinlenme tesisleri gibi ortak yerler veya tüm toplu yapının kullanımına sunulmuş otopark alanı, yüzme havuzu, oyun alanı gibi yerlerdir. </a:t>
            </a:r>
          </a:p>
          <a:p>
            <a:endParaRPr lang="tr-TR" dirty="0" smtClean="0"/>
          </a:p>
          <a:p>
            <a:r>
              <a:rPr lang="tr-TR" dirty="0" smtClean="0"/>
              <a:t>Toplu yapı kapsamında inşa edilen her yapı bunun içine girer. Özgülenerek de toplu yapı içinde veya dışında bir yer veya tesis toplu yapı ortak yer ve tesisi haline getirilebilir. Özgülemesi yapılan yer ve tesisin, toplu yapının dışında kalan bir parsel üzerinde olması da mümkündür. Örneğin, futbol sahası, koşu alanı veya piknik alanı olarak bir parsel toplu yapıya özgülenebilir.</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472440"/>
            <a:ext cx="7988017" cy="518160"/>
          </a:xfrm>
        </p:spPr>
        <p:txBody>
          <a:bodyPr/>
          <a:lstStyle/>
          <a:p>
            <a:pPr algn="ctr"/>
            <a:r>
              <a:rPr lang="tr-TR" dirty="0" smtClean="0"/>
              <a:t>Toplu Yapı Kavramı ve Unsurları</a:t>
            </a:r>
            <a:endParaRPr lang="tr-TR" dirty="0"/>
          </a:p>
        </p:txBody>
      </p:sp>
      <p:sp>
        <p:nvSpPr>
          <p:cNvPr id="3" name="2 Metin Yer Tutucusu"/>
          <p:cNvSpPr>
            <a:spLocks noGrp="1"/>
          </p:cNvSpPr>
          <p:nvPr>
            <p:ph type="body" idx="1"/>
          </p:nvPr>
        </p:nvSpPr>
        <p:spPr>
          <a:xfrm>
            <a:off x="594360" y="1478280"/>
            <a:ext cx="7894320" cy="3562502"/>
          </a:xfrm>
        </p:spPr>
        <p:txBody>
          <a:bodyPr/>
          <a:lstStyle/>
          <a:p>
            <a:r>
              <a:rPr lang="tr-TR" sz="2100" dirty="0" smtClean="0"/>
              <a:t>Toplu yapı kavramı aslında hayatımıza artan yapılaşma nedeniyle çok önceleri girmiştir. Tatil yerleri, çoklu blok yapılaşmaları, siteler ve karma yapılar bunlara örnektir. Düzenleme ihtiyacı bu tarz yapıların artmasıyla gündeme gelmiştir. Çünkü mevcut düzenlemeler toplu yapılaşmadaki sorunları karşılamakta yetersiz kalmıştır. </a:t>
            </a:r>
          </a:p>
          <a:p>
            <a:endParaRPr lang="tr-TR" sz="2100" dirty="0" smtClean="0"/>
          </a:p>
          <a:p>
            <a:r>
              <a:rPr lang="tr-TR" sz="2100" dirty="0" smtClean="0"/>
              <a:t>Kat Mülkiyeti Kanunu md. 66/I hükmünde toplu yapının tanımı şu şekilde yer almaktadır: “Toplu yapı, bir veya birden çok imar parseli üzerinde, belli bir onaylı yerleşim plânına göre yapılmış veya yapılacak, alt yapı tesisleri, ortak kullanım yerleri, sosyal tesis ve hizmetler ile bunların yönetimi bakımından birbirleriyle bağlantılı birden çok yapıyı ifade eder.” </a:t>
            </a:r>
            <a:endParaRPr lang="tr-TR" sz="21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463040"/>
            <a:ext cx="8397240" cy="3916680"/>
          </a:xfrm>
        </p:spPr>
        <p:txBody>
          <a:bodyPr/>
          <a:lstStyle/>
          <a:p>
            <a:pPr>
              <a:buNone/>
            </a:pPr>
            <a:r>
              <a:rPr lang="tr-TR" b="1" dirty="0" smtClean="0"/>
              <a:t>e. Kamuya Ayrılmış Olup Toplu Yapıya Özgülenen Yerler</a:t>
            </a:r>
          </a:p>
          <a:p>
            <a:pPr>
              <a:buNone/>
            </a:pPr>
            <a:endParaRPr lang="tr-TR" b="1" dirty="0" smtClean="0"/>
          </a:p>
          <a:p>
            <a:r>
              <a:rPr lang="tr-TR" dirty="0" smtClean="0"/>
              <a:t>Kamuya ayrılmış olan yerlerin de toplu yapıya özgülenebileceği düzenlenmiştir. Doktrinde, maddenin amaçları arasında devletin, kamu yönetiminin yükünün azaltılabileceği veya bunlardan yararlananların yetkilerinin artırılarak düzenin daha kolay sağlanabileceği gibi unsurlar sayılmıştır. Bunun olumlu veya olumsuz yönleri tartışılmıştır. Özellikle toplumun genel kullanımına ayrılan yerlerin belli bir kitleye özgülenmesi doktrinde olumsuz olarak görülmüştür.</a:t>
            </a:r>
          </a:p>
          <a:p>
            <a:endParaRPr lang="tr-TR" dirty="0" smtClean="0"/>
          </a:p>
          <a:p>
            <a:r>
              <a:rPr lang="tr-TR" dirty="0" smtClean="0"/>
              <a:t>Giderlerin, masrafların idareden ayrılıp özel hukuk alanında olan toplu yapı oluşumuna yüklenmesi olumlu olarak görülmüştür.</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20040" y="1539240"/>
            <a:ext cx="8168640" cy="3501542"/>
          </a:xfrm>
        </p:spPr>
        <p:txBody>
          <a:bodyPr/>
          <a:lstStyle/>
          <a:p>
            <a:pPr>
              <a:buNone/>
            </a:pPr>
            <a:r>
              <a:rPr lang="tr-TR" b="1" dirty="0" smtClean="0"/>
              <a:t>e. Kamuya Ayrılmış Olup Toplu Yapıya Özgülenen Yerler (devamı)</a:t>
            </a:r>
          </a:p>
          <a:p>
            <a:endParaRPr lang="tr-TR" dirty="0" smtClean="0"/>
          </a:p>
          <a:p>
            <a:r>
              <a:rPr lang="tr-TR" sz="1800" dirty="0" smtClean="0"/>
              <a:t>Toplu yapıya özgülenmek istenen kamu malının idaresi hangi kamu idaresine aitse o idarenin takdir yetkisi ile yapılacak bir sözleşme ile malın veya yerin ya da tesisin toplu yapıya özgülenmesi gerçekleştirilir. Bu özgüleme sözleşmesi ile söz konusu yer artık sözleşme çerçevesinde toplu yapının kullanımına tahsis edilmiş ve onun yönetim ve yetkisine tabi olmuş olur. Özgülenen bu kamu malı tahsis amacı dışında hiçbir şekilde kullanılamaz.</a:t>
            </a:r>
          </a:p>
          <a:p>
            <a:endParaRPr lang="tr-TR" sz="1800" dirty="0" smtClean="0"/>
          </a:p>
          <a:p>
            <a:r>
              <a:rPr lang="tr-TR" sz="1800" dirty="0" smtClean="0"/>
              <a:t>Bir işletme söz konusu ise amaç dışında işletilemez. İdarenin yapmış olduğu tahsis işlemi hakkında doğan anlaşmazlıklar idari yargıda görülecekken, toplu yapının işletme için idare ile yaptığı sözleşmeden doğan her türlü uyuşmazlık için adli yargı görevli olacaktır. </a:t>
            </a:r>
            <a:endParaRPr lang="tr-TR" sz="18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48640" y="441960"/>
            <a:ext cx="7850857" cy="411480"/>
          </a:xfrm>
        </p:spPr>
        <p:txBody>
          <a:bodyPr/>
          <a:lstStyle/>
          <a:p>
            <a:r>
              <a:rPr lang="tr-TR" sz="3000" dirty="0" smtClean="0"/>
              <a:t>Toplu Yapıda Olması Gereken Unsurlar</a:t>
            </a:r>
            <a:endParaRPr lang="tr-TR" sz="3000" dirty="0"/>
          </a:p>
        </p:txBody>
      </p:sp>
      <p:sp>
        <p:nvSpPr>
          <p:cNvPr id="3" name="2 Metin Yer Tutucusu"/>
          <p:cNvSpPr>
            <a:spLocks noGrp="1"/>
          </p:cNvSpPr>
          <p:nvPr>
            <p:ph type="body" idx="1"/>
          </p:nvPr>
        </p:nvSpPr>
        <p:spPr>
          <a:xfrm>
            <a:off x="457200" y="1645920"/>
            <a:ext cx="8016240" cy="3394862"/>
          </a:xfrm>
        </p:spPr>
        <p:txBody>
          <a:bodyPr/>
          <a:lstStyle/>
          <a:p>
            <a:pPr marL="457200" indent="-457200">
              <a:buAutoNum type="arabicPeriod"/>
            </a:pPr>
            <a:r>
              <a:rPr lang="tr-TR" b="1" dirty="0" smtClean="0"/>
              <a:t>Birden Fazla Yapı Olması </a:t>
            </a:r>
          </a:p>
          <a:p>
            <a:pPr marL="457200" indent="-457200">
              <a:buNone/>
            </a:pPr>
            <a:endParaRPr lang="tr-TR" b="1" dirty="0" smtClean="0"/>
          </a:p>
          <a:p>
            <a:r>
              <a:rPr lang="tr-TR" dirty="0" smtClean="0"/>
              <a:t>Toplu yapının unsurları arasında, toplu yapıyı klasik kat mülkiyetinden ayıran en önemli unsur bir veya birden fazla imar parseli üzerinde birden fazla yapının olmasıdır.</a:t>
            </a:r>
          </a:p>
          <a:p>
            <a:endParaRPr lang="tr-TR" dirty="0" smtClean="0"/>
          </a:p>
          <a:p>
            <a:r>
              <a:rPr lang="tr-TR" dirty="0" smtClean="0"/>
              <a:t>Bir veya birden çok parsel olabilir ancak parseller üzerinden birden çok yapı olmalıdır. Ancak birçok yapının varlığı halinde toplu yapıdan bahsedilebilir. Burada yapı kavramından anlaşılması gereken, bağımsız bölüm barındıran yapılardır. </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65760" y="1508760"/>
            <a:ext cx="7924800" cy="3532022"/>
          </a:xfrm>
        </p:spPr>
        <p:txBody>
          <a:bodyPr/>
          <a:lstStyle/>
          <a:p>
            <a:r>
              <a:rPr lang="tr-TR" sz="2100" dirty="0" smtClean="0"/>
              <a:t>Parselde </a:t>
            </a:r>
            <a:r>
              <a:rPr lang="tr-TR" sz="2100" dirty="0" err="1" smtClean="0"/>
              <a:t>anayapı</a:t>
            </a:r>
            <a:r>
              <a:rPr lang="tr-TR" sz="2100" dirty="0" smtClean="0"/>
              <a:t> dışında havuz veya otoparkın olması toplu yapı açısından birçok yapı unsurunu karşılamaz. Onlar sosyal tesis veya ortak yer olarak nitelendirilir. </a:t>
            </a:r>
          </a:p>
          <a:p>
            <a:endParaRPr lang="tr-TR" sz="2100" dirty="0" smtClean="0"/>
          </a:p>
          <a:p>
            <a:r>
              <a:rPr lang="tr-TR" sz="2100" dirty="0" smtClean="0"/>
              <a:t>Tek bloklu yapılar klasik kat mülkiyeti sistemi içinde kalır. Toplu yapıda, tek veya birden fazla parselde, iki yarı bina olarak inşa edilmiş bağımsız bölüm veya bölümler içeren yapılar olmalıdır. Bu unsur toplu yapı için zorunluluktur. </a:t>
            </a:r>
          </a:p>
          <a:p>
            <a:endParaRPr lang="tr-TR" sz="2100" dirty="0" smtClean="0"/>
          </a:p>
          <a:p>
            <a:r>
              <a:rPr lang="tr-TR" sz="2100" dirty="0" smtClean="0"/>
              <a:t>Arazide bağımsız bölümleri içeren tek bir yapı varsa, o zaman klasik kat mülkiyeti uygulanır. </a:t>
            </a:r>
            <a:endParaRPr lang="tr-TR" sz="21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41960" y="1828799"/>
            <a:ext cx="7955280" cy="3532909"/>
          </a:xfrm>
        </p:spPr>
        <p:txBody>
          <a:bodyPr/>
          <a:lstStyle/>
          <a:p>
            <a:r>
              <a:rPr lang="tr-TR" sz="2200" dirty="0" smtClean="0"/>
              <a:t>Toplu yapıda diğer bir husus yeni bir yapılaşma sistemi olan tek parsel ve birden çok ya da komşu parsel düzenlemesidir. Birden fazla parsel üzerinde kurulan toplu yapılar, 5711 </a:t>
            </a:r>
            <a:r>
              <a:rPr lang="tr-TR" sz="2200" dirty="0"/>
              <a:t>s</a:t>
            </a:r>
            <a:r>
              <a:rPr lang="tr-TR" sz="2200" dirty="0" smtClean="0"/>
              <a:t>ayılı Kat Mülkiyeti Kanununda Değişiklik Yapılmasına İlişkin Kanun ile yasal bir zemine kavuşmuştur. </a:t>
            </a:r>
            <a:endParaRPr lang="tr-TR" sz="2200" dirty="0" smtClean="0"/>
          </a:p>
          <a:p>
            <a:endParaRPr lang="tr-TR" sz="2200" dirty="0" smtClean="0"/>
          </a:p>
          <a:p>
            <a:r>
              <a:rPr lang="tr-TR" sz="2200" dirty="0" smtClean="0"/>
              <a:t>Mevcut yapılanma ihtiyacı eşyaya bağlı borç kavramı çerçevesinde Tapu Sicil Tüzüğünün 26. maddesi ile bir parselin tapuda diğer parsele özgülenmesi ve  o özgülenen parselin ortak yeri haline getirilerek karşılanmaya çalışılmıştır.</a:t>
            </a:r>
          </a:p>
          <a:p>
            <a:endParaRPr lang="tr-TR" sz="2200" dirty="0"/>
          </a:p>
        </p:txBody>
      </p:sp>
      <p:sp>
        <p:nvSpPr>
          <p:cNvPr id="4" name="3 Altbilgi Yer Tutucusu"/>
          <p:cNvSpPr>
            <a:spLocks noGrp="1"/>
          </p:cNvSpPr>
          <p:nvPr>
            <p:ph type="ftr" sz="quarter" idx="5"/>
          </p:nvPr>
        </p:nvSpPr>
        <p:spPr/>
        <p:txBody>
          <a:bodyPr/>
          <a:lstStyle/>
          <a:p>
            <a:endParaRPr lang="tr-TR" sz="21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57200" y="1493520"/>
            <a:ext cx="8290560" cy="3962400"/>
          </a:xfrm>
        </p:spPr>
        <p:txBody>
          <a:bodyPr/>
          <a:lstStyle/>
          <a:p>
            <a:r>
              <a:rPr lang="tr-TR" sz="2200" dirty="0" smtClean="0"/>
              <a:t> Birden fazla parselde toplu yapının oluşması ile parsel kat malikleri açısında eşyaya bağlı borç ile birlikte bazı yükümlülükler doğmaktadır. Bu yükümlülüklere paralel olarak aynı zamanda parsel maliklerine birtakım haklar tanımlanmaktadır. Ortak yerlerden doğan masraf ve harcamalara katılma zorunluluğu eşyaya bağlı borç niteliğinin bir sonucudur. </a:t>
            </a:r>
          </a:p>
          <a:p>
            <a:endParaRPr lang="tr-TR" sz="2200" dirty="0" smtClean="0"/>
          </a:p>
          <a:p>
            <a:r>
              <a:rPr lang="tr-TR" sz="2200" dirty="0" smtClean="0"/>
              <a:t>Toplu yapı içerisinde özgülenmemiş bir yerin olması durumunda bu sadece toplu yapının ortak yeri kabul edilir. Bunlar tüm kat maliklerinin ortak yeridir ve hepsi söz hakkına sahiptir. </a:t>
            </a:r>
          </a:p>
          <a:p>
            <a:endParaRPr lang="tr-TR" sz="2200" dirty="0" smtClean="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63880" y="1920240"/>
            <a:ext cx="7741920" cy="3120542"/>
          </a:xfrm>
        </p:spPr>
        <p:txBody>
          <a:bodyPr/>
          <a:lstStyle/>
          <a:p>
            <a:r>
              <a:rPr lang="tr-TR" sz="2200" dirty="0" smtClean="0"/>
              <a:t>Kat malikleri bununla beraber doğan masraf ve yükümlülüklerden de sorumludurlar. </a:t>
            </a:r>
          </a:p>
          <a:p>
            <a:endParaRPr lang="tr-TR" sz="2200" dirty="0" smtClean="0"/>
          </a:p>
          <a:p>
            <a:r>
              <a:rPr lang="tr-TR" sz="2200" dirty="0" smtClean="0"/>
              <a:t>Toplu yapı birden fazla parselden de oluşsa her parsel TMK md. 704 anlamında ayrı bir taşınmazdır. </a:t>
            </a:r>
          </a:p>
          <a:p>
            <a:endParaRPr lang="tr-TR" sz="2200" dirty="0" smtClean="0"/>
          </a:p>
          <a:p>
            <a:r>
              <a:rPr lang="tr-TR" sz="2200" dirty="0" smtClean="0"/>
              <a:t>Şu durumda toplu yapıda iki sistem vardır; tek parselli yapılar ve komşu parselli yapılar.</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04800" y="1524000"/>
            <a:ext cx="8016240" cy="3516782"/>
          </a:xfrm>
        </p:spPr>
        <p:txBody>
          <a:bodyPr/>
          <a:lstStyle/>
          <a:p>
            <a:pPr>
              <a:buNone/>
            </a:pPr>
            <a:r>
              <a:rPr lang="tr-TR" b="1" dirty="0" smtClean="0"/>
              <a:t>2. Ortak Yer Niteliğinde Yapıların Olması </a:t>
            </a:r>
          </a:p>
          <a:p>
            <a:pPr>
              <a:buNone/>
            </a:pPr>
            <a:endParaRPr lang="tr-TR" b="1" dirty="0" smtClean="0"/>
          </a:p>
          <a:p>
            <a:r>
              <a:rPr lang="tr-TR" dirty="0" smtClean="0"/>
              <a:t>Toplu yapıdan </a:t>
            </a:r>
            <a:r>
              <a:rPr lang="tr-TR" dirty="0" err="1" smtClean="0"/>
              <a:t>bahsedebilbilmesi</a:t>
            </a:r>
            <a:r>
              <a:rPr lang="tr-TR" dirty="0" smtClean="0"/>
              <a:t> için toplu yapının içinde yer alan her türlü ortak yer ve tesisin bir bütün oluşturması gerekir. İnşa edilen alt yapı tesislerinin (kanalizasyon, elektrik, su boruları gibi tesislerin) toplu yapı çatısı altında bağlantılı olması gerekir. </a:t>
            </a:r>
          </a:p>
          <a:p>
            <a:endParaRPr lang="tr-TR" dirty="0" smtClean="0"/>
          </a:p>
          <a:p>
            <a:r>
              <a:rPr lang="tr-TR" dirty="0" smtClean="0"/>
              <a:t>Eğer birden çok parsel varsa onlar arasında da bağlantı olmalı, bir kopma veya bağımsızlaşma söz konusu olmamalıdır. Çünkü tüm parsellerin bir toplu yapıyı oluşturmaları ancak aralarında bu tür bağlantıların olması ile mümkündür. Aksi takdirde bu parseller birbirlerinden bağımsız kabul edilir ve bir toplu yapıyı oluşturmazlar.</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02920" y="1889760"/>
            <a:ext cx="7894320" cy="3151022"/>
          </a:xfrm>
        </p:spPr>
        <p:txBody>
          <a:bodyPr/>
          <a:lstStyle/>
          <a:p>
            <a:r>
              <a:rPr lang="tr-TR" sz="2400" dirty="0" smtClean="0"/>
              <a:t>Ortak yerlerden olan halı saha, tenis kortu, oyun parkı gibi alanlar da yönetim planında belirlenmeli ve bunlar arasında tüm malikleri kapsayan bir bağlantı sağlanmalıdır.</a:t>
            </a:r>
          </a:p>
          <a:p>
            <a:endParaRPr lang="tr-TR" sz="2400" dirty="0" smtClean="0"/>
          </a:p>
          <a:p>
            <a:r>
              <a:rPr lang="tr-TR" sz="2400" dirty="0" smtClean="0"/>
              <a:t>Yine sosyal tesisler ve hizmetler de buna girmeli; havuzlar, restoranlar gibi yerler de aynı şekilde düzenlenmelidir. </a:t>
            </a:r>
            <a:endParaRPr lang="tr-TR" sz="24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12640</TotalTime>
  <Words>1728</Words>
  <Application>Microsoft Office PowerPoint</Application>
  <PresentationFormat>On-screen Show (4:3)</PresentationFormat>
  <Paragraphs>98</Paragraphs>
  <Slides>21</Slides>
  <Notes>0</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ekonomi</vt:lpstr>
      <vt:lpstr>1_Rics</vt:lpstr>
      <vt:lpstr>h.t.</vt:lpstr>
      <vt:lpstr>PowerPoint Presentation</vt:lpstr>
      <vt:lpstr>Toplu Yapı Kavramı ve Unsurları</vt:lpstr>
      <vt:lpstr>Toplu Yapıda Olması Gereken Unsurlar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Toplu Yapıda Ortak Yer ve Tesisler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833</cp:revision>
  <cp:lastPrinted>2016-10-24T07:53:35Z</cp:lastPrinted>
  <dcterms:created xsi:type="dcterms:W3CDTF">2016-09-18T09:35:24Z</dcterms:created>
  <dcterms:modified xsi:type="dcterms:W3CDTF">2020-04-11T08:33:03Z</dcterms:modified>
</cp:coreProperties>
</file>