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-114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36" y="35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03C06-2602-43D4-9D18-8A2E885FBE3E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BE7CB-B0DD-4909-B1B5-0B70554A9B0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047241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5666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71861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159917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831075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04097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45194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99988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01750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35753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61129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5457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3549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dirty="0" smtClean="0"/>
              <a:t>MOLEKÜLER GASTRONOMİ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/>
          </a:p>
          <a:p>
            <a:endParaRPr lang="tr-TR" b="1" dirty="0" smtClean="0"/>
          </a:p>
          <a:p>
            <a:r>
              <a:rPr lang="tr-TR" sz="3600" b="1" dirty="0" smtClean="0"/>
              <a:t>Moleküler Gastronominin Yarattığı En Son Gelişmeler </a:t>
            </a:r>
            <a:endParaRPr lang="tr-TR" sz="36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bilim dalı olarak kimya ve teknoloji arasındaki temel farkı şu şekilde ifade etmememiz mümkündür: </a:t>
            </a:r>
          </a:p>
          <a:p>
            <a:endParaRPr lang="tr-TR" dirty="0" smtClean="0"/>
          </a:p>
          <a:p>
            <a:r>
              <a:rPr lang="tr-TR" dirty="0" smtClean="0"/>
              <a:t>Kimya bilimi, kimyasal olayların ardındaki bilimsel gerçekleri ortaya koyma amacı taşırken, teknolojinin amacı, bu bilimsel gerçeklerden yola çıkarak yeni uygulama yöntemleri geliştirmektedir.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Tarihi perspektiften değerlendirdiğimizde simya ve kimya sanatlarının (</a:t>
            </a:r>
            <a:r>
              <a:rPr lang="tr-TR" dirty="0" err="1" smtClean="0"/>
              <a:t>chemical</a:t>
            </a:r>
            <a:r>
              <a:rPr lang="tr-TR" dirty="0" smtClean="0"/>
              <a:t> </a:t>
            </a:r>
            <a:r>
              <a:rPr lang="tr-TR" dirty="0" err="1" smtClean="0"/>
              <a:t>arts</a:t>
            </a:r>
            <a:r>
              <a:rPr lang="tr-TR" dirty="0" smtClean="0"/>
              <a:t>) var olduğunu, sonra zaman içerisinde G. Galileo, F. Bacon ve diğer öncü bilim adamlarının ortaya koyduğu bilimsel yöntemlerin benimsenmesiyle bir bilim dalı olarak kimyanın şekillendiğini görmekteyiz. </a:t>
            </a:r>
          </a:p>
          <a:p>
            <a:endParaRPr lang="tr-TR" dirty="0" smtClean="0"/>
          </a:p>
          <a:p>
            <a:r>
              <a:rPr lang="tr-TR" dirty="0" smtClean="0"/>
              <a:t>Genel olarak bilimin amacı çokça tartışılan bir konu olmakla birlikte </a:t>
            </a:r>
            <a:r>
              <a:rPr lang="tr-TR" dirty="0" err="1" smtClean="0"/>
              <a:t>Albert</a:t>
            </a:r>
            <a:r>
              <a:rPr lang="tr-TR" dirty="0" smtClean="0"/>
              <a:t> Einstein bilimin amacını, “Devasa bir örtünün bir ucunu kaldırmak” olarak özetlemiştir.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açıdan bakıldığında teknik ve teknoloji bilimden keskin çizgilerle ayrılmaktadır.</a:t>
            </a:r>
          </a:p>
          <a:p>
            <a:endParaRPr lang="tr-TR" dirty="0" smtClean="0"/>
          </a:p>
          <a:p>
            <a:r>
              <a:rPr lang="tr-TR" dirty="0" smtClean="0"/>
              <a:t>  Çünkü teknik; ilaç, giysi, gıda, boya vb. ürünler oluşturmak anlamına gelirken teknoloji, bilimin ortaya koyduğu bilimsel gerçeklerden faydalanarak tekniğin (üretim tekniklerinin) geliştirilmesini amaç edinir.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Bilim ve teknoloji, kullandıkları yöntemler açısından da birbirlerinden ayrılmaktadırlar.  Bilimsel yöntemin aşamalarını kısaca özetlememiz gerekirse:</a:t>
            </a:r>
          </a:p>
          <a:p>
            <a:endParaRPr lang="tr-TR" dirty="0" smtClean="0"/>
          </a:p>
          <a:p>
            <a:pPr lvl="0"/>
            <a:r>
              <a:rPr lang="tr-TR" dirty="0" smtClean="0"/>
              <a:t>Araştırma konusunun belirlenmesi,</a:t>
            </a:r>
          </a:p>
          <a:p>
            <a:pPr lvl="0"/>
            <a:r>
              <a:rPr lang="tr-TR" dirty="0" smtClean="0"/>
              <a:t>Nicel betimleme,</a:t>
            </a:r>
          </a:p>
          <a:p>
            <a:pPr lvl="0"/>
            <a:r>
              <a:rPr lang="tr-TR" dirty="0" smtClean="0"/>
              <a:t>Belirli kurallar dahilinde verilerin toplanması,</a:t>
            </a:r>
          </a:p>
          <a:p>
            <a:pPr lvl="0"/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Bir teori veya model oluşturma,</a:t>
            </a:r>
          </a:p>
          <a:p>
            <a:pPr lvl="0"/>
            <a:r>
              <a:rPr lang="tr-TR" dirty="0" smtClean="0"/>
              <a:t>Teori için bir hipotez geliştirme,</a:t>
            </a:r>
          </a:p>
          <a:p>
            <a:pPr lvl="0"/>
            <a:r>
              <a:rPr lang="tr-TR" dirty="0" smtClean="0"/>
              <a:t>Bu hipotezin deneysel olarak test edilmesi.</a:t>
            </a:r>
          </a:p>
          <a:p>
            <a:endParaRPr lang="tr-TR" dirty="0" smtClean="0"/>
          </a:p>
          <a:p>
            <a:r>
              <a:rPr lang="tr-TR" dirty="0" smtClean="0"/>
              <a:t>Bilim ve mutfak Bu yöntem her alanda her olaya uygulanabileceği gibi yemek pişirme sürecinde gözlemlenen fiziksel ve kimyasal olaylar ve dönüşümler için de geçerlidir.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Sufle neden kabarır? “Sufle kabarır çünkü suflede kullanılan çırpılmış yumurta akında bulunan hava kabarcıkları ısının etkisiyle genleşir.”  1980 yılına kadar bu cevabın doğru olduğu düşünülmekteydi.</a:t>
            </a:r>
          </a:p>
          <a:p>
            <a:r>
              <a:rPr lang="tr-TR" dirty="0" smtClean="0"/>
              <a:t> Ancak bu cevap doğru olsaydı, ideal gaz yasasına göre, suflenin en  fazla %30 kabarması gerekirdi ancak gerçekte suflenin % 200 kadar kabardığı bilinmektedir. </a:t>
            </a:r>
          </a:p>
          <a:p>
            <a:r>
              <a:rPr lang="tr-TR" dirty="0" smtClean="0"/>
              <a:t>1980’li yılların başında suflenin kabarmasının nedeninin içindeki suyun buharlaşması olduğunu iddia ederek bu iddiamı içinde yumurta akı olmayan suflenin de aynı şekilde kabardığını göstererek kanıtladım.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Bilim ve uygulama arasındaki farkı ortaya koymak açısından ifade etmem gerekir ki “uygulamalı bilimler” terimi bilimin doğası gereği yanlış bir terimdir. </a:t>
            </a:r>
          </a:p>
          <a:p>
            <a:r>
              <a:rPr lang="tr-TR" dirty="0" smtClean="0"/>
              <a:t>Eğer bir uygulama söz konusu ise burada bilimden değil teknikten (teknolojiden) bahsetmek gerekir.  </a:t>
            </a:r>
            <a:endParaRPr lang="tr-TR" smtClean="0"/>
          </a:p>
          <a:p>
            <a:r>
              <a:rPr lang="tr-TR" smtClean="0"/>
              <a:t>Şunu </a:t>
            </a:r>
            <a:r>
              <a:rPr lang="tr-TR" dirty="0" smtClean="0"/>
              <a:t>açıkça söyleyebiliriz ki; bir bilim dalı olarak kimya mutfaklarımızda hiç bir zaman var olmayacaktır. Mutfakta bilgi üreterek yemek yapamayız!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Kaynak: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This</a:t>
            </a:r>
            <a:r>
              <a:rPr lang="tr-TR" dirty="0" smtClean="0"/>
              <a:t>, H. (2013),</a:t>
            </a:r>
            <a:r>
              <a:rPr lang="tr-TR" i="1" dirty="0" smtClean="0"/>
              <a:t> </a:t>
            </a:r>
            <a:r>
              <a:rPr lang="tr-TR" i="1" dirty="0" err="1" smtClean="0"/>
              <a:t>Celebrate</a:t>
            </a:r>
            <a:r>
              <a:rPr lang="tr-TR" i="1" dirty="0" smtClean="0"/>
              <a:t> </a:t>
            </a:r>
            <a:r>
              <a:rPr lang="tr-TR" i="1" dirty="0" err="1" smtClean="0"/>
              <a:t>Chemistry</a:t>
            </a:r>
            <a:r>
              <a:rPr lang="tr-TR" i="1" dirty="0" smtClean="0"/>
              <a:t>. </a:t>
            </a:r>
            <a:r>
              <a:rPr lang="tr-TR" i="1" dirty="0" err="1" smtClean="0"/>
              <a:t>Recent</a:t>
            </a:r>
            <a:r>
              <a:rPr lang="tr-TR" i="1" dirty="0" smtClean="0"/>
              <a:t> </a:t>
            </a:r>
            <a:r>
              <a:rPr lang="tr-TR" i="1" dirty="0" err="1" smtClean="0"/>
              <a:t>Results</a:t>
            </a:r>
            <a:r>
              <a:rPr lang="tr-TR" i="1" dirty="0" smtClean="0"/>
              <a:t> of </a:t>
            </a:r>
            <a:r>
              <a:rPr lang="tr-TR" i="1" dirty="0" err="1" smtClean="0"/>
              <a:t>Molecular</a:t>
            </a:r>
            <a:r>
              <a:rPr lang="tr-TR" i="1" dirty="0" smtClean="0"/>
              <a:t> </a:t>
            </a:r>
            <a:r>
              <a:rPr lang="tr-TR" i="1" dirty="0" err="1" smtClean="0"/>
              <a:t>Gastronomy</a:t>
            </a:r>
            <a:r>
              <a:rPr lang="tr-TR" dirty="0" smtClean="0"/>
              <a:t>,</a:t>
            </a:r>
            <a:r>
              <a:rPr lang="tr-TR" dirty="0" smtClean="0"/>
              <a:t> </a:t>
            </a:r>
            <a:r>
              <a:rPr lang="tr-TR" dirty="0" err="1" smtClean="0"/>
              <a:t>European</a:t>
            </a:r>
            <a:r>
              <a:rPr lang="tr-TR" dirty="0" smtClean="0"/>
              <a:t> </a:t>
            </a:r>
            <a:r>
              <a:rPr lang="tr-TR" dirty="0" err="1" smtClean="0"/>
              <a:t>Review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405</Words>
  <Application>Microsoft Office PowerPoint</Application>
  <PresentationFormat>Özel</PresentationFormat>
  <Paragraphs>31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Office Teması</vt:lpstr>
      <vt:lpstr>MOLEKÜLER GASTRONOMİ</vt:lpstr>
      <vt:lpstr>Slayt 2</vt:lpstr>
      <vt:lpstr>Slayt 3</vt:lpstr>
      <vt:lpstr>Slayt 4</vt:lpstr>
      <vt:lpstr>Slayt 5</vt:lpstr>
      <vt:lpstr>Slayt 6</vt:lpstr>
      <vt:lpstr>Slayt 7</vt:lpstr>
      <vt:lpstr>Slayt 8</vt:lpstr>
      <vt:lpstr>Kaynak: 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Moleküler Gastronomi</dc:title>
  <dc:creator>emir</dc:creator>
  <cp:lastModifiedBy>güneş</cp:lastModifiedBy>
  <cp:revision>16</cp:revision>
  <dcterms:created xsi:type="dcterms:W3CDTF">2020-03-11T13:59:45Z</dcterms:created>
  <dcterms:modified xsi:type="dcterms:W3CDTF">2020-04-24T18:01:07Z</dcterms:modified>
</cp:coreProperties>
</file>